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436" r:id="rId2"/>
    <p:sldId id="497" r:id="rId3"/>
    <p:sldId id="471" r:id="rId4"/>
    <p:sldId id="480" r:id="rId5"/>
    <p:sldId id="472" r:id="rId6"/>
    <p:sldId id="473" r:id="rId7"/>
    <p:sldId id="266" r:id="rId8"/>
    <p:sldId id="482" r:id="rId9"/>
    <p:sldId id="483" r:id="rId10"/>
    <p:sldId id="484" r:id="rId11"/>
    <p:sldId id="474" r:id="rId12"/>
    <p:sldId id="498" r:id="rId13"/>
    <p:sldId id="261" r:id="rId14"/>
    <p:sldId id="476" r:id="rId15"/>
    <p:sldId id="499" r:id="rId16"/>
    <p:sldId id="490" r:id="rId17"/>
    <p:sldId id="492" r:id="rId18"/>
    <p:sldId id="493" r:id="rId19"/>
    <p:sldId id="510" r:id="rId20"/>
    <p:sldId id="494" r:id="rId21"/>
    <p:sldId id="495" r:id="rId22"/>
    <p:sldId id="500" r:id="rId23"/>
    <p:sldId id="465" r:id="rId24"/>
    <p:sldId id="451" r:id="rId25"/>
    <p:sldId id="466" r:id="rId26"/>
    <p:sldId id="438" r:id="rId27"/>
    <p:sldId id="441" r:id="rId28"/>
    <p:sldId id="442" r:id="rId29"/>
    <p:sldId id="444" r:id="rId30"/>
    <p:sldId id="445" r:id="rId31"/>
    <p:sldId id="446" r:id="rId32"/>
    <p:sldId id="501" r:id="rId33"/>
    <p:sldId id="418" r:id="rId34"/>
    <p:sldId id="427" r:id="rId35"/>
    <p:sldId id="428" r:id="rId36"/>
    <p:sldId id="429" r:id="rId37"/>
    <p:sldId id="420" r:id="rId38"/>
    <p:sldId id="421" r:id="rId39"/>
    <p:sldId id="422" r:id="rId40"/>
    <p:sldId id="424" r:id="rId41"/>
    <p:sldId id="425" r:id="rId42"/>
    <p:sldId id="502" r:id="rId43"/>
    <p:sldId id="335" r:id="rId44"/>
    <p:sldId id="431" r:id="rId45"/>
    <p:sldId id="433" r:id="rId46"/>
    <p:sldId id="342" r:id="rId47"/>
    <p:sldId id="343" r:id="rId48"/>
    <p:sldId id="344" r:id="rId49"/>
    <p:sldId id="503" r:id="rId50"/>
    <p:sldId id="504" r:id="rId51"/>
    <p:sldId id="505" r:id="rId52"/>
    <p:sldId id="511" r:id="rId53"/>
    <p:sldId id="512" r:id="rId54"/>
    <p:sldId id="513" r:id="rId55"/>
    <p:sldId id="514" r:id="rId56"/>
    <p:sldId id="515" r:id="rId57"/>
    <p:sldId id="507" r:id="rId58"/>
    <p:sldId id="508" r:id="rId59"/>
    <p:sldId id="509" r:id="rId60"/>
    <p:sldId id="496" r:id="rId61"/>
    <p:sldId id="435" r:id="rId62"/>
    <p:sldId id="486" r:id="rId63"/>
    <p:sldId id="528" r:id="rId64"/>
    <p:sldId id="516" r:id="rId65"/>
    <p:sldId id="517" r:id="rId66"/>
    <p:sldId id="522" r:id="rId67"/>
    <p:sldId id="523" r:id="rId68"/>
    <p:sldId id="524" r:id="rId69"/>
    <p:sldId id="525" r:id="rId70"/>
    <p:sldId id="526" r:id="rId71"/>
    <p:sldId id="464" r:id="rId72"/>
    <p:sldId id="527" r:id="rId73"/>
    <p:sldId id="437" r:id="rId74"/>
    <p:sldId id="467"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a:srgbClr val="A50021"/>
    <a:srgbClr val="FFFFCC"/>
    <a:srgbClr val="FF9933"/>
    <a:srgbClr val="FFFF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6" autoAdjust="0"/>
    <p:restoredTop sz="93930" autoAdjust="0"/>
  </p:normalViewPr>
  <p:slideViewPr>
    <p:cSldViewPr>
      <p:cViewPr varScale="1">
        <p:scale>
          <a:sx n="64" d="100"/>
          <a:sy n="64" d="100"/>
        </p:scale>
        <p:origin x="509" y="53"/>
      </p:cViewPr>
      <p:guideLst>
        <p:guide orient="horz" pos="2160"/>
        <p:guide pos="3840"/>
      </p:guideLst>
    </p:cSldViewPr>
  </p:slideViewPr>
  <p:outlineViewPr>
    <p:cViewPr>
      <p:scale>
        <a:sx n="33" d="100"/>
        <a:sy n="33" d="100"/>
      </p:scale>
      <p:origin x="0" y="-2110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8" d="100"/>
          <a:sy n="48" d="100"/>
        </p:scale>
        <p:origin x="1723"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imhyun\Documents\IOTA\Data\911\dji.csv"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hkim277\Dropbox\InCaToMi\3_IRWTS_SIGIR2013\IRWTS_data%20for%20Figure.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marker>
            <c:symbol val="none"/>
          </c:marker>
          <c:val>
            <c:numRef>
              <c:f>Sheet3!$A$1:$A$11</c:f>
              <c:numCache>
                <c:formatCode>#,##0.00</c:formatCode>
                <c:ptCount val="11"/>
                <c:pt idx="0">
                  <c:v>1000</c:v>
                </c:pt>
                <c:pt idx="1">
                  <c:v>2000</c:v>
                </c:pt>
                <c:pt idx="2">
                  <c:v>3000</c:v>
                </c:pt>
                <c:pt idx="3">
                  <c:v>4000</c:v>
                </c:pt>
                <c:pt idx="4">
                  <c:v>2000</c:v>
                </c:pt>
                <c:pt idx="5">
                  <c:v>3000</c:v>
                </c:pt>
                <c:pt idx="6">
                  <c:v>5000</c:v>
                </c:pt>
                <c:pt idx="7">
                  <c:v>3000</c:v>
                </c:pt>
                <c:pt idx="8">
                  <c:v>7000</c:v>
                </c:pt>
                <c:pt idx="9">
                  <c:v>8000</c:v>
                </c:pt>
                <c:pt idx="10">
                  <c:v>10000</c:v>
                </c:pt>
              </c:numCache>
            </c:numRef>
          </c:val>
          <c:smooth val="0"/>
          <c:extLst>
            <c:ext xmlns:c16="http://schemas.microsoft.com/office/drawing/2014/chart" uri="{C3380CC4-5D6E-409C-BE32-E72D297353CC}">
              <c16:uniqueId val="{00000000-69B5-44A9-BB67-03DBD1F0907A}"/>
            </c:ext>
          </c:extLst>
        </c:ser>
        <c:dLbls>
          <c:showLegendKey val="0"/>
          <c:showVal val="0"/>
          <c:showCatName val="0"/>
          <c:showSerName val="0"/>
          <c:showPercent val="0"/>
          <c:showBubbleSize val="0"/>
        </c:dLbls>
        <c:smooth val="0"/>
        <c:axId val="98403328"/>
        <c:axId val="79259904"/>
      </c:lineChart>
      <c:catAx>
        <c:axId val="98403328"/>
        <c:scaling>
          <c:orientation val="minMax"/>
        </c:scaling>
        <c:delete val="1"/>
        <c:axPos val="b"/>
        <c:majorTickMark val="none"/>
        <c:minorTickMark val="none"/>
        <c:tickLblPos val="none"/>
        <c:crossAx val="79259904"/>
        <c:crosses val="autoZero"/>
        <c:auto val="1"/>
        <c:lblAlgn val="ctr"/>
        <c:lblOffset val="100"/>
        <c:noMultiLvlLbl val="0"/>
      </c:catAx>
      <c:valAx>
        <c:axId val="79259904"/>
        <c:scaling>
          <c:orientation val="minMax"/>
        </c:scaling>
        <c:delete val="1"/>
        <c:axPos val="l"/>
        <c:numFmt formatCode="#,##0.00" sourceLinked="1"/>
        <c:majorTickMark val="out"/>
        <c:minorTickMark val="none"/>
        <c:tickLblPos val="none"/>
        <c:crossAx val="984033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Sheet1!$A$1:$A$10</c:f>
              <c:numCache>
                <c:formatCode>General</c:formatCode>
                <c:ptCount val="10"/>
                <c:pt idx="0">
                  <c:v>1</c:v>
                </c:pt>
                <c:pt idx="1">
                  <c:v>5</c:v>
                </c:pt>
                <c:pt idx="2">
                  <c:v>10</c:v>
                </c:pt>
                <c:pt idx="3">
                  <c:v>15</c:v>
                </c:pt>
                <c:pt idx="4">
                  <c:v>10</c:v>
                </c:pt>
                <c:pt idx="5">
                  <c:v>25</c:v>
                </c:pt>
                <c:pt idx="6">
                  <c:v>30</c:v>
                </c:pt>
                <c:pt idx="7">
                  <c:v>32</c:v>
                </c:pt>
                <c:pt idx="8">
                  <c:v>40</c:v>
                </c:pt>
                <c:pt idx="9">
                  <c:v>45</c:v>
                </c:pt>
              </c:numCache>
            </c:numRef>
          </c:val>
          <c:smooth val="0"/>
          <c:extLst>
            <c:ext xmlns:c16="http://schemas.microsoft.com/office/drawing/2014/chart" uri="{C3380CC4-5D6E-409C-BE32-E72D297353CC}">
              <c16:uniqueId val="{00000000-B592-4D92-8D0B-0CA113873578}"/>
            </c:ext>
          </c:extLst>
        </c:ser>
        <c:dLbls>
          <c:showLegendKey val="0"/>
          <c:showVal val="0"/>
          <c:showCatName val="0"/>
          <c:showSerName val="0"/>
          <c:showPercent val="0"/>
          <c:showBubbleSize val="0"/>
        </c:dLbls>
        <c:smooth val="0"/>
        <c:axId val="98404864"/>
        <c:axId val="81733312"/>
      </c:lineChart>
      <c:catAx>
        <c:axId val="98404864"/>
        <c:scaling>
          <c:orientation val="minMax"/>
        </c:scaling>
        <c:delete val="1"/>
        <c:axPos val="b"/>
        <c:majorTickMark val="out"/>
        <c:minorTickMark val="none"/>
        <c:tickLblPos val="nextTo"/>
        <c:crossAx val="81733312"/>
        <c:crosses val="autoZero"/>
        <c:auto val="1"/>
        <c:lblAlgn val="ctr"/>
        <c:lblOffset val="100"/>
        <c:noMultiLvlLbl val="0"/>
      </c:catAx>
      <c:valAx>
        <c:axId val="81733312"/>
        <c:scaling>
          <c:orientation val="minMax"/>
        </c:scaling>
        <c:delete val="1"/>
        <c:axPos val="l"/>
        <c:numFmt formatCode="General" sourceLinked="1"/>
        <c:majorTickMark val="out"/>
        <c:minorTickMark val="none"/>
        <c:tickLblPos val="nextTo"/>
        <c:crossAx val="9840486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 (4)'!$A$1:$A$10</c:f>
              <c:numCache>
                <c:formatCode>General</c:formatCode>
                <c:ptCount val="10"/>
                <c:pt idx="0">
                  <c:v>1</c:v>
                </c:pt>
                <c:pt idx="1">
                  <c:v>2</c:v>
                </c:pt>
                <c:pt idx="2">
                  <c:v>20</c:v>
                </c:pt>
                <c:pt idx="3">
                  <c:v>15</c:v>
                </c:pt>
                <c:pt idx="4">
                  <c:v>13</c:v>
                </c:pt>
                <c:pt idx="5">
                  <c:v>25</c:v>
                </c:pt>
                <c:pt idx="6">
                  <c:v>30</c:v>
                </c:pt>
                <c:pt idx="7">
                  <c:v>25</c:v>
                </c:pt>
                <c:pt idx="8">
                  <c:v>40</c:v>
                </c:pt>
                <c:pt idx="9">
                  <c:v>45</c:v>
                </c:pt>
              </c:numCache>
            </c:numRef>
          </c:val>
          <c:smooth val="0"/>
          <c:extLst>
            <c:ext xmlns:c16="http://schemas.microsoft.com/office/drawing/2014/chart" uri="{C3380CC4-5D6E-409C-BE32-E72D297353CC}">
              <c16:uniqueId val="{00000000-7E06-4447-9292-97D9EBD7D61A}"/>
            </c:ext>
          </c:extLst>
        </c:ser>
        <c:dLbls>
          <c:showLegendKey val="0"/>
          <c:showVal val="0"/>
          <c:showCatName val="0"/>
          <c:showSerName val="0"/>
          <c:showPercent val="0"/>
          <c:showBubbleSize val="0"/>
        </c:dLbls>
        <c:smooth val="0"/>
        <c:axId val="99065344"/>
        <c:axId val="81735040"/>
      </c:lineChart>
      <c:catAx>
        <c:axId val="99065344"/>
        <c:scaling>
          <c:orientation val="minMax"/>
        </c:scaling>
        <c:delete val="1"/>
        <c:axPos val="b"/>
        <c:majorTickMark val="out"/>
        <c:minorTickMark val="none"/>
        <c:tickLblPos val="nextTo"/>
        <c:crossAx val="81735040"/>
        <c:crosses val="autoZero"/>
        <c:auto val="1"/>
        <c:lblAlgn val="ctr"/>
        <c:lblOffset val="100"/>
        <c:noMultiLvlLbl val="0"/>
      </c:catAx>
      <c:valAx>
        <c:axId val="81735040"/>
        <c:scaling>
          <c:orientation val="minMax"/>
        </c:scaling>
        <c:delete val="1"/>
        <c:axPos val="l"/>
        <c:numFmt formatCode="General" sourceLinked="1"/>
        <c:majorTickMark val="out"/>
        <c:minorTickMark val="none"/>
        <c:tickLblPos val="nextTo"/>
        <c:crossAx val="9906534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 (2)'!$A$1:$A$10</c:f>
              <c:numCache>
                <c:formatCode>General</c:formatCode>
                <c:ptCount val="10"/>
                <c:pt idx="0">
                  <c:v>100</c:v>
                </c:pt>
                <c:pt idx="1">
                  <c:v>70</c:v>
                </c:pt>
                <c:pt idx="2">
                  <c:v>90</c:v>
                </c:pt>
                <c:pt idx="3">
                  <c:v>70</c:v>
                </c:pt>
                <c:pt idx="4">
                  <c:v>60</c:v>
                </c:pt>
                <c:pt idx="5">
                  <c:v>65</c:v>
                </c:pt>
                <c:pt idx="6">
                  <c:v>35</c:v>
                </c:pt>
                <c:pt idx="7">
                  <c:v>30</c:v>
                </c:pt>
                <c:pt idx="8">
                  <c:v>20</c:v>
                </c:pt>
                <c:pt idx="9">
                  <c:v>10</c:v>
                </c:pt>
              </c:numCache>
            </c:numRef>
          </c:val>
          <c:smooth val="0"/>
          <c:extLst>
            <c:ext xmlns:c16="http://schemas.microsoft.com/office/drawing/2014/chart" uri="{C3380CC4-5D6E-409C-BE32-E72D297353CC}">
              <c16:uniqueId val="{00000000-316C-4A1C-AF4B-1AA1015DAC25}"/>
            </c:ext>
          </c:extLst>
        </c:ser>
        <c:dLbls>
          <c:showLegendKey val="0"/>
          <c:showVal val="0"/>
          <c:showCatName val="0"/>
          <c:showSerName val="0"/>
          <c:showPercent val="0"/>
          <c:showBubbleSize val="0"/>
        </c:dLbls>
        <c:smooth val="0"/>
        <c:axId val="99061760"/>
        <c:axId val="81736768"/>
      </c:lineChart>
      <c:catAx>
        <c:axId val="99061760"/>
        <c:scaling>
          <c:orientation val="minMax"/>
        </c:scaling>
        <c:delete val="1"/>
        <c:axPos val="b"/>
        <c:majorTickMark val="out"/>
        <c:minorTickMark val="none"/>
        <c:tickLblPos val="nextTo"/>
        <c:crossAx val="81736768"/>
        <c:crosses val="autoZero"/>
        <c:auto val="1"/>
        <c:lblAlgn val="ctr"/>
        <c:lblOffset val="100"/>
        <c:noMultiLvlLbl val="0"/>
      </c:catAx>
      <c:valAx>
        <c:axId val="81736768"/>
        <c:scaling>
          <c:orientation val="minMax"/>
        </c:scaling>
        <c:delete val="1"/>
        <c:axPos val="l"/>
        <c:numFmt formatCode="General" sourceLinked="1"/>
        <c:majorTickMark val="out"/>
        <c:minorTickMark val="none"/>
        <c:tickLblPos val="nextTo"/>
        <c:crossAx val="99061760"/>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'Sheet1 (3)'!$A$1:$A$10</c:f>
              <c:numCache>
                <c:formatCode>General</c:formatCode>
                <c:ptCount val="10"/>
                <c:pt idx="0">
                  <c:v>1</c:v>
                </c:pt>
                <c:pt idx="1">
                  <c:v>5</c:v>
                </c:pt>
                <c:pt idx="2">
                  <c:v>10</c:v>
                </c:pt>
                <c:pt idx="3">
                  <c:v>40</c:v>
                </c:pt>
                <c:pt idx="4">
                  <c:v>40</c:v>
                </c:pt>
                <c:pt idx="5">
                  <c:v>50</c:v>
                </c:pt>
                <c:pt idx="6">
                  <c:v>30</c:v>
                </c:pt>
                <c:pt idx="7">
                  <c:v>25</c:v>
                </c:pt>
                <c:pt idx="8">
                  <c:v>20</c:v>
                </c:pt>
                <c:pt idx="9">
                  <c:v>10</c:v>
                </c:pt>
              </c:numCache>
            </c:numRef>
          </c:val>
          <c:smooth val="0"/>
          <c:extLst>
            <c:ext xmlns:c16="http://schemas.microsoft.com/office/drawing/2014/chart" uri="{C3380CC4-5D6E-409C-BE32-E72D297353CC}">
              <c16:uniqueId val="{00000000-9448-45AB-8834-ED272EA18931}"/>
            </c:ext>
          </c:extLst>
        </c:ser>
        <c:dLbls>
          <c:showLegendKey val="0"/>
          <c:showVal val="0"/>
          <c:showCatName val="0"/>
          <c:showSerName val="0"/>
          <c:showPercent val="0"/>
          <c:showBubbleSize val="0"/>
        </c:dLbls>
        <c:smooth val="0"/>
        <c:axId val="99063808"/>
        <c:axId val="81735616"/>
      </c:lineChart>
      <c:catAx>
        <c:axId val="99063808"/>
        <c:scaling>
          <c:orientation val="minMax"/>
        </c:scaling>
        <c:delete val="1"/>
        <c:axPos val="b"/>
        <c:majorTickMark val="out"/>
        <c:minorTickMark val="none"/>
        <c:tickLblPos val="nextTo"/>
        <c:crossAx val="81735616"/>
        <c:crosses val="autoZero"/>
        <c:auto val="1"/>
        <c:lblAlgn val="ctr"/>
        <c:lblOffset val="100"/>
        <c:noMultiLvlLbl val="0"/>
      </c:catAx>
      <c:valAx>
        <c:axId val="81735616"/>
        <c:scaling>
          <c:orientation val="minMax"/>
        </c:scaling>
        <c:delete val="1"/>
        <c:axPos val="l"/>
        <c:numFmt formatCode="General" sourceLinked="1"/>
        <c:majorTickMark val="out"/>
        <c:minorTickMark val="none"/>
        <c:tickLblPos val="nextTo"/>
        <c:crossAx val="9906380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Apple Stock Price</a:t>
            </a:r>
          </a:p>
        </c:rich>
      </c:tx>
      <c:overlay val="0"/>
    </c:title>
    <c:autoTitleDeleted val="0"/>
    <c:plotArea>
      <c:layout/>
      <c:lineChart>
        <c:grouping val="standard"/>
        <c:varyColors val="0"/>
        <c:ser>
          <c:idx val="0"/>
          <c:order val="0"/>
          <c:tx>
            <c:strRef>
              <c:f>aapl!$E$1</c:f>
              <c:strCache>
                <c:ptCount val="1"/>
                <c:pt idx="0">
                  <c:v>Close</c:v>
                </c:pt>
              </c:strCache>
            </c:strRef>
          </c:tx>
          <c:marker>
            <c:symbol val="none"/>
          </c:marker>
          <c:cat>
            <c:numRef>
              <c:f>aapl!$A$2:$A$375</c:f>
              <c:numCache>
                <c:formatCode>m/d/yyyy</c:formatCode>
                <c:ptCount val="374"/>
                <c:pt idx="0">
                  <c:v>37256</c:v>
                </c:pt>
                <c:pt idx="1">
                  <c:v>37253</c:v>
                </c:pt>
                <c:pt idx="2">
                  <c:v>37252</c:v>
                </c:pt>
                <c:pt idx="3">
                  <c:v>37251</c:v>
                </c:pt>
                <c:pt idx="4">
                  <c:v>37249</c:v>
                </c:pt>
                <c:pt idx="5">
                  <c:v>37246</c:v>
                </c:pt>
                <c:pt idx="6">
                  <c:v>37245</c:v>
                </c:pt>
                <c:pt idx="7">
                  <c:v>37244</c:v>
                </c:pt>
                <c:pt idx="8">
                  <c:v>37243</c:v>
                </c:pt>
                <c:pt idx="9">
                  <c:v>37242</c:v>
                </c:pt>
                <c:pt idx="10">
                  <c:v>37239</c:v>
                </c:pt>
                <c:pt idx="11">
                  <c:v>37238</c:v>
                </c:pt>
                <c:pt idx="12">
                  <c:v>37237</c:v>
                </c:pt>
                <c:pt idx="13">
                  <c:v>37236</c:v>
                </c:pt>
                <c:pt idx="14">
                  <c:v>37235</c:v>
                </c:pt>
                <c:pt idx="15">
                  <c:v>37232</c:v>
                </c:pt>
                <c:pt idx="16">
                  <c:v>37231</c:v>
                </c:pt>
                <c:pt idx="17">
                  <c:v>37230</c:v>
                </c:pt>
                <c:pt idx="18">
                  <c:v>37229</c:v>
                </c:pt>
                <c:pt idx="19">
                  <c:v>37228</c:v>
                </c:pt>
                <c:pt idx="20">
                  <c:v>37225</c:v>
                </c:pt>
                <c:pt idx="21">
                  <c:v>37224</c:v>
                </c:pt>
                <c:pt idx="22">
                  <c:v>37223</c:v>
                </c:pt>
                <c:pt idx="23">
                  <c:v>37222</c:v>
                </c:pt>
                <c:pt idx="24">
                  <c:v>37221</c:v>
                </c:pt>
                <c:pt idx="25">
                  <c:v>37218</c:v>
                </c:pt>
                <c:pt idx="26">
                  <c:v>37216</c:v>
                </c:pt>
                <c:pt idx="27">
                  <c:v>37215</c:v>
                </c:pt>
                <c:pt idx="28">
                  <c:v>37214</c:v>
                </c:pt>
                <c:pt idx="29">
                  <c:v>37211</c:v>
                </c:pt>
                <c:pt idx="30">
                  <c:v>37210</c:v>
                </c:pt>
                <c:pt idx="31">
                  <c:v>37209</c:v>
                </c:pt>
                <c:pt idx="32">
                  <c:v>37208</c:v>
                </c:pt>
                <c:pt idx="33">
                  <c:v>37207</c:v>
                </c:pt>
                <c:pt idx="34">
                  <c:v>37204</c:v>
                </c:pt>
                <c:pt idx="35">
                  <c:v>37203</c:v>
                </c:pt>
                <c:pt idx="36">
                  <c:v>37202</c:v>
                </c:pt>
                <c:pt idx="37">
                  <c:v>37201</c:v>
                </c:pt>
                <c:pt idx="38">
                  <c:v>37200</c:v>
                </c:pt>
                <c:pt idx="39">
                  <c:v>37197</c:v>
                </c:pt>
                <c:pt idx="40">
                  <c:v>37196</c:v>
                </c:pt>
                <c:pt idx="41">
                  <c:v>37195</c:v>
                </c:pt>
                <c:pt idx="42">
                  <c:v>37194</c:v>
                </c:pt>
                <c:pt idx="43">
                  <c:v>37193</c:v>
                </c:pt>
                <c:pt idx="44">
                  <c:v>37190</c:v>
                </c:pt>
                <c:pt idx="45">
                  <c:v>37189</c:v>
                </c:pt>
                <c:pt idx="46">
                  <c:v>37188</c:v>
                </c:pt>
                <c:pt idx="47">
                  <c:v>37187</c:v>
                </c:pt>
                <c:pt idx="48">
                  <c:v>37186</c:v>
                </c:pt>
                <c:pt idx="49">
                  <c:v>37183</c:v>
                </c:pt>
                <c:pt idx="50">
                  <c:v>37182</c:v>
                </c:pt>
                <c:pt idx="51">
                  <c:v>37181</c:v>
                </c:pt>
                <c:pt idx="52">
                  <c:v>37180</c:v>
                </c:pt>
                <c:pt idx="53">
                  <c:v>37179</c:v>
                </c:pt>
                <c:pt idx="54">
                  <c:v>37176</c:v>
                </c:pt>
                <c:pt idx="55">
                  <c:v>37175</c:v>
                </c:pt>
                <c:pt idx="56">
                  <c:v>37174</c:v>
                </c:pt>
                <c:pt idx="57">
                  <c:v>37173</c:v>
                </c:pt>
                <c:pt idx="58">
                  <c:v>37172</c:v>
                </c:pt>
                <c:pt idx="59">
                  <c:v>37169</c:v>
                </c:pt>
                <c:pt idx="60">
                  <c:v>37168</c:v>
                </c:pt>
                <c:pt idx="61">
                  <c:v>37167</c:v>
                </c:pt>
                <c:pt idx="62">
                  <c:v>37166</c:v>
                </c:pt>
                <c:pt idx="63">
                  <c:v>37165</c:v>
                </c:pt>
                <c:pt idx="64">
                  <c:v>37162</c:v>
                </c:pt>
                <c:pt idx="65">
                  <c:v>37161</c:v>
                </c:pt>
                <c:pt idx="66">
                  <c:v>37160</c:v>
                </c:pt>
                <c:pt idx="67">
                  <c:v>37159</c:v>
                </c:pt>
                <c:pt idx="68">
                  <c:v>37158</c:v>
                </c:pt>
                <c:pt idx="69">
                  <c:v>37155</c:v>
                </c:pt>
                <c:pt idx="70">
                  <c:v>37154</c:v>
                </c:pt>
                <c:pt idx="71">
                  <c:v>37153</c:v>
                </c:pt>
                <c:pt idx="72">
                  <c:v>37152</c:v>
                </c:pt>
                <c:pt idx="73">
                  <c:v>37151</c:v>
                </c:pt>
                <c:pt idx="74">
                  <c:v>37144</c:v>
                </c:pt>
                <c:pt idx="75">
                  <c:v>37141</c:v>
                </c:pt>
                <c:pt idx="76">
                  <c:v>37140</c:v>
                </c:pt>
                <c:pt idx="77">
                  <c:v>37139</c:v>
                </c:pt>
                <c:pt idx="78">
                  <c:v>37138</c:v>
                </c:pt>
                <c:pt idx="79">
                  <c:v>37134</c:v>
                </c:pt>
                <c:pt idx="80">
                  <c:v>37133</c:v>
                </c:pt>
                <c:pt idx="81">
                  <c:v>37132</c:v>
                </c:pt>
                <c:pt idx="82">
                  <c:v>37131</c:v>
                </c:pt>
                <c:pt idx="83">
                  <c:v>37130</c:v>
                </c:pt>
                <c:pt idx="84">
                  <c:v>37127</c:v>
                </c:pt>
                <c:pt idx="85">
                  <c:v>37126</c:v>
                </c:pt>
                <c:pt idx="86">
                  <c:v>37125</c:v>
                </c:pt>
                <c:pt idx="87">
                  <c:v>37124</c:v>
                </c:pt>
                <c:pt idx="88">
                  <c:v>37123</c:v>
                </c:pt>
                <c:pt idx="89">
                  <c:v>37120</c:v>
                </c:pt>
                <c:pt idx="90">
                  <c:v>37119</c:v>
                </c:pt>
                <c:pt idx="91">
                  <c:v>37118</c:v>
                </c:pt>
                <c:pt idx="92">
                  <c:v>37117</c:v>
                </c:pt>
                <c:pt idx="93">
                  <c:v>37116</c:v>
                </c:pt>
                <c:pt idx="94">
                  <c:v>37113</c:v>
                </c:pt>
                <c:pt idx="95">
                  <c:v>37112</c:v>
                </c:pt>
                <c:pt idx="96">
                  <c:v>37111</c:v>
                </c:pt>
                <c:pt idx="97">
                  <c:v>37110</c:v>
                </c:pt>
                <c:pt idx="98">
                  <c:v>37109</c:v>
                </c:pt>
                <c:pt idx="99">
                  <c:v>37106</c:v>
                </c:pt>
                <c:pt idx="100">
                  <c:v>37105</c:v>
                </c:pt>
                <c:pt idx="101">
                  <c:v>37104</c:v>
                </c:pt>
                <c:pt idx="102">
                  <c:v>37103</c:v>
                </c:pt>
                <c:pt idx="103">
                  <c:v>37102</c:v>
                </c:pt>
                <c:pt idx="104">
                  <c:v>37099</c:v>
                </c:pt>
                <c:pt idx="105">
                  <c:v>37098</c:v>
                </c:pt>
                <c:pt idx="106">
                  <c:v>37097</c:v>
                </c:pt>
                <c:pt idx="107">
                  <c:v>37096</c:v>
                </c:pt>
                <c:pt idx="108">
                  <c:v>37095</c:v>
                </c:pt>
                <c:pt idx="109">
                  <c:v>37092</c:v>
                </c:pt>
                <c:pt idx="110">
                  <c:v>37091</c:v>
                </c:pt>
                <c:pt idx="111">
                  <c:v>37090</c:v>
                </c:pt>
                <c:pt idx="112">
                  <c:v>37089</c:v>
                </c:pt>
                <c:pt idx="113">
                  <c:v>37088</c:v>
                </c:pt>
                <c:pt idx="114">
                  <c:v>37085</c:v>
                </c:pt>
                <c:pt idx="115">
                  <c:v>37084</c:v>
                </c:pt>
                <c:pt idx="116">
                  <c:v>37083</c:v>
                </c:pt>
                <c:pt idx="117">
                  <c:v>37082</c:v>
                </c:pt>
                <c:pt idx="118">
                  <c:v>37081</c:v>
                </c:pt>
                <c:pt idx="119">
                  <c:v>37078</c:v>
                </c:pt>
                <c:pt idx="120">
                  <c:v>37077</c:v>
                </c:pt>
                <c:pt idx="121">
                  <c:v>37075</c:v>
                </c:pt>
                <c:pt idx="122">
                  <c:v>37074</c:v>
                </c:pt>
                <c:pt idx="123">
                  <c:v>37071</c:v>
                </c:pt>
                <c:pt idx="124">
                  <c:v>37070</c:v>
                </c:pt>
                <c:pt idx="125">
                  <c:v>37069</c:v>
                </c:pt>
                <c:pt idx="126">
                  <c:v>37068</c:v>
                </c:pt>
                <c:pt idx="127">
                  <c:v>37067</c:v>
                </c:pt>
                <c:pt idx="128">
                  <c:v>37064</c:v>
                </c:pt>
                <c:pt idx="129">
                  <c:v>37063</c:v>
                </c:pt>
                <c:pt idx="130">
                  <c:v>37062</c:v>
                </c:pt>
                <c:pt idx="131">
                  <c:v>37061</c:v>
                </c:pt>
                <c:pt idx="132">
                  <c:v>37060</c:v>
                </c:pt>
                <c:pt idx="133">
                  <c:v>37057</c:v>
                </c:pt>
                <c:pt idx="134">
                  <c:v>37056</c:v>
                </c:pt>
                <c:pt idx="135">
                  <c:v>37055</c:v>
                </c:pt>
                <c:pt idx="136">
                  <c:v>37054</c:v>
                </c:pt>
                <c:pt idx="137">
                  <c:v>37053</c:v>
                </c:pt>
                <c:pt idx="138">
                  <c:v>37050</c:v>
                </c:pt>
                <c:pt idx="139">
                  <c:v>37049</c:v>
                </c:pt>
                <c:pt idx="140">
                  <c:v>37048</c:v>
                </c:pt>
                <c:pt idx="141">
                  <c:v>37047</c:v>
                </c:pt>
                <c:pt idx="142">
                  <c:v>37046</c:v>
                </c:pt>
                <c:pt idx="143">
                  <c:v>37043</c:v>
                </c:pt>
                <c:pt idx="144">
                  <c:v>37042</c:v>
                </c:pt>
                <c:pt idx="145">
                  <c:v>37041</c:v>
                </c:pt>
                <c:pt idx="146">
                  <c:v>37040</c:v>
                </c:pt>
                <c:pt idx="147">
                  <c:v>37036</c:v>
                </c:pt>
                <c:pt idx="148">
                  <c:v>37035</c:v>
                </c:pt>
                <c:pt idx="149">
                  <c:v>37034</c:v>
                </c:pt>
                <c:pt idx="150">
                  <c:v>37033</c:v>
                </c:pt>
                <c:pt idx="151">
                  <c:v>37032</c:v>
                </c:pt>
                <c:pt idx="152">
                  <c:v>37029</c:v>
                </c:pt>
                <c:pt idx="153">
                  <c:v>37028</c:v>
                </c:pt>
                <c:pt idx="154">
                  <c:v>37027</c:v>
                </c:pt>
                <c:pt idx="155">
                  <c:v>37026</c:v>
                </c:pt>
                <c:pt idx="156">
                  <c:v>37025</c:v>
                </c:pt>
                <c:pt idx="157">
                  <c:v>37022</c:v>
                </c:pt>
                <c:pt idx="158">
                  <c:v>37021</c:v>
                </c:pt>
                <c:pt idx="159">
                  <c:v>37020</c:v>
                </c:pt>
                <c:pt idx="160">
                  <c:v>37019</c:v>
                </c:pt>
                <c:pt idx="161">
                  <c:v>37018</c:v>
                </c:pt>
                <c:pt idx="162">
                  <c:v>37015</c:v>
                </c:pt>
                <c:pt idx="163">
                  <c:v>37014</c:v>
                </c:pt>
                <c:pt idx="164">
                  <c:v>37013</c:v>
                </c:pt>
                <c:pt idx="165">
                  <c:v>37012</c:v>
                </c:pt>
                <c:pt idx="166">
                  <c:v>37011</c:v>
                </c:pt>
                <c:pt idx="167">
                  <c:v>37008</c:v>
                </c:pt>
                <c:pt idx="168">
                  <c:v>37007</c:v>
                </c:pt>
                <c:pt idx="169">
                  <c:v>37006</c:v>
                </c:pt>
                <c:pt idx="170">
                  <c:v>37005</c:v>
                </c:pt>
                <c:pt idx="171">
                  <c:v>37004</c:v>
                </c:pt>
                <c:pt idx="172">
                  <c:v>37001</c:v>
                </c:pt>
                <c:pt idx="173">
                  <c:v>37000</c:v>
                </c:pt>
                <c:pt idx="174">
                  <c:v>36999</c:v>
                </c:pt>
                <c:pt idx="175">
                  <c:v>36998</c:v>
                </c:pt>
                <c:pt idx="176">
                  <c:v>36997</c:v>
                </c:pt>
                <c:pt idx="177">
                  <c:v>36993</c:v>
                </c:pt>
                <c:pt idx="178">
                  <c:v>36992</c:v>
                </c:pt>
                <c:pt idx="179">
                  <c:v>36991</c:v>
                </c:pt>
                <c:pt idx="180">
                  <c:v>36990</c:v>
                </c:pt>
                <c:pt idx="181">
                  <c:v>36987</c:v>
                </c:pt>
                <c:pt idx="182">
                  <c:v>36986</c:v>
                </c:pt>
                <c:pt idx="183">
                  <c:v>36985</c:v>
                </c:pt>
                <c:pt idx="184">
                  <c:v>36984</c:v>
                </c:pt>
                <c:pt idx="185">
                  <c:v>36983</c:v>
                </c:pt>
                <c:pt idx="186">
                  <c:v>36980</c:v>
                </c:pt>
                <c:pt idx="187">
                  <c:v>36979</c:v>
                </c:pt>
                <c:pt idx="188">
                  <c:v>36978</c:v>
                </c:pt>
                <c:pt idx="189">
                  <c:v>36977</c:v>
                </c:pt>
                <c:pt idx="190">
                  <c:v>36976</c:v>
                </c:pt>
                <c:pt idx="191">
                  <c:v>36973</c:v>
                </c:pt>
                <c:pt idx="192">
                  <c:v>36972</c:v>
                </c:pt>
                <c:pt idx="193">
                  <c:v>36971</c:v>
                </c:pt>
                <c:pt idx="194">
                  <c:v>36970</c:v>
                </c:pt>
                <c:pt idx="195">
                  <c:v>36969</c:v>
                </c:pt>
                <c:pt idx="196">
                  <c:v>36966</c:v>
                </c:pt>
                <c:pt idx="197">
                  <c:v>36965</c:v>
                </c:pt>
                <c:pt idx="198">
                  <c:v>36964</c:v>
                </c:pt>
                <c:pt idx="199">
                  <c:v>36963</c:v>
                </c:pt>
                <c:pt idx="200">
                  <c:v>36962</c:v>
                </c:pt>
                <c:pt idx="201">
                  <c:v>36959</c:v>
                </c:pt>
                <c:pt idx="202">
                  <c:v>36958</c:v>
                </c:pt>
                <c:pt idx="203">
                  <c:v>36957</c:v>
                </c:pt>
                <c:pt idx="204">
                  <c:v>36956</c:v>
                </c:pt>
                <c:pt idx="205">
                  <c:v>36955</c:v>
                </c:pt>
                <c:pt idx="206">
                  <c:v>36952</c:v>
                </c:pt>
                <c:pt idx="207">
                  <c:v>36951</c:v>
                </c:pt>
                <c:pt idx="208">
                  <c:v>36950</c:v>
                </c:pt>
                <c:pt idx="209">
                  <c:v>36949</c:v>
                </c:pt>
                <c:pt idx="210">
                  <c:v>36948</c:v>
                </c:pt>
                <c:pt idx="211">
                  <c:v>36945</c:v>
                </c:pt>
                <c:pt idx="212">
                  <c:v>36944</c:v>
                </c:pt>
                <c:pt idx="213">
                  <c:v>36943</c:v>
                </c:pt>
                <c:pt idx="214">
                  <c:v>36942</c:v>
                </c:pt>
                <c:pt idx="215">
                  <c:v>36938</c:v>
                </c:pt>
                <c:pt idx="216">
                  <c:v>36937</c:v>
                </c:pt>
                <c:pt idx="217">
                  <c:v>36936</c:v>
                </c:pt>
                <c:pt idx="218">
                  <c:v>36935</c:v>
                </c:pt>
                <c:pt idx="219">
                  <c:v>36934</c:v>
                </c:pt>
                <c:pt idx="220">
                  <c:v>36931</c:v>
                </c:pt>
                <c:pt idx="221">
                  <c:v>36930</c:v>
                </c:pt>
                <c:pt idx="222">
                  <c:v>36929</c:v>
                </c:pt>
                <c:pt idx="223">
                  <c:v>36928</c:v>
                </c:pt>
                <c:pt idx="224">
                  <c:v>36927</c:v>
                </c:pt>
                <c:pt idx="225">
                  <c:v>36924</c:v>
                </c:pt>
                <c:pt idx="226">
                  <c:v>36923</c:v>
                </c:pt>
                <c:pt idx="227">
                  <c:v>36922</c:v>
                </c:pt>
                <c:pt idx="228">
                  <c:v>36921</c:v>
                </c:pt>
                <c:pt idx="229">
                  <c:v>36920</c:v>
                </c:pt>
                <c:pt idx="230">
                  <c:v>36917</c:v>
                </c:pt>
                <c:pt idx="231">
                  <c:v>36916</c:v>
                </c:pt>
                <c:pt idx="232">
                  <c:v>36915</c:v>
                </c:pt>
                <c:pt idx="233">
                  <c:v>36914</c:v>
                </c:pt>
                <c:pt idx="234">
                  <c:v>36913</c:v>
                </c:pt>
                <c:pt idx="235">
                  <c:v>36910</c:v>
                </c:pt>
                <c:pt idx="236">
                  <c:v>36909</c:v>
                </c:pt>
                <c:pt idx="237">
                  <c:v>36908</c:v>
                </c:pt>
                <c:pt idx="238">
                  <c:v>36907</c:v>
                </c:pt>
                <c:pt idx="239">
                  <c:v>36903</c:v>
                </c:pt>
                <c:pt idx="240">
                  <c:v>36902</c:v>
                </c:pt>
                <c:pt idx="241">
                  <c:v>36901</c:v>
                </c:pt>
                <c:pt idx="242">
                  <c:v>36900</c:v>
                </c:pt>
                <c:pt idx="243">
                  <c:v>36899</c:v>
                </c:pt>
                <c:pt idx="244">
                  <c:v>36896</c:v>
                </c:pt>
                <c:pt idx="245">
                  <c:v>36895</c:v>
                </c:pt>
                <c:pt idx="246">
                  <c:v>36894</c:v>
                </c:pt>
                <c:pt idx="247">
                  <c:v>36893</c:v>
                </c:pt>
                <c:pt idx="248">
                  <c:v>36889</c:v>
                </c:pt>
                <c:pt idx="249">
                  <c:v>36888</c:v>
                </c:pt>
                <c:pt idx="250">
                  <c:v>36887</c:v>
                </c:pt>
                <c:pt idx="251">
                  <c:v>36886</c:v>
                </c:pt>
                <c:pt idx="252">
                  <c:v>36882</c:v>
                </c:pt>
                <c:pt idx="253">
                  <c:v>36881</c:v>
                </c:pt>
                <c:pt idx="254">
                  <c:v>36880</c:v>
                </c:pt>
                <c:pt idx="255">
                  <c:v>36879</c:v>
                </c:pt>
                <c:pt idx="256">
                  <c:v>36878</c:v>
                </c:pt>
                <c:pt idx="257">
                  <c:v>36875</c:v>
                </c:pt>
                <c:pt idx="258">
                  <c:v>36874</c:v>
                </c:pt>
                <c:pt idx="259">
                  <c:v>36873</c:v>
                </c:pt>
                <c:pt idx="260">
                  <c:v>36872</c:v>
                </c:pt>
                <c:pt idx="261">
                  <c:v>36871</c:v>
                </c:pt>
                <c:pt idx="262">
                  <c:v>36868</c:v>
                </c:pt>
                <c:pt idx="263">
                  <c:v>36867</c:v>
                </c:pt>
                <c:pt idx="264">
                  <c:v>36866</c:v>
                </c:pt>
                <c:pt idx="265">
                  <c:v>36865</c:v>
                </c:pt>
                <c:pt idx="266">
                  <c:v>36864</c:v>
                </c:pt>
                <c:pt idx="267">
                  <c:v>36861</c:v>
                </c:pt>
                <c:pt idx="268">
                  <c:v>36860</c:v>
                </c:pt>
                <c:pt idx="269">
                  <c:v>36859</c:v>
                </c:pt>
                <c:pt idx="270">
                  <c:v>36858</c:v>
                </c:pt>
                <c:pt idx="271">
                  <c:v>36857</c:v>
                </c:pt>
                <c:pt idx="272">
                  <c:v>36854</c:v>
                </c:pt>
                <c:pt idx="273">
                  <c:v>36852</c:v>
                </c:pt>
                <c:pt idx="274">
                  <c:v>36851</c:v>
                </c:pt>
                <c:pt idx="275">
                  <c:v>36850</c:v>
                </c:pt>
                <c:pt idx="276">
                  <c:v>36847</c:v>
                </c:pt>
                <c:pt idx="277">
                  <c:v>36846</c:v>
                </c:pt>
                <c:pt idx="278">
                  <c:v>36845</c:v>
                </c:pt>
                <c:pt idx="279">
                  <c:v>36844</c:v>
                </c:pt>
                <c:pt idx="280">
                  <c:v>36843</c:v>
                </c:pt>
                <c:pt idx="281">
                  <c:v>36840</c:v>
                </c:pt>
                <c:pt idx="282">
                  <c:v>36839</c:v>
                </c:pt>
                <c:pt idx="283">
                  <c:v>36838</c:v>
                </c:pt>
                <c:pt idx="284">
                  <c:v>36837</c:v>
                </c:pt>
                <c:pt idx="285">
                  <c:v>36836</c:v>
                </c:pt>
                <c:pt idx="286">
                  <c:v>36833</c:v>
                </c:pt>
                <c:pt idx="287">
                  <c:v>36832</c:v>
                </c:pt>
                <c:pt idx="288">
                  <c:v>36831</c:v>
                </c:pt>
                <c:pt idx="289">
                  <c:v>36830</c:v>
                </c:pt>
                <c:pt idx="290">
                  <c:v>36829</c:v>
                </c:pt>
                <c:pt idx="291">
                  <c:v>36826</c:v>
                </c:pt>
                <c:pt idx="292">
                  <c:v>36825</c:v>
                </c:pt>
                <c:pt idx="293">
                  <c:v>36824</c:v>
                </c:pt>
                <c:pt idx="294">
                  <c:v>36823</c:v>
                </c:pt>
                <c:pt idx="295">
                  <c:v>36822</c:v>
                </c:pt>
                <c:pt idx="296">
                  <c:v>36819</c:v>
                </c:pt>
                <c:pt idx="297">
                  <c:v>36818</c:v>
                </c:pt>
                <c:pt idx="298">
                  <c:v>36817</c:v>
                </c:pt>
                <c:pt idx="299">
                  <c:v>36816</c:v>
                </c:pt>
                <c:pt idx="300">
                  <c:v>36815</c:v>
                </c:pt>
                <c:pt idx="301">
                  <c:v>36812</c:v>
                </c:pt>
                <c:pt idx="302">
                  <c:v>36811</c:v>
                </c:pt>
                <c:pt idx="303">
                  <c:v>36810</c:v>
                </c:pt>
                <c:pt idx="304">
                  <c:v>36809</c:v>
                </c:pt>
                <c:pt idx="305">
                  <c:v>36808</c:v>
                </c:pt>
                <c:pt idx="306">
                  <c:v>36805</c:v>
                </c:pt>
                <c:pt idx="307">
                  <c:v>36804</c:v>
                </c:pt>
                <c:pt idx="308">
                  <c:v>36803</c:v>
                </c:pt>
                <c:pt idx="309">
                  <c:v>36802</c:v>
                </c:pt>
                <c:pt idx="310">
                  <c:v>36801</c:v>
                </c:pt>
                <c:pt idx="311">
                  <c:v>36798</c:v>
                </c:pt>
                <c:pt idx="312">
                  <c:v>36797</c:v>
                </c:pt>
                <c:pt idx="313">
                  <c:v>36796</c:v>
                </c:pt>
                <c:pt idx="314">
                  <c:v>36795</c:v>
                </c:pt>
                <c:pt idx="315">
                  <c:v>36794</c:v>
                </c:pt>
                <c:pt idx="316">
                  <c:v>36791</c:v>
                </c:pt>
                <c:pt idx="317">
                  <c:v>36790</c:v>
                </c:pt>
                <c:pt idx="318">
                  <c:v>36789</c:v>
                </c:pt>
                <c:pt idx="319">
                  <c:v>36788</c:v>
                </c:pt>
                <c:pt idx="320">
                  <c:v>36787</c:v>
                </c:pt>
                <c:pt idx="321">
                  <c:v>36784</c:v>
                </c:pt>
                <c:pt idx="322">
                  <c:v>36783</c:v>
                </c:pt>
                <c:pt idx="323">
                  <c:v>36782</c:v>
                </c:pt>
                <c:pt idx="324">
                  <c:v>36781</c:v>
                </c:pt>
                <c:pt idx="325">
                  <c:v>36780</c:v>
                </c:pt>
                <c:pt idx="326">
                  <c:v>36777</c:v>
                </c:pt>
                <c:pt idx="327">
                  <c:v>36776</c:v>
                </c:pt>
                <c:pt idx="328">
                  <c:v>36775</c:v>
                </c:pt>
                <c:pt idx="329">
                  <c:v>36774</c:v>
                </c:pt>
                <c:pt idx="330">
                  <c:v>36770</c:v>
                </c:pt>
                <c:pt idx="331">
                  <c:v>36769</c:v>
                </c:pt>
                <c:pt idx="332">
                  <c:v>36768</c:v>
                </c:pt>
                <c:pt idx="333">
                  <c:v>36767</c:v>
                </c:pt>
                <c:pt idx="334">
                  <c:v>36766</c:v>
                </c:pt>
                <c:pt idx="335">
                  <c:v>36763</c:v>
                </c:pt>
                <c:pt idx="336">
                  <c:v>36762</c:v>
                </c:pt>
                <c:pt idx="337">
                  <c:v>36761</c:v>
                </c:pt>
                <c:pt idx="338">
                  <c:v>36760</c:v>
                </c:pt>
                <c:pt idx="339">
                  <c:v>36759</c:v>
                </c:pt>
                <c:pt idx="340">
                  <c:v>36756</c:v>
                </c:pt>
                <c:pt idx="341">
                  <c:v>36755</c:v>
                </c:pt>
                <c:pt idx="342">
                  <c:v>36754</c:v>
                </c:pt>
                <c:pt idx="343">
                  <c:v>36753</c:v>
                </c:pt>
                <c:pt idx="344">
                  <c:v>36752</c:v>
                </c:pt>
                <c:pt idx="345">
                  <c:v>36749</c:v>
                </c:pt>
                <c:pt idx="346">
                  <c:v>36748</c:v>
                </c:pt>
                <c:pt idx="347">
                  <c:v>36747</c:v>
                </c:pt>
                <c:pt idx="348">
                  <c:v>36746</c:v>
                </c:pt>
                <c:pt idx="349">
                  <c:v>36745</c:v>
                </c:pt>
                <c:pt idx="350">
                  <c:v>36742</c:v>
                </c:pt>
                <c:pt idx="351">
                  <c:v>36741</c:v>
                </c:pt>
                <c:pt idx="352">
                  <c:v>36740</c:v>
                </c:pt>
                <c:pt idx="353">
                  <c:v>36739</c:v>
                </c:pt>
                <c:pt idx="354">
                  <c:v>36738</c:v>
                </c:pt>
                <c:pt idx="355">
                  <c:v>36735</c:v>
                </c:pt>
                <c:pt idx="356">
                  <c:v>36734</c:v>
                </c:pt>
                <c:pt idx="357">
                  <c:v>36733</c:v>
                </c:pt>
                <c:pt idx="358">
                  <c:v>36732</c:v>
                </c:pt>
                <c:pt idx="359">
                  <c:v>36731</c:v>
                </c:pt>
                <c:pt idx="360">
                  <c:v>36728</c:v>
                </c:pt>
                <c:pt idx="361">
                  <c:v>36727</c:v>
                </c:pt>
                <c:pt idx="362">
                  <c:v>36726</c:v>
                </c:pt>
                <c:pt idx="363">
                  <c:v>36725</c:v>
                </c:pt>
                <c:pt idx="364">
                  <c:v>36724</c:v>
                </c:pt>
                <c:pt idx="365">
                  <c:v>36721</c:v>
                </c:pt>
                <c:pt idx="366">
                  <c:v>36720</c:v>
                </c:pt>
                <c:pt idx="367">
                  <c:v>36719</c:v>
                </c:pt>
                <c:pt idx="368">
                  <c:v>36718</c:v>
                </c:pt>
                <c:pt idx="369">
                  <c:v>36717</c:v>
                </c:pt>
                <c:pt idx="370">
                  <c:v>36714</c:v>
                </c:pt>
                <c:pt idx="371">
                  <c:v>36713</c:v>
                </c:pt>
                <c:pt idx="372">
                  <c:v>36712</c:v>
                </c:pt>
                <c:pt idx="373">
                  <c:v>36710</c:v>
                </c:pt>
              </c:numCache>
            </c:numRef>
          </c:cat>
          <c:val>
            <c:numRef>
              <c:f>aapl!$E$2:$E$375</c:f>
              <c:numCache>
                <c:formatCode>General</c:formatCode>
                <c:ptCount val="374"/>
                <c:pt idx="0">
                  <c:v>21.9</c:v>
                </c:pt>
                <c:pt idx="1">
                  <c:v>22.43</c:v>
                </c:pt>
                <c:pt idx="2">
                  <c:v>22.07</c:v>
                </c:pt>
                <c:pt idx="3">
                  <c:v>21.49</c:v>
                </c:pt>
                <c:pt idx="4">
                  <c:v>21.36</c:v>
                </c:pt>
                <c:pt idx="5">
                  <c:v>21</c:v>
                </c:pt>
                <c:pt idx="6">
                  <c:v>20.67</c:v>
                </c:pt>
                <c:pt idx="7">
                  <c:v>21.62</c:v>
                </c:pt>
                <c:pt idx="8">
                  <c:v>21.01</c:v>
                </c:pt>
                <c:pt idx="9">
                  <c:v>20.62</c:v>
                </c:pt>
                <c:pt idx="10">
                  <c:v>20.39</c:v>
                </c:pt>
                <c:pt idx="11">
                  <c:v>21</c:v>
                </c:pt>
                <c:pt idx="12">
                  <c:v>21.49</c:v>
                </c:pt>
                <c:pt idx="13">
                  <c:v>21.78</c:v>
                </c:pt>
                <c:pt idx="14">
                  <c:v>22.54</c:v>
                </c:pt>
                <c:pt idx="15">
                  <c:v>22.54</c:v>
                </c:pt>
                <c:pt idx="16">
                  <c:v>22.78</c:v>
                </c:pt>
                <c:pt idx="17">
                  <c:v>23.76</c:v>
                </c:pt>
                <c:pt idx="18">
                  <c:v>22.4</c:v>
                </c:pt>
                <c:pt idx="19">
                  <c:v>21.05</c:v>
                </c:pt>
                <c:pt idx="20">
                  <c:v>21.3</c:v>
                </c:pt>
                <c:pt idx="21">
                  <c:v>20.420000000000002</c:v>
                </c:pt>
                <c:pt idx="22">
                  <c:v>20.53</c:v>
                </c:pt>
                <c:pt idx="23">
                  <c:v>21</c:v>
                </c:pt>
                <c:pt idx="24">
                  <c:v>21.37</c:v>
                </c:pt>
                <c:pt idx="25">
                  <c:v>19.84</c:v>
                </c:pt>
                <c:pt idx="26">
                  <c:v>19.68</c:v>
                </c:pt>
                <c:pt idx="27">
                  <c:v>19.53</c:v>
                </c:pt>
                <c:pt idx="28">
                  <c:v>20</c:v>
                </c:pt>
                <c:pt idx="29">
                  <c:v>18.97</c:v>
                </c:pt>
                <c:pt idx="30">
                  <c:v>19.45</c:v>
                </c:pt>
                <c:pt idx="31">
                  <c:v>19.61</c:v>
                </c:pt>
                <c:pt idx="32">
                  <c:v>19.37</c:v>
                </c:pt>
                <c:pt idx="33">
                  <c:v>18.75</c:v>
                </c:pt>
                <c:pt idx="34">
                  <c:v>18.71</c:v>
                </c:pt>
                <c:pt idx="35">
                  <c:v>18.71</c:v>
                </c:pt>
                <c:pt idx="36">
                  <c:v>19.59</c:v>
                </c:pt>
                <c:pt idx="37">
                  <c:v>19.57</c:v>
                </c:pt>
                <c:pt idx="38">
                  <c:v>19.07</c:v>
                </c:pt>
                <c:pt idx="39">
                  <c:v>18.57</c:v>
                </c:pt>
                <c:pt idx="40">
                  <c:v>18.59</c:v>
                </c:pt>
                <c:pt idx="41">
                  <c:v>17.559999999999999</c:v>
                </c:pt>
                <c:pt idx="42">
                  <c:v>17.600000000000001</c:v>
                </c:pt>
                <c:pt idx="43">
                  <c:v>17.63</c:v>
                </c:pt>
                <c:pt idx="44">
                  <c:v>18.670000000000009</c:v>
                </c:pt>
                <c:pt idx="45">
                  <c:v>19.190000000000001</c:v>
                </c:pt>
                <c:pt idx="46">
                  <c:v>18.95</c:v>
                </c:pt>
                <c:pt idx="47">
                  <c:v>18.14</c:v>
                </c:pt>
                <c:pt idx="48">
                  <c:v>19.02</c:v>
                </c:pt>
                <c:pt idx="49">
                  <c:v>18.3</c:v>
                </c:pt>
                <c:pt idx="50">
                  <c:v>18</c:v>
                </c:pt>
                <c:pt idx="51">
                  <c:v>16.989999999999981</c:v>
                </c:pt>
                <c:pt idx="52">
                  <c:v>18.010000000000009</c:v>
                </c:pt>
                <c:pt idx="53">
                  <c:v>17.989999999999981</c:v>
                </c:pt>
                <c:pt idx="54">
                  <c:v>18.010000000000009</c:v>
                </c:pt>
                <c:pt idx="55">
                  <c:v>17.739999999999991</c:v>
                </c:pt>
                <c:pt idx="56">
                  <c:v>16.82</c:v>
                </c:pt>
                <c:pt idx="57">
                  <c:v>16</c:v>
                </c:pt>
                <c:pt idx="58">
                  <c:v>16.2</c:v>
                </c:pt>
                <c:pt idx="59">
                  <c:v>16.14</c:v>
                </c:pt>
                <c:pt idx="60">
                  <c:v>15.88</c:v>
                </c:pt>
                <c:pt idx="61">
                  <c:v>14.98</c:v>
                </c:pt>
                <c:pt idx="62">
                  <c:v>15.05</c:v>
                </c:pt>
                <c:pt idx="63">
                  <c:v>15.54</c:v>
                </c:pt>
                <c:pt idx="64">
                  <c:v>15.51</c:v>
                </c:pt>
                <c:pt idx="65">
                  <c:v>15.51</c:v>
                </c:pt>
                <c:pt idx="66">
                  <c:v>15.15</c:v>
                </c:pt>
                <c:pt idx="67">
                  <c:v>15.54</c:v>
                </c:pt>
                <c:pt idx="68">
                  <c:v>16.45</c:v>
                </c:pt>
                <c:pt idx="69">
                  <c:v>15.73</c:v>
                </c:pt>
                <c:pt idx="70">
                  <c:v>15.68</c:v>
                </c:pt>
                <c:pt idx="71">
                  <c:v>17.02</c:v>
                </c:pt>
                <c:pt idx="72">
                  <c:v>16.28</c:v>
                </c:pt>
                <c:pt idx="73">
                  <c:v>16.989999999999981</c:v>
                </c:pt>
                <c:pt idx="74">
                  <c:v>17.37</c:v>
                </c:pt>
                <c:pt idx="75">
                  <c:v>17.28</c:v>
                </c:pt>
                <c:pt idx="76">
                  <c:v>17.72</c:v>
                </c:pt>
                <c:pt idx="77">
                  <c:v>18.55</c:v>
                </c:pt>
                <c:pt idx="78">
                  <c:v>18.25</c:v>
                </c:pt>
                <c:pt idx="79">
                  <c:v>18.55</c:v>
                </c:pt>
                <c:pt idx="80">
                  <c:v>17.829999999999991</c:v>
                </c:pt>
                <c:pt idx="81">
                  <c:v>17.829999999999991</c:v>
                </c:pt>
                <c:pt idx="82">
                  <c:v>18.399999999999999</c:v>
                </c:pt>
                <c:pt idx="83">
                  <c:v>18.920000000000002</c:v>
                </c:pt>
                <c:pt idx="84">
                  <c:v>18.57</c:v>
                </c:pt>
                <c:pt idx="85">
                  <c:v>17.809999999999999</c:v>
                </c:pt>
                <c:pt idx="86">
                  <c:v>18.21</c:v>
                </c:pt>
                <c:pt idx="87">
                  <c:v>17.920000000000002</c:v>
                </c:pt>
                <c:pt idx="88">
                  <c:v>18.12</c:v>
                </c:pt>
                <c:pt idx="89">
                  <c:v>18.07</c:v>
                </c:pt>
                <c:pt idx="90">
                  <c:v>18.649999999999999</c:v>
                </c:pt>
                <c:pt idx="91">
                  <c:v>18.440000000000001</c:v>
                </c:pt>
                <c:pt idx="92">
                  <c:v>18.73</c:v>
                </c:pt>
                <c:pt idx="93">
                  <c:v>19.09</c:v>
                </c:pt>
                <c:pt idx="94">
                  <c:v>19.02</c:v>
                </c:pt>
                <c:pt idx="95">
                  <c:v>19.05</c:v>
                </c:pt>
                <c:pt idx="96">
                  <c:v>18.899999999999999</c:v>
                </c:pt>
                <c:pt idx="97">
                  <c:v>19.25</c:v>
                </c:pt>
                <c:pt idx="98">
                  <c:v>19.13</c:v>
                </c:pt>
                <c:pt idx="99">
                  <c:v>19.5</c:v>
                </c:pt>
                <c:pt idx="100">
                  <c:v>19.82</c:v>
                </c:pt>
                <c:pt idx="101">
                  <c:v>19.059999999999999</c:v>
                </c:pt>
                <c:pt idx="102">
                  <c:v>18.79</c:v>
                </c:pt>
                <c:pt idx="103">
                  <c:v>18.93</c:v>
                </c:pt>
                <c:pt idx="104">
                  <c:v>18.96</c:v>
                </c:pt>
                <c:pt idx="105">
                  <c:v>18.59</c:v>
                </c:pt>
                <c:pt idx="106">
                  <c:v>18.47</c:v>
                </c:pt>
                <c:pt idx="107">
                  <c:v>19.09</c:v>
                </c:pt>
                <c:pt idx="108">
                  <c:v>19.54</c:v>
                </c:pt>
                <c:pt idx="109">
                  <c:v>19.98</c:v>
                </c:pt>
                <c:pt idx="110">
                  <c:v>19.96</c:v>
                </c:pt>
                <c:pt idx="111">
                  <c:v>20.79</c:v>
                </c:pt>
                <c:pt idx="112">
                  <c:v>25.1</c:v>
                </c:pt>
                <c:pt idx="113">
                  <c:v>23.96</c:v>
                </c:pt>
                <c:pt idx="114">
                  <c:v>24.85</c:v>
                </c:pt>
                <c:pt idx="115">
                  <c:v>24.36</c:v>
                </c:pt>
                <c:pt idx="116">
                  <c:v>22.54</c:v>
                </c:pt>
                <c:pt idx="117">
                  <c:v>21.14</c:v>
                </c:pt>
                <c:pt idx="118">
                  <c:v>22.7</c:v>
                </c:pt>
                <c:pt idx="119">
                  <c:v>22.03</c:v>
                </c:pt>
                <c:pt idx="120">
                  <c:v>23.19</c:v>
                </c:pt>
                <c:pt idx="121">
                  <c:v>23.84</c:v>
                </c:pt>
                <c:pt idx="122">
                  <c:v>23.9</c:v>
                </c:pt>
                <c:pt idx="123">
                  <c:v>23.25</c:v>
                </c:pt>
                <c:pt idx="124">
                  <c:v>23.54</c:v>
                </c:pt>
                <c:pt idx="125">
                  <c:v>23.34</c:v>
                </c:pt>
                <c:pt idx="126">
                  <c:v>23.75</c:v>
                </c:pt>
                <c:pt idx="127">
                  <c:v>23.99</c:v>
                </c:pt>
                <c:pt idx="128">
                  <c:v>22.26</c:v>
                </c:pt>
                <c:pt idx="129">
                  <c:v>22.49</c:v>
                </c:pt>
                <c:pt idx="130">
                  <c:v>21.67</c:v>
                </c:pt>
                <c:pt idx="131">
                  <c:v>20.190000000000001</c:v>
                </c:pt>
                <c:pt idx="132">
                  <c:v>20.329999999999991</c:v>
                </c:pt>
                <c:pt idx="133">
                  <c:v>20.440000000000001</c:v>
                </c:pt>
                <c:pt idx="134">
                  <c:v>19.88</c:v>
                </c:pt>
                <c:pt idx="135">
                  <c:v>20.47</c:v>
                </c:pt>
                <c:pt idx="136">
                  <c:v>20.309999999999999</c:v>
                </c:pt>
                <c:pt idx="137">
                  <c:v>20.04</c:v>
                </c:pt>
                <c:pt idx="138">
                  <c:v>21.32</c:v>
                </c:pt>
                <c:pt idx="139">
                  <c:v>21.66</c:v>
                </c:pt>
                <c:pt idx="140">
                  <c:v>20.73</c:v>
                </c:pt>
                <c:pt idx="141">
                  <c:v>20.94</c:v>
                </c:pt>
                <c:pt idx="142">
                  <c:v>20.66</c:v>
                </c:pt>
                <c:pt idx="143">
                  <c:v>20.89</c:v>
                </c:pt>
                <c:pt idx="144">
                  <c:v>19.95</c:v>
                </c:pt>
                <c:pt idx="145">
                  <c:v>19.78</c:v>
                </c:pt>
                <c:pt idx="146">
                  <c:v>21.47</c:v>
                </c:pt>
                <c:pt idx="147">
                  <c:v>22.76</c:v>
                </c:pt>
                <c:pt idx="148">
                  <c:v>23.2</c:v>
                </c:pt>
                <c:pt idx="149">
                  <c:v>23.23</c:v>
                </c:pt>
                <c:pt idx="150">
                  <c:v>23.5</c:v>
                </c:pt>
                <c:pt idx="151">
                  <c:v>23.56</c:v>
                </c:pt>
                <c:pt idx="152">
                  <c:v>23.53</c:v>
                </c:pt>
                <c:pt idx="153">
                  <c:v>23.55</c:v>
                </c:pt>
                <c:pt idx="154">
                  <c:v>24.1</c:v>
                </c:pt>
                <c:pt idx="155">
                  <c:v>23.18</c:v>
                </c:pt>
                <c:pt idx="156">
                  <c:v>23.29</c:v>
                </c:pt>
                <c:pt idx="157">
                  <c:v>22.85</c:v>
                </c:pt>
                <c:pt idx="158">
                  <c:v>23</c:v>
                </c:pt>
                <c:pt idx="159">
                  <c:v>23.98</c:v>
                </c:pt>
                <c:pt idx="160">
                  <c:v>24.57</c:v>
                </c:pt>
                <c:pt idx="161">
                  <c:v>24.96</c:v>
                </c:pt>
                <c:pt idx="162">
                  <c:v>25.75</c:v>
                </c:pt>
                <c:pt idx="163">
                  <c:v>24.96</c:v>
                </c:pt>
                <c:pt idx="164">
                  <c:v>26.59</c:v>
                </c:pt>
                <c:pt idx="165">
                  <c:v>25.93</c:v>
                </c:pt>
                <c:pt idx="166">
                  <c:v>25.49</c:v>
                </c:pt>
                <c:pt idx="167">
                  <c:v>26.2</c:v>
                </c:pt>
                <c:pt idx="168">
                  <c:v>24.69</c:v>
                </c:pt>
                <c:pt idx="169">
                  <c:v>24.72</c:v>
                </c:pt>
                <c:pt idx="170">
                  <c:v>24.03</c:v>
                </c:pt>
                <c:pt idx="171">
                  <c:v>24.25</c:v>
                </c:pt>
                <c:pt idx="172">
                  <c:v>25.04</c:v>
                </c:pt>
                <c:pt idx="173">
                  <c:v>25.72</c:v>
                </c:pt>
                <c:pt idx="174">
                  <c:v>22.79</c:v>
                </c:pt>
                <c:pt idx="175">
                  <c:v>20.399999999999999</c:v>
                </c:pt>
                <c:pt idx="176">
                  <c:v>21.44</c:v>
                </c:pt>
                <c:pt idx="177">
                  <c:v>22.42</c:v>
                </c:pt>
                <c:pt idx="178">
                  <c:v>21.8</c:v>
                </c:pt>
                <c:pt idx="179">
                  <c:v>22.04</c:v>
                </c:pt>
                <c:pt idx="180">
                  <c:v>20.54</c:v>
                </c:pt>
                <c:pt idx="181">
                  <c:v>20.59</c:v>
                </c:pt>
                <c:pt idx="182">
                  <c:v>20.87</c:v>
                </c:pt>
                <c:pt idx="183">
                  <c:v>19.5</c:v>
                </c:pt>
                <c:pt idx="184">
                  <c:v>20.239999999999991</c:v>
                </c:pt>
                <c:pt idx="185">
                  <c:v>21.59</c:v>
                </c:pt>
                <c:pt idx="186">
                  <c:v>22.07</c:v>
                </c:pt>
                <c:pt idx="187">
                  <c:v>22.53</c:v>
                </c:pt>
                <c:pt idx="188">
                  <c:v>22.17</c:v>
                </c:pt>
                <c:pt idx="189">
                  <c:v>22.87</c:v>
                </c:pt>
                <c:pt idx="190">
                  <c:v>21.78</c:v>
                </c:pt>
                <c:pt idx="191">
                  <c:v>23</c:v>
                </c:pt>
                <c:pt idx="192">
                  <c:v>21.62</c:v>
                </c:pt>
                <c:pt idx="193">
                  <c:v>20.12</c:v>
                </c:pt>
                <c:pt idx="194">
                  <c:v>19.690000000000001</c:v>
                </c:pt>
                <c:pt idx="195">
                  <c:v>20.56</c:v>
                </c:pt>
                <c:pt idx="196">
                  <c:v>19.62</c:v>
                </c:pt>
                <c:pt idx="197">
                  <c:v>19.690000000000001</c:v>
                </c:pt>
                <c:pt idx="198">
                  <c:v>20.440000000000001</c:v>
                </c:pt>
                <c:pt idx="199">
                  <c:v>19.559999999999999</c:v>
                </c:pt>
                <c:pt idx="200">
                  <c:v>18.62</c:v>
                </c:pt>
                <c:pt idx="201">
                  <c:v>20.25</c:v>
                </c:pt>
                <c:pt idx="202">
                  <c:v>20.81</c:v>
                </c:pt>
                <c:pt idx="203">
                  <c:v>21.25</c:v>
                </c:pt>
                <c:pt idx="204">
                  <c:v>21.5</c:v>
                </c:pt>
                <c:pt idx="205">
                  <c:v>20.37</c:v>
                </c:pt>
                <c:pt idx="206">
                  <c:v>19.25</c:v>
                </c:pt>
                <c:pt idx="207">
                  <c:v>18.75</c:v>
                </c:pt>
                <c:pt idx="208">
                  <c:v>18.25</c:v>
                </c:pt>
                <c:pt idx="209">
                  <c:v>19.37</c:v>
                </c:pt>
                <c:pt idx="210">
                  <c:v>19.5</c:v>
                </c:pt>
                <c:pt idx="211">
                  <c:v>18.809999999999999</c:v>
                </c:pt>
                <c:pt idx="212">
                  <c:v>18.809999999999999</c:v>
                </c:pt>
                <c:pt idx="213">
                  <c:v>18.87</c:v>
                </c:pt>
                <c:pt idx="214">
                  <c:v>18.309999999999999</c:v>
                </c:pt>
                <c:pt idx="215">
                  <c:v>19</c:v>
                </c:pt>
                <c:pt idx="216">
                  <c:v>20.059999999999999</c:v>
                </c:pt>
                <c:pt idx="217">
                  <c:v>19.5</c:v>
                </c:pt>
                <c:pt idx="218">
                  <c:v>19.12</c:v>
                </c:pt>
                <c:pt idx="219">
                  <c:v>19.690000000000001</c:v>
                </c:pt>
                <c:pt idx="220">
                  <c:v>19.12</c:v>
                </c:pt>
                <c:pt idx="221">
                  <c:v>20.75</c:v>
                </c:pt>
                <c:pt idx="222">
                  <c:v>20.75</c:v>
                </c:pt>
                <c:pt idx="223">
                  <c:v>21.12</c:v>
                </c:pt>
                <c:pt idx="224">
                  <c:v>20.190000000000001</c:v>
                </c:pt>
                <c:pt idx="225">
                  <c:v>20.62</c:v>
                </c:pt>
                <c:pt idx="226">
                  <c:v>21.12</c:v>
                </c:pt>
                <c:pt idx="227">
                  <c:v>21.62</c:v>
                </c:pt>
                <c:pt idx="228">
                  <c:v>21.75</c:v>
                </c:pt>
                <c:pt idx="229">
                  <c:v>21.69</c:v>
                </c:pt>
                <c:pt idx="230">
                  <c:v>19.559999999999999</c:v>
                </c:pt>
                <c:pt idx="231">
                  <c:v>19.940000000000001</c:v>
                </c:pt>
                <c:pt idx="232">
                  <c:v>20.5</c:v>
                </c:pt>
                <c:pt idx="233">
                  <c:v>20.5</c:v>
                </c:pt>
                <c:pt idx="234">
                  <c:v>19.25</c:v>
                </c:pt>
                <c:pt idx="235">
                  <c:v>19.5</c:v>
                </c:pt>
                <c:pt idx="236">
                  <c:v>18.690000000000001</c:v>
                </c:pt>
                <c:pt idx="237">
                  <c:v>16.809999999999999</c:v>
                </c:pt>
                <c:pt idx="238">
                  <c:v>17.12</c:v>
                </c:pt>
                <c:pt idx="239">
                  <c:v>17.190000000000001</c:v>
                </c:pt>
                <c:pt idx="240">
                  <c:v>18</c:v>
                </c:pt>
                <c:pt idx="241">
                  <c:v>16.559999999999999</c:v>
                </c:pt>
                <c:pt idx="242">
                  <c:v>17.190000000000001</c:v>
                </c:pt>
                <c:pt idx="243">
                  <c:v>16.559999999999999</c:v>
                </c:pt>
                <c:pt idx="244">
                  <c:v>16.37</c:v>
                </c:pt>
                <c:pt idx="245">
                  <c:v>17.059999999999999</c:v>
                </c:pt>
                <c:pt idx="246">
                  <c:v>16.37</c:v>
                </c:pt>
                <c:pt idx="247">
                  <c:v>14.88</c:v>
                </c:pt>
                <c:pt idx="248">
                  <c:v>14.88</c:v>
                </c:pt>
                <c:pt idx="249">
                  <c:v>14.81</c:v>
                </c:pt>
                <c:pt idx="250">
                  <c:v>14.81</c:v>
                </c:pt>
                <c:pt idx="251">
                  <c:v>14.69</c:v>
                </c:pt>
                <c:pt idx="252">
                  <c:v>15</c:v>
                </c:pt>
                <c:pt idx="253">
                  <c:v>14.06</c:v>
                </c:pt>
                <c:pt idx="254">
                  <c:v>14.38</c:v>
                </c:pt>
                <c:pt idx="255">
                  <c:v>14</c:v>
                </c:pt>
                <c:pt idx="256">
                  <c:v>14.25</c:v>
                </c:pt>
                <c:pt idx="257">
                  <c:v>14.06</c:v>
                </c:pt>
                <c:pt idx="258">
                  <c:v>14.44</c:v>
                </c:pt>
                <c:pt idx="259">
                  <c:v>15</c:v>
                </c:pt>
                <c:pt idx="260">
                  <c:v>15.38</c:v>
                </c:pt>
                <c:pt idx="261">
                  <c:v>15.19</c:v>
                </c:pt>
                <c:pt idx="262">
                  <c:v>15.06</c:v>
                </c:pt>
                <c:pt idx="263">
                  <c:v>14.31</c:v>
                </c:pt>
                <c:pt idx="264">
                  <c:v>14.31</c:v>
                </c:pt>
                <c:pt idx="265">
                  <c:v>17</c:v>
                </c:pt>
                <c:pt idx="266">
                  <c:v>16.690000000000001</c:v>
                </c:pt>
                <c:pt idx="267">
                  <c:v>17.059999999999999</c:v>
                </c:pt>
                <c:pt idx="268">
                  <c:v>16.5</c:v>
                </c:pt>
                <c:pt idx="269">
                  <c:v>17.559999999999999</c:v>
                </c:pt>
                <c:pt idx="270">
                  <c:v>18.03</c:v>
                </c:pt>
                <c:pt idx="271">
                  <c:v>18.690000000000001</c:v>
                </c:pt>
                <c:pt idx="272">
                  <c:v>19.309999999999999</c:v>
                </c:pt>
                <c:pt idx="273">
                  <c:v>18.5</c:v>
                </c:pt>
                <c:pt idx="274">
                  <c:v>18.809999999999999</c:v>
                </c:pt>
                <c:pt idx="275">
                  <c:v>18.940000000000001</c:v>
                </c:pt>
                <c:pt idx="276">
                  <c:v>18.5</c:v>
                </c:pt>
                <c:pt idx="277">
                  <c:v>19</c:v>
                </c:pt>
                <c:pt idx="278">
                  <c:v>19.87</c:v>
                </c:pt>
                <c:pt idx="279">
                  <c:v>20.25</c:v>
                </c:pt>
                <c:pt idx="280">
                  <c:v>19.37</c:v>
                </c:pt>
                <c:pt idx="281">
                  <c:v>19.059999999999999</c:v>
                </c:pt>
                <c:pt idx="282">
                  <c:v>20.190000000000001</c:v>
                </c:pt>
                <c:pt idx="283">
                  <c:v>20.059999999999999</c:v>
                </c:pt>
                <c:pt idx="284">
                  <c:v>21.31</c:v>
                </c:pt>
                <c:pt idx="285">
                  <c:v>21.44</c:v>
                </c:pt>
                <c:pt idx="286">
                  <c:v>22.25</c:v>
                </c:pt>
                <c:pt idx="287">
                  <c:v>22.31</c:v>
                </c:pt>
                <c:pt idx="288">
                  <c:v>20.5</c:v>
                </c:pt>
                <c:pt idx="289">
                  <c:v>19.559999999999999</c:v>
                </c:pt>
                <c:pt idx="290">
                  <c:v>19.309999999999999</c:v>
                </c:pt>
                <c:pt idx="291">
                  <c:v>18.559999999999999</c:v>
                </c:pt>
                <c:pt idx="292">
                  <c:v>18.5</c:v>
                </c:pt>
                <c:pt idx="293">
                  <c:v>18.5</c:v>
                </c:pt>
                <c:pt idx="294">
                  <c:v>18.87</c:v>
                </c:pt>
                <c:pt idx="295">
                  <c:v>20.37</c:v>
                </c:pt>
                <c:pt idx="296">
                  <c:v>19.5</c:v>
                </c:pt>
                <c:pt idx="297">
                  <c:v>18.940000000000001</c:v>
                </c:pt>
                <c:pt idx="298">
                  <c:v>20.12</c:v>
                </c:pt>
                <c:pt idx="299">
                  <c:v>20.12</c:v>
                </c:pt>
                <c:pt idx="300">
                  <c:v>21.5</c:v>
                </c:pt>
                <c:pt idx="301">
                  <c:v>22.06</c:v>
                </c:pt>
                <c:pt idx="302">
                  <c:v>20</c:v>
                </c:pt>
                <c:pt idx="303">
                  <c:v>19.62</c:v>
                </c:pt>
                <c:pt idx="304">
                  <c:v>20.87</c:v>
                </c:pt>
                <c:pt idx="305">
                  <c:v>21.75</c:v>
                </c:pt>
                <c:pt idx="306">
                  <c:v>22.19</c:v>
                </c:pt>
                <c:pt idx="307">
                  <c:v>22.06</c:v>
                </c:pt>
                <c:pt idx="308">
                  <c:v>23.62</c:v>
                </c:pt>
                <c:pt idx="309">
                  <c:v>22.31</c:v>
                </c:pt>
                <c:pt idx="310">
                  <c:v>24.25</c:v>
                </c:pt>
                <c:pt idx="311">
                  <c:v>25.75</c:v>
                </c:pt>
                <c:pt idx="312">
                  <c:v>53.5</c:v>
                </c:pt>
                <c:pt idx="313">
                  <c:v>48.94</c:v>
                </c:pt>
                <c:pt idx="314">
                  <c:v>51.44</c:v>
                </c:pt>
                <c:pt idx="315">
                  <c:v>53.5</c:v>
                </c:pt>
                <c:pt idx="316">
                  <c:v>52.19</c:v>
                </c:pt>
                <c:pt idx="317">
                  <c:v>56.69</c:v>
                </c:pt>
                <c:pt idx="318">
                  <c:v>61.05</c:v>
                </c:pt>
                <c:pt idx="319">
                  <c:v>59.94</c:v>
                </c:pt>
                <c:pt idx="320">
                  <c:v>60.66</c:v>
                </c:pt>
                <c:pt idx="321">
                  <c:v>55.23</c:v>
                </c:pt>
                <c:pt idx="322">
                  <c:v>56.86</c:v>
                </c:pt>
                <c:pt idx="323">
                  <c:v>58</c:v>
                </c:pt>
                <c:pt idx="324">
                  <c:v>57.75</c:v>
                </c:pt>
                <c:pt idx="325">
                  <c:v>58.44</c:v>
                </c:pt>
                <c:pt idx="326">
                  <c:v>58.88</c:v>
                </c:pt>
                <c:pt idx="327">
                  <c:v>62</c:v>
                </c:pt>
                <c:pt idx="328">
                  <c:v>58.44</c:v>
                </c:pt>
                <c:pt idx="329">
                  <c:v>62.44</c:v>
                </c:pt>
                <c:pt idx="330">
                  <c:v>63.44</c:v>
                </c:pt>
                <c:pt idx="331">
                  <c:v>60.94</c:v>
                </c:pt>
                <c:pt idx="332">
                  <c:v>59.5</c:v>
                </c:pt>
                <c:pt idx="333">
                  <c:v>59.19</c:v>
                </c:pt>
                <c:pt idx="334">
                  <c:v>58.06</c:v>
                </c:pt>
                <c:pt idx="335">
                  <c:v>56.81</c:v>
                </c:pt>
                <c:pt idx="336">
                  <c:v>56.11</c:v>
                </c:pt>
                <c:pt idx="337">
                  <c:v>54.31</c:v>
                </c:pt>
                <c:pt idx="338">
                  <c:v>51.69</c:v>
                </c:pt>
                <c:pt idx="339">
                  <c:v>50.5</c:v>
                </c:pt>
                <c:pt idx="340">
                  <c:v>50</c:v>
                </c:pt>
                <c:pt idx="341">
                  <c:v>51.44</c:v>
                </c:pt>
                <c:pt idx="342">
                  <c:v>48.5</c:v>
                </c:pt>
                <c:pt idx="343">
                  <c:v>46.69</c:v>
                </c:pt>
                <c:pt idx="344">
                  <c:v>47.06</c:v>
                </c:pt>
                <c:pt idx="345">
                  <c:v>47.69</c:v>
                </c:pt>
                <c:pt idx="346">
                  <c:v>47.56</c:v>
                </c:pt>
                <c:pt idx="347">
                  <c:v>47.5</c:v>
                </c:pt>
                <c:pt idx="348">
                  <c:v>46.75</c:v>
                </c:pt>
                <c:pt idx="349">
                  <c:v>47.94</c:v>
                </c:pt>
                <c:pt idx="350">
                  <c:v>47.38</c:v>
                </c:pt>
                <c:pt idx="351">
                  <c:v>48</c:v>
                </c:pt>
                <c:pt idx="352">
                  <c:v>47.25</c:v>
                </c:pt>
                <c:pt idx="353">
                  <c:v>49.31</c:v>
                </c:pt>
                <c:pt idx="354">
                  <c:v>50.81</c:v>
                </c:pt>
                <c:pt idx="355">
                  <c:v>48.31</c:v>
                </c:pt>
                <c:pt idx="356">
                  <c:v>52</c:v>
                </c:pt>
                <c:pt idx="357">
                  <c:v>50.06</c:v>
                </c:pt>
                <c:pt idx="358">
                  <c:v>50.06</c:v>
                </c:pt>
                <c:pt idx="359">
                  <c:v>48.69</c:v>
                </c:pt>
                <c:pt idx="360">
                  <c:v>53.56</c:v>
                </c:pt>
                <c:pt idx="361">
                  <c:v>55.13</c:v>
                </c:pt>
                <c:pt idx="362">
                  <c:v>52.69</c:v>
                </c:pt>
                <c:pt idx="363">
                  <c:v>57.25</c:v>
                </c:pt>
                <c:pt idx="364">
                  <c:v>58.31</c:v>
                </c:pt>
                <c:pt idx="365">
                  <c:v>57.69</c:v>
                </c:pt>
                <c:pt idx="366">
                  <c:v>56.5</c:v>
                </c:pt>
                <c:pt idx="367">
                  <c:v>58.88</c:v>
                </c:pt>
                <c:pt idx="368">
                  <c:v>56.94</c:v>
                </c:pt>
                <c:pt idx="369">
                  <c:v>57.13</c:v>
                </c:pt>
                <c:pt idx="370">
                  <c:v>54.44</c:v>
                </c:pt>
                <c:pt idx="371">
                  <c:v>51.81</c:v>
                </c:pt>
                <c:pt idx="372">
                  <c:v>51.63</c:v>
                </c:pt>
                <c:pt idx="373">
                  <c:v>53.31</c:v>
                </c:pt>
              </c:numCache>
            </c:numRef>
          </c:val>
          <c:smooth val="0"/>
          <c:extLst>
            <c:ext xmlns:c16="http://schemas.microsoft.com/office/drawing/2014/chart" uri="{C3380CC4-5D6E-409C-BE32-E72D297353CC}">
              <c16:uniqueId val="{00000000-37DF-4DC9-A0C3-6C7D168C13E3}"/>
            </c:ext>
          </c:extLst>
        </c:ser>
        <c:dLbls>
          <c:showLegendKey val="0"/>
          <c:showVal val="0"/>
          <c:showCatName val="0"/>
          <c:showSerName val="0"/>
          <c:showPercent val="0"/>
          <c:showBubbleSize val="0"/>
        </c:dLbls>
        <c:smooth val="0"/>
        <c:axId val="158326784"/>
        <c:axId val="147668288"/>
      </c:lineChart>
      <c:dateAx>
        <c:axId val="158326784"/>
        <c:scaling>
          <c:orientation val="minMax"/>
        </c:scaling>
        <c:delete val="0"/>
        <c:axPos val="b"/>
        <c:title>
          <c:tx>
            <c:rich>
              <a:bodyPr/>
              <a:lstStyle/>
              <a:p>
                <a:pPr>
                  <a:defRPr/>
                </a:pPr>
                <a:r>
                  <a:rPr lang="en-US"/>
                  <a:t>Date</a:t>
                </a:r>
              </a:p>
            </c:rich>
          </c:tx>
          <c:overlay val="0"/>
        </c:title>
        <c:numFmt formatCode="m/d/yyyy" sourceLinked="1"/>
        <c:majorTickMark val="out"/>
        <c:minorTickMark val="none"/>
        <c:tickLblPos val="nextTo"/>
        <c:crossAx val="147668288"/>
        <c:crosses val="autoZero"/>
        <c:auto val="1"/>
        <c:lblOffset val="100"/>
        <c:baseTimeUnit val="days"/>
      </c:dateAx>
      <c:valAx>
        <c:axId val="147668288"/>
        <c:scaling>
          <c:orientation val="minMax"/>
        </c:scaling>
        <c:delete val="0"/>
        <c:axPos val="l"/>
        <c:majorGridlines/>
        <c:title>
          <c:tx>
            <c:rich>
              <a:bodyPr rot="-5400000" vert="horz"/>
              <a:lstStyle/>
              <a:p>
                <a:pPr>
                  <a:defRPr/>
                </a:pPr>
                <a:r>
                  <a:rPr lang="en-US"/>
                  <a:t>Price ($)</a:t>
                </a:r>
              </a:p>
            </c:rich>
          </c:tx>
          <c:overlay val="0"/>
        </c:title>
        <c:numFmt formatCode="General" sourceLinked="1"/>
        <c:majorTickMark val="out"/>
        <c:minorTickMark val="none"/>
        <c:tickLblPos val="nextTo"/>
        <c:crossAx val="158326784"/>
        <c:crosses val="autoZero"/>
        <c:crossBetween val="between"/>
      </c:valAx>
    </c:plotArea>
    <c:plotVisOnly val="1"/>
    <c:dispBlanksAs val="gap"/>
    <c:showDLblsOverMax val="0"/>
  </c:chart>
  <c:spPr>
    <a:ln w="25400">
      <a:noFill/>
    </a:ln>
  </c:sp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wmf"/><Relationship Id="rId1" Type="http://schemas.openxmlformats.org/officeDocument/2006/relationships/image" Target="../media/image8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DB243-1971-434C-9758-83AD5F07C5B9}" type="datetimeFigureOut">
              <a:rPr lang="en-US" smtClean="0"/>
              <a:t>5/18/2020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4FC07-721C-496D-B4A8-2070249CE4F9}" type="slidenum">
              <a:rPr lang="en-US" smtClean="0"/>
              <a:t>‹#›</a:t>
            </a:fld>
            <a:endParaRPr lang="en-US"/>
          </a:p>
        </p:txBody>
      </p:sp>
    </p:spTree>
    <p:extLst>
      <p:ext uri="{BB962C8B-B14F-4D97-AF65-F5344CB8AC3E}">
        <p14:creationId xmlns:p14="http://schemas.microsoft.com/office/powerpoint/2010/main" val="30786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4FC07-721C-496D-B4A8-2070249CE4F9}" type="slidenum">
              <a:rPr lang="en-US" smtClean="0"/>
              <a:t>1</a:t>
            </a:fld>
            <a:endParaRPr lang="en-US"/>
          </a:p>
        </p:txBody>
      </p:sp>
    </p:spTree>
    <p:extLst>
      <p:ext uri="{BB962C8B-B14F-4D97-AF65-F5344CB8AC3E}">
        <p14:creationId xmlns:p14="http://schemas.microsoft.com/office/powerpoint/2010/main" val="3452168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show the top five herbs of selected herb distributions for three different diseases. These herbs are unique to TCM and are unused by western medicine. There is evidence showing the empirical effectiveness of these herbs, of which a deeper understanding can improve our overall medicinal knowledge. We can see that our model successfully discovered many herbs with known relations to these different diseases</a:t>
            </a:r>
          </a:p>
          <a:p>
            <a:r>
              <a:rPr lang="en-US" altLang="en-US" smtClean="0"/>
              <a:t>. For example, our model asserts that “lotus leaves” and “fresh hawthorn” can be used to treat “hyperlipidemia,” which can be verified by existing TCM knowledge and recent studies.</a:t>
            </a:r>
          </a:p>
          <a:p>
            <a:endParaRPr lang="en-US" altLang="en-US" smtClean="0"/>
          </a:p>
          <a:p>
            <a:r>
              <a:rPr lang="en-US" altLang="en-US" smtClean="0"/>
              <a:t>In addition to supporting existing knowledge, our model can also find novel herb prescription knowledge. For instance, our model determines that “turmeric root” can be used to treat “hypertension.” A recent work showed that curcumin, an active ingredient of turmeric root, can be used to treat idiopathic pulmonary arterial hypertension, a type of genetic hypertension. With further analysis on multiple visits of a given patient, we can assess the effectiveness of specific herbs prescribed for a disease. This is an important future direction we wish to pursue.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525CE4BF-0FF8-4746-B3F9-CA1770B12F3B}" type="slidenum">
              <a:rPr lang="zh-CN" altLang="en-US" sz="1300" smtClean="0">
                <a:latin typeface="Times New Roman" panose="02020603050405020304" pitchFamily="18" charset="0"/>
              </a:rPr>
              <a:pPr/>
              <a:t>30</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388324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9E39810-DB88-456E-9C1B-1C85792E1A3C}" type="slidenum">
              <a:rPr lang="en-US" altLang="en-US"/>
              <a:pPr eaLnBrk="1" hangingPunct="1"/>
              <a:t>33</a:t>
            </a:fld>
            <a:endParaRPr lang="en-US" altLang="en-US"/>
          </a:p>
        </p:txBody>
      </p:sp>
    </p:spTree>
    <p:extLst>
      <p:ext uri="{BB962C8B-B14F-4D97-AF65-F5344CB8AC3E}">
        <p14:creationId xmlns:p14="http://schemas.microsoft.com/office/powerpoint/2010/main" val="1026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574ED0-0529-43BD-BF3D-390F147D2AAE}" type="slidenum">
              <a:rPr lang="en-US" altLang="en-US"/>
              <a:pPr>
                <a:spcBef>
                  <a:spcPct val="0"/>
                </a:spcBef>
              </a:pPr>
              <a:t>34</a:t>
            </a:fld>
            <a:endParaRPr lang="en-US" altLang="en-US"/>
          </a:p>
        </p:txBody>
      </p:sp>
    </p:spTree>
    <p:extLst>
      <p:ext uri="{BB962C8B-B14F-4D97-AF65-F5344CB8AC3E}">
        <p14:creationId xmlns:p14="http://schemas.microsoft.com/office/powerpoint/2010/main" val="1534452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F57C15-4671-4B93-83AE-37697EF1B74D}" type="slidenum">
              <a:rPr lang="en-US" altLang="en-US"/>
              <a:pPr>
                <a:spcBef>
                  <a:spcPct val="0"/>
                </a:spcBef>
              </a:pPr>
              <a:t>35</a:t>
            </a:fld>
            <a:endParaRPr lang="en-US" altLang="en-US"/>
          </a:p>
        </p:txBody>
      </p:sp>
    </p:spTree>
    <p:extLst>
      <p:ext uri="{BB962C8B-B14F-4D97-AF65-F5344CB8AC3E}">
        <p14:creationId xmlns:p14="http://schemas.microsoft.com/office/powerpoint/2010/main" val="411814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03303B-A05A-4456-9443-5D86BC5A304B}" type="slidenum">
              <a:rPr lang="en-US" altLang="en-US"/>
              <a:pPr>
                <a:spcBef>
                  <a:spcPct val="0"/>
                </a:spcBef>
              </a:pPr>
              <a:t>36</a:t>
            </a:fld>
            <a:endParaRPr lang="en-US" altLang="en-US"/>
          </a:p>
        </p:txBody>
      </p:sp>
    </p:spTree>
    <p:extLst>
      <p:ext uri="{BB962C8B-B14F-4D97-AF65-F5344CB8AC3E}">
        <p14:creationId xmlns:p14="http://schemas.microsoft.com/office/powerpoint/2010/main" val="3724713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5F813C7-F956-4AA3-9755-F3CD21751605}" type="slidenum">
              <a:rPr lang="en-US" altLang="en-US"/>
              <a:pPr eaLnBrk="1" hangingPunct="1"/>
              <a:t>37</a:t>
            </a:fld>
            <a:endParaRPr lang="en-US" altLang="en-US"/>
          </a:p>
        </p:txBody>
      </p:sp>
    </p:spTree>
    <p:extLst>
      <p:ext uri="{BB962C8B-B14F-4D97-AF65-F5344CB8AC3E}">
        <p14:creationId xmlns:p14="http://schemas.microsoft.com/office/powerpoint/2010/main" val="2114338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B0B3585-0068-45CD-837F-D6E16B8B5562}" type="slidenum">
              <a:rPr lang="en-US" altLang="en-US"/>
              <a:pPr eaLnBrk="1" hangingPunct="1"/>
              <a:t>38</a:t>
            </a:fld>
            <a:endParaRPr lang="en-US" altLang="en-US"/>
          </a:p>
        </p:txBody>
      </p:sp>
    </p:spTree>
    <p:extLst>
      <p:ext uri="{BB962C8B-B14F-4D97-AF65-F5344CB8AC3E}">
        <p14:creationId xmlns:p14="http://schemas.microsoft.com/office/powerpoint/2010/main" val="3400684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9521316-11A5-47B4-9D34-870B7DC31413}" type="slidenum">
              <a:rPr lang="en-US" altLang="en-US"/>
              <a:pPr eaLnBrk="1" hangingPunct="1"/>
              <a:t>39</a:t>
            </a:fld>
            <a:endParaRPr lang="en-US" altLang="en-US"/>
          </a:p>
        </p:txBody>
      </p:sp>
    </p:spTree>
    <p:extLst>
      <p:ext uri="{BB962C8B-B14F-4D97-AF65-F5344CB8AC3E}">
        <p14:creationId xmlns:p14="http://schemas.microsoft.com/office/powerpoint/2010/main" val="3988807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9C599CE-9963-47EE-BE2E-A2EBB5FAFB7B}" type="slidenum">
              <a:rPr lang="en-US" altLang="en-US"/>
              <a:pPr eaLnBrk="1" hangingPunct="1"/>
              <a:t>40</a:t>
            </a:fld>
            <a:endParaRPr lang="en-US" altLang="en-US"/>
          </a:p>
        </p:txBody>
      </p:sp>
    </p:spTree>
    <p:extLst>
      <p:ext uri="{BB962C8B-B14F-4D97-AF65-F5344CB8AC3E}">
        <p14:creationId xmlns:p14="http://schemas.microsoft.com/office/powerpoint/2010/main" val="3125146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55C1072-6C9B-4FDC-AC5F-DBF444D94458}" type="slidenum">
              <a:rPr lang="en-US" altLang="en-US"/>
              <a:pPr eaLnBrk="1" hangingPunct="1"/>
              <a:t>41</a:t>
            </a:fld>
            <a:endParaRPr lang="en-US" altLang="en-US"/>
          </a:p>
        </p:txBody>
      </p:sp>
    </p:spTree>
    <p:extLst>
      <p:ext uri="{BB962C8B-B14F-4D97-AF65-F5344CB8AC3E}">
        <p14:creationId xmlns:p14="http://schemas.microsoft.com/office/powerpoint/2010/main" val="238090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516B8B-EB8A-45AF-9531-03B2FD24A72E}" type="slidenum">
              <a:rPr lang="en-US" altLang="en-US"/>
              <a:pPr>
                <a:spcBef>
                  <a:spcPct val="0"/>
                </a:spcBef>
              </a:pPr>
              <a:t>2</a:t>
            </a:fld>
            <a:endParaRPr lang="en-US" altLang="en-US"/>
          </a:p>
        </p:txBody>
      </p:sp>
    </p:spTree>
    <p:extLst>
      <p:ext uri="{BB962C8B-B14F-4D97-AF65-F5344CB8AC3E}">
        <p14:creationId xmlns:p14="http://schemas.microsoft.com/office/powerpoint/2010/main" val="1207422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consider external factor, there are additional challenges.</a:t>
            </a:r>
          </a:p>
          <a:p>
            <a:r>
              <a:rPr lang="en-US" baseline="0" dirty="0" smtClean="0"/>
              <a:t>For example, this is Dow Jones Industrial Average, average stock price.</a:t>
            </a:r>
          </a:p>
          <a:p>
            <a:r>
              <a:rPr lang="en-US" baseline="0" dirty="0" smtClean="0"/>
              <a:t>Near September, stock price crash. Actually, this is 2001, and September 11 terrorist attack happened at that time.</a:t>
            </a:r>
          </a:p>
          <a:p>
            <a:r>
              <a:rPr lang="en-US" baseline="0" dirty="0" smtClean="0"/>
              <a:t>Like this, these days, need for analyzing text data jointly with external temporal factor is increasing.</a:t>
            </a:r>
          </a:p>
          <a:p>
            <a:r>
              <a:rPr lang="en-US" baseline="0" dirty="0" smtClean="0"/>
              <a:t>If we can understand why this happen, automatically find reasons, it would be very useful.</a:t>
            </a:r>
          </a:p>
        </p:txBody>
      </p:sp>
      <p:sp>
        <p:nvSpPr>
          <p:cNvPr id="4" name="Slide Number Placeholder 3"/>
          <p:cNvSpPr>
            <a:spLocks noGrp="1"/>
          </p:cNvSpPr>
          <p:nvPr>
            <p:ph type="sldNum" sz="quarter" idx="10"/>
          </p:nvPr>
        </p:nvSpPr>
        <p:spPr/>
        <p:txBody>
          <a:bodyPr/>
          <a:lstStyle/>
          <a:p>
            <a:pPr>
              <a:defRPr/>
            </a:pPr>
            <a:fld id="{89C311CE-289D-461B-9841-A1186023BE3D}" type="slidenum">
              <a:rPr lang="en-US" altLang="ko-KR" smtClean="0"/>
              <a:pPr>
                <a:defRPr/>
              </a:pPr>
              <a:t>43</a:t>
            </a:fld>
            <a:endParaRPr lang="en-US" altLang="ko-KR"/>
          </a:p>
        </p:txBody>
      </p:sp>
    </p:spTree>
    <p:extLst>
      <p:ext uri="{BB962C8B-B14F-4D97-AF65-F5344CB8AC3E}">
        <p14:creationId xmlns:p14="http://schemas.microsoft.com/office/powerpoint/2010/main" val="1458954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4D3BD-2767-410A-8A12-001087A5E310}" type="slidenum">
              <a:rPr lang="en-US" smtClean="0"/>
              <a:t>51</a:t>
            </a:fld>
            <a:endParaRPr lang="en-US"/>
          </a:p>
        </p:txBody>
      </p:sp>
    </p:spTree>
    <p:extLst>
      <p:ext uri="{BB962C8B-B14F-4D97-AF65-F5344CB8AC3E}">
        <p14:creationId xmlns:p14="http://schemas.microsoft.com/office/powerpoint/2010/main" val="3880153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7488">
              <a:defRPr sz="2300">
                <a:solidFill>
                  <a:schemeClr val="tx1"/>
                </a:solidFill>
                <a:latin typeface="Gill Sans MT" pitchFamily="34" charset="0"/>
              </a:defRPr>
            </a:lvl1pPr>
            <a:lvl2pPr marL="702756" indent="-270291" defTabSz="917488">
              <a:defRPr sz="2300">
                <a:solidFill>
                  <a:schemeClr val="tx1"/>
                </a:solidFill>
                <a:latin typeface="Gill Sans MT" pitchFamily="34" charset="0"/>
              </a:defRPr>
            </a:lvl2pPr>
            <a:lvl3pPr marL="1081164" indent="-216233" defTabSz="917488">
              <a:defRPr sz="2300">
                <a:solidFill>
                  <a:schemeClr val="tx1"/>
                </a:solidFill>
                <a:latin typeface="Gill Sans MT" pitchFamily="34" charset="0"/>
              </a:defRPr>
            </a:lvl3pPr>
            <a:lvl4pPr marL="1513629" indent="-216233" defTabSz="917488">
              <a:defRPr sz="2300">
                <a:solidFill>
                  <a:schemeClr val="tx1"/>
                </a:solidFill>
                <a:latin typeface="Gill Sans MT" pitchFamily="34" charset="0"/>
              </a:defRPr>
            </a:lvl4pPr>
            <a:lvl5pPr marL="1946095" indent="-216233" defTabSz="917488">
              <a:defRPr sz="2300">
                <a:solidFill>
                  <a:schemeClr val="tx1"/>
                </a:solidFill>
                <a:latin typeface="Gill Sans MT" pitchFamily="34" charset="0"/>
              </a:defRPr>
            </a:lvl5pPr>
            <a:lvl6pPr marL="2378560" indent="-216233" algn="ctr" defTabSz="917488" eaLnBrk="0" fontAlgn="base" hangingPunct="0">
              <a:spcBef>
                <a:spcPct val="0"/>
              </a:spcBef>
              <a:spcAft>
                <a:spcPct val="0"/>
              </a:spcAft>
              <a:defRPr sz="2300">
                <a:solidFill>
                  <a:schemeClr val="tx1"/>
                </a:solidFill>
                <a:latin typeface="Gill Sans MT" pitchFamily="34" charset="0"/>
              </a:defRPr>
            </a:lvl6pPr>
            <a:lvl7pPr marL="2811026" indent="-216233" algn="ctr" defTabSz="917488" eaLnBrk="0" fontAlgn="base" hangingPunct="0">
              <a:spcBef>
                <a:spcPct val="0"/>
              </a:spcBef>
              <a:spcAft>
                <a:spcPct val="0"/>
              </a:spcAft>
              <a:defRPr sz="2300">
                <a:solidFill>
                  <a:schemeClr val="tx1"/>
                </a:solidFill>
                <a:latin typeface="Gill Sans MT" pitchFamily="34" charset="0"/>
              </a:defRPr>
            </a:lvl7pPr>
            <a:lvl8pPr marL="3243491" indent="-216233" algn="ctr" defTabSz="917488" eaLnBrk="0" fontAlgn="base" hangingPunct="0">
              <a:spcBef>
                <a:spcPct val="0"/>
              </a:spcBef>
              <a:spcAft>
                <a:spcPct val="0"/>
              </a:spcAft>
              <a:defRPr sz="2300">
                <a:solidFill>
                  <a:schemeClr val="tx1"/>
                </a:solidFill>
                <a:latin typeface="Gill Sans MT" pitchFamily="34" charset="0"/>
              </a:defRPr>
            </a:lvl8pPr>
            <a:lvl9pPr marL="3675957" indent="-216233" algn="ctr" defTabSz="917488" eaLnBrk="0" fontAlgn="base" hangingPunct="0">
              <a:spcBef>
                <a:spcPct val="0"/>
              </a:spcBef>
              <a:spcAft>
                <a:spcPct val="0"/>
              </a:spcAft>
              <a:defRPr sz="2300">
                <a:solidFill>
                  <a:schemeClr val="tx1"/>
                </a:solidFill>
                <a:latin typeface="Gill Sans MT" pitchFamily="34" charset="0"/>
              </a:defRPr>
            </a:lvl9pPr>
          </a:lstStyle>
          <a:p>
            <a:fld id="{1D13399A-2D32-432E-BB3A-9AD8B6891B00}" type="slidenum">
              <a:rPr lang="en-US" altLang="en-US" sz="1200">
                <a:latin typeface="Times New Roman" pitchFamily="18" charset="0"/>
              </a:rPr>
              <a:pPr/>
              <a:t>53</a:t>
            </a:fld>
            <a:endParaRPr lang="en-US" altLang="en-US" sz="1200">
              <a:latin typeface="Times New Roman" pitchFamily="18" charset="0"/>
            </a:endParaRPr>
          </a:p>
        </p:txBody>
      </p:sp>
      <p:sp>
        <p:nvSpPr>
          <p:cNvPr id="68611" name="Rectangle 2"/>
          <p:cNvSpPr>
            <a:spLocks noGrp="1" noRot="1" noChangeAspect="1" noChangeArrowheads="1" noTextEdit="1"/>
          </p:cNvSpPr>
          <p:nvPr>
            <p:ph type="sldImg"/>
          </p:nvPr>
        </p:nvSpPr>
        <p:spPr>
          <a:xfrm>
            <a:off x="381000" y="685800"/>
            <a:ext cx="6096000" cy="3429000"/>
          </a:xfrm>
          <a:ln/>
        </p:spPr>
      </p:sp>
      <p:sp>
        <p:nvSpPr>
          <p:cNvPr id="6861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692223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7488">
              <a:defRPr sz="2300">
                <a:solidFill>
                  <a:schemeClr val="tx1"/>
                </a:solidFill>
                <a:latin typeface="Gill Sans MT" pitchFamily="34" charset="0"/>
              </a:defRPr>
            </a:lvl1pPr>
            <a:lvl2pPr marL="702756" indent="-270291" defTabSz="917488">
              <a:defRPr sz="2300">
                <a:solidFill>
                  <a:schemeClr val="tx1"/>
                </a:solidFill>
                <a:latin typeface="Gill Sans MT" pitchFamily="34" charset="0"/>
              </a:defRPr>
            </a:lvl2pPr>
            <a:lvl3pPr marL="1081164" indent="-216233" defTabSz="917488">
              <a:defRPr sz="2300">
                <a:solidFill>
                  <a:schemeClr val="tx1"/>
                </a:solidFill>
                <a:latin typeface="Gill Sans MT" pitchFamily="34" charset="0"/>
              </a:defRPr>
            </a:lvl3pPr>
            <a:lvl4pPr marL="1513629" indent="-216233" defTabSz="917488">
              <a:defRPr sz="2300">
                <a:solidFill>
                  <a:schemeClr val="tx1"/>
                </a:solidFill>
                <a:latin typeface="Gill Sans MT" pitchFamily="34" charset="0"/>
              </a:defRPr>
            </a:lvl4pPr>
            <a:lvl5pPr marL="1946095" indent="-216233" defTabSz="917488">
              <a:defRPr sz="2300">
                <a:solidFill>
                  <a:schemeClr val="tx1"/>
                </a:solidFill>
                <a:latin typeface="Gill Sans MT" pitchFamily="34" charset="0"/>
              </a:defRPr>
            </a:lvl5pPr>
            <a:lvl6pPr marL="2378560" indent="-216233" algn="ctr" defTabSz="917488" eaLnBrk="0" fontAlgn="base" hangingPunct="0">
              <a:spcBef>
                <a:spcPct val="0"/>
              </a:spcBef>
              <a:spcAft>
                <a:spcPct val="0"/>
              </a:spcAft>
              <a:defRPr sz="2300">
                <a:solidFill>
                  <a:schemeClr val="tx1"/>
                </a:solidFill>
                <a:latin typeface="Gill Sans MT" pitchFamily="34" charset="0"/>
              </a:defRPr>
            </a:lvl6pPr>
            <a:lvl7pPr marL="2811026" indent="-216233" algn="ctr" defTabSz="917488" eaLnBrk="0" fontAlgn="base" hangingPunct="0">
              <a:spcBef>
                <a:spcPct val="0"/>
              </a:spcBef>
              <a:spcAft>
                <a:spcPct val="0"/>
              </a:spcAft>
              <a:defRPr sz="2300">
                <a:solidFill>
                  <a:schemeClr val="tx1"/>
                </a:solidFill>
                <a:latin typeface="Gill Sans MT" pitchFamily="34" charset="0"/>
              </a:defRPr>
            </a:lvl7pPr>
            <a:lvl8pPr marL="3243491" indent="-216233" algn="ctr" defTabSz="917488" eaLnBrk="0" fontAlgn="base" hangingPunct="0">
              <a:spcBef>
                <a:spcPct val="0"/>
              </a:spcBef>
              <a:spcAft>
                <a:spcPct val="0"/>
              </a:spcAft>
              <a:defRPr sz="2300">
                <a:solidFill>
                  <a:schemeClr val="tx1"/>
                </a:solidFill>
                <a:latin typeface="Gill Sans MT" pitchFamily="34" charset="0"/>
              </a:defRPr>
            </a:lvl8pPr>
            <a:lvl9pPr marL="3675957" indent="-216233" algn="ctr" defTabSz="917488" eaLnBrk="0" fontAlgn="base" hangingPunct="0">
              <a:spcBef>
                <a:spcPct val="0"/>
              </a:spcBef>
              <a:spcAft>
                <a:spcPct val="0"/>
              </a:spcAft>
              <a:defRPr sz="2300">
                <a:solidFill>
                  <a:schemeClr val="tx1"/>
                </a:solidFill>
                <a:latin typeface="Gill Sans MT" pitchFamily="34" charset="0"/>
              </a:defRPr>
            </a:lvl9pPr>
          </a:lstStyle>
          <a:p>
            <a:fld id="{82D6AB67-4C03-43B5-ADDE-3DB68150B0DD}" type="slidenum">
              <a:rPr lang="en-US" altLang="en-US" sz="1200">
                <a:latin typeface="Times New Roman" pitchFamily="18" charset="0"/>
              </a:rPr>
              <a:pPr/>
              <a:t>54</a:t>
            </a:fld>
            <a:endParaRPr lang="en-US" altLang="en-US" sz="1200">
              <a:latin typeface="Times New Roman" pitchFamily="18" charset="0"/>
            </a:endParaRPr>
          </a:p>
        </p:txBody>
      </p:sp>
      <p:sp>
        <p:nvSpPr>
          <p:cNvPr id="71683" name="Rectangle 2"/>
          <p:cNvSpPr>
            <a:spLocks noGrp="1" noRot="1" noChangeAspect="1" noChangeArrowheads="1" noTextEdit="1"/>
          </p:cNvSpPr>
          <p:nvPr>
            <p:ph type="sldImg"/>
          </p:nvPr>
        </p:nvSpPr>
        <p:spPr>
          <a:xfrm>
            <a:off x="382588" y="685800"/>
            <a:ext cx="6094412" cy="3429000"/>
          </a:xfrm>
          <a:ln/>
        </p:spPr>
      </p:sp>
      <p:sp>
        <p:nvSpPr>
          <p:cNvPr id="71684" name="Rectangle 3"/>
          <p:cNvSpPr>
            <a:spLocks noGrp="1" noChangeArrowheads="1"/>
          </p:cNvSpPr>
          <p:nvPr>
            <p:ph type="body" idx="1"/>
          </p:nvPr>
        </p:nvSpPr>
        <p:spPr>
          <a:xfrm>
            <a:off x="686098" y="4343704"/>
            <a:ext cx="5485805" cy="4113892"/>
          </a:xfrm>
          <a:noFill/>
        </p:spPr>
        <p:txBody>
          <a:bodyPr/>
          <a:lstStyle/>
          <a:p>
            <a:r>
              <a:rPr lang="en-US" altLang="zh-CN" smtClean="0"/>
              <a:t>The upper figure is the life cycles for different themes in Texas. The red line refers to a theme with the top probability words such as price, oil, gas, increase, etc, from which we know that it is talking about “oil price”. The blue one, on the other hand, talks about events that happened in the city “new orleans”. In the upper figure, we can see that both themes were getting hot during the first two weeks, and became weaker around the mid  September. The theme New Orleans got strong again around the last week of September while the other theme dropped monotonically. </a:t>
            </a:r>
          </a:p>
          <a:p>
            <a:endParaRPr lang="en-US" altLang="zh-CN" smtClean="0"/>
          </a:p>
          <a:p>
            <a:r>
              <a:rPr lang="en-US" altLang="zh-CN" smtClean="0"/>
              <a:t>In the bottom figure, which is the life cycles for the same theme “New Orleans” in different states. We observe that this theme reaches</a:t>
            </a:r>
          </a:p>
          <a:p>
            <a:r>
              <a:rPr lang="en-US" altLang="zh-CN" smtClean="0"/>
              <a:t>the highest probability first in Florida and Louisiana, followed by Washington and Texas, consecutively. During early September, this theme drops significantly in Louisiana while still strong in other states. We suppose this is because of the evacuation in Louisiana. Surprisingly, around late September, a re-arising pattern can be observed in most states, which is most significant in Louisiana. Since this is the time period in which Hurricane Rita arrived, we guess that Hurricane Rita has an impact on the discussion of Hurricane Katrina. This is reasonable since people</a:t>
            </a:r>
          </a:p>
          <a:p>
            <a:r>
              <a:rPr lang="en-US" altLang="zh-CN" smtClean="0"/>
              <a:t>are likely to mention the two hurricanes together or make comparisons. We can find more clues to this hypothesis from Hurricane Rita data set.</a:t>
            </a:r>
          </a:p>
          <a:p>
            <a:endParaRPr lang="en-US" altLang="zh-CN" smtClean="0"/>
          </a:p>
        </p:txBody>
      </p:sp>
    </p:spTree>
    <p:extLst>
      <p:ext uri="{BB962C8B-B14F-4D97-AF65-F5344CB8AC3E}">
        <p14:creationId xmlns:p14="http://schemas.microsoft.com/office/powerpoint/2010/main" val="943792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7488">
              <a:defRPr sz="2300">
                <a:solidFill>
                  <a:schemeClr val="tx1"/>
                </a:solidFill>
                <a:latin typeface="Gill Sans MT" pitchFamily="34" charset="0"/>
              </a:defRPr>
            </a:lvl1pPr>
            <a:lvl2pPr marL="702756" indent="-270291" defTabSz="917488">
              <a:defRPr sz="2300">
                <a:solidFill>
                  <a:schemeClr val="tx1"/>
                </a:solidFill>
                <a:latin typeface="Gill Sans MT" pitchFamily="34" charset="0"/>
              </a:defRPr>
            </a:lvl2pPr>
            <a:lvl3pPr marL="1081164" indent="-216233" defTabSz="917488">
              <a:defRPr sz="2300">
                <a:solidFill>
                  <a:schemeClr val="tx1"/>
                </a:solidFill>
                <a:latin typeface="Gill Sans MT" pitchFamily="34" charset="0"/>
              </a:defRPr>
            </a:lvl3pPr>
            <a:lvl4pPr marL="1513629" indent="-216233" defTabSz="917488">
              <a:defRPr sz="2300">
                <a:solidFill>
                  <a:schemeClr val="tx1"/>
                </a:solidFill>
                <a:latin typeface="Gill Sans MT" pitchFamily="34" charset="0"/>
              </a:defRPr>
            </a:lvl4pPr>
            <a:lvl5pPr marL="1946095" indent="-216233" defTabSz="917488">
              <a:defRPr sz="2300">
                <a:solidFill>
                  <a:schemeClr val="tx1"/>
                </a:solidFill>
                <a:latin typeface="Gill Sans MT" pitchFamily="34" charset="0"/>
              </a:defRPr>
            </a:lvl5pPr>
            <a:lvl6pPr marL="2378560" indent="-216233" algn="ctr" defTabSz="917488" eaLnBrk="0" fontAlgn="base" hangingPunct="0">
              <a:spcBef>
                <a:spcPct val="0"/>
              </a:spcBef>
              <a:spcAft>
                <a:spcPct val="0"/>
              </a:spcAft>
              <a:defRPr sz="2300">
                <a:solidFill>
                  <a:schemeClr val="tx1"/>
                </a:solidFill>
                <a:latin typeface="Gill Sans MT" pitchFamily="34" charset="0"/>
              </a:defRPr>
            </a:lvl6pPr>
            <a:lvl7pPr marL="2811026" indent="-216233" algn="ctr" defTabSz="917488" eaLnBrk="0" fontAlgn="base" hangingPunct="0">
              <a:spcBef>
                <a:spcPct val="0"/>
              </a:spcBef>
              <a:spcAft>
                <a:spcPct val="0"/>
              </a:spcAft>
              <a:defRPr sz="2300">
                <a:solidFill>
                  <a:schemeClr val="tx1"/>
                </a:solidFill>
                <a:latin typeface="Gill Sans MT" pitchFamily="34" charset="0"/>
              </a:defRPr>
            </a:lvl7pPr>
            <a:lvl8pPr marL="3243491" indent="-216233" algn="ctr" defTabSz="917488" eaLnBrk="0" fontAlgn="base" hangingPunct="0">
              <a:spcBef>
                <a:spcPct val="0"/>
              </a:spcBef>
              <a:spcAft>
                <a:spcPct val="0"/>
              </a:spcAft>
              <a:defRPr sz="2300">
                <a:solidFill>
                  <a:schemeClr val="tx1"/>
                </a:solidFill>
                <a:latin typeface="Gill Sans MT" pitchFamily="34" charset="0"/>
              </a:defRPr>
            </a:lvl8pPr>
            <a:lvl9pPr marL="3675957" indent="-216233" algn="ctr" defTabSz="917488" eaLnBrk="0" fontAlgn="base" hangingPunct="0">
              <a:spcBef>
                <a:spcPct val="0"/>
              </a:spcBef>
              <a:spcAft>
                <a:spcPct val="0"/>
              </a:spcAft>
              <a:defRPr sz="2300">
                <a:solidFill>
                  <a:schemeClr val="tx1"/>
                </a:solidFill>
                <a:latin typeface="Gill Sans MT" pitchFamily="34" charset="0"/>
              </a:defRPr>
            </a:lvl9pPr>
          </a:lstStyle>
          <a:p>
            <a:fld id="{C1064597-518A-45CE-8158-BB67893AF79E}" type="slidenum">
              <a:rPr lang="en-US" altLang="en-US" sz="1200">
                <a:latin typeface="Times New Roman" pitchFamily="18" charset="0"/>
              </a:rPr>
              <a:pPr/>
              <a:t>55</a:t>
            </a:fld>
            <a:endParaRPr lang="en-US" altLang="en-US" sz="1200">
              <a:latin typeface="Times New Roman" pitchFamily="18" charset="0"/>
            </a:endParaRPr>
          </a:p>
        </p:txBody>
      </p:sp>
      <p:sp>
        <p:nvSpPr>
          <p:cNvPr id="72707" name="Rectangle 2"/>
          <p:cNvSpPr>
            <a:spLocks noGrp="1" noRot="1" noChangeAspect="1" noChangeArrowheads="1" noTextEdit="1"/>
          </p:cNvSpPr>
          <p:nvPr>
            <p:ph type="sldImg"/>
          </p:nvPr>
        </p:nvSpPr>
        <p:spPr>
          <a:xfrm>
            <a:off x="382588" y="685800"/>
            <a:ext cx="6094412" cy="3429000"/>
          </a:xfrm>
          <a:ln/>
        </p:spPr>
      </p:sp>
      <p:sp>
        <p:nvSpPr>
          <p:cNvPr id="72708" name="Rectangle 3"/>
          <p:cNvSpPr>
            <a:spLocks noGrp="1" noChangeArrowheads="1"/>
          </p:cNvSpPr>
          <p:nvPr>
            <p:ph type="body" idx="1"/>
          </p:nvPr>
        </p:nvSpPr>
        <p:spPr>
          <a:xfrm>
            <a:off x="686098" y="4343704"/>
            <a:ext cx="5485805" cy="4113892"/>
          </a:xfrm>
          <a:noFill/>
        </p:spPr>
        <p:txBody>
          <a:bodyPr/>
          <a:lstStyle/>
          <a:p>
            <a:r>
              <a:rPr lang="en-US" altLang="zh-CN" smtClean="0"/>
              <a:t>This slide shows the snapshot for theme ``Government Response'' over the first five weeks of Hurricane Katrina. The darker the color is, the hotter the discussion about this theme is. we observe that at the first week of Hurricane Katrina, the theme ``Government Response'‘ is the strongest in the southeast states, especially those along the Gulf of Mexico. In week 2, we can see the pattern that the theme is spreading towards the north and western states because the northern states are getting darker. In week 3, the theme is distributed even more uniformly, which means that it is spreading all over the states. However, in week 4, we observe that the theme converges to east states and southeast coast again. Interestingly, this week happens to overlap with the first week of Hurricane Rita, which may raise the public concern about government response again in those areas. In week 5, the theme becomes weak in most inland states and most of the remaining discussions are along the coasts. </a:t>
            </a:r>
          </a:p>
          <a:p>
            <a:endParaRPr lang="en-US" altLang="zh-CN" smtClean="0"/>
          </a:p>
          <a:p>
            <a:r>
              <a:rPr lang="en-US" altLang="zh-CN" smtClean="0"/>
              <a:t>Another interesting observation is that this theme is originally very strong in Louisiana (the one to the right of Texas, ), but dramatically weakened in Louisiana during week 2 and 3, and becomes strong again from the fourth week. Interestingly, Week 2 and 3 are consistent with the time of evacuation in Louisiana.</a:t>
            </a:r>
          </a:p>
        </p:txBody>
      </p:sp>
    </p:spTree>
    <p:extLst>
      <p:ext uri="{BB962C8B-B14F-4D97-AF65-F5344CB8AC3E}">
        <p14:creationId xmlns:p14="http://schemas.microsoft.com/office/powerpoint/2010/main" val="25656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4D3BD-2767-410A-8A12-001087A5E310}" type="slidenum">
              <a:rPr lang="en-US" smtClean="0"/>
              <a:t>57</a:t>
            </a:fld>
            <a:endParaRPr lang="en-US"/>
          </a:p>
        </p:txBody>
      </p:sp>
    </p:spTree>
    <p:extLst>
      <p:ext uri="{BB962C8B-B14F-4D97-AF65-F5344CB8AC3E}">
        <p14:creationId xmlns:p14="http://schemas.microsoft.com/office/powerpoint/2010/main" val="454697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4D3BD-2767-410A-8A12-001087A5E310}" type="slidenum">
              <a:rPr lang="en-US" smtClean="0"/>
              <a:t>58</a:t>
            </a:fld>
            <a:endParaRPr lang="en-US"/>
          </a:p>
        </p:txBody>
      </p:sp>
    </p:spTree>
    <p:extLst>
      <p:ext uri="{BB962C8B-B14F-4D97-AF65-F5344CB8AC3E}">
        <p14:creationId xmlns:p14="http://schemas.microsoft.com/office/powerpoint/2010/main" val="301443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37EA78-B1BE-4123-8E0C-90A0D4A54601}" type="slidenum">
              <a:rPr lang="en-US" smtClean="0"/>
              <a:t>70</a:t>
            </a:fld>
            <a:endParaRPr lang="en-US"/>
          </a:p>
        </p:txBody>
      </p:sp>
    </p:spTree>
    <p:extLst>
      <p:ext uri="{BB962C8B-B14F-4D97-AF65-F5344CB8AC3E}">
        <p14:creationId xmlns:p14="http://schemas.microsoft.com/office/powerpoint/2010/main" val="82165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8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5A4920-8B09-4554-BC17-832BA0E9F593}" type="slidenum">
              <a:rPr lang="en-US" altLang="en-US" smtClean="0"/>
              <a:pPr>
                <a:spcBef>
                  <a:spcPct val="0"/>
                </a:spcBef>
              </a:pPr>
              <a:t>73</a:t>
            </a:fld>
            <a:endParaRPr lang="en-US" altLang="en-US" smtClean="0"/>
          </a:p>
        </p:txBody>
      </p:sp>
    </p:spTree>
    <p:extLst>
      <p:ext uri="{BB962C8B-B14F-4D97-AF65-F5344CB8AC3E}">
        <p14:creationId xmlns:p14="http://schemas.microsoft.com/office/powerpoint/2010/main" val="1755880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EAD569-AB8B-494C-9EF9-F7E0A8A662FE}" type="slidenum">
              <a:rPr lang="en-US" altLang="en-US" sz="1300" smtClean="0"/>
              <a:pPr>
                <a:spcBef>
                  <a:spcPct val="0"/>
                </a:spcBef>
              </a:pPr>
              <a:t>74</a:t>
            </a:fld>
            <a:endParaRPr lang="en-US" altLang="en-US" sz="1300" smtClean="0"/>
          </a:p>
        </p:txBody>
      </p:sp>
    </p:spTree>
    <p:extLst>
      <p:ext uri="{BB962C8B-B14F-4D97-AF65-F5344CB8AC3E}">
        <p14:creationId xmlns:p14="http://schemas.microsoft.com/office/powerpoint/2010/main" val="130585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09575" y="698500"/>
            <a:ext cx="6189663" cy="3482975"/>
          </a:xfrm>
          <a:ln/>
        </p:spPr>
      </p:sp>
      <p:sp>
        <p:nvSpPr>
          <p:cNvPr id="50179" name="Notes Placeholder 2"/>
          <p:cNvSpPr>
            <a:spLocks noGrp="1"/>
          </p:cNvSpPr>
          <p:nvPr>
            <p:ph type="body" idx="1"/>
          </p:nvPr>
        </p:nvSpPr>
        <p:spPr>
          <a:xfrm>
            <a:off x="933450" y="4416425"/>
            <a:ext cx="514191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8" rIns="92676" bIns="46338"/>
          <a:lstStyle/>
          <a:p>
            <a:endParaRPr lang="en-US" altLang="en-US" smtClean="0">
              <a:latin typeface="Arial" panose="020B0604020202020204" pitchFamily="34" charset="0"/>
            </a:endParaRPr>
          </a:p>
        </p:txBody>
      </p:sp>
      <p:sp>
        <p:nvSpPr>
          <p:cNvPr id="50180" name="Slide Number Placeholder 3"/>
          <p:cNvSpPr txBox="1">
            <a:spLocks noGrp="1"/>
          </p:cNvSpPr>
          <p:nvPr/>
        </p:nvSpPr>
        <p:spPr bwMode="auto">
          <a:xfrm>
            <a:off x="3971925" y="8832850"/>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676" tIns="46338" rIns="92676" bIns="46338" anchor="b"/>
          <a:lstStyle>
            <a:lvl1pPr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1pPr>
            <a:lvl2pPr marL="742950" indent="-28575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2pPr>
            <a:lvl3pPr marL="11430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3pPr>
            <a:lvl4pPr marL="16002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4pPr>
            <a:lvl5pPr marL="20574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5pPr>
            <a:lvl6pPr marL="25146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6pPr>
            <a:lvl7pPr marL="29718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7pPr>
            <a:lvl8pPr marL="34290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8pPr>
            <a:lvl9pPr marL="38862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9pPr>
          </a:lstStyle>
          <a:p>
            <a:pPr algn="r" eaLnBrk="1" hangingPunct="1">
              <a:buClr>
                <a:srgbClr val="000000"/>
              </a:buClr>
              <a:buSzPct val="100000"/>
              <a:buFont typeface="Arial" panose="020B0604020202020204" pitchFamily="34" charset="0"/>
              <a:buNone/>
            </a:pPr>
            <a:fld id="{815D94C9-6AF3-454F-BC03-099BE034F3E1}" type="slidenum">
              <a:rPr lang="en-GB" altLang="en-US" sz="1200">
                <a:solidFill>
                  <a:srgbClr val="000000"/>
                </a:solidFill>
              </a:rPr>
              <a:pPr algn="r" eaLnBrk="1" hangingPunct="1">
                <a:buClr>
                  <a:srgbClr val="000000"/>
                </a:buClr>
                <a:buSzPct val="100000"/>
                <a:buFont typeface="Arial" panose="020B0604020202020204" pitchFamily="34" charset="0"/>
                <a:buNone/>
              </a:pPr>
              <a:t>18</a:t>
            </a:fld>
            <a:endParaRPr lang="en-GB" altLang="en-US" sz="1200">
              <a:solidFill>
                <a:srgbClr val="000000"/>
              </a:solidFill>
            </a:endParaRPr>
          </a:p>
        </p:txBody>
      </p:sp>
    </p:spTree>
    <p:extLst>
      <p:ext uri="{BB962C8B-B14F-4D97-AF65-F5344CB8AC3E}">
        <p14:creationId xmlns:p14="http://schemas.microsoft.com/office/powerpoint/2010/main" val="175811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09575" y="698500"/>
            <a:ext cx="6189663" cy="3482975"/>
          </a:xfrm>
          <a:ln/>
        </p:spPr>
      </p:sp>
      <p:sp>
        <p:nvSpPr>
          <p:cNvPr id="52227" name="Notes Placeholder 2"/>
          <p:cNvSpPr>
            <a:spLocks noGrp="1"/>
          </p:cNvSpPr>
          <p:nvPr>
            <p:ph type="body" idx="1"/>
          </p:nvPr>
        </p:nvSpPr>
        <p:spPr>
          <a:xfrm>
            <a:off x="933450" y="4416425"/>
            <a:ext cx="514191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8" rIns="92676" bIns="46338"/>
          <a:lstStyle/>
          <a:p>
            <a:endParaRPr lang="en-US" altLang="en-US" smtClean="0">
              <a:latin typeface="Arial" panose="020B0604020202020204" pitchFamily="34" charset="0"/>
            </a:endParaRPr>
          </a:p>
        </p:txBody>
      </p:sp>
      <p:sp>
        <p:nvSpPr>
          <p:cNvPr id="52228" name="Slide Number Placeholder 3"/>
          <p:cNvSpPr txBox="1">
            <a:spLocks noGrp="1"/>
          </p:cNvSpPr>
          <p:nvPr/>
        </p:nvSpPr>
        <p:spPr bwMode="auto">
          <a:xfrm>
            <a:off x="3971925" y="8832850"/>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676" tIns="46338" rIns="92676" bIns="46338" anchor="b"/>
          <a:lstStyle>
            <a:lvl1pPr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1pPr>
            <a:lvl2pPr marL="742950" indent="-28575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2pPr>
            <a:lvl3pPr marL="11430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3pPr>
            <a:lvl4pPr marL="16002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4pPr>
            <a:lvl5pPr marL="20574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5pPr>
            <a:lvl6pPr marL="25146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6pPr>
            <a:lvl7pPr marL="29718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7pPr>
            <a:lvl8pPr marL="34290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8pPr>
            <a:lvl9pPr marL="38862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9pPr>
          </a:lstStyle>
          <a:p>
            <a:pPr algn="r" eaLnBrk="1" hangingPunct="1">
              <a:buClr>
                <a:srgbClr val="000000"/>
              </a:buClr>
              <a:buSzPct val="100000"/>
              <a:buFont typeface="Arial" panose="020B0604020202020204" pitchFamily="34" charset="0"/>
              <a:buNone/>
            </a:pPr>
            <a:fld id="{74DE7AB6-11C6-465E-B126-E13B3C31AFD9}" type="slidenum">
              <a:rPr lang="en-GB" altLang="en-US" sz="1200">
                <a:solidFill>
                  <a:srgbClr val="000000"/>
                </a:solidFill>
              </a:rPr>
              <a:pPr algn="r" eaLnBrk="1" hangingPunct="1">
                <a:buClr>
                  <a:srgbClr val="000000"/>
                </a:buClr>
                <a:buSzPct val="100000"/>
                <a:buFont typeface="Arial" panose="020B0604020202020204" pitchFamily="34" charset="0"/>
                <a:buNone/>
              </a:pPr>
              <a:t>20</a:t>
            </a:fld>
            <a:endParaRPr lang="en-GB" altLang="en-US" sz="1200">
              <a:solidFill>
                <a:srgbClr val="000000"/>
              </a:solidFill>
            </a:endParaRPr>
          </a:p>
        </p:txBody>
      </p:sp>
    </p:spTree>
    <p:extLst>
      <p:ext uri="{BB962C8B-B14F-4D97-AF65-F5344CB8AC3E}">
        <p14:creationId xmlns:p14="http://schemas.microsoft.com/office/powerpoint/2010/main" val="199267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409575" y="698500"/>
            <a:ext cx="6189663" cy="3482975"/>
          </a:xfrm>
          <a:ln/>
        </p:spPr>
      </p:sp>
      <p:sp>
        <p:nvSpPr>
          <p:cNvPr id="53251" name="备注占位符 2"/>
          <p:cNvSpPr>
            <a:spLocks noGrp="1"/>
          </p:cNvSpPr>
          <p:nvPr>
            <p:ph type="body" idx="1"/>
          </p:nvPr>
        </p:nvSpPr>
        <p:spPr>
          <a:xfrm>
            <a:off x="933450" y="4416425"/>
            <a:ext cx="514191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8" rIns="92676" bIns="46338"/>
          <a:lstStyle/>
          <a:p>
            <a:pPr marL="230188" indent="-230188" defTabSz="457200" eaLnBrk="1" hangingPunct="1">
              <a:spcBef>
                <a:spcPct val="0"/>
              </a:spcBef>
              <a:buFontTx/>
              <a:buAutoNum type="arabicPeriod"/>
            </a:pPr>
            <a:r>
              <a:rPr lang="en-US" altLang="zh-CN" smtClean="0">
                <a:latin typeface="Arial" panose="020B0604020202020204" pitchFamily="34" charset="0"/>
              </a:rPr>
              <a:t>“Physical Environment” is the main cause for anomalous events “Weather” and “VFR in IMC”</a:t>
            </a:r>
          </a:p>
          <a:p>
            <a:pPr marL="230188" indent="-230188" defTabSz="457200" eaLnBrk="1" hangingPunct="1">
              <a:spcBef>
                <a:spcPct val="0"/>
              </a:spcBef>
              <a:buFontTx/>
              <a:buAutoNum type="arabicPeriod"/>
            </a:pPr>
            <a:r>
              <a:rPr lang="en-US" altLang="zh-CN" smtClean="0">
                <a:latin typeface="Arial" panose="020B0604020202020204" pitchFamily="34" charset="0"/>
              </a:rPr>
              <a:t>“Physical Factors” causes more anomaly during night rather than daylight</a:t>
            </a:r>
          </a:p>
          <a:p>
            <a:pPr marL="230188" indent="-230188" defTabSz="457200" eaLnBrk="1" hangingPunct="1">
              <a:spcBef>
                <a:spcPct val="0"/>
              </a:spcBef>
              <a:buFontTx/>
              <a:buAutoNum type="arabicPeriod"/>
            </a:pPr>
            <a:r>
              <a:rPr lang="en-US" altLang="zh-CN" smtClean="0">
                <a:latin typeface="Arial" panose="020B0604020202020204" pitchFamily="34" charset="0"/>
              </a:rPr>
              <a:t>“Communication environment”causes “Landing without clearance” more in Texas than in Florida</a:t>
            </a:r>
          </a:p>
        </p:txBody>
      </p:sp>
      <p:sp>
        <p:nvSpPr>
          <p:cNvPr id="53252" name="灯片编号占位符 3"/>
          <p:cNvSpPr txBox="1">
            <a:spLocks noGrp="1"/>
          </p:cNvSpPr>
          <p:nvPr/>
        </p:nvSpPr>
        <p:spPr bwMode="auto">
          <a:xfrm>
            <a:off x="3971925" y="8832850"/>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8" rIns="92676" bIns="46338" anchor="b"/>
          <a:lstStyle>
            <a:lvl1pPr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1pPr>
            <a:lvl2pPr marL="742950" indent="-28575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2pPr>
            <a:lvl3pPr marL="11430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3pPr>
            <a:lvl4pPr marL="16002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4pPr>
            <a:lvl5pPr marL="20574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5pPr>
            <a:lvl6pPr marL="25146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6pPr>
            <a:lvl7pPr marL="29718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7pPr>
            <a:lvl8pPr marL="34290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8pPr>
            <a:lvl9pPr marL="38862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9pPr>
          </a:lstStyle>
          <a:p>
            <a:pPr algn="r" eaLnBrk="1" hangingPunct="1">
              <a:buClr>
                <a:srgbClr val="000000"/>
              </a:buClr>
              <a:buSzPct val="100000"/>
              <a:buFont typeface="Arial" panose="020B0604020202020204" pitchFamily="34" charset="0"/>
              <a:buNone/>
            </a:pPr>
            <a:fld id="{8EC51FE8-C33F-4F96-9A50-2CEAA6A6E3C4}" type="slidenum">
              <a:rPr lang="zh-CN" altLang="en-US" sz="1200">
                <a:solidFill>
                  <a:srgbClr val="000000"/>
                </a:solidFill>
              </a:rPr>
              <a:pPr algn="r" eaLnBrk="1" hangingPunct="1">
                <a:buClr>
                  <a:srgbClr val="000000"/>
                </a:buClr>
                <a:buSzPct val="100000"/>
                <a:buFont typeface="Arial" panose="020B0604020202020204" pitchFamily="34" charset="0"/>
                <a:buNone/>
              </a:pPr>
              <a:t>21</a:t>
            </a:fld>
            <a:endParaRPr lang="en-US" altLang="zh-CN" sz="1200">
              <a:solidFill>
                <a:srgbClr val="000000"/>
              </a:solidFill>
            </a:endParaRPr>
          </a:p>
        </p:txBody>
      </p:sp>
    </p:spTree>
    <p:extLst>
      <p:ext uri="{BB962C8B-B14F-4D97-AF65-F5344CB8AC3E}">
        <p14:creationId xmlns:p14="http://schemas.microsoft.com/office/powerpoint/2010/main" val="252930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54FC07-721C-496D-B4A8-2070249CE4F9}" type="slidenum">
              <a:rPr lang="en-US" smtClean="0"/>
              <a:t>25</a:t>
            </a:fld>
            <a:endParaRPr lang="en-US"/>
          </a:p>
        </p:txBody>
      </p:sp>
    </p:spTree>
    <p:extLst>
      <p:ext uri="{BB962C8B-B14F-4D97-AF65-F5344CB8AC3E}">
        <p14:creationId xmlns:p14="http://schemas.microsoft.com/office/powerpoint/2010/main" val="271360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show the probability of patient t having symptom s and being prescribed herb h with disease diagnoses Dt.</a:t>
            </a:r>
          </a:p>
          <a:p>
            <a:endParaRPr lang="en-US" altLang="en-US" smtClean="0"/>
          </a:p>
          <a:p>
            <a:r>
              <a:rPr lang="en-US" altLang="en-US" smtClean="0"/>
              <a:t>Here Pr(s,h|t) is the probability of of patient t having symptom s and being prescribed herb h.</a:t>
            </a:r>
          </a:p>
          <a:p>
            <a:endParaRPr lang="en-US" altLang="en-US" smtClean="0"/>
          </a:p>
          <a:p>
            <a:r>
              <a:rPr lang="en-US" altLang="en-US" smtClean="0"/>
              <a:t>Dt is the set of diseases this patient have, which is also observed in the record.</a:t>
            </a:r>
          </a:p>
          <a:p>
            <a:r>
              <a:rPr lang="en-US" altLang="en-US" smtClean="0"/>
              <a:t>Pr(d|t) is the likelihood of patient t having disease d.</a:t>
            </a:r>
          </a:p>
          <a:p>
            <a:r>
              <a:rPr lang="en-US" altLang="en-US" smtClean="0"/>
              <a:t>Pr(s|d) is the typical symptoms of disease d.</a:t>
            </a:r>
          </a:p>
          <a:p>
            <a:r>
              <a:rPr lang="en-US" altLang="en-US" smtClean="0"/>
              <a:t>Pr(h|d) is the typical herbs of disease d.</a:t>
            </a:r>
          </a:p>
          <a:p>
            <a:r>
              <a:rPr lang="en-US" altLang="en-US" smtClean="0"/>
              <a:t>The goal of optimization is to find optimial Pr(s|d), Pr(h|d) and Pr(d|t) so that the probability of all the observed {Pr(s,h|t)} would be maximzied.</a:t>
            </a:r>
          </a:p>
          <a:p>
            <a:endParaRPr lang="en-US" altLang="en-US" smtClean="0"/>
          </a:p>
          <a:p>
            <a:r>
              <a:rPr lang="en-US" altLang="en-US" smtClean="0"/>
              <a:t>We use EM algorithm to optimize this loss function. The optimization is fast and can be scaled to thousands of medical record.</a:t>
            </a:r>
          </a:p>
          <a:p>
            <a:r>
              <a:rPr lang="en-US" altLang="en-US" smtClean="0"/>
              <a:t>More details about the models are in the paper.</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11E68314-DE80-4EB7-ABA1-87012F6140C2}" type="slidenum">
              <a:rPr lang="zh-CN" altLang="en-US" sz="1300" smtClean="0">
                <a:latin typeface="Times New Roman" panose="02020603050405020304" pitchFamily="18" charset="0"/>
              </a:rPr>
              <a:pPr/>
              <a:t>27</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331701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While we envision that our method would be used to mine a large number of patient records from multiple physicians, direct experimentation with such a mixed dataset would make it difficult to choose the most suitable physician to assess the data mining results. This is because different</a:t>
            </a:r>
          </a:p>
          <a:p>
            <a:r>
              <a:rPr lang="en-US" altLang="en-US" smtClean="0"/>
              <a:t>physicians tend to have varying opinions due to the differences in their training and experiences. </a:t>
            </a:r>
          </a:p>
          <a:p>
            <a:endParaRPr lang="en-US" altLang="en-US" smtClean="0"/>
          </a:p>
          <a:p>
            <a:r>
              <a:rPr lang="en-US" altLang="en-US" smtClean="0"/>
              <a:t>Thus, we decided to evaluate the proposed model using patient records from a single physician. This way, the physician can judge to what extent</a:t>
            </a:r>
          </a:p>
          <a:p>
            <a:r>
              <a:rPr lang="en-US" altLang="en-US" smtClean="0"/>
              <a:t>the mined results match the his reasoning and experience. </a:t>
            </a:r>
          </a:p>
          <a:p>
            <a:endParaRPr lang="en-US" altLang="en-US" smtClean="0"/>
          </a:p>
          <a:p>
            <a:r>
              <a:rPr lang="en-US" altLang="en-US" smtClean="0"/>
              <a:t>Specifically, we used 10,907 anonymous electronic medical records provided by a TCM physician whose specialization is in digestive system treatments. We normalized the symptom and herb terms to obtain 9,530 records with 3,000 symptoms, 97 diseases, and 652 herbs. </a:t>
            </a:r>
          </a:p>
          <a:p>
            <a:endParaRPr lang="en-US" altLang="en-US" smtClean="0"/>
          </a:p>
          <a:p>
            <a:r>
              <a:rPr lang="en-US" altLang="en-US" smtClean="0"/>
              <a:t>The most frequently occurring disease is “chronic gastritis” and the most frequently occurring symptom is “abdominal pain and chills.”</a:t>
            </a:r>
          </a:p>
          <a:p>
            <a:endParaRPr lang="en-US" altLang="en-US" smtClean="0"/>
          </a:p>
          <a:p>
            <a:r>
              <a:rPr lang="en-US" altLang="en-US" smtClean="0"/>
              <a:t>To quantitatively evaluate our model, we collected a set of herb-symptom relationship annotations, manually curated by TCM experts. These nnotations contain 27,285 herb-symptom relationships. The symptoms and herbs of 1,624 of these relationships appear in our dataset. Consequently, we evaluate how our method can accurately identify this subset of 1,624 relationships.</a:t>
            </a:r>
          </a:p>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3C7456F4-3128-4328-B708-86F32DEBC2F8}" type="slidenum">
              <a:rPr lang="zh-CN" altLang="en-US" sz="1300" smtClean="0">
                <a:latin typeface="Times New Roman" panose="02020603050405020304" pitchFamily="18" charset="0"/>
              </a:rPr>
              <a:pPr/>
              <a:t>28</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587190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We show three sample conditional symptom distributions with the highest entropy values among all 100 disease profiles learned with our model. The entropy of a distribution measures its information content. Thus, the higher the entropy, the more informative the distribution. </a:t>
            </a:r>
          </a:p>
          <a:p>
            <a:pPr>
              <a:defRPr/>
            </a:pPr>
            <a:endParaRPr lang="en-US" dirty="0" smtClean="0"/>
          </a:p>
          <a:p>
            <a:pPr>
              <a:defRPr/>
            </a:pPr>
            <a:r>
              <a:rPr lang="en-US" dirty="0" smtClean="0"/>
              <a:t>Here we show the top five symptoms, sorted by decreasing probability, for three different diseases. The physician judged these symptoms to be typical symptoms for the corresponding disease. Indeed, the relevance of these symptoms to the disease is often obvious. For example, “difficult</a:t>
            </a:r>
          </a:p>
          <a:p>
            <a:pPr>
              <a:defRPr/>
            </a:pPr>
            <a:r>
              <a:rPr lang="en-US" dirty="0" smtClean="0"/>
              <a:t>bowel movements,” “abdominal distension,” and “dry, hard stools” are common symptoms for “constipation.” The fact that our model was able to learn these associations automatically from the dataset clearly demonstrates the effectiveness of the model for mining medical knowledge. Our model can also differentiate between similar diseases, such as “reflux esophagitis” and “chronic gastritis,” which share symptoms such as “acid reflux” and “heartburn.” We discover “paresthesia pharynges” and “discomfort in upper respiratory tract” for “reflux esophagitis,” while these symptoms do not appear for “chronic gastritis.”</a:t>
            </a:r>
          </a:p>
          <a:p>
            <a:pPr>
              <a:defRPr/>
            </a:pPr>
            <a:endParaRPr lang="en-US" dirty="0" smtClean="0"/>
          </a:p>
          <a:p>
            <a:pPr>
              <a:defRPr/>
            </a:pPr>
            <a:r>
              <a:rPr lang="en-US" dirty="0" smtClean="0"/>
              <a:t>Remarkably, many of these symptoms are unique TCM symptoms and are not well-studied in western medicine. For example, the model discovered that “dark, purplish tongue” is associated with “coronary heart disease.” Our physician verified these unique TCM symptoms for their corresponding diseases. This result further shows the effectiveness of using our model in revealing TCM knowledge from medical records. Our model can provide useful TCM symptoms to facilitate differential diagnosis and precision herb prescription.</a:t>
            </a:r>
            <a:endParaRPr 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1B79444F-E79D-44E2-9A7D-14189C7341B8}" type="slidenum">
              <a:rPr lang="zh-CN" altLang="en-US" sz="1300" smtClean="0">
                <a:latin typeface="Times New Roman" panose="02020603050405020304" pitchFamily="18" charset="0"/>
              </a:rPr>
              <a:pPr/>
              <a:t>29</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222770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1"/>
            <a:ext cx="10363200" cy="1470025"/>
          </a:xfrm>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505200"/>
            <a:ext cx="85344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10341560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67258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47952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5727263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4000" y="1143000"/>
            <a:ext cx="11684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61401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227906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4642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34642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2105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8714"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17649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253912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235344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75200" y="3048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21354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164873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4000" y="1219140"/>
            <a:ext cx="11684000"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368800" y="649287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D08FE-21CA-447A-B5E0-10774CCDBD3A}" type="slidenum">
              <a:rPr lang="en-US" smtClean="0"/>
              <a:t>‹#›</a:t>
            </a:fld>
            <a:endParaRPr lang="en-US"/>
          </a:p>
        </p:txBody>
      </p:sp>
      <p:sp>
        <p:nvSpPr>
          <p:cNvPr id="7" name="AutoShape 2" descr="data:image/jpeg;base64,/9j/4AAQSkZJRgABAQAAAQABAAD/2wCEAAkGBhQREBUUEhQVFRUWFx0UGBcYFh4fGxweGxwYIB8gGh8YISggGRwjHBoaIS8gIywpLywsHSAzNTQqNSYuLCoBCQoKDgwOGg8PGiwkHyUpLzQpLiwsKSksLCwsLCksLSksLCwsLCksKSksLCwsLCwsLCwsLCwsLCksLCwsLCksLP/AABEIAF0CHQMBIgACEQEDEQH/xAAcAAEAAgMBAQEAAAAAAAAAAAAABQYDBAcIAgH/xABQEAACAQMCBAMEBQgECggHAAABAgMABBESIQUGEzEiQVEHMmFxFCNCUoEVVHKCkaGx0mKSk7IIFiQzo7PBwtHiF2NzlMPT4fAYNDVTdIOi/8QAGQEBAAMBAQAAAAAAAAAAAAAAAAECAwQF/8QALREAAgIBAwMBCAEFAAAAAAAAAAECEQMSITEEE0FRIiMycYGRscFhFFKh0fD/2gAMAwEAAhEDEQA/AOn8xc/WdhII7mR0YoJNoZGGklhklFIG6naoYe27hP5y39hL/JV7rj3t75ThEEd5HGqy9URyMoxqVlbBbHcgqAD3wflUN0rNMcVOSiWb/pu4T+ct/YS/yU/6buE/nLf2Ev8AJXmxbfJxXofh/sF4bGPrBNMfV5Sv+qC1SMtXB0ZsCxVq8m6PbZwn85Yf/om/krftPapwuTGm9hGfvkp/rAK0m9ivCSP/AJU/28389QPG/wDB7tXBNrNLC3kG+sT9+G/HUflVtzBKD8nTLDisM66oZY5V9Y3DD9qk1tV5R5i5JvOFSqZVKHPgniY6ScfZcYKnvscH4Yq08ne2m6tSqXZN1D2yf86o27Mff+T7n7wqvcXDN/6SbWqG6PQtK0uD8Ziu4VmgcPG4yCP3gjuCPMGt2tDkarZilKUIFKUoCo8+e0eHhTW6yKXMz4bDY0RgjU52OrGRhds777VbQc9q8te0vj/0/iU0qnMa/UxemhM7j1DMWb9au4+yHmL6XwyMMcyQfUP6nTjQd++UK5PmQaoppujpydPKEFJl1pSlXOYUpSgILmnmNrbpRwRCa4nYrHGXCqAoy8kjHOmNBjOASSVHnVRk5p4oIRObrgCws2hZDNNoLb+EPnBbY7D0NTvPfBJJTFNHEbhVjmtpoVcK7RXCqGMbMQA6lFOCRkFvPFRHD+TJDaXBNpZwmadZYra5QSRRKkaR5YR4AlYKzHSftbnvUF1wQXGvahf20DSi64HPpx9XBLI8hywHhXWM4zk/AGqz/wDENxD/AOzaf2cn/m1L+0Dk6aHh80jw8IQIYwxtrZkmGZExpYsdOcjOe6k+tVj2S8jpxG9PXGYIV6jr21EnCqcb4O5PwXHnVG3dHTjhFwc2uDqPsj9o1xxVrkXCQr0RGV6SsPf6mc6mb7o9K6PWvZWEcKBIY0jQbBUUKB8gNq2K0ORu3sCaofMftp4fZsUDtcODgrAAwHzdiF/YSaontk9ozzSvY2zFYUOiZgd5G80yPsL2I8znyG8p7NfYvD0kub9NbONSQHZVB7GQd2Yj7J2GdwT2pqt0jfs6Y65+eD5b/CSi14FlJo9TMur+rpx//VT/AAX278OnIWQy25O2ZU8P9aMtgfFsVdIuW7VU0LbQKnbSIkC799sYqrcyexnh92p6cQtpMbPCNK/jGPAR+APxFW3M7gy523EI5IxLHIjxkag6sCuPXI2xUPyVzevE4HnjTQizPEvizqC4w3YadQOdPl615v5p5RueGTPBKSFcZDKTolUdj8SPNT2PzBPafYKuOFH/ALd/4JVVK3RrPBohru0dHpSlXOYUpSgFKUoBSlKAUpSgFKUoBSlKAUpSgFKUoBSlKAUpSgFKUoBSlKAUpSgFKUoBSlKAUpSgFKUoBVK9r0GvhjL/ANbH/eq61W/aBDrsyP6a/wAah7muF1ki/wCTgEfBvENvMfxr1HXEU4XuNvOu3VEY0dXWZNen6/oUpSrHAavFOFxXMLQzoHjcYZT/ALPMEdwRuDuK8/c2cgmxuDHu0beKJz3ZfQ4+0vY/gds4Houq/wA8cHFxaMceKP6xT8veH4rn8QKq4pnV02d4pV4ZyPkDjz8OuBkn6PIQJV8h6OPivn6rnuQK72rZGR2riH5L+FdQ5HvC9oqN3iPT/Ae7+4gfhRKjXq0pe2vqWClKVY4BVY9ovGjbWEmg4kl+pT1BYHLfqrqPzx61Z653zhG17epCvZD0x+kcaz+AAH6pqGbYUnNXwjk0/K7xxxOy4WUMUPqEbSf34+YIPnVu9k14bS+6Z2juB0z8HXJQ/vZfmwrpHN/LiPYhEXHQAKD+iowR/V3+YFc4ThxUgrsQQQfQjcH8DVVCj0e+s0Gn/wB6HbqVqcJv+vCkn3l3HoexH4HNbdXPJarYUpShAqB57TVw6ceqj+8tT1RHNqZspR8B/eWhaHxI55zfb6ouNj709p/4FbnsN4YIorp8btIifgq5/i5rd5gtcpxT+lLbn9nT/wCFSHsxg0W0vxm/3Eq2lJWdkpe5a+X4Rca0uNXphtppR3jieQfqqT/srdrX4haiWKSM9nRkP6wI/wBtVOJVe55lh4SNamTxDUpcnuRkFviSRmvUKkY27eVcSfhBUkEYIOCPQjvV15T5p6SLDP7q7I/oPIN8B5H9vrVYxo9Hq28qTXgvNK+UcEAggg7gjsa+qseaVf2jcsrfWEi6cyRjqxHz1KDt8mGV/EHyqM9jVvo4cw/69z+0JV7qE5T4KbWF4yAB1WZcH7JwB+4VFb2brJ7pwfqTdKUqTAUpSgFKUoBSlKAUpSgFKUoBSlKAUpSgFKUoBSlKAUpSgFKUoBSlKAUpSgFKUoBSlKAUpSgFKUoBUNzYmbf9YVM1D81Ni3/WFEWh8SKWtuM10yubLKM10mpZrm8GnxfhguIjGzOgLIxKMVYhHViuV3AbTpON8E1TOGcNWXjHEIHMhiWCAqolkGkur6ipDZUnA3GDV/qscK5fnj4pdXb9Lp3CRxhVdtSiIEAnKANqz6jHxqDAjeL67fidgEWS4f6LOhAYDWV+jgM2ohF7sSRvvsDsKlIuc4n4e11JG8YDNA8R0lxIJDFoyDpJL4AJIG+SQM4zcR4PM/Ebe5UR9OGKWMguwYmUocgBCMDpjz31HtjeJj5Jmfh9xbSSJFJJcPdRyRktoYzdZchlXOlgB8Rvt5AVTh/FFkmaErhlXWGU6kYZwQGAADA91PrkZqauDo4dxDSSCtrJIpBIKsiPggjcEEjeonhhutRa7khyMqFhDaSSRlmL752wAMAZPfIxOQcPe6t7qCLTqlt3hyxIA6g052BJxnOPP1FWOqd6dzJwngbT8FtpYpporn6KkqzLK5JfphvrFYlZFJ7hgdicYO9b3LHOr3PDLS56LPLcHpFVGFDqXVnY79OPMbHO/cDua+Lbly9/J0diZIIVWFbdp42d3KBdLFFZUEbEDY5bGfhWXjXJ7i0tbezERjt3XVBOzCOZAjKVkKq2d2D4KkFgMiqnKfk/PwPD7y6jjy9o0kToXGnXGAfCw95SGUg488bGorlm6aOJLl4ZJZJGSFAg1ZeTGXcqMRoNyzHYAnzwKi+I8BnRL61kkhP0qV5lMSsMGWJIwGVjtjT2BOc5yO1T03Kt63DbeAtbdSKRGkizJ0Zo1GGSRtOohj48acdlIYZJk03jH5lh5f5gW7E40aWglMDjUGUkKrZVh7ykOO4BzkEVSeY4fosmkRs5aQIgUeTbgsfsqB3b4etWjlPgE9tLdNK0BSebrKIlYEfVxrghtgF0Y2zqznw+7Ub7UOByTQxPFoOiQdVJCQkib+FyoJxk9sEE4yKIY5NM1eS+bx0Lr6p2NuzZRWQ6igUtoYsFIKkHfB77ZqX4Tz31pLRXt5YlvYzJC7MpBIjEhUhSSvhyQTjOOwqh8IsZ4PpXihJmZnQDUoGuNUIbvgAA9s5+HarlYcr3AHCt4StimliJG8eYTFlfq9tjrwfl/SoxkTTsy818f6lvfxQxvILeJhK6vpIYxltMeN3ZVKsew3ABJyBJ8if/AEqx/wDxIP8AVJUJc8pXkct8LZ7cwXwZyJdYeKRo9BK6QRIrYHcrj443svLfDWtrO3gcqzQwpESucHQoXIz64qDMr3H4s8b4euWCtFcM6hiFcosYXWoOGxqOM/D0r85q5sb/ACq2S1lkaGNJS2qMKVYtg5LZHuEAYySewGTW9xfgdxJxK1uo+j07dZEZWdgzCUKDjCEKVKg9znceHvWlxvgs6zX1wBEUmt44VBkYEGMvgt4CAD1D2zjT552lEx5RAc28ZMvB766gDKJo4JVJOGQMqHy+0M42PftW9yf0rCMssTCa7nWFIVfwswTUWx7q4XUzPjJAHc4B0r/l+ZeDXFjmLqIkFuz6m04XSNQ8GSSAPDtjPc43krPgkt1DDNEY0uLWfqoCSY2ygV0ZguQGU+8FJB8jVnwav4ft+Cx2HM4kkuIWidZ7cKzRgg61cEq0bHSGU4I304IIOK0+Ac6Pdw9dbKdYTD1kdmi8ZB90DXkHzBbAOD5YJzcO4JMJ7i7lEQnliSFYkkYxqsesjMhQFizOSToGBgYOCS5Z4JNa8NS1fpNJFH0lKu2lttiSUyvyw1UMSm8V4/1zbTx2U4W8XweKMl36esALqyMqGGo43XPbc6dhxQSJMWidGgYo6bMchQ3h0e9kEYHfNWqz5SuY4eGR/UE2LAseo/jAjePw/V7HDlt/MY88j8l5GmkN+S6RPcuZIpEdmKHpqg1Aqv3Q2Qc5JHlkymaxyNbMgeXuc5I51h0MhaH6QEZgRjIBVhsY5PEMgbfE4qw8l88PdvdiZAhjuHijQMDsiReEE6dTFizZOPex5VT4eTLu0uIZZlt1VYWhbpayCWZWLBiBqZiCTqwQT9rvX7wawkglucmNo5ZmnXc6suFGG2woGnuNWc+VSXcde5deA8xW0HCmulikhhV5T0i2uQv1nUqMsdTvLnA1YywGcVJRcz6buO1uIzFJMjSQnWGV9G7rkYIkUEEjBGOxOK5xZ8PkPC3sZnVQXaRHjJJRjL1VI1Bez7EeYHcZ2vHDuGy3lxa3dyYR9GWQRiF2YO8iqpdtaIY8KGHT8XvZ1bDNTGUHHk1bj2lhI7mVrScRWs/QmfVH4fcywCsS2NYOB5eflV1qgXvI91JZ8RgzADezmZW1vhAwjGD9XuQIx89Xlje9wZ0rqADYGQDkA/AkDI+OBQqc85n4sLTiEr8SjnNlKiJBcRNJ04MDDiQREGORnbaQZbGkA7HFgXi62PC+upe8iiVpNaOHdo9THXqc+MhTljnyNZZrS9SW5KC3nimdSkcsjp0wIo0YErHIGVmUnRpHcnJzgYOC2Fvwjh6xXM0SIXbUzYSLVKzMUQMThRkgAnsMmgJeHjIeWJEXUJIjPrVgVVfDpz669Xhx30t2xvpcE5rF02Y48x9SSHWHBZWiLA9RAMpq05Xc5BGcZArU9nnAhbWxOpmDsREXHiW3Vn6CeukIxYat/Ge3YadjybL+UIrp0t4nj19SaGR9dwrKQFlj6aqNyrFizboMAZ8IEly3zDLPNeiZFRLecxKQ+cKscTeLYZJ1Fj5DtvjJw2PP0csluFjYx3ORHIrKxXbKmZBvGHHY74yA2k7Vm4Xy9NFcXuoxG3upOrsW6mWiSNlIxpA8GQ2Sd+w71pcqcA4haiO2lnt3tYMLG6owndF9xH+wgGwJGolRjYnNAZOIc/GM3gW0mf6FhpTqjA0lOpqXLb+DcKN/XG2drh/OQluIYmgljW5iaaB3K+IJoJ1KCWj2dSNW+++DtUfecp3LniuOji/QInjbKYhEOW8G+3iwPPb41nj5cufpHD5T0cWkLwyASNluoI1yng8hGDg9842xkgbkfNge4lijj19GZIJMONalwh16O5iGsDVnuG2wCasBFUrjHJs1xeJMUt0aOdZEukkdbgRrgmJkCaZAw1JkvgK3Y48V1NAUzkiL/LeJ5LHp3IRAXYhF6SHCAnCjLHtj9wqycZ4oYFQrE8rSSLEqoCcFvtOQDojABJY9viSAa/wng19bT3cqpauLmYTYM0gKYRVxkRHVsoPl+NfvHOX724tI0MkDzC4E00bFxBLHlvqSQC2jSV7ghiu4IYigM3+MC3lnfAKUaDqwvh8jUsYYFGQ5KkMO+D3BFRHKHOHQtOGQz28scc8MMEU5ZNDSdIaQQG1Lr0nSSN9th5SXA+VJ4hfrK8Gm6dnTpqw06okTBBOAF0+ROrv4e1Y+GcqTtDZ2910RFYmJkMbszStChVCwZFEQBw5AL5IxnHcCSu+aiGuBDC0wtcdYhgDkrrKRg++4QqSDpHiABJyBr8T58jjhtJoopZ0vHWOIppG7qWUEOwIOAe+wwckVjXl+6t7m6e1MLxXbCRhK7KYpNIVmUKjCUEAHSSm4xnfIwXfJMiQcOgtjGVspUlJkYqX0K6keFWwWLls+Xoc7ASjcyShbcNaSpLOXyjEaIhGCSZZY9SICANPfJYD1xEcZ59Y8Elv7aPDKHUK7DwMrmMt4chwGGQB7wx28pLmngdxPNavCYWjiZjLDNq0NkDQ40g6njYZVWGMnOVIBqGj5EuDwa5sJJIdchlMbqGC+OVpAXzkrkkAgatPq1AWbiXHugIVZCZp5OlHEGG5wWJLdgqopYnfbYAkgHBY81CR7mJonWe2AZ4sg6lcEq0bsQrKcEb4wQQQK0+Ncu3FwLS4zCt5ayGQDxGJg6lXj1Y1DK4+s07Ee75VmsOBzCW5upREJ540iWNZGMarGHxmQoGYszkk6BgYABxkgfPL/ADc95GJVs50heHrI7NH4yfsAa9QPoWwDg79idfgHMltDwm3njRooG0pFGz6my8mlVLOT3Y9ycAfAVIcrcJmteHxW79NpIYxEpV20tpGASSuVz5jBx8ahLbkWccHhsuskc9uySRSqCy6o5NalgQDg9iN8d9+1ATPC+bVledGQqYFEhZWDxupBOY2GMkYwVIBBx3zWXl3mM3ao4jxHJGJUdZA43x4W0+7IM7jcehO+MXCba/MUhu5LcSlCka26voVsHxs0mSxJxtgBQD72aj+WeUXgvXuTHBb64jHJHbyOySuWUiRlZEWNlwwAAYnWd9twLfSlKAUpSgFKUoBSlKAUpSgFVvn+fRZk/wBNf41ZKpPthm0cLZh5SR/3qhulZrgWrJFfyUhOL7jfzrtteVouNeJfmP416pqsJajs67F29P1/QpSlXPOFa3E70QwySHsiM/7ATWzXMvbRzeIYUtEPjlIeTHkinIB9NTAfgretRJ0rNsOJ5ZqKK6OL/Gr97NwXjll8iwQfqjJ/vfurhVnfvNIscSl5HYKqjuSew/8AWvSfLfBhaWsUAOSi+JvvMd2P4sSapGWo7+tgsca8sk6w3d0sUbSOcKilmPwAyazVzb21c0/R7eO2U4aZtT48kQ5/DU2B8QGq7dKzz8ON5ZqC8mhYcTuLidp4YzIytrIxkLnOkHt2xt8qn/y5xP8AN/8AR/8ANUl7OeCG2sI9YxJL9dJnuCwGF/VXSPmD61Z6Lg2y5YqTSSaRRvy5xP8AN/8AR/8ANWG74lxKVGR7fKsMHwfw8Xer/Shn3V/ajic3ESjFWyGUlSD3BGxB/GuicgccE9uUJ8UR0/qndT/Efq1z32yWBtrtZ1B0XA374EiAA/LUuk49QxqG9m3OPQ4jEGOEm+ob0yxGk/g+BnyDGs9dOmejLB3cGuPpf+z0HSlK1PHFRfND4tJT8B/eFSlQnOj4sJz6KP7y1KLQ+JEDx25wnEf6MkA/bord9nU+qCT4Sf7q1Wea7zTHxg/dntB+3o/8a2vY5xQSLcp5qUf+sGH+7Vr2OuUPdN/L8I6RSlfE/ut8j/CqHEfqOCMggj1FfVc/9ifFxNwwR58UEjJ+DeMH5eIj9WugVEXas0y4+3Nw9GfLoCCCAQdiD2qr8b5L1AtbHS3fQfdPyP2T+75VaqVJWM3F2jitzfNG7JICrqcMp7g/+/Pzqc5L5o0XKxsfBKdHyb7J/E+H8R6Vte2Tg6/RRdqAHhKq5+8jNpwfXDMCPTLetch4XxhjcQhfe6sePnrXFZOdOj2MWOOfFq+56ipSlaniiviWFWGGAYd8EZG3bvVcPMkhuY0XQ0cs8tsGCHwtHHOxOosOphoWUqFABJ8Xh32+XC9xw+E3DlnlhVmePVGfEoOxRsqfipHwxQE3SqZw+N0hjaOWUySXbxEyzSSLpjkuFUaWbyUDIGNWkZPmM0HNU8hjjRE6h+lB20kg/RZxD4U1qQHJ1Z1HRsPFnNCC20qu8f4g5s4JRqiZ57PUAwyokuIAylkOGGGKnBwQT3BrJdcSkWZ1jKktNHENeSqaoixOARvsDjIznuM5oST1KqK8xTsyaY1eYQ32FDMqO9tPDGPDkga85BOopnAJyc7LczvKVFuFZZGbpyadYKoqajgOuTrcrjIxoY79qEWWWlVX/GO6ZnCRRBorSO5MbPu7yfSVEavkIg1xKeoc7ZGN8rkh427tGjkdQThD9XJFgNDKwJQsdYypGzMpx5Muwks1KqkPMM0UEHV6cjzoyxtgoGmyvTjIyx8QLEkdgjGpnid5IHiiiKK8mo63UsoCAE+EMpYnIwNQ2yfLBAkqVV+EXUtzdRSuwVVtw/SRn063Z1Y5DhZV8IKl0OBuME5rJd3jieUB2wJ7dQM7ANjUPkfOgLJSqlHxuSOFnHjdYbmQa3bBMc2FBx5YwM4JA7Vuz8ZmRxCemZHmESyBG0KGjeTLrqycCNl2YZJXtmgLBSqgeZZS6hUV5RDeDCuQjPbz28QwrMFyxbOGOVOVDbkma4JxUypJrI1xPof6t48eFWGVkzjZhuCwPfPcACVpVMvOZLhrWcqURjatcxP0WGAMfZd9TbEYLKm43XyEvzRO8dtGQ+G+k2isyZXIa5gVx3JCsCQQSdjg5oCcpUBf8RlWSRYShZpI4l6mSqakJJwpBONm05Ge2RnIxW/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ap4y6ssRb/I2TGoAC8naHS2TlymgtqGnVkeFcb5l5hmLNANHXSRo8iJiHCpC5ZE6g0qOsisWfZtt8igLPSqXFzk7RCcIAXtbKXBdmCm5ldDhR75XuAuGkwFG+nEha8Qum0LmMPI8uHeFlUIhAUrGWD7juGbuSQcYWgLJStPg18Z7aGVlCmSNJCoOQCygkA4GQM98CtygFc+9uU4XhJB7tNGo+e7fwU1YOYec1s5AhtryYlA+YLdpF3JGNQ2DbdviPWuQ+0vmG+4oUjj4feR28Z1gNbyF2bGNTYXC4BIABPckk7AUm9jo6de8Tfg5ssm9eyK8jf4qXv5nd/wDd5P5a6FZe0nj8YAazkl+L2UoP+j0j91Z4/Z5O7rH3qpra/PyO70rjLe1fjJXC8KbX6/Rrgj+rsf31oX3GOZL5dKwSwKdiEj6J/rSnWPwIrXUcCwPy19zoXPvtNg4ahQES3JHhiB934yEe6Ph3Pltkjzrf8Rlu7hpJC0ksr5O2SSdgFA/ABR5YAq/8I9gt7MdVzLHADudzJJk98gYXPx1Guq8o+zez4b4okLy4wZpN3/V2AQfogZ881m4ynydmPNi6dezuyu+yn2ZGzAurpR9IYeBO/SB7/rkbH0G3ma6XStfiN50YZJdDvoQvojXU7YGcIPNj2ArVJJUjgyZJZZapGaSQKCSQABkk9gB6159trn8u8wqSMwB8gHt0YskAg+TnuPLqGpjn7ny/voGt7bh17DE+zu0Emth5rhVwqnz3ORt2zmmcoLxHh12lxHY3LYBVkNvKAynuM6fCexB8iB3Gxzm7aR19PHRGUrVtbbnp+lVHlv2gm7mSJrC+t2YE65YCIhgE7ue2cYGRucVbq1OFprkUpX4xwKEFS9qvBBdcKnGPFEv0hDjsY8k4+aah+NeZNdd05u9pdxNayQ2nDOIBpFMZeW2caQwwSoTVlsdskYO++MHjf+Kl7+Z3f/d5P5a58it7HrdHk7cGpP8AyelfZ7zSOIWEUucyAdOUejrjPy1DDD4NVkrzVyPf8T4XMXisrp0cASRNbygNjOCCF8LDJwcHudjXceVOc/pzMptLu2ZVDHrxFVO+MKx94/gK1i7W5wZsajJuPBZKpPGeeLKeF4ZBdaXGDptpQdiDt4Nu1SXO95eRxJ9CVi5Y6iqBiAB6Ntuf4VzW74xzLnwLNj/sIf5as9lZbFiUlqbX3r9GXn7mOzayvjB9K6t08Lt1IJFQdNohsWUBfCudyck/hVT9lXOa2V+DM2IZV6TnyXJBVj8iMH0DE1u8dXmO8haC4imkifBZejEudLBhuqg9wD3quRezXif5lN+wf8azd8o6sMoaXjk+T1THIGAZSCCMgg5BB8wR3r5uPcb9E/wrknsl4Ff210BPHPFD038LE9PUSuPDnGe++K61c+436J/hWpw5cahKk7PNfsu54HDbvMuehKAkuBnTg+F8Dc6cnIHkx7nAr0rb3CyIrowZGAZWU5BB7EEbEH1rzfyf7IrniNmLlJYo1bIjD6vFpJBJKg6RkEefY/jLWNpx3geRHE0sGfdUGaLfckBMPH8T4R65rGFx5O3qFDK7i9zv1K47Zf4RKdp7N1YbHRID89mCkfLetbi3+ESdJFtagHGzyyZwf0EG/wDWFaa0cn9Pk9Cze3DjyQ8OMBP1lwyhV8wqMrMx+HhC/rVzD2S8ttecSjbH1VuRNIfiN0HzLgbegb0rJw/kninG7gzzh0VsapplKqF9I02LAAnAUBc5yQTmu8cq8qw8Ot1ggG3dmPvO3mzH1/gNqz06pWzq7ywYnji7b5JilKi+K3T9a3ijbSXdnfGM9ONTq94H7bRLtj3u9bHnpWbI4RCJBJ0o9YYuH0DUGIIJBxkEgkE+YJrNbWiRghFCgkthRgZPc7VG33MSoQEXqeOOPKke9KRpC/ewpEjeib79qxLzPlHcRN01lMAfUApYS9InfcIrZJbHYHGTtUWTpZKpYxgABEADGQAKMBmLEsPRiWYk+ZJ9awz8EgddLwxMupn0lFI1OWLnGO7Fmz66jnvWgeZjoGIJDIQ7LGPNUYKGzjChyQVLadjk6QDjb4/LKsB+j46uVwuRlgGBcJq8Osxh9OrbOM7UsaXwblxaJIhjdFdGGlkZQVI9CDsR8KxW/C4o1CpEiqG1gBQAGOfF+lud+9RnDeNakUIXnZlExLBUZY5HIQMMDxYDDGBnptnBwDlXmRDIFA8J6viJx4YTh30nfQHIXPmTntglY0skIuHxqwZY0VhrwQoBHUYO+CPvuAzepAJr4k4RCyLGYoyinKroGFO+6jGx3Pb1PrUTw3jrhIkZZJJnRZnUgAxrM7aVYqNOVAZfLPTOTkjO7zBdOqRpE2iSWZI1OAds6pMAgjPRSQj4gUsaXdG4OHRb/Vp4kETeAbourCHbdBqbC9hqPrXxb8Ihj9yKNcNr2Qe9p06v0tPhz6bdqjoOaFeVowh2Mo1lgFPQ0hz64DsFJ8j67407LmRlj6kwbWY45njyNMQldhGinSC8re7p9V8tQ1LJ0MmDwSPWjAaVR2lCKAFLsGBc7Zzhm88ZOe9bN3YxygLKiuAcgMAcHBGRnscEj5E1Ezcz6Rcv0ZDHb68uCMOyKh0xjuxJYr2xqQjNY4OcUJfWjRrGsru5IKgQFA/u5zgsV+asBnBwsjQycjtUU5VVBChBgAeEdht5DJwK/Gs0JJKKSSGJ0jJK+6T8R5HyqFuuZnCyBIcyK8MQUuD45iPC+nODGrK7AZGk7E96zNx/ErJpYkzLbRrthn6fVYhvuqhJJ/oMACcArGhkieGxYI6aYIZSNIxhjlh8idyPM1+3PD45ARJGjBipIZQclSCpOfNSAQfIgYqEu+c1SNWWF3zFLNhcdoWVcA+essNH3qmOKSssLFDpcjSh22dsKuc5HvEUsaWj8fg8BUIYYioRogpRcaH06kxjGltK5XscD0rLa2SRAiNFQE5IUAZOwycdzgDf4VVrTm5pUtX1hI+g1zcuV8o411qNsDTI6hj6hlG6tiSl5p0iTMTZQwppDAtrmYAIQOzqGVmHbDAgmlol45LYkIeBW6KVWCJVKGMqI1wUOAVxj3cADT22rPJYxtEYmRWjK6CjAFSPQg7EfCoiTm1FiaQoRpEzsCdgkDlWYt28RHhH2s7bAmsz8wYlWIREudGpdQyNYY5x5oulgWOBkYGTtSyNDN634XFGoVI0VQ2sAKANX3v0vj3r9/JkXU6nTTqDfXpGrJBGc984JGfQn1qLl5pAhkmWJ3jVNaEd5MnChMjxF9tOM9xnBOKx23OKNrJjdUjWZmbY/wCZkEZAA3JZtQGNiUbGe5WhofoSS8BtwCBBFhkaMjprujY1IdvcOBle21Z7jh8cmdaI2cE5UH3clf2EnHpmo2XmMpp1QuC8phUZG4EZcuc40qNLKScbjIyCCXDOPtPLGqx6VNulw+onWvVJ6a4xjfRJnfIwNqWND5JW2tUjXTGqooydKgAbnJ2G253rVg4Dbpr0QRL1Bh8RqNQJY4bA3GWY4PmxPmawXfMCpJ01XWeqkB8QHjcBsKD7xWM9Ru3h7ZOQNWHnBCWzG4RRMS+M56EgjOkDc6mPh9cbZ3wsaGTE/Do3zrjRskMcqO4GAfmBtmviHhUKABIo1ADqNKAYEjBnAwNg7AMw8yATWlwm/ea4nyQI49EWgEHEmC75IG5CvEMAkAht60bnmJobm41spjEIeFSQN4y/WYnGQi5TJOcaTjcgFZOh3RKcT5fhuE0ugGWhJIVcsIJBIiNkHKagfD6M2MZzWUcEg0BOjHpUlgugYBbJY9u7EnPrk5qFt+PSwwarjLyRWn0qdVCjxPkhFAHqkir3zjc53rbXmEv4QjRt9IS3GSMsSiyMV9dKFgR5aG8xSxoZn4hy3DLEY9CoCI18KJusTalQhlKtGCW8JG2o4wd6+uEcAjttWgDdi48CqEyqghAgAUHSCfMkkk1qQc2qzOBFIVQTnUozn6O4RtIAy2WJA9SNs743eEcW6+shMKpADhsq2VDeAj3gNQBIyM5GTg0shwa5N6GFUUKihVUBVUDAAHYADsAPKvulKkqKUpQClKUApSlAKUpQClKUApSlAKUpQClKUApSlAKUpQClKUApSlAK/CK/aUBitbRIkCRoqIuyqqgKPkBsKy0pQGtdcMil/wA5FG/6SA/xFfFrweCL/NwxJ+hGq/wFblKE2xSlKECtW54XFI2qSNGbSUyygnScZXf7JIGR54FbVKA024PAXDmGMuCpDaBkFfd3x5eXpWO/4MkqImAERtWjSNBxnGofBiGGMYZVPlUhShNs0Y+DRAR6lEjRghHkGpxkgnDNv3A/qj0rPc2SSFS6KxU5UkbqSCCVPkcEjI8iR51npQWzVHC4gyMIowyLoQ6BlVHYLtsB6CsX5At/F9RF4g6t9Wu4kOXB23DHcjz8636UFs1fyZFqV+lHqQBVbQMqB2AONgPIeVZJbRGZWZVLISUJG6kjBx6ZBI+VZqUFsjb3gEUo0lFAwyNhFyUk3dMkZAc7nGM1tvZRlw5RSwxhiBnbON/hqbHpk+tZ6UFs1/oEejR0006upp0jGrXr1Y+9r8WfXfvXw3CITkGKM6laM5Qbq5JZTturEkkeZrbpQWzSj4LAvaGIeISbIvvKNIbt7wXYH0rIeGRb/VpuxkPhG7EYLH+kRtn02rZpQWzWl4ZEwIaNGBCqQVBGEOVGPQHcDyrLLbq2NQB0kMM+RHYj4islKCzUbhEJyDFGQUMRGkYKHuhH3T93tSDhEMZykUanUHyqAeIDSDsO4XbPpW3SgtmhJy/bMoVoISFVlAMakAMcsBt2J3I86xpwFRN1dTag2rY4JGkgI2NmjGSQpGx371J0qKGpmnFweBQQsMagsJCAgA1BtQbt3D+IHyO9DweEhgYYyGTpN4Bum50Hbdcs23bc1uUqRbNUcLi06emmkBlxpGMP7w+TY39a+4bGNDqREU6QmQoB0r7o28hnYVnpQWzTbg8Jk6hhjMmoPrKDVqC6Q2cZ1Bds+m1H4PARgwxkFOkQUHufd7e78O1blKC2YLWxjiz00RNRydKgZOAMnHc4AHyArE3B4ShQxRlGDAqVGCHOpgR5hm3PqdzW5Sgtms3DYiSxjQkhQSVGSEOVBPmFO49DX4OFxAg9KPIcyg6Rs7Agv294gkau+9bVKC2aF1wWN1wFCHToDKo1BdQYpnHuMRgjz+B3r74bw1YFYKThm1YydK7KMICToXw50jbJJ863KUFvgUpShB//2Q=="/>
          <p:cNvSpPr>
            <a:spLocks noChangeAspect="1" noChangeArrowheads="1"/>
          </p:cNvSpPr>
          <p:nvPr userDrawn="1"/>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 name="AutoShape 4" descr="data:image/jpeg;base64,/9j/4AAQSkZJRgABAQAAAQABAAD/2wCEAAkGBhQREBUUEhQVFRUWFx0UGBcYFh4fGxweGxwYIB8gGh8YISggGRwjHBoaIS8gIywpLywsHSAzNTQqNSYuLCoBCQoKDgwOGg8PGiwkHyUpLzQpLiwsKSksLCwsLCksLSksLCwsLCksKSksLCwsLCwsLCwsLCwsLCksLCwsLCksLP/AABEIAF0CHQMBIgACEQEDEQH/xAAcAAEAAgMBAQEAAAAAAAAAAAAABQYDBAcIAgH/xABQEAACAQMCBAMEBQgECggHAAABAgMABBESIQUGEzEiQVEHMmFxFCNCUoEVVHKCkaGx0mKSk7IIFiQzo7PBwtHiF2NzlMPT4fAYNDVTdIOi/8QAGQEBAAMBAQAAAAAAAAAAAAAAAAECAwQF/8QALREAAgIBAwMBCAEFAAAAAAAAAAECEQMSITEEE0FRIiMycYGRscFhFFKh0fD/2gAMAwEAAhEDEQA/AOn8xc/WdhII7mR0YoJNoZGGklhklFIG6naoYe27hP5y39hL/JV7rj3t75ThEEd5HGqy9URyMoxqVlbBbHcgqAD3wflUN0rNMcVOSiWb/pu4T+ct/YS/yU/6buE/nLf2Ev8AJXmxbfJxXofh/sF4bGPrBNMfV5Sv+qC1SMtXB0ZsCxVq8m6PbZwn85Yf/om/krftPapwuTGm9hGfvkp/rAK0m9ivCSP/AJU/28389QPG/wDB7tXBNrNLC3kG+sT9+G/HUflVtzBKD8nTLDisM66oZY5V9Y3DD9qk1tV5R5i5JvOFSqZVKHPgniY6ScfZcYKnvscH4Yq08ne2m6tSqXZN1D2yf86o27Mff+T7n7wqvcXDN/6SbWqG6PQtK0uD8Ziu4VmgcPG4yCP3gjuCPMGt2tDkarZilKUIFKUoCo8+e0eHhTW6yKXMz4bDY0RgjU52OrGRhds777VbQc9q8te0vj/0/iU0qnMa/UxemhM7j1DMWb9au4+yHmL6XwyMMcyQfUP6nTjQd++UK5PmQaoppujpydPKEFJl1pSlXOYUpSgILmnmNrbpRwRCa4nYrHGXCqAoy8kjHOmNBjOASSVHnVRk5p4oIRObrgCws2hZDNNoLb+EPnBbY7D0NTvPfBJJTFNHEbhVjmtpoVcK7RXCqGMbMQA6lFOCRkFvPFRHD+TJDaXBNpZwmadZYra5QSRRKkaR5YR4AlYKzHSftbnvUF1wQXGvahf20DSi64HPpx9XBLI8hywHhXWM4zk/AGqz/wDENxD/AOzaf2cn/m1L+0Dk6aHh80jw8IQIYwxtrZkmGZExpYsdOcjOe6k+tVj2S8jpxG9PXGYIV6jr21EnCqcb4O5PwXHnVG3dHTjhFwc2uDqPsj9o1xxVrkXCQr0RGV6SsPf6mc6mb7o9K6PWvZWEcKBIY0jQbBUUKB8gNq2K0ORu3sCaofMftp4fZsUDtcODgrAAwHzdiF/YSaontk9ozzSvY2zFYUOiZgd5G80yPsL2I8znyG8p7NfYvD0kub9NbONSQHZVB7GQd2Yj7J2GdwT2pqt0jfs6Y65+eD5b/CSi14FlJo9TMur+rpx//VT/AAX278OnIWQy25O2ZU8P9aMtgfFsVdIuW7VU0LbQKnbSIkC799sYqrcyexnh92p6cQtpMbPCNK/jGPAR+APxFW3M7gy523EI5IxLHIjxkag6sCuPXI2xUPyVzevE4HnjTQizPEvizqC4w3YadQOdPl615v5p5RueGTPBKSFcZDKTolUdj8SPNT2PzBPafYKuOFH/ALd/4JVVK3RrPBohru0dHpSlXOYUpSgFKUoBSlKAUpSgFKUoBSlKAUpSgFKUoBSlKAUpSgFKUoBSlKAUpSgFKUoBSlKAUpSgFKUoBVK9r0GvhjL/ANbH/eq61W/aBDrsyP6a/wAah7muF1ki/wCTgEfBvENvMfxr1HXEU4XuNvOu3VEY0dXWZNen6/oUpSrHAavFOFxXMLQzoHjcYZT/ALPMEdwRuDuK8/c2cgmxuDHu0beKJz3ZfQ4+0vY/gds4Houq/wA8cHFxaMceKP6xT8veH4rn8QKq4pnV02d4pV4ZyPkDjz8OuBkn6PIQJV8h6OPivn6rnuQK72rZGR2riH5L+FdQ5HvC9oqN3iPT/Ae7+4gfhRKjXq0pe2vqWClKVY4BVY9ovGjbWEmg4kl+pT1BYHLfqrqPzx61Z653zhG17epCvZD0x+kcaz+AAH6pqGbYUnNXwjk0/K7xxxOy4WUMUPqEbSf34+YIPnVu9k14bS+6Z2juB0z8HXJQ/vZfmwrpHN/LiPYhEXHQAKD+iowR/V3+YFc4ThxUgrsQQQfQjcH8DVVCj0e+s0Gn/wB6HbqVqcJv+vCkn3l3HoexH4HNbdXPJarYUpShAqB57TVw6ceqj+8tT1RHNqZspR8B/eWhaHxI55zfb6ouNj709p/4FbnsN4YIorp8btIifgq5/i5rd5gtcpxT+lLbn9nT/wCFSHsxg0W0vxm/3Eq2lJWdkpe5a+X4Rca0uNXphtppR3jieQfqqT/srdrX4haiWKSM9nRkP6wI/wBtVOJVe55lh4SNamTxDUpcnuRkFviSRmvUKkY27eVcSfhBUkEYIOCPQjvV15T5p6SLDP7q7I/oPIN8B5H9vrVYxo9Hq28qTXgvNK+UcEAggg7gjsa+qseaVf2jcsrfWEi6cyRjqxHz1KDt8mGV/EHyqM9jVvo4cw/69z+0JV7qE5T4KbWF4yAB1WZcH7JwB+4VFb2brJ7pwfqTdKUqTAUpSgFKUoBSlKAUpSgFKUoBSlKAUpSgFKUoBSlKAUpSgFKUoBSlKAUpSgFKUoBSlKAUpSgFKUoBUNzYmbf9YVM1D81Ni3/WFEWh8SKWtuM10yubLKM10mpZrm8GnxfhguIjGzOgLIxKMVYhHViuV3AbTpON8E1TOGcNWXjHEIHMhiWCAqolkGkur6ipDZUnA3GDV/qscK5fnj4pdXb9Lp3CRxhVdtSiIEAnKANqz6jHxqDAjeL67fidgEWS4f6LOhAYDWV+jgM2ohF7sSRvvsDsKlIuc4n4e11JG8YDNA8R0lxIJDFoyDpJL4AJIG+SQM4zcR4PM/Ebe5UR9OGKWMguwYmUocgBCMDpjz31HtjeJj5Jmfh9xbSSJFJJcPdRyRktoYzdZchlXOlgB8Rvt5AVTh/FFkmaErhlXWGU6kYZwQGAADA91PrkZqauDo4dxDSSCtrJIpBIKsiPggjcEEjeonhhutRa7khyMqFhDaSSRlmL752wAMAZPfIxOQcPe6t7qCLTqlt3hyxIA6g052BJxnOPP1FWOqd6dzJwngbT8FtpYpporn6KkqzLK5JfphvrFYlZFJ7hgdicYO9b3LHOr3PDLS56LPLcHpFVGFDqXVnY79OPMbHO/cDua+Lbly9/J0diZIIVWFbdp42d3KBdLFFZUEbEDY5bGfhWXjXJ7i0tbezERjt3XVBOzCOZAjKVkKq2d2D4KkFgMiqnKfk/PwPD7y6jjy9o0kToXGnXGAfCw95SGUg488bGorlm6aOJLl4ZJZJGSFAg1ZeTGXcqMRoNyzHYAnzwKi+I8BnRL61kkhP0qV5lMSsMGWJIwGVjtjT2BOc5yO1T03Kt63DbeAtbdSKRGkizJ0Zo1GGSRtOohj48acdlIYZJk03jH5lh5f5gW7E40aWglMDjUGUkKrZVh7ykOO4BzkEVSeY4fosmkRs5aQIgUeTbgsfsqB3b4etWjlPgE9tLdNK0BSebrKIlYEfVxrghtgF0Y2zqznw+7Ub7UOByTQxPFoOiQdVJCQkib+FyoJxk9sEE4yKIY5NM1eS+bx0Lr6p2NuzZRWQ6igUtoYsFIKkHfB77ZqX4Tz31pLRXt5YlvYzJC7MpBIjEhUhSSvhyQTjOOwqh8IsZ4PpXihJmZnQDUoGuNUIbvgAA9s5+HarlYcr3AHCt4StimliJG8eYTFlfq9tjrwfl/SoxkTTsy818f6lvfxQxvILeJhK6vpIYxltMeN3ZVKsew3ABJyBJ8if/AEqx/wDxIP8AVJUJc8pXkct8LZ7cwXwZyJdYeKRo9BK6QRIrYHcrj443svLfDWtrO3gcqzQwpESucHQoXIz64qDMr3H4s8b4euWCtFcM6hiFcosYXWoOGxqOM/D0r85q5sb/ACq2S1lkaGNJS2qMKVYtg5LZHuEAYySewGTW9xfgdxJxK1uo+j07dZEZWdgzCUKDjCEKVKg9znceHvWlxvgs6zX1wBEUmt44VBkYEGMvgt4CAD1D2zjT552lEx5RAc28ZMvB766gDKJo4JVJOGQMqHy+0M42PftW9yf0rCMssTCa7nWFIVfwswTUWx7q4XUzPjJAHc4B0r/l+ZeDXFjmLqIkFuz6m04XSNQ8GSSAPDtjPc43krPgkt1DDNEY0uLWfqoCSY2ygV0ZguQGU+8FJB8jVnwav4ft+Cx2HM4kkuIWidZ7cKzRgg61cEq0bHSGU4I304IIOK0+Ac6Pdw9dbKdYTD1kdmi8ZB90DXkHzBbAOD5YJzcO4JMJ7i7lEQnliSFYkkYxqsesjMhQFizOSToGBgYOCS5Z4JNa8NS1fpNJFH0lKu2lttiSUyvyw1UMSm8V4/1zbTx2U4W8XweKMl36esALqyMqGGo43XPbc6dhxQSJMWidGgYo6bMchQ3h0e9kEYHfNWqz5SuY4eGR/UE2LAseo/jAjePw/V7HDlt/MY88j8l5GmkN+S6RPcuZIpEdmKHpqg1Aqv3Q2Qc5JHlkymaxyNbMgeXuc5I51h0MhaH6QEZgRjIBVhsY5PEMgbfE4qw8l88PdvdiZAhjuHijQMDsiReEE6dTFizZOPex5VT4eTLu0uIZZlt1VYWhbpayCWZWLBiBqZiCTqwQT9rvX7wawkglucmNo5ZmnXc6suFGG2woGnuNWc+VSXcde5deA8xW0HCmulikhhV5T0i2uQv1nUqMsdTvLnA1YywGcVJRcz6buO1uIzFJMjSQnWGV9G7rkYIkUEEjBGOxOK5xZ8PkPC3sZnVQXaRHjJJRjL1VI1Bez7EeYHcZ2vHDuGy3lxa3dyYR9GWQRiF2YO8iqpdtaIY8KGHT8XvZ1bDNTGUHHk1bj2lhI7mVrScRWs/QmfVH4fcywCsS2NYOB5eflV1qgXvI91JZ8RgzADezmZW1vhAwjGD9XuQIx89Xlje9wZ0rqADYGQDkA/AkDI+OBQqc85n4sLTiEr8SjnNlKiJBcRNJ04MDDiQREGORnbaQZbGkA7HFgXi62PC+upe8iiVpNaOHdo9THXqc+MhTljnyNZZrS9SW5KC3nimdSkcsjp0wIo0YErHIGVmUnRpHcnJzgYOC2Fvwjh6xXM0SIXbUzYSLVKzMUQMThRkgAnsMmgJeHjIeWJEXUJIjPrVgVVfDpz669Xhx30t2xvpcE5rF02Y48x9SSHWHBZWiLA9RAMpq05Xc5BGcZArU9nnAhbWxOpmDsREXHiW3Vn6CeukIxYat/Ge3YadjybL+UIrp0t4nj19SaGR9dwrKQFlj6aqNyrFizboMAZ8IEly3zDLPNeiZFRLecxKQ+cKscTeLYZJ1Fj5DtvjJw2PP0csluFjYx3ORHIrKxXbKmZBvGHHY74yA2k7Vm4Xy9NFcXuoxG3upOrsW6mWiSNlIxpA8GQ2Sd+w71pcqcA4haiO2lnt3tYMLG6owndF9xH+wgGwJGolRjYnNAZOIc/GM3gW0mf6FhpTqjA0lOpqXLb+DcKN/XG2drh/OQluIYmgljW5iaaB3K+IJoJ1KCWj2dSNW+++DtUfecp3LniuOji/QInjbKYhEOW8G+3iwPPb41nj5cufpHD5T0cWkLwyASNluoI1yng8hGDg9842xkgbkfNge4lijj19GZIJMONalwh16O5iGsDVnuG2wCasBFUrjHJs1xeJMUt0aOdZEukkdbgRrgmJkCaZAw1JkvgK3Y48V1NAUzkiL/LeJ5LHp3IRAXYhF6SHCAnCjLHtj9wqycZ4oYFQrE8rSSLEqoCcFvtOQDojABJY9viSAa/wng19bT3cqpauLmYTYM0gKYRVxkRHVsoPl+NfvHOX724tI0MkDzC4E00bFxBLHlvqSQC2jSV7ghiu4IYigM3+MC3lnfAKUaDqwvh8jUsYYFGQ5KkMO+D3BFRHKHOHQtOGQz28scc8MMEU5ZNDSdIaQQG1Lr0nSSN9th5SXA+VJ4hfrK8Gm6dnTpqw06okTBBOAF0+ROrv4e1Y+GcqTtDZ2910RFYmJkMbszStChVCwZFEQBw5AL5IxnHcCSu+aiGuBDC0wtcdYhgDkrrKRg++4QqSDpHiABJyBr8T58jjhtJoopZ0vHWOIppG7qWUEOwIOAe+wwckVjXl+6t7m6e1MLxXbCRhK7KYpNIVmUKjCUEAHSSm4xnfIwXfJMiQcOgtjGVspUlJkYqX0K6keFWwWLls+Xoc7ASjcyShbcNaSpLOXyjEaIhGCSZZY9SICANPfJYD1xEcZ59Y8Elv7aPDKHUK7DwMrmMt4chwGGQB7wx28pLmngdxPNavCYWjiZjLDNq0NkDQ40g6njYZVWGMnOVIBqGj5EuDwa5sJJIdchlMbqGC+OVpAXzkrkkAgatPq1AWbiXHugIVZCZp5OlHEGG5wWJLdgqopYnfbYAkgHBY81CR7mJonWe2AZ4sg6lcEq0bsQrKcEb4wQQQK0+Ncu3FwLS4zCt5ayGQDxGJg6lXj1Y1DK4+s07Ee75VmsOBzCW5upREJ540iWNZGMarGHxmQoGYszkk6BgYABxkgfPL/ADc95GJVs50heHrI7NH4yfsAa9QPoWwDg79idfgHMltDwm3njRooG0pFGz6my8mlVLOT3Y9ycAfAVIcrcJmteHxW79NpIYxEpV20tpGASSuVz5jBx8ahLbkWccHhsuskc9uySRSqCy6o5NalgQDg9iN8d9+1ATPC+bVledGQqYFEhZWDxupBOY2GMkYwVIBBx3zWXl3mM3ao4jxHJGJUdZA43x4W0+7IM7jcehO+MXCba/MUhu5LcSlCka26voVsHxs0mSxJxtgBQD72aj+WeUXgvXuTHBb64jHJHbyOySuWUiRlZEWNlwwAAYnWd9twLfSlKAUpSgFKUoBSlKAUpSgFVvn+fRZk/wBNf41ZKpPthm0cLZh5SR/3qhulZrgWrJFfyUhOL7jfzrtteVouNeJfmP416pqsJajs67F29P1/QpSlXPOFa3E70QwySHsiM/7ATWzXMvbRzeIYUtEPjlIeTHkinIB9NTAfgretRJ0rNsOJ5ZqKK6OL/Gr97NwXjll8iwQfqjJ/vfurhVnfvNIscSl5HYKqjuSew/8AWvSfLfBhaWsUAOSi+JvvMd2P4sSapGWo7+tgsca8sk6w3d0sUbSOcKilmPwAyazVzb21c0/R7eO2U4aZtT48kQ5/DU2B8QGq7dKzz8ON5ZqC8mhYcTuLidp4YzIytrIxkLnOkHt2xt8qn/y5xP8AN/8AR/8ANUl7OeCG2sI9YxJL9dJnuCwGF/VXSPmD61Z6Lg2y5YqTSSaRRvy5xP8AN/8AR/8ANWG74lxKVGR7fKsMHwfw8Xer/Shn3V/ajic3ESjFWyGUlSD3BGxB/GuicgccE9uUJ8UR0/qndT/Efq1z32yWBtrtZ1B0XA374EiAA/LUuk49QxqG9m3OPQ4jEGOEm+ob0yxGk/g+BnyDGs9dOmejLB3cGuPpf+z0HSlK1PHFRfND4tJT8B/eFSlQnOj4sJz6KP7y1KLQ+JEDx25wnEf6MkA/bord9nU+qCT4Sf7q1Wea7zTHxg/dntB+3o/8a2vY5xQSLcp5qUf+sGH+7Vr2OuUPdN/L8I6RSlfE/ut8j/CqHEfqOCMggj1FfVc/9ifFxNwwR58UEjJ+DeMH5eIj9WugVEXas0y4+3Nw9GfLoCCCAQdiD2qr8b5L1AtbHS3fQfdPyP2T+75VaqVJWM3F2jitzfNG7JICrqcMp7g/+/Pzqc5L5o0XKxsfBKdHyb7J/E+H8R6Vte2Tg6/RRdqAHhKq5+8jNpwfXDMCPTLetch4XxhjcQhfe6sePnrXFZOdOj2MWOOfFq+56ipSlaniiviWFWGGAYd8EZG3bvVcPMkhuY0XQ0cs8tsGCHwtHHOxOosOphoWUqFABJ8Xh32+XC9xw+E3DlnlhVmePVGfEoOxRsqfipHwxQE3SqZw+N0hjaOWUySXbxEyzSSLpjkuFUaWbyUDIGNWkZPmM0HNU8hjjRE6h+lB20kg/RZxD4U1qQHJ1Z1HRsPFnNCC20qu8f4g5s4JRqiZ57PUAwyokuIAylkOGGGKnBwQT3BrJdcSkWZ1jKktNHENeSqaoixOARvsDjIznuM5oST1KqK8xTsyaY1eYQ32FDMqO9tPDGPDkga85BOopnAJyc7LczvKVFuFZZGbpyadYKoqajgOuTrcrjIxoY79qEWWWlVX/GO6ZnCRRBorSO5MbPu7yfSVEavkIg1xKeoc7ZGN8rkh427tGjkdQThD9XJFgNDKwJQsdYypGzMpx5Muwks1KqkPMM0UEHV6cjzoyxtgoGmyvTjIyx8QLEkdgjGpnid5IHiiiKK8mo63UsoCAE+EMpYnIwNQ2yfLBAkqVV+EXUtzdRSuwVVtw/SRn063Z1Y5DhZV8IKl0OBuME5rJd3jieUB2wJ7dQM7ANjUPkfOgLJSqlHxuSOFnHjdYbmQa3bBMc2FBx5YwM4JA7Vuz8ZmRxCemZHmESyBG0KGjeTLrqycCNl2YZJXtmgLBSqgeZZS6hUV5RDeDCuQjPbz28QwrMFyxbOGOVOVDbkma4JxUypJrI1xPof6t48eFWGVkzjZhuCwPfPcACVpVMvOZLhrWcqURjatcxP0WGAMfZd9TbEYLKm43XyEvzRO8dtGQ+G+k2isyZXIa5gVx3JCsCQQSdjg5oCcpUBf8RlWSRYShZpI4l6mSqakJJwpBONm05Ge2RnIxW/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ap4y6ssRb/I2TGoAC8naHS2TlymgtqGnVkeFcb5l5hmLNANHXSRo8iJiHCpC5ZE6g0qOsisWfZtt8igLPSqXFzk7RCcIAXtbKXBdmCm5ldDhR75XuAuGkwFG+nEha8Qum0LmMPI8uHeFlUIhAUrGWD7juGbuSQcYWgLJStPg18Z7aGVlCmSNJCoOQCygkA4GQM98CtygFc+9uU4XhJB7tNGo+e7fwU1YOYec1s5AhtryYlA+YLdpF3JGNQ2DbdviPWuQ+0vmG+4oUjj4feR28Z1gNbyF2bGNTYXC4BIABPckk7AUm9jo6de8Tfg5ssm9eyK8jf4qXv5nd/wDd5P5a6FZe0nj8YAazkl+L2UoP+j0j91Z4/Z5O7rH3qpra/PyO70rjLe1fjJXC8KbX6/Rrgj+rsf31oX3GOZL5dKwSwKdiEj6J/rSnWPwIrXUcCwPy19zoXPvtNg4ahQES3JHhiB934yEe6Ph3Pltkjzrf8Rlu7hpJC0ksr5O2SSdgFA/ABR5YAq/8I9gt7MdVzLHADudzJJk98gYXPx1Guq8o+zez4b4okLy4wZpN3/V2AQfogZ881m4ynydmPNi6dezuyu+yn2ZGzAurpR9IYeBO/SB7/rkbH0G3ma6XStfiN50YZJdDvoQvojXU7YGcIPNj2ArVJJUjgyZJZZapGaSQKCSQABkk9gB6159trn8u8wqSMwB8gHt0YskAg+TnuPLqGpjn7ny/voGt7bh17DE+zu0Emth5rhVwqnz3ORt2zmmcoLxHh12lxHY3LYBVkNvKAynuM6fCexB8iB3Gxzm7aR19PHRGUrVtbbnp+lVHlv2gm7mSJrC+t2YE65YCIhgE7ue2cYGRucVbq1OFprkUpX4xwKEFS9qvBBdcKnGPFEv0hDjsY8k4+aah+NeZNdd05u9pdxNayQ2nDOIBpFMZeW2caQwwSoTVlsdskYO++MHjf+Kl7+Z3f/d5P5a58it7HrdHk7cGpP8AyelfZ7zSOIWEUucyAdOUejrjPy1DDD4NVkrzVyPf8T4XMXisrp0cASRNbygNjOCCF8LDJwcHudjXceVOc/pzMptLu2ZVDHrxFVO+MKx94/gK1i7W5wZsajJuPBZKpPGeeLKeF4ZBdaXGDptpQdiDt4Nu1SXO95eRxJ9CVi5Y6iqBiAB6Ntuf4VzW74xzLnwLNj/sIf5as9lZbFiUlqbX3r9GXn7mOzayvjB9K6t08Lt1IJFQdNohsWUBfCudyck/hVT9lXOa2V+DM2IZV6TnyXJBVj8iMH0DE1u8dXmO8haC4imkifBZejEudLBhuqg9wD3quRezXif5lN+wf8azd8o6sMoaXjk+T1THIGAZSCCMgg5BB8wR3r5uPcb9E/wrknsl4Ff210BPHPFD038LE9PUSuPDnGe++K61c+436J/hWpw5cahKk7PNfsu54HDbvMuehKAkuBnTg+F8Dc6cnIHkx7nAr0rb3CyIrowZGAZWU5BB7EEbEH1rzfyf7IrniNmLlJYo1bIjD6vFpJBJKg6RkEefY/jLWNpx3geRHE0sGfdUGaLfckBMPH8T4R65rGFx5O3qFDK7i9zv1K47Zf4RKdp7N1YbHRID89mCkfLetbi3+ESdJFtagHGzyyZwf0EG/wDWFaa0cn9Pk9Cze3DjyQ8OMBP1lwyhV8wqMrMx+HhC/rVzD2S8ttecSjbH1VuRNIfiN0HzLgbegb0rJw/kninG7gzzh0VsapplKqF9I02LAAnAUBc5yQTmu8cq8qw8Ot1ggG3dmPvO3mzH1/gNqz06pWzq7ywYnji7b5JilKi+K3T9a3ijbSXdnfGM9ONTq94H7bRLtj3u9bHnpWbI4RCJBJ0o9YYuH0DUGIIJBxkEgkE+YJrNbWiRghFCgkthRgZPc7VG33MSoQEXqeOOPKke9KRpC/ewpEjeib79qxLzPlHcRN01lMAfUApYS9InfcIrZJbHYHGTtUWTpZKpYxgABEADGQAKMBmLEsPRiWYk+ZJ9awz8EgddLwxMupn0lFI1OWLnGO7Fmz66jnvWgeZjoGIJDIQ7LGPNUYKGzjChyQVLadjk6QDjb4/LKsB+j46uVwuRlgGBcJq8Osxh9OrbOM7UsaXwblxaJIhjdFdGGlkZQVI9CDsR8KxW/C4o1CpEiqG1gBQAGOfF+lud+9RnDeNakUIXnZlExLBUZY5HIQMMDxYDDGBnptnBwDlXmRDIFA8J6viJx4YTh30nfQHIXPmTntglY0skIuHxqwZY0VhrwQoBHUYO+CPvuAzepAJr4k4RCyLGYoyinKroGFO+6jGx3Pb1PrUTw3jrhIkZZJJnRZnUgAxrM7aVYqNOVAZfLPTOTkjO7zBdOqRpE2iSWZI1OAds6pMAgjPRSQj4gUsaXdG4OHRb/Vp4kETeAbourCHbdBqbC9hqPrXxb8Ihj9yKNcNr2Qe9p06v0tPhz6bdqjoOaFeVowh2Mo1lgFPQ0hz64DsFJ8j67407LmRlj6kwbWY45njyNMQldhGinSC8re7p9V8tQ1LJ0MmDwSPWjAaVR2lCKAFLsGBc7Zzhm88ZOe9bN3YxygLKiuAcgMAcHBGRnscEj5E1Ezcz6Rcv0ZDHb68uCMOyKh0xjuxJYr2xqQjNY4OcUJfWjRrGsru5IKgQFA/u5zgsV+asBnBwsjQycjtUU5VVBChBgAeEdht5DJwK/Gs0JJKKSSGJ0jJK+6T8R5HyqFuuZnCyBIcyK8MQUuD45iPC+nODGrK7AZGk7E96zNx/ErJpYkzLbRrthn6fVYhvuqhJJ/oMACcArGhkieGxYI6aYIZSNIxhjlh8idyPM1+3PD45ARJGjBipIZQclSCpOfNSAQfIgYqEu+c1SNWWF3zFLNhcdoWVcA+essNH3qmOKSssLFDpcjSh22dsKuc5HvEUsaWj8fg8BUIYYioRogpRcaH06kxjGltK5XscD0rLa2SRAiNFQE5IUAZOwycdzgDf4VVrTm5pUtX1hI+g1zcuV8o411qNsDTI6hj6hlG6tiSl5p0iTMTZQwppDAtrmYAIQOzqGVmHbDAgmlol45LYkIeBW6KVWCJVKGMqI1wUOAVxj3cADT22rPJYxtEYmRWjK6CjAFSPQg7EfCoiTm1FiaQoRpEzsCdgkDlWYt28RHhH2s7bAmsz8wYlWIREudGpdQyNYY5x5oulgWOBkYGTtSyNDN634XFGoVI0VQ2sAKANX3v0vj3r9/JkXU6nTTqDfXpGrJBGc984JGfQn1qLl5pAhkmWJ3jVNaEd5MnChMjxF9tOM9xnBOKx23OKNrJjdUjWZmbY/wCZkEZAA3JZtQGNiUbGe5WhofoSS8BtwCBBFhkaMjprujY1IdvcOBle21Z7jh8cmdaI2cE5UH3clf2EnHpmo2XmMpp1QuC8phUZG4EZcuc40qNLKScbjIyCCXDOPtPLGqx6VNulw+onWvVJ6a4xjfRJnfIwNqWND5JW2tUjXTGqooydKgAbnJ2G253rVg4Dbpr0QRL1Bh8RqNQJY4bA3GWY4PmxPmawXfMCpJ01XWeqkB8QHjcBsKD7xWM9Ru3h7ZOQNWHnBCWzG4RRMS+M56EgjOkDc6mPh9cbZ3wsaGTE/Do3zrjRskMcqO4GAfmBtmviHhUKABIo1ADqNKAYEjBnAwNg7AMw8yATWlwm/ea4nyQI49EWgEHEmC75IG5CvEMAkAht60bnmJobm41spjEIeFSQN4y/WYnGQi5TJOcaTjcgFZOh3RKcT5fhuE0ugGWhJIVcsIJBIiNkHKagfD6M2MZzWUcEg0BOjHpUlgugYBbJY9u7EnPrk5qFt+PSwwarjLyRWn0qdVCjxPkhFAHqkir3zjc53rbXmEv4QjRt9IS3GSMsSiyMV9dKFgR5aG8xSxoZn4hy3DLEY9CoCI18KJusTalQhlKtGCW8JG2o4wd6+uEcAjttWgDdi48CqEyqghAgAUHSCfMkkk1qQc2qzOBFIVQTnUozn6O4RtIAy2WJA9SNs743eEcW6+shMKpADhsq2VDeAj3gNQBIyM5GTg0shwa5N6GFUUKihVUBVUDAAHYADsAPKvulKkqKUpQClKUApSlAKUpQClKUApSlAKUpQClKUApSlAKUpQClKUApSlAK/CK/aUBitbRIkCRoqIuyqqgKPkBsKy0pQGtdcMil/wA5FG/6SA/xFfFrweCL/NwxJ+hGq/wFblKE2xSlKECtW54XFI2qSNGbSUyygnScZXf7JIGR54FbVKA024PAXDmGMuCpDaBkFfd3x5eXpWO/4MkqImAERtWjSNBxnGofBiGGMYZVPlUhShNs0Y+DRAR6lEjRghHkGpxkgnDNv3A/qj0rPc2SSFS6KxU5UkbqSCCVPkcEjI8iR51npQWzVHC4gyMIowyLoQ6BlVHYLtsB6CsX5At/F9RF4g6t9Wu4kOXB23DHcjz8636UFs1fyZFqV+lHqQBVbQMqB2AONgPIeVZJbRGZWZVLISUJG6kjBx6ZBI+VZqUFsjb3gEUo0lFAwyNhFyUk3dMkZAc7nGM1tvZRlw5RSwxhiBnbON/hqbHpk+tZ6UFs1/oEejR0006upp0jGrXr1Y+9r8WfXfvXw3CITkGKM6laM5Qbq5JZTturEkkeZrbpQWzSj4LAvaGIeISbIvvKNIbt7wXYH0rIeGRb/VpuxkPhG7EYLH+kRtn02rZpQWzWl4ZEwIaNGBCqQVBGEOVGPQHcDyrLLbq2NQB0kMM+RHYj4islKCzUbhEJyDFGQUMRGkYKHuhH3T93tSDhEMZykUanUHyqAeIDSDsO4XbPpW3SgtmhJy/bMoVoISFVlAMakAMcsBt2J3I86xpwFRN1dTag2rY4JGkgI2NmjGSQpGx371J0qKGpmnFweBQQsMagsJCAgA1BtQbt3D+IHyO9DweEhgYYyGTpN4Bum50Hbdcs23bc1uUqRbNUcLi06emmkBlxpGMP7w+TY39a+4bGNDqREU6QmQoB0r7o28hnYVnpQWzTbg8Jk6hhjMmoPrKDVqC6Q2cZ1Bds+m1H4PARgwxkFOkQUHufd7e78O1blKC2YLWxjiz00RNRydKgZOAMnHc4AHyArE3B4ShQxRlGDAqVGCHOpgR5hm3PqdzW5Sgtms3DYiSxjQkhQSVGSEOVBPmFO49DX4OFxAg9KPIcyg6Rs7Agv294gkau+9bVKC2aF1wWN1wFCHToDKo1BdQYpnHuMRgjz+B3r74bw1YFYKThm1YydK7KMICToXw50jbJJ863KUFvgUpShB//2Q=="/>
          <p:cNvSpPr>
            <a:spLocks noChangeAspect="1" noChangeArrowheads="1"/>
          </p:cNvSpPr>
          <p:nvPr userDrawn="1"/>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 name="AutoShape 6" descr="data:image/jpeg;base64,/9j/4AAQSkZJRgABAQAAAQABAAD/2wCEAAkGBhQREBUUEhQVFRUWFx0UGBcYFh4fGxweGxwYIB8gGh8YISggGRwjHBoaIS8gIywpLywsHSAzNTQqNSYuLCoBCQoKDgwOGg8PGiwkHyUpLzQpLiwsKSksLCwsLCksLSksLCwsLCksKSksLCwsLCwsLCwsLCwsLCksLCwsLCksLP/AABEIAF0CHQMBIgACEQEDEQH/xAAcAAEAAgMBAQEAAAAAAAAAAAAABQYDBAcIAgH/xABQEAACAQMCBAMEBQgECggHAAABAgMABBESIQUGEzEiQVEHMmFxFCNCUoEVVHKCkaGx0mKSk7IIFiQzo7PBwtHiF2NzlMPT4fAYNDVTdIOi/8QAGQEBAAMBAQAAAAAAAAAAAAAAAAECAwQF/8QALREAAgIBAwMBCAEFAAAAAAAAAAECEQMSITEEE0FRIiMycYGRscFhFFKh0fD/2gAMAwEAAhEDEQA/AOn8xc/WdhII7mR0YoJNoZGGklhklFIG6naoYe27hP5y39hL/JV7rj3t75ThEEd5HGqy9URyMoxqVlbBbHcgqAD3wflUN0rNMcVOSiWb/pu4T+ct/YS/yU/6buE/nLf2Ev8AJXmxbfJxXofh/sF4bGPrBNMfV5Sv+qC1SMtXB0ZsCxVq8m6PbZwn85Yf/om/krftPapwuTGm9hGfvkp/rAK0m9ivCSP/AJU/28389QPG/wDB7tXBNrNLC3kG+sT9+G/HUflVtzBKD8nTLDisM66oZY5V9Y3DD9qk1tV5R5i5JvOFSqZVKHPgniY6ScfZcYKnvscH4Yq08ne2m6tSqXZN1D2yf86o27Mff+T7n7wqvcXDN/6SbWqG6PQtK0uD8Ziu4VmgcPG4yCP3gjuCPMGt2tDkarZilKUIFKUoCo8+e0eHhTW6yKXMz4bDY0RgjU52OrGRhds777VbQc9q8te0vj/0/iU0qnMa/UxemhM7j1DMWb9au4+yHmL6XwyMMcyQfUP6nTjQd++UK5PmQaoppujpydPKEFJl1pSlXOYUpSgILmnmNrbpRwRCa4nYrHGXCqAoy8kjHOmNBjOASSVHnVRk5p4oIRObrgCws2hZDNNoLb+EPnBbY7D0NTvPfBJJTFNHEbhVjmtpoVcK7RXCqGMbMQA6lFOCRkFvPFRHD+TJDaXBNpZwmadZYra5QSRRKkaR5YR4AlYKzHSftbnvUF1wQXGvahf20DSi64HPpx9XBLI8hywHhXWM4zk/AGqz/wDENxD/AOzaf2cn/m1L+0Dk6aHh80jw8IQIYwxtrZkmGZExpYsdOcjOe6k+tVj2S8jpxG9PXGYIV6jr21EnCqcb4O5PwXHnVG3dHTjhFwc2uDqPsj9o1xxVrkXCQr0RGV6SsPf6mc6mb7o9K6PWvZWEcKBIY0jQbBUUKB8gNq2K0ORu3sCaofMftp4fZsUDtcODgrAAwHzdiF/YSaontk9ozzSvY2zFYUOiZgd5G80yPsL2I8znyG8p7NfYvD0kub9NbONSQHZVB7GQd2Yj7J2GdwT2pqt0jfs6Y65+eD5b/CSi14FlJo9TMur+rpx//VT/AAX278OnIWQy25O2ZU8P9aMtgfFsVdIuW7VU0LbQKnbSIkC799sYqrcyexnh92p6cQtpMbPCNK/jGPAR+APxFW3M7gy523EI5IxLHIjxkag6sCuPXI2xUPyVzevE4HnjTQizPEvizqC4w3YadQOdPl615v5p5RueGTPBKSFcZDKTolUdj8SPNT2PzBPafYKuOFH/ALd/4JVVK3RrPBohru0dHpSlXOYUpSgFKUoBSlKAUpSgFKUoBSlKAUpSgFKUoBSlKAUpSgFKUoBSlKAUpSgFKUoBSlKAUpSgFKUoBVK9r0GvhjL/ANbH/eq61W/aBDrsyP6a/wAah7muF1ki/wCTgEfBvENvMfxr1HXEU4XuNvOu3VEY0dXWZNen6/oUpSrHAavFOFxXMLQzoHjcYZT/ALPMEdwRuDuK8/c2cgmxuDHu0beKJz3ZfQ4+0vY/gds4Houq/wA8cHFxaMceKP6xT8veH4rn8QKq4pnV02d4pV4ZyPkDjz8OuBkn6PIQJV8h6OPivn6rnuQK72rZGR2riH5L+FdQ5HvC9oqN3iPT/Ae7+4gfhRKjXq0pe2vqWClKVY4BVY9ovGjbWEmg4kl+pT1BYHLfqrqPzx61Z653zhG17epCvZD0x+kcaz+AAH6pqGbYUnNXwjk0/K7xxxOy4WUMUPqEbSf34+YIPnVu9k14bS+6Z2juB0z8HXJQ/vZfmwrpHN/LiPYhEXHQAKD+iowR/V3+YFc4ThxUgrsQQQfQjcH8DVVCj0e+s0Gn/wB6HbqVqcJv+vCkn3l3HoexH4HNbdXPJarYUpShAqB57TVw6ceqj+8tT1RHNqZspR8B/eWhaHxI55zfb6ouNj709p/4FbnsN4YIorp8btIifgq5/i5rd5gtcpxT+lLbn9nT/wCFSHsxg0W0vxm/3Eq2lJWdkpe5a+X4Rca0uNXphtppR3jieQfqqT/srdrX4haiWKSM9nRkP6wI/wBtVOJVe55lh4SNamTxDUpcnuRkFviSRmvUKkY27eVcSfhBUkEYIOCPQjvV15T5p6SLDP7q7I/oPIN8B5H9vrVYxo9Hq28qTXgvNK+UcEAggg7gjsa+qseaVf2jcsrfWEi6cyRjqxHz1KDt8mGV/EHyqM9jVvo4cw/69z+0JV7qE5T4KbWF4yAB1WZcH7JwB+4VFb2brJ7pwfqTdKUqTAUpSgFKUoBSlKAUpSgFKUoBSlKAUpSgFKUoBSlKAUpSgFKUoBSlKAUpSgFKUoBSlKAUpSgFKUoBUNzYmbf9YVM1D81Ni3/WFEWh8SKWtuM10yubLKM10mpZrm8GnxfhguIjGzOgLIxKMVYhHViuV3AbTpON8E1TOGcNWXjHEIHMhiWCAqolkGkur6ipDZUnA3GDV/qscK5fnj4pdXb9Lp3CRxhVdtSiIEAnKANqz6jHxqDAjeL67fidgEWS4f6LOhAYDWV+jgM2ohF7sSRvvsDsKlIuc4n4e11JG8YDNA8R0lxIJDFoyDpJL4AJIG+SQM4zcR4PM/Ebe5UR9OGKWMguwYmUocgBCMDpjz31HtjeJj5Jmfh9xbSSJFJJcPdRyRktoYzdZchlXOlgB8Rvt5AVTh/FFkmaErhlXWGU6kYZwQGAADA91PrkZqauDo4dxDSSCtrJIpBIKsiPggjcEEjeonhhutRa7khyMqFhDaSSRlmL752wAMAZPfIxOQcPe6t7qCLTqlt3hyxIA6g052BJxnOPP1FWOqd6dzJwngbT8FtpYpporn6KkqzLK5JfphvrFYlZFJ7hgdicYO9b3LHOr3PDLS56LPLcHpFVGFDqXVnY79OPMbHO/cDua+Lbly9/J0diZIIVWFbdp42d3KBdLFFZUEbEDY5bGfhWXjXJ7i0tbezERjt3XVBOzCOZAjKVkKq2d2D4KkFgMiqnKfk/PwPD7y6jjy9o0kToXGnXGAfCw95SGUg488bGorlm6aOJLl4ZJZJGSFAg1ZeTGXcqMRoNyzHYAnzwKi+I8BnRL61kkhP0qV5lMSsMGWJIwGVjtjT2BOc5yO1T03Kt63DbeAtbdSKRGkizJ0Zo1GGSRtOohj48acdlIYZJk03jH5lh5f5gW7E40aWglMDjUGUkKrZVh7ykOO4BzkEVSeY4fosmkRs5aQIgUeTbgsfsqB3b4etWjlPgE9tLdNK0BSebrKIlYEfVxrghtgF0Y2zqznw+7Ub7UOByTQxPFoOiQdVJCQkib+FyoJxk9sEE4yKIY5NM1eS+bx0Lr6p2NuzZRWQ6igUtoYsFIKkHfB77ZqX4Tz31pLRXt5YlvYzJC7MpBIjEhUhSSvhyQTjOOwqh8IsZ4PpXihJmZnQDUoGuNUIbvgAA9s5+HarlYcr3AHCt4StimliJG8eYTFlfq9tjrwfl/SoxkTTsy818f6lvfxQxvILeJhK6vpIYxltMeN3ZVKsew3ABJyBJ8if/AEqx/wDxIP8AVJUJc8pXkct8LZ7cwXwZyJdYeKRo9BK6QRIrYHcrj443svLfDWtrO3gcqzQwpESucHQoXIz64qDMr3H4s8b4euWCtFcM6hiFcosYXWoOGxqOM/D0r85q5sb/ACq2S1lkaGNJS2qMKVYtg5LZHuEAYySewGTW9xfgdxJxK1uo+j07dZEZWdgzCUKDjCEKVKg9znceHvWlxvgs6zX1wBEUmt44VBkYEGMvgt4CAD1D2zjT552lEx5RAc28ZMvB766gDKJo4JVJOGQMqHy+0M42PftW9yf0rCMssTCa7nWFIVfwswTUWx7q4XUzPjJAHc4B0r/l+ZeDXFjmLqIkFuz6m04XSNQ8GSSAPDtjPc43krPgkt1DDNEY0uLWfqoCSY2ygV0ZguQGU+8FJB8jVnwav4ft+Cx2HM4kkuIWidZ7cKzRgg61cEq0bHSGU4I304IIOK0+Ac6Pdw9dbKdYTD1kdmi8ZB90DXkHzBbAOD5YJzcO4JMJ7i7lEQnliSFYkkYxqsesjMhQFizOSToGBgYOCS5Z4JNa8NS1fpNJFH0lKu2lttiSUyvyw1UMSm8V4/1zbTx2U4W8XweKMl36esALqyMqGGo43XPbc6dhxQSJMWidGgYo6bMchQ3h0e9kEYHfNWqz5SuY4eGR/UE2LAseo/jAjePw/V7HDlt/MY88j8l5GmkN+S6RPcuZIpEdmKHpqg1Aqv3Q2Qc5JHlkymaxyNbMgeXuc5I51h0MhaH6QEZgRjIBVhsY5PEMgbfE4qw8l88PdvdiZAhjuHijQMDsiReEE6dTFizZOPex5VT4eTLu0uIZZlt1VYWhbpayCWZWLBiBqZiCTqwQT9rvX7wawkglucmNo5ZmnXc6suFGG2woGnuNWc+VSXcde5deA8xW0HCmulikhhV5T0i2uQv1nUqMsdTvLnA1YywGcVJRcz6buO1uIzFJMjSQnWGV9G7rkYIkUEEjBGOxOK5xZ8PkPC3sZnVQXaRHjJJRjL1VI1Bez7EeYHcZ2vHDuGy3lxa3dyYR9GWQRiF2YO8iqpdtaIY8KGHT8XvZ1bDNTGUHHk1bj2lhI7mVrScRWs/QmfVH4fcywCsS2NYOB5eflV1qgXvI91JZ8RgzADezmZW1vhAwjGD9XuQIx89Xlje9wZ0rqADYGQDkA/AkDI+OBQqc85n4sLTiEr8SjnNlKiJBcRNJ04MDDiQREGORnbaQZbGkA7HFgXi62PC+upe8iiVpNaOHdo9THXqc+MhTljnyNZZrS9SW5KC3nimdSkcsjp0wIo0YErHIGVmUnRpHcnJzgYOC2Fvwjh6xXM0SIXbUzYSLVKzMUQMThRkgAnsMmgJeHjIeWJEXUJIjPrVgVVfDpz669Xhx30t2xvpcE5rF02Y48x9SSHWHBZWiLA9RAMpq05Xc5BGcZArU9nnAhbWxOpmDsREXHiW3Vn6CeukIxYat/Ge3YadjybL+UIrp0t4nj19SaGR9dwrKQFlj6aqNyrFizboMAZ8IEly3zDLPNeiZFRLecxKQ+cKscTeLYZJ1Fj5DtvjJw2PP0csluFjYx3ORHIrKxXbKmZBvGHHY74yA2k7Vm4Xy9NFcXuoxG3upOrsW6mWiSNlIxpA8GQ2Sd+w71pcqcA4haiO2lnt3tYMLG6owndF9xH+wgGwJGolRjYnNAZOIc/GM3gW0mf6FhpTqjA0lOpqXLb+DcKN/XG2drh/OQluIYmgljW5iaaB3K+IJoJ1KCWj2dSNW+++DtUfecp3LniuOji/QInjbKYhEOW8G+3iwPPb41nj5cufpHD5T0cWkLwyASNluoI1yng8hGDg9842xkgbkfNge4lijj19GZIJMONalwh16O5iGsDVnuG2wCasBFUrjHJs1xeJMUt0aOdZEukkdbgRrgmJkCaZAw1JkvgK3Y48V1NAUzkiL/LeJ5LHp3IRAXYhF6SHCAnCjLHtj9wqycZ4oYFQrE8rSSLEqoCcFvtOQDojABJY9viSAa/wng19bT3cqpauLmYTYM0gKYRVxkRHVsoPl+NfvHOX724tI0MkDzC4E00bFxBLHlvqSQC2jSV7ghiu4IYigM3+MC3lnfAKUaDqwvh8jUsYYFGQ5KkMO+D3BFRHKHOHQtOGQz28scc8MMEU5ZNDSdIaQQG1Lr0nSSN9th5SXA+VJ4hfrK8Gm6dnTpqw06okTBBOAF0+ROrv4e1Y+GcqTtDZ2910RFYmJkMbszStChVCwZFEQBw5AL5IxnHcCSu+aiGuBDC0wtcdYhgDkrrKRg++4QqSDpHiABJyBr8T58jjhtJoopZ0vHWOIppG7qWUEOwIOAe+wwckVjXl+6t7m6e1MLxXbCRhK7KYpNIVmUKjCUEAHSSm4xnfIwXfJMiQcOgtjGVspUlJkYqX0K6keFWwWLls+Xoc7ASjcyShbcNaSpLOXyjEaIhGCSZZY9SICANPfJYD1xEcZ59Y8Elv7aPDKHUK7DwMrmMt4chwGGQB7wx28pLmngdxPNavCYWjiZjLDNq0NkDQ40g6njYZVWGMnOVIBqGj5EuDwa5sJJIdchlMbqGC+OVpAXzkrkkAgatPq1AWbiXHugIVZCZp5OlHEGG5wWJLdgqopYnfbYAkgHBY81CR7mJonWe2AZ4sg6lcEq0bsQrKcEb4wQQQK0+Ncu3FwLS4zCt5ayGQDxGJg6lXj1Y1DK4+s07Ee75VmsOBzCW5upREJ540iWNZGMarGHxmQoGYszkk6BgYABxkgfPL/ADc95GJVs50heHrI7NH4yfsAa9QPoWwDg79idfgHMltDwm3njRooG0pFGz6my8mlVLOT3Y9ycAfAVIcrcJmteHxW79NpIYxEpV20tpGASSuVz5jBx8ahLbkWccHhsuskc9uySRSqCy6o5NalgQDg9iN8d9+1ATPC+bVledGQqYFEhZWDxupBOY2GMkYwVIBBx3zWXl3mM3ao4jxHJGJUdZA43x4W0+7IM7jcehO+MXCba/MUhu5LcSlCka26voVsHxs0mSxJxtgBQD72aj+WeUXgvXuTHBb64jHJHbyOySuWUiRlZEWNlwwAAYnWd9twLfSlKAUpSgFKUoBSlKAUpSgFVvn+fRZk/wBNf41ZKpPthm0cLZh5SR/3qhulZrgWrJFfyUhOL7jfzrtteVouNeJfmP416pqsJajs67F29P1/QpSlXPOFa3E70QwySHsiM/7ATWzXMvbRzeIYUtEPjlIeTHkinIB9NTAfgretRJ0rNsOJ5ZqKK6OL/Gr97NwXjll8iwQfqjJ/vfurhVnfvNIscSl5HYKqjuSew/8AWvSfLfBhaWsUAOSi+JvvMd2P4sSapGWo7+tgsca8sk6w3d0sUbSOcKilmPwAyazVzb21c0/R7eO2U4aZtT48kQ5/DU2B8QGq7dKzz8ON5ZqC8mhYcTuLidp4YzIytrIxkLnOkHt2xt8qn/y5xP8AN/8AR/8ANUl7OeCG2sI9YxJL9dJnuCwGF/VXSPmD61Z6Lg2y5YqTSSaRRvy5xP8AN/8AR/8ANWG74lxKVGR7fKsMHwfw8Xer/Shn3V/ajic3ESjFWyGUlSD3BGxB/GuicgccE9uUJ8UR0/qndT/Efq1z32yWBtrtZ1B0XA374EiAA/LUuk49QxqG9m3OPQ4jEGOEm+ob0yxGk/g+BnyDGs9dOmejLB3cGuPpf+z0HSlK1PHFRfND4tJT8B/eFSlQnOj4sJz6KP7y1KLQ+JEDx25wnEf6MkA/bord9nU+qCT4Sf7q1Wea7zTHxg/dntB+3o/8a2vY5xQSLcp5qUf+sGH+7Vr2OuUPdN/L8I6RSlfE/ut8j/CqHEfqOCMggj1FfVc/9ifFxNwwR58UEjJ+DeMH5eIj9WugVEXas0y4+3Nw9GfLoCCCAQdiD2qr8b5L1AtbHS3fQfdPyP2T+75VaqVJWM3F2jitzfNG7JICrqcMp7g/+/Pzqc5L5o0XKxsfBKdHyb7J/E+H8R6Vte2Tg6/RRdqAHhKq5+8jNpwfXDMCPTLetch4XxhjcQhfe6sePnrXFZOdOj2MWOOfFq+56ipSlaniiviWFWGGAYd8EZG3bvVcPMkhuY0XQ0cs8tsGCHwtHHOxOosOphoWUqFABJ8Xh32+XC9xw+E3DlnlhVmePVGfEoOxRsqfipHwxQE3SqZw+N0hjaOWUySXbxEyzSSLpjkuFUaWbyUDIGNWkZPmM0HNU8hjjRE6h+lB20kg/RZxD4U1qQHJ1Z1HRsPFnNCC20qu8f4g5s4JRqiZ57PUAwyokuIAylkOGGGKnBwQT3BrJdcSkWZ1jKktNHENeSqaoixOARvsDjIznuM5oST1KqK8xTsyaY1eYQ32FDMqO9tPDGPDkga85BOopnAJyc7LczvKVFuFZZGbpyadYKoqajgOuTrcrjIxoY79qEWWWlVX/GO6ZnCRRBorSO5MbPu7yfSVEavkIg1xKeoc7ZGN8rkh427tGjkdQThD9XJFgNDKwJQsdYypGzMpx5Muwks1KqkPMM0UEHV6cjzoyxtgoGmyvTjIyx8QLEkdgjGpnid5IHiiiKK8mo63UsoCAE+EMpYnIwNQ2yfLBAkqVV+EXUtzdRSuwVVtw/SRn063Z1Y5DhZV8IKl0OBuME5rJd3jieUB2wJ7dQM7ANjUPkfOgLJSqlHxuSOFnHjdYbmQa3bBMc2FBx5YwM4JA7Vuz8ZmRxCemZHmESyBG0KGjeTLrqycCNl2YZJXtmgLBSqgeZZS6hUV5RDeDCuQjPbz28QwrMFyxbOGOVOVDbkma4JxUypJrI1xPof6t48eFWGVkzjZhuCwPfPcACVpVMvOZLhrWcqURjatcxP0WGAMfZd9TbEYLKm43XyEvzRO8dtGQ+G+k2isyZXIa5gVx3JCsCQQSdjg5oCcpUBf8RlWSRYShZpI4l6mSqakJJwpBONm05Ge2RnIxW/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ap4y6ssRb/I2TGoAC8naHS2TlymgtqGnVkeFcb5l5hmLNANHXSRo8iJiHCpC5ZE6g0qOsisWfZtt8igLPSqXFzk7RCcIAXtbKXBdmCm5ldDhR75XuAuGkwFG+nEha8Qum0LmMPI8uHeFlUIhAUrGWD7juGbuSQcYWgLJStPg18Z7aGVlCmSNJCoOQCygkA4GQM98CtygFc+9uU4XhJB7tNGo+e7fwU1YOYec1s5AhtryYlA+YLdpF3JGNQ2DbdviPWuQ+0vmG+4oUjj4feR28Z1gNbyF2bGNTYXC4BIABPckk7AUm9jo6de8Tfg5ssm9eyK8jf4qXv5nd/wDd5P5a6FZe0nj8YAazkl+L2UoP+j0j91Z4/Z5O7rH3qpra/PyO70rjLe1fjJXC8KbX6/Rrgj+rsf31oX3GOZL5dKwSwKdiEj6J/rSnWPwIrXUcCwPy19zoXPvtNg4ahQES3JHhiB934yEe6Ph3Pltkjzrf8Rlu7hpJC0ksr5O2SSdgFA/ABR5YAq/8I9gt7MdVzLHADudzJJk98gYXPx1Guq8o+zez4b4okLy4wZpN3/V2AQfogZ881m4ynydmPNi6dezuyu+yn2ZGzAurpR9IYeBO/SB7/rkbH0G3ma6XStfiN50YZJdDvoQvojXU7YGcIPNj2ArVJJUjgyZJZZapGaSQKCSQABkk9gB6159trn8u8wqSMwB8gHt0YskAg+TnuPLqGpjn7ny/voGt7bh17DE+zu0Emth5rhVwqnz3ORt2zmmcoLxHh12lxHY3LYBVkNvKAynuM6fCexB8iB3Gxzm7aR19PHRGUrVtbbnp+lVHlv2gm7mSJrC+t2YE65YCIhgE7ue2cYGRucVbq1OFprkUpX4xwKEFS9qvBBdcKnGPFEv0hDjsY8k4+aah+NeZNdd05u9pdxNayQ2nDOIBpFMZeW2caQwwSoTVlsdskYO++MHjf+Kl7+Z3f/d5P5a58it7HrdHk7cGpP8AyelfZ7zSOIWEUucyAdOUejrjPy1DDD4NVkrzVyPf8T4XMXisrp0cASRNbygNjOCCF8LDJwcHudjXceVOc/pzMptLu2ZVDHrxFVO+MKx94/gK1i7W5wZsajJuPBZKpPGeeLKeF4ZBdaXGDptpQdiDt4Nu1SXO95eRxJ9CVi5Y6iqBiAB6Ntuf4VzW74xzLnwLNj/sIf5as9lZbFiUlqbX3r9GXn7mOzayvjB9K6t08Lt1IJFQdNohsWUBfCudyck/hVT9lXOa2V+DM2IZV6TnyXJBVj8iMH0DE1u8dXmO8haC4imkifBZejEudLBhuqg9wD3quRezXif5lN+wf8azd8o6sMoaXjk+T1THIGAZSCCMgg5BB8wR3r5uPcb9E/wrknsl4Ff210BPHPFD038LE9PUSuPDnGe++K61c+436J/hWpw5cahKk7PNfsu54HDbvMuehKAkuBnTg+F8Dc6cnIHkx7nAr0rb3CyIrowZGAZWU5BB7EEbEH1rzfyf7IrniNmLlJYo1bIjD6vFpJBJKg6RkEefY/jLWNpx3geRHE0sGfdUGaLfckBMPH8T4R65rGFx5O3qFDK7i9zv1K47Zf4RKdp7N1YbHRID89mCkfLetbi3+ESdJFtagHGzyyZwf0EG/wDWFaa0cn9Pk9Cze3DjyQ8OMBP1lwyhV8wqMrMx+HhC/rVzD2S8ttecSjbH1VuRNIfiN0HzLgbegb0rJw/kninG7gzzh0VsapplKqF9I02LAAnAUBc5yQTmu8cq8qw8Ot1ggG3dmPvO3mzH1/gNqz06pWzq7ywYnji7b5JilKi+K3T9a3ijbSXdnfGM9ONTq94H7bRLtj3u9bHnpWbI4RCJBJ0o9YYuH0DUGIIJBxkEgkE+YJrNbWiRghFCgkthRgZPc7VG33MSoQEXqeOOPKke9KRpC/ewpEjeib79qxLzPlHcRN01lMAfUApYS9InfcIrZJbHYHGTtUWTpZKpYxgABEADGQAKMBmLEsPRiWYk+ZJ9awz8EgddLwxMupn0lFI1OWLnGO7Fmz66jnvWgeZjoGIJDIQ7LGPNUYKGzjChyQVLadjk6QDjb4/LKsB+j46uVwuRlgGBcJq8Osxh9OrbOM7UsaXwblxaJIhjdFdGGlkZQVI9CDsR8KxW/C4o1CpEiqG1gBQAGOfF+lud+9RnDeNakUIXnZlExLBUZY5HIQMMDxYDDGBnptnBwDlXmRDIFA8J6viJx4YTh30nfQHIXPmTntglY0skIuHxqwZY0VhrwQoBHUYO+CPvuAzepAJr4k4RCyLGYoyinKroGFO+6jGx3Pb1PrUTw3jrhIkZZJJnRZnUgAxrM7aVYqNOVAZfLPTOTkjO7zBdOqRpE2iSWZI1OAds6pMAgjPRSQj4gUsaXdG4OHRb/Vp4kETeAbourCHbdBqbC9hqPrXxb8Ihj9yKNcNr2Qe9p06v0tPhz6bdqjoOaFeVowh2Mo1lgFPQ0hz64DsFJ8j67407LmRlj6kwbWY45njyNMQldhGinSC8re7p9V8tQ1LJ0MmDwSPWjAaVR2lCKAFLsGBc7Zzhm88ZOe9bN3YxygLKiuAcgMAcHBGRnscEj5E1Ezcz6Rcv0ZDHb68uCMOyKh0xjuxJYr2xqQjNY4OcUJfWjRrGsru5IKgQFA/u5zgsV+asBnBwsjQycjtUU5VVBChBgAeEdht5DJwK/Gs0JJKKSSGJ0jJK+6T8R5HyqFuuZnCyBIcyK8MQUuD45iPC+nODGrK7AZGk7E96zNx/ErJpYkzLbRrthn6fVYhvuqhJJ/oMACcArGhkieGxYI6aYIZSNIxhjlh8idyPM1+3PD45ARJGjBipIZQclSCpOfNSAQfIgYqEu+c1SNWWF3zFLNhcdoWVcA+essNH3qmOKSssLFDpcjSh22dsKuc5HvEUsaWj8fg8BUIYYioRogpRcaH06kxjGltK5XscD0rLa2SRAiNFQE5IUAZOwycdzgDf4VVrTm5pUtX1hI+g1zcuV8o411qNsDTI6hj6hlG6tiSl5p0iTMTZQwppDAtrmYAIQOzqGVmHbDAgmlol45LYkIeBW6KVWCJVKGMqI1wUOAVxj3cADT22rPJYxtEYmRWjK6CjAFSPQg7EfCoiTm1FiaQoRpEzsCdgkDlWYt28RHhH2s7bAmsz8wYlWIREudGpdQyNYY5x5oulgWOBkYGTtSyNDN634XFGoVI0VQ2sAKANX3v0vj3r9/JkXU6nTTqDfXpGrJBGc984JGfQn1qLl5pAhkmWJ3jVNaEd5MnChMjxF9tOM9xnBOKx23OKNrJjdUjWZmbY/wCZkEZAA3JZtQGNiUbGe5WhofoSS8BtwCBBFhkaMjprujY1IdvcOBle21Z7jh8cmdaI2cE5UH3clf2EnHpmo2XmMpp1QuC8phUZG4EZcuc40qNLKScbjIyCCXDOPtPLGqx6VNulw+onWvVJ6a4xjfRJnfIwNqWND5JW2tUjXTGqooydKgAbnJ2G253rVg4Dbpr0QRL1Bh8RqNQJY4bA3GWY4PmxPmawXfMCpJ01XWeqkB8QHjcBsKD7xWM9Ru3h7ZOQNWHnBCWzG4RRMS+M56EgjOkDc6mPh9cbZ3wsaGTE/Do3zrjRskMcqO4GAfmBtmviHhUKABIo1ADqNKAYEjBnAwNg7AMw8yATWlwm/ea4nyQI49EWgEHEmC75IG5CvEMAkAht60bnmJobm41spjEIeFSQN4y/WYnGQi5TJOcaTjcgFZOh3RKcT5fhuE0ugGWhJIVcsIJBIiNkHKagfD6M2MZzWUcEg0BOjHpUlgugYBbJY9u7EnPrk5qFt+PSwwarjLyRWn0qdVCjxPkhFAHqkir3zjc53rbXmEv4QjRt9IS3GSMsSiyMV9dKFgR5aG8xSxoZn4hy3DLEY9CoCI18KJusTalQhlKtGCW8JG2o4wd6+uEcAjttWgDdi48CqEyqghAgAUHSCfMkkk1qQc2qzOBFIVQTnUozn6O4RtIAy2WJA9SNs743eEcW6+shMKpADhsq2VDeAj3gNQBIyM5GTg0shwa5N6GFUUKihVUBVUDAAHYADsAPKvulKkqKUpQClKUApSlAKUpQClKUApSlAKUpQClKUApSlAKUpQClKUApSlAK/CK/aUBitbRIkCRoqIuyqqgKPkBsKy0pQGtdcMil/wA5FG/6SA/xFfFrweCL/NwxJ+hGq/wFblKE2xSlKECtW54XFI2qSNGbSUyygnScZXf7JIGR54FbVKA024PAXDmGMuCpDaBkFfd3x5eXpWO/4MkqImAERtWjSNBxnGofBiGGMYZVPlUhShNs0Y+DRAR6lEjRghHkGpxkgnDNv3A/qj0rPc2SSFS6KxU5UkbqSCCVPkcEjI8iR51npQWzVHC4gyMIowyLoQ6BlVHYLtsB6CsX5At/F9RF4g6t9Wu4kOXB23DHcjz8636UFs1fyZFqV+lHqQBVbQMqB2AONgPIeVZJbRGZWZVLISUJG6kjBx6ZBI+VZqUFsjb3gEUo0lFAwyNhFyUk3dMkZAc7nGM1tvZRlw5RSwxhiBnbON/hqbHpk+tZ6UFs1/oEejR0006upp0jGrXr1Y+9r8WfXfvXw3CITkGKM6laM5Qbq5JZTturEkkeZrbpQWzSj4LAvaGIeISbIvvKNIbt7wXYH0rIeGRb/VpuxkPhG7EYLH+kRtn02rZpQWzWl4ZEwIaNGBCqQVBGEOVGPQHcDyrLLbq2NQB0kMM+RHYj4islKCzUbhEJyDFGQUMRGkYKHuhH3T93tSDhEMZykUanUHyqAeIDSDsO4XbPpW3SgtmhJy/bMoVoISFVlAMakAMcsBt2J3I86xpwFRN1dTag2rY4JGkgI2NmjGSQpGx371J0qKGpmnFweBQQsMagsJCAgA1BtQbt3D+IHyO9DweEhgYYyGTpN4Bum50Hbdcs23bc1uUqRbNUcLi06emmkBlxpGMP7w+TY39a+4bGNDqREU6QmQoB0r7o28hnYVnpQWzTbg8Jk6hhjMmoPrKDVqC6Q2cZ1Bds+m1H4PARgwxkFOkQUHufd7e78O1blKC2YLWxjiz00RNRydKgZOAMnHc4AHyArE3B4ShQxRlGDAqVGCHOpgR5hm3PqdzW5Sgtms3DYiSxjQkhQSVGSEOVBPmFO49DX4OFxAg9KPIcyg6Rs7Agv294gkau+9bVKC2aF1wWN1wFCHToDKo1BdQYpnHuMRgjz+B3r74bw1YFYKThm1YydK7KMICToXw50jbJJ863KUFvgUpShB//2Q=="/>
          <p:cNvSpPr>
            <a:spLocks noChangeAspect="1" noChangeArrowheads="1"/>
          </p:cNvSpPr>
          <p:nvPr userDrawn="1"/>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031"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9034" y="6570366"/>
            <a:ext cx="2230967" cy="28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1" descr="data:image/jpeg;base64,/9j/4AAQSkZJRgABAQAAAQABAAD/2wCEAAkGBggGDxQIBxETERQUDSEWExUWDRcTEhAWGxwhGRgUFxIcHyogGBkkGRIUHy8mLzMvLiw4ISA9NjQqNTI3LCkBCQoKDgwOGg8PGTIjHyQ1LDI0NSwsNTM0LS80NS4uLDQ1NCk1MCwsLC81LSwpLC8sLyoqLCwsLC8sKSwsLCksKf/AABEIAQAAxQMBIgACEQEDEQH/xAAcAAEBAAMBAQEBAAAAAAAAAAAABgEDBwUIBAL/xABPEAABAwAECAgLBAULBQAAAAAAAQIDBAUGEQcSITQ1UXOyFjFydbGzwtITFyJSVGGRlKKk4RVBgdMUU1VxlRgjMjNCQ4KSoaXjdIOTo8H/xAAZAQEBAQEBAQAAAAAAAAAAAAAABQQDAQL/xAAzEQABAgMDCQgCAwEAAAAAAAAAAQIDBBEVcsEFMjM1UVSBkfASFCExQVJzwhNxIlNh0f/aAAwDAQACEQMRAD8A5mAUtS2Yo1ZwNpMr5EVVVLkxbsiqn3p6ipNTcKVZ+SKtErQwSspEmn9iEnj5k0C04D0Tz5vh7o4D0Tz5vh7pNt+S9y8lKVgTmxOaEWC04D0Tz5vh7o4D0Tz5vh7ot+S9y8lFgTmxOaEWC04D0Tz5vh7o4D0Tz5vh7ot+S9y8lFgTmxOaEWC04D0Tz5vh7o4D0Tz5vh7ot+S9y8lFgTmxOaEWC04D0Tz5vh7o4D0Tz5vh7ot+S9y8lFgTmxOaEWC04D0Tz5vh7o4D0Tz5vh7ot+S9y8lFgTmxOaEWC04D0Tz5vh7o4D0Tz5vh7ot+S9y8lFgTmxOaEWC04D0Tz5vh7o4D0Tz5vh7ot+S9y8lFgTmxOaEWC04D0Tz5vh7o4D0Tz5vh7ot+S9y8lFgTmxOaEWC04D0Tz5vh7o4D0Tz5vh7ot+S9y8lFgTmxOaEWCzWw9DTjfL8PdJ6v6siqmZIIVc5PBo691196qupPUapXKktNP/HCWq+fkpmmslTEqz8kREp+zzQAUiYC2qHRy8iTtESW1Q6OXkSdoh5d0DL7cS9kLTvurgRKOdrX2mcZ2tfafyhkukKqmcZ2tfaMZ2tfaYAFVM4zta+0Yzta+0wAKqZxna19oxna19pgAVUzjO1r7RjO1r7TAAqpnGdrX2jGdrX2mABVTOM7WvtGM7WvtMACqmcZ2tfaMZ2tfaYAFVM4zta+0Yzta+0wAKqZxna19oxna19pgAVU9myTlWltv8x26pstnnKbBvS41WRztuzduqbbZ5ymwb0uITtbJ8f2UvJqlb+B4QALhABbVDo5eRJ2iJLaodHLyJO0Q8u6Bl9uJeyFp33VwIhDJhDJcIIAAAB+2p6lp9fzJQaqjWWRUvuTIjUTjc5y5GtS9Mq+r78h0ur8BTImeGr+nJH5yRMRGt/70nH/AJUOT4zGeanVkJz/ACOTg6/4o7HftOT3mi9weKOx37Tk95ovcOfemHTuzzkAOv8Aijsd+05PeaL3B4o7HftOT3mi9wd6hjuzzkAO00XAhZunIr6JTqRIiLcqsko7kReO69I+PKhu8QdSelUv2wflDvUMd2f/AIcQB2/xB1J6VS/bB+UPEHUnpVL9sH5Q71DHdn/4cQB2/wAQdSelUv2wflHNcIVlaNY6mpVtDfJI1aK2TGkxca9znoqeS1Eu/m0/1Ppkdj1oh8vgOYlVJoAHc4AAAHsWRztuzduqbbZ5ymwb0uNVkc7bs3bqm22ecpsG9LiG7WyfH9lL7dUrfwPCABcIALaodHLyJO0RJbVDo5eRJ2iHl3QMvtxL2QtO+6uBEIZMIZLhBAAAOzWakgwbWf8At1GNdSKS1r0v/tOk/qGL9+I1i46py9ZM1FYK0GE9FrquKTisc5UY+Riyq+5bl8HCitaxiKipku4lyfetJXVDltZZWiyVWivdR4o1cxqXucsLVhlaiJxqnlOu++7JxkZScI6zVJHZmKNWObitdMk1zHRtdjIiImW9bkaqcXH+4nMRy1VvnXkUXdlPBfKh+e2uDSsLFI2kTKyeFzsVJWMxcV33Nexb8W+5blvVF9S3IvsWRwNvtRQ2Vq+lMhSRVxWJRfCrio5W3udjtuW9q5Pu/fxU1apS6DZHwVfq7wro2o1JFVZExpkdC1b8uM1mJkXKly38REWGqa19eskjs1SXwRxv8q+myQx47stzWtRfKuyrkT7sp0SI9zF/lSi+Z8KxqP8ALzKr+T2np7f4f/zD+T2np7f4f/zH88A8J37Q/wB1n/LHAPCd+0P91n/LOf5H+9OuB99hvt65l7g/sUlhqPJQkmSfwlI8JjJD4LF8lrMXFxnX/wBXff6yoJbB9U9f1LR5IbTT+HkdSMZjv0h82KzFamLjORFTymuW71lSZHLVVqtTunkADkGELDBPR5H1VZhyJiKrZKRio7ykyK2JFyZFyK5b/vuT+0esYr1oh45yNSqnWaVTKPQWrNS3sjanG570a1P8S5D59wvVtQa5rP8ASKsljmYlCYxXRvR7cZHyKrcZMl6I5vtI+m0yk1m/9IrCR8z/ADpJFkd+CuvuNRQgy/YXtKpiix0enZRAADWZQAAD2LI523Zu3VNts85TYN6XGqyOdt2bt1TbbPOU2DelxDdrZPj+yl9uqVv4HhAAuEAFtUOjl5EnaIktqh0cvIk7RDy7oGX24l7IWnfdXAiEMmEMlwggAAFTYXCDTrEvcyNvhoHuvkiV2Lc7ix2Oy4rrkRF+5bk4uMukwpWEa/7SZV7v0i/Gxv0GBJcbX4bG4/XfeccBwfLsetTuyO5qUKe3Nv6fbeRvhmpFDGt8cSOxsq5Md7smM+5VTiRERVu41VfHqqv60qJXLVVIkgx7kdiPuR93Fei5FXKt335T8BVYK42yV1REeiL5b1ypflSGRUX96KiKfTmtYxfDwQ8a5z3p4n5fGFar0+kf5m90y631rWXK+nUlMZL23qiYya08nKnrPRwoxsWvZmXJcskN6XZHXsjvv13nQcOsMf2bE7FS9tOajVuytRWPRUTUmRP9Dh2mVb/FPE79l1Hfy8j9WBmu6xr2hTzVrM+ZzaarGueqKqN8HG67InFe5VOgHMsAeYUjnFeqjOmmKKiI9UQ0w1q1FJLChaOSzdWSTUZ2LLKqQxKnG1z773IutrGvcnrRD5uREbkQ6zh+rDGkolXtXiY+VyetVRjF9iSnJzfKtoyu0xzLquoAAajKAAAAAAexZHO27N26pttnnKbBvS41WRztuzduqbbZ5ymwb0uIbtbJ8f2Uvt1St/A8IAFwgAtqh0cvIk7REltUOjl5EnaIeXdAy+3EvZC077q4EQhkwhkuEEAAAAAAFZgo01ROVJ1MhJlZgo01ROVJ1Mhzi5inWFnofowoafl2kO5GdCw66Mj5wZuSHPcKGn5dpDuRnQsOujI+cGbkhi9YZr9HmnAHmFI5xXqozppzLAHmFI5xXqozppnjaRTtDzEOAYbqT4etvB/q6Exvtc9676ECV+Ft+PXVJTU2NP3fzTF7RIFSClIaE6Mv81AAOpy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ZhXara6pV/3rGv/pjT/wCEmVYWYn6JsXPUAA6HMAAAAAA9iyOdt2bt1TbbPOU2Delxqsjnbdm7dU22zzlNg3pcQ3a2T4/spfbqlb+B4QALhABbVDo5eRJ2iJLaodHLyJO0Q8u6Bl9uJeyFp33VwIhDJhDJcIIAAAAAAKzBRpqicqTqZCTKzBRpqicqTqZDnFzFOsLPQ/RhQ0/LtIdyM6Fh10ZHzgzckOe4UNPy7SHcjOhYddGR84M3JDF6wzX6PNOAPMKRzivVRnTTmWAPMKRzivVRnTTPG0inaHmIfO+GOFYa5lct/lwRu+HEyf8AjIo6Rh3oqxVjDSbsklBRv71Y91/+krTm5TgLWGhPjpR6gAHY4gAAAAAHsWRztuzduqbbZ5ymwb0uNVkc7bs3bqm22ecpsG9LiG7WyfH9lL7dUrfwPCABcIALaodHLyJO0RJbVDo5eRJ2iHl3QMvtxL2QtO+6uBEIZMIZLhBAAAAAABWYKNNUTlSdTISZ7thq6o1nayo9Z07G8HG92PitxnIjo3MvxfvuV6Lr4+M5xUqxUQ6Qlo9D18KGn5dpDuRnQsOujI+cGbkhyu3FoKLX1aS1tQEcsayMVuM3Fc9I2tRVxV4r1Yt1/wCNxY4VcIFR2ooUVCqh7nvWkpK5FhexIkRrkucrkS9170yJfxLl4r8nYdWH4GvtJR/ie7gDzCkc4r1UZ005lgDzCkc4r1UZ00yxtIp3h5iHK8PdWrLRqNWLf7ukLG71Nkbff/mhan4nFj6ktjUKWmoE9WZEc+LyFXibI1caNV9WO1t/4ny49j4lWOVFa5rlRzVS5WuRblaqa0VFQ2yjqt7OwyTLfFHGAAbDIAAAAAAexZHO27N26pttnnKbBvS41WRztuzduqbbZ5ymwb0uIbtbJ8f2Uvt1St/A8IAFwgAtqh0cvIk7REltUOjl5EnaIeXdAy+3EvZC077q4EQhkwhkuEEAAAFRg/sQluJ5KM6dIEiiR63Mx3vvVUTFaqpkS7KvrbryeRUlnK2tG5YangfMrU8rFuRrL+LGe5Ual9y3JfeuU91mCu2kS48dEc1U4lSlwNVPxSW84xHpRU7VFO0Ni1qraoWviAo/p0nuze8PEBR/TpPdm94j/Ftb39RN/EYvzh4tre/qJv4jF+cZqu/sQ00b7Cw8QFH9Ok92b3h4gKP6dJ7s3vEf4tre/qJv4jF+cPFtb39RN/EYvzhV39iCjfYdlsJYyOxEElCjldN4SfwiuWNGKi4rWXXIq/q0KUh8E1RVzUFEmo9ftcx7qWrmI6dsq4ng2J/Sa513lNdkLgxPzl8amlvkDkeFbBlSKZI6vqgYr3Oy0iFqeU5U/vY2/e65PKbxrxpet9/XAeserFqh45qOSinyF6tS3L6l1LqUH05aCwFnrTKstY0dvhFT+tYqxy/i9t2N+N6HOLZYG6BUNEmrWgUma6GJX4kjGPxrvux2o1U/flKDJpq+C+BidLKnkpyoAGsygAAHsWRztuzduqbbZ5ymwb0uNVkc7bs3bqm22ecpsG9LiG7WyfH9lL7dUrfwPCABcIALaodHLyJO0RJbVDo5eRJ2iHl3QMvtxL2QtO+6uBEIZMIZLhBAAAPoLArBHFU7JGIiK+kyK5fOVHqxFX/CxqfgXZ8lQVlTqK3wdHnmY2/+iykSMal+VfJRyJxmz7arT0mke+S94wOlXOcq1NzZlqIiUPrEHyd9tVp6TSPfJe8PtqtPSaR75L3j57m7ae95bsPrEHyd9tVp6TSPfJe8PtqtPSaR75L3h3N20d5bsPrEHyd9tVp6TSPfJe8PtqtPSaR75L3h3N20d5bsPrEHyd9tVp6TSPfJe8PtqtPSaR75L3h3N20d5bsPrEmcJWh6b/0jj50+2q09JpHvkveP4lrWsJ2rHNSJ3NVLla6kyOa5NStV1yoepKORa1HeW7D8ygAoGAAAA9iyOdt2bt1TbbPOU2Delxqsjnbdm7dU22zzlNg3pcQ3a2T4/spfbqlb+B4QALhABbVDo5eRJ2iJLaodHLyJO0Q8u6Bl9uJeyFp33VwIhDJhDJcIIAAAAAAAAAAAAAAAAAAAAAAAAAAB7Fkc7bs3bqm22ecpsG9LjVZHO27N26pttnnKbBvS4hu1snx/ZS+3VK38DwgAXCAC4s0+B1DbFK5qX46KmOiLcqqnQpDmLkMM/JpOQkhq7s0VFr+q/wDShITvc4ixOzWqULjg3Uev5n6jg3Uev5n6kPcguQw2ZMb0/ribr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hVRVVXvSkUZyI5EVMs6KmVLlyXk7bB7ZKSisVFTwKZUVFTjXUeFcgOsrkx0GP+d8VXrSnjs89pymsptjQPwMhIxK18DIAK5GP/9k="/>
          <p:cNvSpPr>
            <a:spLocks noChangeAspect="1" noChangeArrowheads="1"/>
          </p:cNvSpPr>
          <p:nvPr userDrawn="1"/>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039" name="Picture 15" descr="C:\Users\zhai\Pictures\uiuc-logo-20.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34" y="6564478"/>
            <a:ext cx="300567" cy="293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hai\Pictures\timan-newlogo-40.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45538" y="6492082"/>
            <a:ext cx="1010463" cy="36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018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zhai@illinoi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zhai.cs.illinoi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research.investors.com/stock-quotes/unknown-unknown-msft,.htm"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research.investors.com/stock-quotes/nyse-intl-business-machines-ibm.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7.wmf"/><Relationship Id="rId12"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gif"/><Relationship Id="rId11" Type="http://schemas.openxmlformats.org/officeDocument/2006/relationships/hyperlink" Target="http://images.google.com/imgres?imgurl=http://www.internet-at-work.com/hos_mcgrane/ira/presentation/images/intranet.jpg&amp;imgrefurl=http://www.internet-at-work.com/hos_mcgrane/ira/presentation/slide_8.html&amp;h=350&amp;w=500&amp;sz=26&amp;hl=en&amp;start=8&amp;tbnid=0YruycFH9MUJwM:&amp;tbnh=91&amp;tbnw=130&amp;prev=/images?q%3Dintranet%26gbv%3D2%26svnum%3D10%26hl%3Den" TargetMode="External"/><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hyperlink" Target="http://images.google.com/imgres?imgurl=http://www.winsupersite.com/images/reviews/wxp_rtm_home_004.gif&amp;imgrefurl=http://www.winsupersite.com/reviews/windowsxp.asp&amp;h=768&amp;w=1024&amp;sz=177&amp;hl=en&amp;start=12&amp;tbnid=NaSXSIQT4YnEdM:&amp;tbnh=113&amp;tbnw=150&amp;prev=/images?q%3Dwindows%2Bxp%26gbv%3D2%26svnum%3D10%26hl%3Den" TargetMode="External"/><Relationship Id="rId1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12.xml"/><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13.xml"/><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3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14.xml"/><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52.jpe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3.png"/><Relationship Id="rId5" Type="http://schemas.microsoft.com/office/2007/relationships/hdphoto" Target="../media/hdphoto3.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5.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52.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0.wmf"/><Relationship Id="rId5" Type="http://schemas.openxmlformats.org/officeDocument/2006/relationships/oleObject" Target="../embeddings/oleObject2.bin"/><Relationship Id="rId4" Type="http://schemas.openxmlformats.org/officeDocument/2006/relationships/image" Target="../media/image89.emf"/><Relationship Id="rId9"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97.wmf"/></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image" Target="../media/image100.png"/></Relationships>
</file>

<file path=ppt/slides/_rels/slide6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6.wdp"/><Relationship Id="rId7"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5.wdp"/><Relationship Id="rId4" Type="http://schemas.openxmlformats.org/officeDocument/2006/relationships/image" Target="../media/image21.png"/><Relationship Id="rId9" Type="http://schemas.openxmlformats.org/officeDocument/2006/relationships/image" Target="../media/image25.png"/></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09.jpeg"/><Relationship Id="rId13" Type="http://schemas.openxmlformats.org/officeDocument/2006/relationships/hyperlink" Target="http://www.microsoft.com/" TargetMode="External"/><Relationship Id="rId18" Type="http://schemas.openxmlformats.org/officeDocument/2006/relationships/image" Target="../media/image114.jpeg"/><Relationship Id="rId3" Type="http://schemas.openxmlformats.org/officeDocument/2006/relationships/hyperlink" Target="http://www.nsf.gov/" TargetMode="External"/><Relationship Id="rId21" Type="http://schemas.openxmlformats.org/officeDocument/2006/relationships/image" Target="../media/image117.png"/><Relationship Id="rId7" Type="http://schemas.openxmlformats.org/officeDocument/2006/relationships/hyperlink" Target="http://www.nih.gov/" TargetMode="External"/><Relationship Id="rId12" Type="http://schemas.openxmlformats.org/officeDocument/2006/relationships/image" Target="../media/image111.png"/><Relationship Id="rId17" Type="http://schemas.openxmlformats.org/officeDocument/2006/relationships/hyperlink" Target="http://www.ibm.com/" TargetMode="External"/><Relationship Id="rId2" Type="http://schemas.openxmlformats.org/officeDocument/2006/relationships/notesSlide" Target="../notesSlides/notesSlide28.xml"/><Relationship Id="rId16" Type="http://schemas.openxmlformats.org/officeDocument/2006/relationships/image" Target="../media/image113.png"/><Relationship Id="rId20"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08.jpeg"/><Relationship Id="rId11" Type="http://schemas.openxmlformats.org/officeDocument/2006/relationships/hyperlink" Target="http://www.google.com/" TargetMode="External"/><Relationship Id="rId5" Type="http://schemas.openxmlformats.org/officeDocument/2006/relationships/hyperlink" Target="http://www.dhs.gov/" TargetMode="External"/><Relationship Id="rId15" Type="http://schemas.openxmlformats.org/officeDocument/2006/relationships/hyperlink" Target="http://www.yahoo.com/" TargetMode="External"/><Relationship Id="rId10" Type="http://schemas.openxmlformats.org/officeDocument/2006/relationships/image" Target="../media/image110.jpeg"/><Relationship Id="rId19" Type="http://schemas.openxmlformats.org/officeDocument/2006/relationships/image" Target="../media/image115.jpeg"/><Relationship Id="rId4" Type="http://schemas.openxmlformats.org/officeDocument/2006/relationships/image" Target="../media/image107.jpeg"/><Relationship Id="rId9" Type="http://schemas.openxmlformats.org/officeDocument/2006/relationships/hyperlink" Target="http://www.nasa.gov/" TargetMode="External"/><Relationship Id="rId14" Type="http://schemas.openxmlformats.org/officeDocument/2006/relationships/image" Target="../media/image112.jpeg"/></Relationships>
</file>

<file path=ppt/slides/_rels/slide74.xml.rels><?xml version="1.0" encoding="UTF-8" standalone="yes"?>
<Relationships xmlns="http://schemas.openxmlformats.org/package/2006/relationships"><Relationship Id="rId3" Type="http://schemas.openxmlformats.org/officeDocument/2006/relationships/hyperlink" Target="mailto:czhai@Illinois.edu"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11072073" cy="457201"/>
          </a:xfrm>
        </p:spPr>
        <p:txBody>
          <a:bodyPr>
            <a:noAutofit/>
          </a:bodyPr>
          <a:lstStyle/>
          <a:p>
            <a:r>
              <a:rPr lang="en-US" sz="5400" b="1" dirty="0" err="1"/>
              <a:t>TextScope</a:t>
            </a:r>
            <a:r>
              <a:rPr lang="en-US" sz="5400" b="1" dirty="0"/>
              <a:t>: </a:t>
            </a:r>
            <a:r>
              <a:rPr lang="en-US" sz="4000" b="1" dirty="0"/>
              <a:t> </a:t>
            </a:r>
            <a:r>
              <a:rPr lang="en-US" altLang="zh-CN" sz="4000" b="1" dirty="0"/>
              <a:t/>
            </a:r>
            <a:br>
              <a:rPr lang="en-US" altLang="zh-CN" sz="4000" b="1" dirty="0"/>
            </a:br>
            <a:r>
              <a:rPr lang="en-US" altLang="zh-CN" dirty="0"/>
              <a:t>Enhance Human Perception via </a:t>
            </a:r>
            <a:br>
              <a:rPr lang="en-US" altLang="zh-CN" dirty="0"/>
            </a:br>
            <a:r>
              <a:rPr lang="en-US" altLang="zh-CN" dirty="0"/>
              <a:t>Intelligent Text Retrieval and Mining</a:t>
            </a:r>
            <a:endParaRPr lang="en-US" b="1" dirty="0">
              <a:solidFill>
                <a:srgbClr val="A50021"/>
              </a:solidFill>
            </a:endParaRPr>
          </a:p>
        </p:txBody>
      </p:sp>
      <p:sp>
        <p:nvSpPr>
          <p:cNvPr id="3" name="Subtitle 2"/>
          <p:cNvSpPr>
            <a:spLocks noGrp="1"/>
          </p:cNvSpPr>
          <p:nvPr>
            <p:ph type="subTitle" idx="1"/>
          </p:nvPr>
        </p:nvSpPr>
        <p:spPr>
          <a:xfrm>
            <a:off x="1600200" y="2970468"/>
            <a:ext cx="8991602" cy="2649417"/>
          </a:xfrm>
        </p:spPr>
        <p:txBody>
          <a:bodyPr>
            <a:normAutofit fontScale="92500" lnSpcReduction="20000"/>
          </a:bodyPr>
          <a:lstStyle/>
          <a:p>
            <a:r>
              <a:rPr lang="en-US" sz="3900" b="1" dirty="0" err="1" smtClean="0"/>
              <a:t>ChengXiang</a:t>
            </a:r>
            <a:r>
              <a:rPr lang="en-US" sz="3900" b="1" dirty="0" smtClean="0"/>
              <a:t> (“Cheng”) Zhai </a:t>
            </a:r>
            <a:endParaRPr lang="en-US" sz="4500" b="1" dirty="0" smtClean="0"/>
          </a:p>
          <a:p>
            <a:r>
              <a:rPr lang="en-US" sz="3500" b="1" dirty="0" smtClean="0"/>
              <a:t>Department of Computer Science</a:t>
            </a:r>
          </a:p>
          <a:p>
            <a:r>
              <a:rPr lang="en-US" sz="2600" dirty="0" smtClean="0"/>
              <a:t>(Carl </a:t>
            </a:r>
            <a:r>
              <a:rPr lang="en-US" sz="2600" dirty="0"/>
              <a:t>R. </a:t>
            </a:r>
            <a:r>
              <a:rPr lang="en-US" sz="2600" dirty="0" err="1"/>
              <a:t>Woese</a:t>
            </a:r>
            <a:r>
              <a:rPr lang="en-US" sz="2600" dirty="0"/>
              <a:t> Institute for Genomic </a:t>
            </a:r>
            <a:r>
              <a:rPr lang="en-US" sz="2600" dirty="0" smtClean="0"/>
              <a:t>Biology</a:t>
            </a:r>
          </a:p>
          <a:p>
            <a:r>
              <a:rPr lang="en-US" sz="2600" dirty="0"/>
              <a:t>School of Information Sciences </a:t>
            </a:r>
            <a:endParaRPr lang="en-US" sz="2600" dirty="0" smtClean="0"/>
          </a:p>
          <a:p>
            <a:r>
              <a:rPr lang="en-US" sz="2600" dirty="0"/>
              <a:t>Department of </a:t>
            </a:r>
            <a:r>
              <a:rPr lang="en-US" sz="2600" dirty="0" smtClean="0"/>
              <a:t>Statistics)  </a:t>
            </a:r>
          </a:p>
          <a:p>
            <a:r>
              <a:rPr lang="en-US" sz="3000" b="1" dirty="0" smtClean="0"/>
              <a:t>University of Illinois at Urbana-Champaign</a:t>
            </a:r>
            <a:endParaRPr lang="en-US" sz="3000" b="1" dirty="0"/>
          </a:p>
        </p:txBody>
      </p:sp>
      <p:sp>
        <p:nvSpPr>
          <p:cNvPr id="4" name="TextBox 3"/>
          <p:cNvSpPr txBox="1"/>
          <p:nvPr/>
        </p:nvSpPr>
        <p:spPr>
          <a:xfrm>
            <a:off x="1219200" y="5771137"/>
            <a:ext cx="3381054" cy="1077218"/>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hlinkClick r:id="rId3"/>
              </a:rPr>
              <a:t>czhai@illinois.edu</a:t>
            </a:r>
            <a:endParaRPr lang="en-US" sz="3200" b="1" dirty="0" smtClean="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20000" y="5781307"/>
            <a:ext cx="4224233" cy="954107"/>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hlinkClick r:id="rId4"/>
              </a:rPr>
              <a:t>http://czhai.cs.illinois.edu/</a:t>
            </a:r>
            <a:endParaRPr lang="en-US" sz="2800" b="1" dirty="0" smtClean="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10000" y="6522973"/>
            <a:ext cx="7841377" cy="369332"/>
          </a:xfrm>
          <a:prstGeom prst="rect">
            <a:avLst/>
          </a:prstGeom>
          <a:noFill/>
        </p:spPr>
        <p:txBody>
          <a:bodyPr wrap="none" rtlCol="0">
            <a:spAutoFit/>
          </a:bodyPr>
          <a:lstStyle/>
          <a:p>
            <a:r>
              <a:rPr lang="en-US" i="1" dirty="0" smtClean="0"/>
              <a:t>Distinguished Lecture Series, University </a:t>
            </a:r>
            <a:r>
              <a:rPr lang="en-US" i="1" dirty="0" smtClean="0"/>
              <a:t>of North Carolina, Charlotte, Feb. 22, </a:t>
            </a:r>
            <a:r>
              <a:rPr lang="en-US" i="1" dirty="0" smtClean="0"/>
              <a:t>2019</a:t>
            </a:r>
            <a:endParaRPr lang="en-US" dirty="0"/>
          </a:p>
        </p:txBody>
      </p:sp>
      <p:sp>
        <p:nvSpPr>
          <p:cNvPr id="7" name="Slide Number Placeholder 6"/>
          <p:cNvSpPr>
            <a:spLocks noGrp="1"/>
          </p:cNvSpPr>
          <p:nvPr>
            <p:ph type="sldNum" sz="quarter" idx="12"/>
          </p:nvPr>
        </p:nvSpPr>
        <p:spPr/>
        <p:txBody>
          <a:bodyPr/>
          <a:lstStyle/>
          <a:p>
            <a:fld id="{88AD08FE-21CA-447A-B5E0-10774CCDBD3A}" type="slidenum">
              <a:rPr lang="en-US" smtClean="0"/>
              <a:t>1</a:t>
            </a:fld>
            <a:endParaRPr lang="en-US"/>
          </a:p>
        </p:txBody>
      </p:sp>
    </p:spTree>
    <p:extLst>
      <p:ext uri="{BB962C8B-B14F-4D97-AF65-F5344CB8AC3E}">
        <p14:creationId xmlns:p14="http://schemas.microsoft.com/office/powerpoint/2010/main" val="58178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dirty="0" smtClean="0"/>
              <a:t>Examples of </a:t>
            </a:r>
            <a:r>
              <a:rPr lang="en-US" altLang="en-US" u="sng" dirty="0" smtClean="0"/>
              <a:t>Challenges</a:t>
            </a:r>
          </a:p>
        </p:txBody>
      </p:sp>
      <p:sp>
        <p:nvSpPr>
          <p:cNvPr id="12292" name="Rectangle 3"/>
          <p:cNvSpPr>
            <a:spLocks noGrp="1" noChangeArrowheads="1"/>
          </p:cNvSpPr>
          <p:nvPr>
            <p:ph idx="1"/>
          </p:nvPr>
        </p:nvSpPr>
        <p:spPr/>
        <p:txBody>
          <a:bodyPr>
            <a:noAutofit/>
          </a:bodyPr>
          <a:lstStyle/>
          <a:p>
            <a:r>
              <a:rPr lang="en-US" altLang="en-US" sz="2667" b="1" dirty="0"/>
              <a:t>Word-level ambiguity</a:t>
            </a:r>
            <a:r>
              <a:rPr lang="en-US" altLang="en-US" sz="2667" dirty="0"/>
              <a:t>:</a:t>
            </a:r>
          </a:p>
          <a:p>
            <a:pPr lvl="1"/>
            <a:r>
              <a:rPr lang="en-US" altLang="en-US" sz="2667" dirty="0" smtClean="0"/>
              <a:t>“</a:t>
            </a:r>
            <a:r>
              <a:rPr lang="en-US" altLang="en-US" sz="2667" dirty="0">
                <a:solidFill>
                  <a:srgbClr val="C00000"/>
                </a:solidFill>
              </a:rPr>
              <a:t>root</a:t>
            </a:r>
            <a:r>
              <a:rPr lang="en-US" altLang="en-US" sz="2667" dirty="0"/>
              <a:t>” has multiple meanings (ambiguous sense)</a:t>
            </a:r>
          </a:p>
          <a:p>
            <a:r>
              <a:rPr lang="en-US" altLang="en-US" sz="2667" b="1" dirty="0"/>
              <a:t>Syntactic ambiguity</a:t>
            </a:r>
            <a:r>
              <a:rPr lang="en-US" altLang="en-US" sz="2667" dirty="0"/>
              <a:t>:</a:t>
            </a:r>
          </a:p>
          <a:p>
            <a:pPr lvl="1"/>
            <a:r>
              <a:rPr lang="en-US" altLang="en-US" sz="2667" dirty="0"/>
              <a:t>“</a:t>
            </a:r>
            <a:r>
              <a:rPr lang="en-US" altLang="en-US" sz="2667" dirty="0">
                <a:solidFill>
                  <a:srgbClr val="C00000"/>
                </a:solidFill>
              </a:rPr>
              <a:t>natural language processing</a:t>
            </a:r>
            <a:r>
              <a:rPr lang="en-US" altLang="en-US" sz="2667" dirty="0"/>
              <a:t>” (modification)</a:t>
            </a:r>
          </a:p>
          <a:p>
            <a:pPr lvl="1"/>
            <a:r>
              <a:rPr lang="en-US" altLang="en-US" sz="2667" dirty="0"/>
              <a:t>“</a:t>
            </a:r>
            <a:r>
              <a:rPr lang="en-US" altLang="en-US" sz="2667" dirty="0">
                <a:solidFill>
                  <a:srgbClr val="C00000"/>
                </a:solidFill>
              </a:rPr>
              <a:t>A man saw a boy </a:t>
            </a:r>
            <a:r>
              <a:rPr lang="en-US" altLang="en-US" sz="2667" i="1" u="sng" dirty="0">
                <a:solidFill>
                  <a:srgbClr val="C00000"/>
                </a:solidFill>
              </a:rPr>
              <a:t>with a telescope</a:t>
            </a:r>
            <a:r>
              <a:rPr lang="en-US" altLang="en-US" sz="2667" dirty="0"/>
              <a:t>.” (PP Attachment)</a:t>
            </a:r>
          </a:p>
          <a:p>
            <a:r>
              <a:rPr lang="en-US" altLang="en-US" sz="2667" b="1" dirty="0"/>
              <a:t>Anaphora resolution</a:t>
            </a:r>
            <a:r>
              <a:rPr lang="en-US" altLang="en-US" sz="2667" dirty="0"/>
              <a:t>: “</a:t>
            </a:r>
            <a:r>
              <a:rPr lang="en-US" altLang="en-US" sz="2667" dirty="0">
                <a:solidFill>
                  <a:srgbClr val="C00000"/>
                </a:solidFill>
              </a:rPr>
              <a:t>John persuaded Bill to buy a TV for </a:t>
            </a:r>
            <a:r>
              <a:rPr lang="en-US" altLang="en-US" sz="2667" i="1" u="sng" dirty="0">
                <a:solidFill>
                  <a:srgbClr val="C00000"/>
                </a:solidFill>
              </a:rPr>
              <a:t>himself</a:t>
            </a:r>
            <a:r>
              <a:rPr lang="en-US" altLang="en-US" sz="2667" dirty="0"/>
              <a:t>.” (himself = John or Bill?)</a:t>
            </a:r>
          </a:p>
          <a:p>
            <a:r>
              <a:rPr lang="en-US" altLang="en-US" sz="2667" b="1" dirty="0"/>
              <a:t>Presupposition:</a:t>
            </a:r>
            <a:r>
              <a:rPr lang="en-US" altLang="en-US" sz="2667" dirty="0"/>
              <a:t> “</a:t>
            </a:r>
            <a:r>
              <a:rPr lang="en-US" altLang="en-US" sz="2667" dirty="0">
                <a:solidFill>
                  <a:srgbClr val="C00000"/>
                </a:solidFill>
              </a:rPr>
              <a:t>He has quit smoking</a:t>
            </a:r>
            <a:r>
              <a:rPr lang="en-US" altLang="en-US" sz="2667" dirty="0"/>
              <a:t>” implies that he smoked before.</a:t>
            </a:r>
          </a:p>
        </p:txBody>
      </p:sp>
    </p:spTree>
    <p:extLst>
      <p:ext uri="{BB962C8B-B14F-4D97-AF65-F5344CB8AC3E}">
        <p14:creationId xmlns:p14="http://schemas.microsoft.com/office/powerpoint/2010/main" val="1987464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19200"/>
            <a:ext cx="10363200" cy="1470025"/>
          </a:xfrm>
        </p:spPr>
        <p:txBody>
          <a:bodyPr>
            <a:normAutofit fontScale="90000"/>
          </a:bodyPr>
          <a:lstStyle/>
          <a:p>
            <a:r>
              <a:rPr lang="en-US" sz="4900" b="1" dirty="0" smtClean="0"/>
              <a:t>Grand Challenge:</a:t>
            </a:r>
            <a:r>
              <a:rPr lang="en-US" sz="4900" b="1" u="sng" dirty="0" smtClean="0"/>
              <a:t/>
            </a:r>
            <a:br>
              <a:rPr lang="en-US" sz="4900" b="1" u="sng" dirty="0" smtClean="0"/>
            </a:br>
            <a:r>
              <a:rPr lang="en-US" dirty="0"/>
              <a:t/>
            </a:r>
            <a:br>
              <a:rPr lang="en-US" dirty="0"/>
            </a:br>
            <a:r>
              <a:rPr lang="en-US" dirty="0" smtClean="0"/>
              <a:t>How can we leverage </a:t>
            </a:r>
            <a:r>
              <a:rPr lang="en-US" b="1" u="sng" dirty="0" smtClean="0"/>
              <a:t>imperfect</a:t>
            </a:r>
            <a:r>
              <a:rPr lang="en-US" dirty="0" smtClean="0"/>
              <a:t> NLP to build a </a:t>
            </a:r>
            <a:r>
              <a:rPr lang="en-US" b="1" u="sng" dirty="0" smtClean="0"/>
              <a:t>perfect</a:t>
            </a:r>
            <a:r>
              <a:rPr lang="en-US" dirty="0" smtClean="0"/>
              <a:t> application? </a:t>
            </a:r>
            <a:endParaRPr lang="en-US" dirty="0"/>
          </a:p>
        </p:txBody>
      </p:sp>
      <p:sp>
        <p:nvSpPr>
          <p:cNvPr id="3" name="Content Placeholder 2"/>
          <p:cNvSpPr>
            <a:spLocks noGrp="1"/>
          </p:cNvSpPr>
          <p:nvPr>
            <p:ph type="subTitle" idx="1"/>
          </p:nvPr>
        </p:nvSpPr>
        <p:spPr>
          <a:xfrm>
            <a:off x="1752600" y="4267200"/>
            <a:ext cx="8534400" cy="990600"/>
          </a:xfrm>
        </p:spPr>
        <p:txBody>
          <a:bodyPr>
            <a:normAutofit/>
          </a:bodyPr>
          <a:lstStyle/>
          <a:p>
            <a:r>
              <a:rPr lang="en-US" sz="3600" b="1" dirty="0" smtClean="0"/>
              <a:t>Answer:  Having humans in the loop! </a:t>
            </a:r>
            <a:endParaRPr lang="en-US" sz="3600" b="1" dirty="0"/>
          </a:p>
        </p:txBody>
      </p:sp>
    </p:spTree>
    <p:extLst>
      <p:ext uri="{BB962C8B-B14F-4D97-AF65-F5344CB8AC3E}">
        <p14:creationId xmlns:p14="http://schemas.microsoft.com/office/powerpoint/2010/main" val="161130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smtClean="0"/>
              <a:t/>
            </a:r>
            <a:br>
              <a:rPr lang="en-US" altLang="en-US" dirty="0" smtClean="0"/>
            </a:br>
            <a:r>
              <a:rPr lang="en-US" altLang="en-US" sz="4900" b="1" dirty="0" smtClean="0"/>
              <a:t>TextScope</a:t>
            </a:r>
            <a:r>
              <a:rPr lang="en-US" altLang="en-US" sz="4900" dirty="0" smtClean="0"/>
              <a:t> to </a:t>
            </a:r>
            <a:r>
              <a:rPr lang="en-US" altLang="en-US" sz="4900" b="1" dirty="0" smtClean="0"/>
              <a:t>enhance human perception  </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8AD08FE-21CA-447A-B5E0-10774CCDBD3A}" type="slidenum">
              <a:rPr lang="en-US" smtClean="0"/>
              <a:t>12</a:t>
            </a:fld>
            <a:endParaRPr lang="en-US"/>
          </a:p>
        </p:txBody>
      </p:sp>
      <p:pic>
        <p:nvPicPr>
          <p:cNvPr id="7171" name="Picture 2" descr="Image result for microscope"/>
          <p:cNvPicPr>
            <a:picLocks noChangeAspect="1" noChangeArrowheads="1"/>
          </p:cNvPicPr>
          <p:nvPr/>
        </p:nvPicPr>
        <p:blipFill>
          <a:blip r:embed="rId2">
            <a:extLst>
              <a:ext uri="{28A0092B-C50C-407E-A947-70E740481C1C}">
                <a14:useLocalDpi xmlns:a14="http://schemas.microsoft.com/office/drawing/2010/main" val="0"/>
              </a:ext>
            </a:extLst>
          </a:blip>
          <a:srcRect b="35262"/>
          <a:stretch>
            <a:fillRect/>
          </a:stretch>
        </p:blipFill>
        <p:spPr bwMode="auto">
          <a:xfrm>
            <a:off x="914400" y="3059168"/>
            <a:ext cx="1947862" cy="186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Image result for space telescope wat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03576"/>
            <a:ext cx="2300975" cy="171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3"/>
          <p:cNvSpPr txBox="1">
            <a:spLocks noChangeArrowheads="1"/>
          </p:cNvSpPr>
          <p:nvPr/>
        </p:nvSpPr>
        <p:spPr bwMode="auto">
          <a:xfrm>
            <a:off x="3765585" y="2493717"/>
            <a:ext cx="1898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800" b="1" dirty="0">
                <a:latin typeface="Gill Sans MT" panose="020B0502020104020203" pitchFamily="34" charset="0"/>
              </a:rPr>
              <a:t>Telescope</a:t>
            </a:r>
            <a:r>
              <a:rPr lang="en-US" altLang="en-US" sz="1800" dirty="0">
                <a:latin typeface="Gill Sans MT" panose="020B0502020104020203" pitchFamily="34" charset="0"/>
              </a:rPr>
              <a:t> </a:t>
            </a:r>
          </a:p>
        </p:txBody>
      </p:sp>
      <p:sp>
        <p:nvSpPr>
          <p:cNvPr id="7174" name="TextBox 6"/>
          <p:cNvSpPr txBox="1">
            <a:spLocks noChangeArrowheads="1"/>
          </p:cNvSpPr>
          <p:nvPr/>
        </p:nvSpPr>
        <p:spPr bwMode="auto">
          <a:xfrm>
            <a:off x="830884" y="2432162"/>
            <a:ext cx="2198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800" b="1" dirty="0">
                <a:latin typeface="Gill Sans MT" panose="020B0502020104020203" pitchFamily="34" charset="0"/>
              </a:rPr>
              <a:t>Microscope </a:t>
            </a:r>
          </a:p>
        </p:txBody>
      </p:sp>
      <p:grpSp>
        <p:nvGrpSpPr>
          <p:cNvPr id="7175" name="Group 4"/>
          <p:cNvGrpSpPr>
            <a:grpSpLocks/>
          </p:cNvGrpSpPr>
          <p:nvPr/>
        </p:nvGrpSpPr>
        <p:grpSpPr bwMode="auto">
          <a:xfrm>
            <a:off x="5943600" y="1829076"/>
            <a:ext cx="4508847" cy="3428724"/>
            <a:chOff x="6019800" y="1599896"/>
            <a:chExt cx="6011797" cy="4573516"/>
          </a:xfrm>
        </p:grpSpPr>
        <p:pic>
          <p:nvPicPr>
            <p:cNvPr id="7177"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971799"/>
              <a:ext cx="4563997" cy="3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Box 9"/>
            <p:cNvSpPr txBox="1">
              <a:spLocks noChangeArrowheads="1"/>
            </p:cNvSpPr>
            <p:nvPr/>
          </p:nvSpPr>
          <p:spPr bwMode="auto">
            <a:xfrm>
              <a:off x="7720280" y="1599896"/>
              <a:ext cx="3663654" cy="11084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800" b="1" dirty="0" smtClean="0">
                  <a:latin typeface="+mn-lt"/>
                </a:rPr>
                <a:t>TextScope</a:t>
              </a:r>
              <a:endParaRPr lang="en-US" altLang="en-US" sz="4800" b="1" dirty="0">
                <a:latin typeface="+mn-lt"/>
              </a:endParaRPr>
            </a:p>
          </p:txBody>
        </p:sp>
        <p:sp>
          <p:nvSpPr>
            <p:cNvPr id="3" name="Right Arrow 2"/>
            <p:cNvSpPr/>
            <p:nvPr/>
          </p:nvSpPr>
          <p:spPr>
            <a:xfrm>
              <a:off x="6019800" y="3734010"/>
              <a:ext cx="1143000" cy="637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 name="Rectangle 1"/>
          <p:cNvSpPr/>
          <p:nvPr/>
        </p:nvSpPr>
        <p:spPr>
          <a:xfrm>
            <a:off x="4876800" y="5455306"/>
            <a:ext cx="6830065" cy="892552"/>
          </a:xfrm>
          <a:prstGeom prst="rect">
            <a:avLst/>
          </a:prstGeom>
        </p:spPr>
        <p:txBody>
          <a:bodyPr wrap="square">
            <a:spAutoFit/>
          </a:bodyPr>
          <a:lstStyle/>
          <a:p>
            <a:pPr lvl="1" algn="ctr"/>
            <a:r>
              <a:rPr lang="en-US" altLang="zh-CN" sz="2400" b="1" dirty="0" smtClean="0"/>
              <a:t>Intelligent Interactive Retrieval &amp; Text Analysis </a:t>
            </a:r>
          </a:p>
          <a:p>
            <a:pPr lvl="1" algn="ctr"/>
            <a:r>
              <a:rPr lang="en-US" altLang="zh-CN" sz="2400" b="1" dirty="0" smtClean="0"/>
              <a:t>for Task </a:t>
            </a:r>
            <a:r>
              <a:rPr lang="en-US" altLang="zh-CN" sz="2400" b="1" dirty="0"/>
              <a:t>S</a:t>
            </a:r>
            <a:r>
              <a:rPr lang="en-US" altLang="zh-CN" sz="2400" b="1" dirty="0" smtClean="0"/>
              <a:t>upport and Decision Making </a:t>
            </a:r>
            <a:r>
              <a:rPr lang="en-US" altLang="zh-CN" sz="2800" b="1" dirty="0" smtClean="0"/>
              <a:t>     </a:t>
            </a:r>
            <a:endParaRPr lang="en-US" altLang="zh-CN" sz="2400" b="1" dirty="0"/>
          </a:p>
        </p:txBody>
      </p:sp>
    </p:spTree>
    <p:extLst>
      <p:ext uri="{BB962C8B-B14F-4D97-AF65-F5344CB8AC3E}">
        <p14:creationId xmlns:p14="http://schemas.microsoft.com/office/powerpoint/2010/main" val="199505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8103"/>
            <a:ext cx="12344400" cy="1143000"/>
          </a:xfrm>
        </p:spPr>
        <p:txBody>
          <a:bodyPr>
            <a:noAutofit/>
          </a:bodyPr>
          <a:lstStyle/>
          <a:p>
            <a:r>
              <a:rPr lang="en-US" sz="3600" b="1" dirty="0"/>
              <a:t>TextScope </a:t>
            </a:r>
            <a:r>
              <a:rPr lang="en-US" sz="3600" b="1" dirty="0" smtClean="0"/>
              <a:t>in Action: </a:t>
            </a:r>
            <a:r>
              <a:rPr lang="en-US" sz="3600" b="1" u="sng" dirty="0" smtClean="0"/>
              <a:t>intelligent interactive </a:t>
            </a:r>
            <a:r>
              <a:rPr lang="en-US" sz="3600" b="1" u="sng" dirty="0"/>
              <a:t>decision support</a:t>
            </a:r>
          </a:p>
        </p:txBody>
      </p:sp>
      <p:sp>
        <p:nvSpPr>
          <p:cNvPr id="6" name="TextBox 5"/>
          <p:cNvSpPr txBox="1"/>
          <p:nvPr/>
        </p:nvSpPr>
        <p:spPr>
          <a:xfrm>
            <a:off x="1797261" y="4039266"/>
            <a:ext cx="1655711" cy="461665"/>
          </a:xfrm>
          <a:prstGeom prst="rect">
            <a:avLst/>
          </a:prstGeom>
          <a:noFill/>
        </p:spPr>
        <p:txBody>
          <a:bodyPr wrap="none" rtlCol="0">
            <a:spAutoFit/>
          </a:bodyPr>
          <a:lstStyle/>
          <a:p>
            <a:pPr algn="ctr"/>
            <a:r>
              <a:rPr lang="en-US" sz="2400" b="1" dirty="0"/>
              <a:t>Real World </a:t>
            </a:r>
          </a:p>
        </p:txBody>
      </p:sp>
      <p:grpSp>
        <p:nvGrpSpPr>
          <p:cNvPr id="28" name="Group 27"/>
          <p:cNvGrpSpPr/>
          <p:nvPr/>
        </p:nvGrpSpPr>
        <p:grpSpPr>
          <a:xfrm>
            <a:off x="3300779" y="3729752"/>
            <a:ext cx="4954909" cy="2671048"/>
            <a:chOff x="1776778" y="3729752"/>
            <a:chExt cx="4954909" cy="2671048"/>
          </a:xfrm>
        </p:grpSpPr>
        <p:grpSp>
          <p:nvGrpSpPr>
            <p:cNvPr id="27" name="Group 26"/>
            <p:cNvGrpSpPr/>
            <p:nvPr/>
          </p:nvGrpSpPr>
          <p:grpSpPr>
            <a:xfrm>
              <a:off x="1776778" y="3729752"/>
              <a:ext cx="4624022" cy="2671048"/>
              <a:chOff x="1776778" y="3729752"/>
              <a:chExt cx="4624022" cy="2671048"/>
            </a:xfrm>
          </p:grpSpPr>
          <p:sp>
            <p:nvSpPr>
              <p:cNvPr id="11" name="TextBox 10"/>
              <p:cNvSpPr txBox="1"/>
              <p:nvPr/>
            </p:nvSpPr>
            <p:spPr>
              <a:xfrm>
                <a:off x="2849978" y="3733720"/>
                <a:ext cx="1112423" cy="400110"/>
              </a:xfrm>
              <a:prstGeom prst="rect">
                <a:avLst/>
              </a:prstGeom>
              <a:noFill/>
              <a:ln>
                <a:solidFill>
                  <a:schemeClr val="tx1"/>
                </a:solidFill>
              </a:ln>
            </p:spPr>
            <p:txBody>
              <a:bodyPr wrap="square" rtlCol="0">
                <a:spAutoFit/>
              </a:bodyPr>
              <a:lstStyle/>
              <a:p>
                <a:r>
                  <a:rPr lang="en-US" sz="2000" b="1" dirty="0"/>
                  <a:t>Sensor 1</a:t>
                </a:r>
              </a:p>
            </p:txBody>
          </p:sp>
          <p:sp>
            <p:nvSpPr>
              <p:cNvPr id="13" name="TextBox 12"/>
              <p:cNvSpPr txBox="1"/>
              <p:nvPr/>
            </p:nvSpPr>
            <p:spPr>
              <a:xfrm>
                <a:off x="2819401" y="4546520"/>
                <a:ext cx="1112423" cy="400110"/>
              </a:xfrm>
              <a:prstGeom prst="rect">
                <a:avLst/>
              </a:prstGeom>
              <a:noFill/>
              <a:ln>
                <a:solidFill>
                  <a:schemeClr val="tx1"/>
                </a:solidFill>
              </a:ln>
            </p:spPr>
            <p:txBody>
              <a:bodyPr wrap="square" rtlCol="0">
                <a:spAutoFit/>
              </a:bodyPr>
              <a:lstStyle/>
              <a:p>
                <a:r>
                  <a:rPr lang="en-US" sz="2000" b="1" dirty="0"/>
                  <a:t>Sensor k</a:t>
                </a:r>
              </a:p>
            </p:txBody>
          </p:sp>
          <p:sp>
            <p:nvSpPr>
              <p:cNvPr id="14" name="TextBox 13"/>
              <p:cNvSpPr txBox="1"/>
              <p:nvPr/>
            </p:nvSpPr>
            <p:spPr>
              <a:xfrm>
                <a:off x="3056650" y="3729752"/>
                <a:ext cx="550151" cy="707886"/>
              </a:xfrm>
              <a:prstGeom prst="rect">
                <a:avLst/>
              </a:prstGeom>
              <a:noFill/>
            </p:spPr>
            <p:txBody>
              <a:bodyPr wrap="none" rtlCol="0">
                <a:spAutoFit/>
              </a:bodyPr>
              <a:lstStyle/>
              <a:p>
                <a:r>
                  <a:rPr lang="en-US" sz="4000" b="1" dirty="0"/>
                  <a: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5114400"/>
                <a:ext cx="35520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6650" y="5927200"/>
                <a:ext cx="42275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74640" y="4978401"/>
                <a:ext cx="606762" cy="769441"/>
              </a:xfrm>
              <a:prstGeom prst="rect">
                <a:avLst/>
              </a:prstGeom>
              <a:noFill/>
            </p:spPr>
            <p:txBody>
              <a:bodyPr wrap="square" rtlCol="0">
                <a:spAutoFit/>
              </a:bodyPr>
              <a:lstStyle/>
              <a:p>
                <a:r>
                  <a:rPr lang="en-US" sz="4400" b="1" dirty="0"/>
                  <a:t>…</a:t>
                </a:r>
              </a:p>
            </p:txBody>
          </p:sp>
          <p:cxnSp>
            <p:nvCxnSpPr>
              <p:cNvPr id="22" name="Straight Arrow Connector 21"/>
              <p:cNvCxnSpPr/>
              <p:nvPr/>
            </p:nvCxnSpPr>
            <p:spPr>
              <a:xfrm>
                <a:off x="3962400" y="4034552"/>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772917"/>
                <a:ext cx="838200" cy="2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5341253"/>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81400" y="6062400"/>
                <a:ext cx="1143000" cy="1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00599" y="3933775"/>
                <a:ext cx="1581433" cy="107706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5842" y="4034552"/>
                <a:ext cx="1754958" cy="954107"/>
              </a:xfrm>
              <a:prstGeom prst="rect">
                <a:avLst/>
              </a:prstGeom>
            </p:spPr>
            <p:txBody>
              <a:bodyPr wrap="square">
                <a:spAutoFit/>
              </a:bodyPr>
              <a:lstStyle/>
              <a:p>
                <a:pPr algn="ctr"/>
                <a:r>
                  <a:rPr lang="en-US" sz="2800" b="1" dirty="0"/>
                  <a:t>Non-Text</a:t>
                </a:r>
                <a:r>
                  <a:rPr lang="en-US" sz="2800" b="1" dirty="0">
                    <a:solidFill>
                      <a:srgbClr val="FF0000"/>
                    </a:solidFill>
                  </a:rPr>
                  <a:t> </a:t>
                </a:r>
              </a:p>
              <a:p>
                <a:pPr algn="ctr"/>
                <a:r>
                  <a:rPr lang="en-US" sz="2800" b="1" dirty="0"/>
                  <a:t>Data</a:t>
                </a:r>
              </a:p>
            </p:txBody>
          </p:sp>
          <p:sp>
            <p:nvSpPr>
              <p:cNvPr id="31" name="Rounded Rectangle 30"/>
              <p:cNvSpPr/>
              <p:nvPr/>
            </p:nvSpPr>
            <p:spPr>
              <a:xfrm>
                <a:off x="4837521" y="5218555"/>
                <a:ext cx="1371600" cy="1058573"/>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11" idx="1"/>
              </p:cNvCxnSpPr>
              <p:nvPr/>
            </p:nvCxnSpPr>
            <p:spPr>
              <a:xfrm flipV="1">
                <a:off x="1913650" y="3933775"/>
                <a:ext cx="936328" cy="612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1"/>
              </p:cNvCxnSpPr>
              <p:nvPr/>
            </p:nvCxnSpPr>
            <p:spPr>
              <a:xfrm flipV="1">
                <a:off x="1888483" y="4746575"/>
                <a:ext cx="930918" cy="35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7" idx="1"/>
              </p:cNvCxnSpPr>
              <p:nvPr/>
            </p:nvCxnSpPr>
            <p:spPr>
              <a:xfrm>
                <a:off x="2066050" y="4698921"/>
                <a:ext cx="908590" cy="664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76778" y="5707841"/>
                <a:ext cx="1127472" cy="370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76729" y="5218555"/>
              <a:ext cx="1754958" cy="954107"/>
            </a:xfrm>
            <a:prstGeom prst="rect">
              <a:avLst/>
            </a:prstGeom>
          </p:spPr>
          <p:txBody>
            <a:bodyPr wrap="square">
              <a:spAutoFit/>
            </a:bodyPr>
            <a:lstStyle/>
            <a:p>
              <a:r>
                <a:rPr lang="en-US" sz="2800" b="1" dirty="0"/>
                <a:t>Text </a:t>
              </a:r>
            </a:p>
            <a:p>
              <a:r>
                <a:rPr lang="en-US" sz="2800" b="1" dirty="0"/>
                <a:t>Data</a:t>
              </a:r>
            </a:p>
          </p:txBody>
        </p:sp>
      </p:grpSp>
      <p:grpSp>
        <p:nvGrpSpPr>
          <p:cNvPr id="69" name="Group 68"/>
          <p:cNvGrpSpPr/>
          <p:nvPr/>
        </p:nvGrpSpPr>
        <p:grpSpPr>
          <a:xfrm>
            <a:off x="7937938" y="3696097"/>
            <a:ext cx="2653862" cy="2581032"/>
            <a:chOff x="6088768" y="2874138"/>
            <a:chExt cx="2490883" cy="2061234"/>
          </a:xfrm>
        </p:grpSpPr>
        <p:sp>
          <p:nvSpPr>
            <p:cNvPr id="34" name="Right Arrow 33"/>
            <p:cNvSpPr/>
            <p:nvPr/>
          </p:nvSpPr>
          <p:spPr>
            <a:xfrm>
              <a:off x="6088768" y="3159264"/>
              <a:ext cx="757696" cy="39372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00304" y="4215488"/>
              <a:ext cx="757696" cy="40680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29896" y="2874138"/>
              <a:ext cx="1584134" cy="2061234"/>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07555" y="3017087"/>
              <a:ext cx="1672096" cy="958593"/>
            </a:xfrm>
            <a:prstGeom prst="rect">
              <a:avLst/>
            </a:prstGeom>
            <a:noFill/>
            <a:ln>
              <a:noFill/>
            </a:ln>
          </p:spPr>
          <p:txBody>
            <a:bodyPr wrap="square" rtlCol="0">
              <a:spAutoFit/>
            </a:bodyPr>
            <a:lstStyle/>
            <a:p>
              <a:pPr algn="ctr"/>
              <a:r>
                <a:rPr lang="en-US" sz="2400" b="1" dirty="0"/>
                <a:t>Joint Mining of Non-Text</a:t>
              </a:r>
            </a:p>
            <a:p>
              <a:pPr algn="ctr"/>
              <a:r>
                <a:rPr lang="en-US" sz="2400" b="1" dirty="0"/>
                <a:t>and Text</a:t>
              </a:r>
            </a:p>
          </p:txBody>
        </p:sp>
      </p:grpSp>
      <p:grpSp>
        <p:nvGrpSpPr>
          <p:cNvPr id="73" name="Group 72"/>
          <p:cNvGrpSpPr/>
          <p:nvPr/>
        </p:nvGrpSpPr>
        <p:grpSpPr>
          <a:xfrm>
            <a:off x="4648200" y="1447800"/>
            <a:ext cx="3886200" cy="872444"/>
            <a:chOff x="2904249" y="808662"/>
            <a:chExt cx="4106150" cy="654333"/>
          </a:xfrm>
        </p:grpSpPr>
        <p:sp>
          <p:nvSpPr>
            <p:cNvPr id="51" name="Rectangle 50"/>
            <p:cNvSpPr/>
            <p:nvPr/>
          </p:nvSpPr>
          <p:spPr>
            <a:xfrm>
              <a:off x="4267200" y="808662"/>
              <a:ext cx="1676400" cy="652589"/>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04249" y="839748"/>
              <a:ext cx="4106150" cy="623247"/>
              <a:chOff x="2904249" y="839748"/>
              <a:chExt cx="4106150" cy="623247"/>
            </a:xfrm>
          </p:grpSpPr>
          <p:sp>
            <p:nvSpPr>
              <p:cNvPr id="46" name="Right Arrow 45"/>
              <p:cNvSpPr/>
              <p:nvPr/>
            </p:nvSpPr>
            <p:spPr>
              <a:xfrm rot="10800000">
                <a:off x="6095999" y="1002731"/>
                <a:ext cx="914400"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24812" y="839748"/>
                <a:ext cx="1672096" cy="623247"/>
              </a:xfrm>
              <a:prstGeom prst="rect">
                <a:avLst/>
              </a:prstGeom>
              <a:noFill/>
              <a:ln>
                <a:noFill/>
              </a:ln>
            </p:spPr>
            <p:txBody>
              <a:bodyPr wrap="square" rtlCol="0">
                <a:spAutoFit/>
              </a:bodyPr>
              <a:lstStyle/>
              <a:p>
                <a:pPr algn="ctr"/>
                <a:r>
                  <a:rPr lang="en-US" sz="2400" b="1" dirty="0"/>
                  <a:t>Predictive</a:t>
                </a:r>
              </a:p>
              <a:p>
                <a:pPr algn="ctr"/>
                <a:r>
                  <a:rPr lang="en-US" sz="2400" b="1" dirty="0"/>
                  <a:t>Model</a:t>
                </a:r>
              </a:p>
            </p:txBody>
          </p:sp>
          <p:sp>
            <p:nvSpPr>
              <p:cNvPr id="54" name="Right Arrow 53"/>
              <p:cNvSpPr/>
              <p:nvPr/>
            </p:nvSpPr>
            <p:spPr>
              <a:xfrm rot="10800000">
                <a:off x="2904249" y="943004"/>
                <a:ext cx="136295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610600" y="1400325"/>
            <a:ext cx="1869052" cy="2208614"/>
            <a:chOff x="6884952" y="1031194"/>
            <a:chExt cx="1869052" cy="1656461"/>
          </a:xfrm>
        </p:grpSpPr>
        <p:sp>
          <p:nvSpPr>
            <p:cNvPr id="7" name="TextBox 6"/>
            <p:cNvSpPr txBox="1"/>
            <p:nvPr/>
          </p:nvSpPr>
          <p:spPr>
            <a:xfrm>
              <a:off x="7183885" y="1048003"/>
              <a:ext cx="1261371" cy="761747"/>
            </a:xfrm>
            <a:prstGeom prst="rect">
              <a:avLst/>
            </a:prstGeom>
            <a:noFill/>
          </p:spPr>
          <p:txBody>
            <a:bodyPr wrap="none" rtlCol="0">
              <a:spAutoFit/>
            </a:bodyPr>
            <a:lstStyle/>
            <a:p>
              <a:pPr algn="ctr"/>
              <a:r>
                <a:rPr lang="en-US" sz="2000" b="1" dirty="0"/>
                <a:t>Multiple </a:t>
              </a:r>
            </a:p>
            <a:p>
              <a:pPr algn="ctr"/>
              <a:r>
                <a:rPr lang="en-US" sz="2000" b="1" dirty="0"/>
                <a:t>Predictors</a:t>
              </a:r>
            </a:p>
            <a:p>
              <a:pPr algn="ctr"/>
              <a:r>
                <a:rPr lang="en-US" sz="2000" b="1" dirty="0"/>
                <a:t>(Features)</a:t>
              </a:r>
            </a:p>
          </p:txBody>
        </p:sp>
        <p:grpSp>
          <p:nvGrpSpPr>
            <p:cNvPr id="70" name="Group 69"/>
            <p:cNvGrpSpPr/>
            <p:nvPr/>
          </p:nvGrpSpPr>
          <p:grpSpPr>
            <a:xfrm>
              <a:off x="6884952" y="1031194"/>
              <a:ext cx="1869052" cy="1656461"/>
              <a:chOff x="6884952" y="1031194"/>
              <a:chExt cx="1869052" cy="1656461"/>
            </a:xfrm>
          </p:grpSpPr>
          <p:sp>
            <p:nvSpPr>
              <p:cNvPr id="44" name="Right Arrow 43"/>
              <p:cNvSpPr/>
              <p:nvPr/>
            </p:nvSpPr>
            <p:spPr>
              <a:xfrm rot="16200000">
                <a:off x="6904034" y="2124087"/>
                <a:ext cx="905908"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7910580" y="2098247"/>
                <a:ext cx="957587"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84952" y="1031194"/>
                <a:ext cx="1869052" cy="762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547650" y="1512783"/>
                <a:ext cx="731290" cy="761747"/>
              </a:xfrm>
              <a:prstGeom prst="rect">
                <a:avLst/>
              </a:prstGeom>
              <a:noFill/>
            </p:spPr>
            <p:txBody>
              <a:bodyPr wrap="none" rtlCol="0">
                <a:spAutoFit/>
              </a:bodyPr>
              <a:lstStyle/>
              <a:p>
                <a:r>
                  <a:rPr lang="en-US" sz="6000" b="1" dirty="0"/>
                  <a:t>…</a:t>
                </a:r>
              </a:p>
            </p:txBody>
          </p:sp>
        </p:grpSp>
      </p:grpSp>
      <p:grpSp>
        <p:nvGrpSpPr>
          <p:cNvPr id="33" name="Group 32"/>
          <p:cNvGrpSpPr/>
          <p:nvPr/>
        </p:nvGrpSpPr>
        <p:grpSpPr>
          <a:xfrm>
            <a:off x="1297749" y="1279902"/>
            <a:ext cx="5560076" cy="2657096"/>
            <a:chOff x="-226261" y="1133889"/>
            <a:chExt cx="5560263" cy="2803111"/>
          </a:xfrm>
        </p:grpSpPr>
        <p:pic>
          <p:nvPicPr>
            <p:cNvPr id="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2984" y="2723084"/>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26261" y="1133889"/>
              <a:ext cx="3350460" cy="2803111"/>
              <a:chOff x="-226261" y="850416"/>
              <a:chExt cx="3350460" cy="2102334"/>
            </a:xfrm>
          </p:grpSpPr>
          <p:sp>
            <p:nvSpPr>
              <p:cNvPr id="48" name="Oval 47"/>
              <p:cNvSpPr/>
              <p:nvPr/>
            </p:nvSpPr>
            <p:spPr>
              <a:xfrm>
                <a:off x="-226261" y="850416"/>
                <a:ext cx="3350460" cy="916621"/>
              </a:xfrm>
              <a:prstGeom prst="ellipse">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29059" y="910310"/>
                <a:ext cx="3161677" cy="657497"/>
              </a:xfrm>
              <a:prstGeom prst="rect">
                <a:avLst/>
              </a:prstGeom>
              <a:noFill/>
            </p:spPr>
            <p:txBody>
              <a:bodyPr wrap="none" rtlCol="0">
                <a:spAutoFit/>
              </a:bodyPr>
              <a:lstStyle/>
              <a:p>
                <a:pPr algn="ctr"/>
                <a:r>
                  <a:rPr lang="en-US" sz="2400" b="1" dirty="0"/>
                  <a:t>Predicted Values </a:t>
                </a:r>
              </a:p>
              <a:p>
                <a:pPr algn="ctr"/>
                <a:r>
                  <a:rPr lang="en-US" sz="2400" b="1" dirty="0"/>
                  <a:t>of Real World Variables</a:t>
                </a:r>
              </a:p>
            </p:txBody>
          </p:sp>
          <p:sp>
            <p:nvSpPr>
              <p:cNvPr id="61" name="TextBox 60"/>
              <p:cNvSpPr txBox="1"/>
              <p:nvPr/>
            </p:nvSpPr>
            <p:spPr>
              <a:xfrm>
                <a:off x="152400" y="2114550"/>
                <a:ext cx="2857545" cy="316573"/>
              </a:xfrm>
              <a:prstGeom prst="rect">
                <a:avLst/>
              </a:prstGeom>
              <a:noFill/>
              <a:ln>
                <a:solidFill>
                  <a:schemeClr val="tx1"/>
                </a:solidFill>
              </a:ln>
            </p:spPr>
            <p:txBody>
              <a:bodyPr wrap="none" rtlCol="0">
                <a:spAutoFit/>
              </a:bodyPr>
              <a:lstStyle/>
              <a:p>
                <a:r>
                  <a:rPr lang="en-US" sz="2000" b="1" dirty="0"/>
                  <a:t>Optimal Decision Making</a:t>
                </a:r>
              </a:p>
            </p:txBody>
          </p:sp>
          <p:sp>
            <p:nvSpPr>
              <p:cNvPr id="62" name="Right Arrow 61"/>
              <p:cNvSpPr/>
              <p:nvPr/>
            </p:nvSpPr>
            <p:spPr>
              <a:xfrm rot="5400000">
                <a:off x="1296008" y="168284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320901" y="2546248"/>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a:endCxn id="61" idx="3"/>
            </p:cNvCxnSpPr>
            <p:nvPr/>
          </p:nvCxnSpPr>
          <p:spPr>
            <a:xfrm flipH="1">
              <a:off x="3009849" y="2945148"/>
              <a:ext cx="1638351" cy="7430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18" y="4671370"/>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38" y="5262142"/>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6685554" y="2320244"/>
            <a:ext cx="2110734" cy="1628416"/>
            <a:chOff x="5161554" y="2320244"/>
            <a:chExt cx="2110734" cy="1628416"/>
          </a:xfrm>
        </p:grpSpPr>
        <p:cxnSp>
          <p:nvCxnSpPr>
            <p:cNvPr id="81" name="Straight Arrow Connector 80"/>
            <p:cNvCxnSpPr/>
            <p:nvPr/>
          </p:nvCxnSpPr>
          <p:spPr>
            <a:xfrm>
              <a:off x="5410200" y="3256884"/>
              <a:ext cx="1370901" cy="69177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524787" y="3005001"/>
              <a:ext cx="1747501" cy="152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161554" y="2320244"/>
              <a:ext cx="41344" cy="55737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flipH="1">
            <a:off x="4825800" y="3199057"/>
            <a:ext cx="1297596" cy="4666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100569" y="3505200"/>
            <a:ext cx="1201152" cy="2422000"/>
            <a:chOff x="3576569" y="3505200"/>
            <a:chExt cx="1201152" cy="2422000"/>
          </a:xfrm>
        </p:grpSpPr>
        <p:sp>
          <p:nvSpPr>
            <p:cNvPr id="85" name="Freeform 84"/>
            <p:cNvSpPr/>
            <p:nvPr/>
          </p:nvSpPr>
          <p:spPr>
            <a:xfrm>
              <a:off x="3738365" y="3505200"/>
              <a:ext cx="1039356" cy="2422000"/>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76569" y="3519760"/>
              <a:ext cx="977051" cy="1962339"/>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562600" y="1097656"/>
            <a:ext cx="5478236" cy="5303144"/>
            <a:chOff x="5562600" y="1097656"/>
            <a:chExt cx="5478236" cy="5303144"/>
          </a:xfrm>
        </p:grpSpPr>
        <p:sp>
          <p:nvSpPr>
            <p:cNvPr id="4" name="Rectangle 3"/>
            <p:cNvSpPr/>
            <p:nvPr/>
          </p:nvSpPr>
          <p:spPr>
            <a:xfrm>
              <a:off x="5562600" y="1231104"/>
              <a:ext cx="5334000"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6200000">
              <a:off x="7269997" y="2735623"/>
              <a:ext cx="5140393" cy="218996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093053" y="5032380"/>
              <a:ext cx="4803547" cy="13596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9"/>
            <p:cNvSpPr txBox="1">
              <a:spLocks noChangeArrowheads="1"/>
            </p:cNvSpPr>
            <p:nvPr/>
          </p:nvSpPr>
          <p:spPr bwMode="auto">
            <a:xfrm>
              <a:off x="8293096" y="1097656"/>
              <a:ext cx="2747740" cy="830997"/>
            </a:xfrm>
            <a:prstGeom prst="rect">
              <a:avLst/>
            </a:prstGeom>
            <a:no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800" b="1" dirty="0" smtClean="0">
                  <a:latin typeface="+mn-lt"/>
                </a:rPr>
                <a:t>TextScope</a:t>
              </a:r>
              <a:endParaRPr lang="en-US" altLang="en-US" sz="4800" b="1" dirty="0">
                <a:latin typeface="+mn-lt"/>
              </a:endParaRPr>
            </a:p>
          </p:txBody>
        </p:sp>
        <p:sp>
          <p:nvSpPr>
            <p:cNvPr id="8" name="TextBox 7"/>
            <p:cNvSpPr txBox="1"/>
            <p:nvPr/>
          </p:nvSpPr>
          <p:spPr>
            <a:xfrm>
              <a:off x="6582899" y="5286176"/>
              <a:ext cx="4281750" cy="461665"/>
            </a:xfrm>
            <a:prstGeom prst="rect">
              <a:avLst/>
            </a:prstGeom>
            <a:solidFill>
              <a:schemeClr val="bg1">
                <a:lumMod val="85000"/>
              </a:schemeClr>
            </a:solidFill>
          </p:spPr>
          <p:txBody>
            <a:bodyPr wrap="none" rtlCol="0">
              <a:spAutoFit/>
            </a:bodyPr>
            <a:lstStyle/>
            <a:p>
              <a:r>
                <a:rPr lang="en-US" altLang="zh-CN" sz="2400" b="1" dirty="0" smtClean="0"/>
                <a:t>Interactive information </a:t>
              </a:r>
              <a:r>
                <a:rPr lang="en-US" altLang="zh-CN" sz="2400" b="1" dirty="0"/>
                <a:t>r</a:t>
              </a:r>
              <a:r>
                <a:rPr lang="en-US" altLang="zh-CN" sz="2400" b="1" dirty="0" smtClean="0"/>
                <a:t>etrieval</a:t>
              </a:r>
              <a:endParaRPr lang="en-US" sz="2400" b="1" dirty="0"/>
            </a:p>
          </p:txBody>
        </p:sp>
        <p:sp>
          <p:nvSpPr>
            <p:cNvPr id="76" name="TextBox 75"/>
            <p:cNvSpPr txBox="1"/>
            <p:nvPr/>
          </p:nvSpPr>
          <p:spPr>
            <a:xfrm>
              <a:off x="6731444" y="5830809"/>
              <a:ext cx="3782702" cy="461665"/>
            </a:xfrm>
            <a:prstGeom prst="rect">
              <a:avLst/>
            </a:prstGeom>
            <a:solidFill>
              <a:schemeClr val="bg1">
                <a:lumMod val="85000"/>
              </a:schemeClr>
            </a:solidFill>
          </p:spPr>
          <p:txBody>
            <a:bodyPr wrap="none" rtlCol="0">
              <a:spAutoFit/>
            </a:bodyPr>
            <a:lstStyle/>
            <a:p>
              <a:r>
                <a:rPr lang="en-US" altLang="zh-CN" sz="2400" b="1" dirty="0" smtClean="0"/>
                <a:t>Natural language processing</a:t>
              </a:r>
            </a:p>
          </p:txBody>
        </p:sp>
        <p:sp>
          <p:nvSpPr>
            <p:cNvPr id="77" name="TextBox 76"/>
            <p:cNvSpPr txBox="1"/>
            <p:nvPr/>
          </p:nvSpPr>
          <p:spPr>
            <a:xfrm>
              <a:off x="8972022" y="4338445"/>
              <a:ext cx="1767535" cy="830997"/>
            </a:xfrm>
            <a:prstGeom prst="rect">
              <a:avLst/>
            </a:prstGeom>
            <a:solidFill>
              <a:schemeClr val="bg1">
                <a:lumMod val="85000"/>
              </a:schemeClr>
            </a:solidFill>
          </p:spPr>
          <p:txBody>
            <a:bodyPr wrap="none" rtlCol="0">
              <a:spAutoFit/>
            </a:bodyPr>
            <a:lstStyle/>
            <a:p>
              <a:r>
                <a:rPr lang="en-US" altLang="zh-CN" sz="2400" b="1" dirty="0" smtClean="0"/>
                <a:t>Interactive</a:t>
              </a:r>
            </a:p>
            <a:p>
              <a:r>
                <a:rPr lang="en-US" altLang="zh-CN" sz="2400" b="1" dirty="0"/>
                <a:t>t</a:t>
              </a:r>
              <a:r>
                <a:rPr lang="en-US" altLang="zh-CN" sz="2400" b="1" dirty="0" smtClean="0"/>
                <a:t>ext analysis</a:t>
              </a:r>
            </a:p>
          </p:txBody>
        </p:sp>
        <p:sp>
          <p:nvSpPr>
            <p:cNvPr id="78" name="TextBox 77"/>
            <p:cNvSpPr txBox="1"/>
            <p:nvPr/>
          </p:nvSpPr>
          <p:spPr>
            <a:xfrm>
              <a:off x="8745210" y="3681667"/>
              <a:ext cx="2152833" cy="461665"/>
            </a:xfrm>
            <a:prstGeom prst="rect">
              <a:avLst/>
            </a:prstGeom>
            <a:solidFill>
              <a:schemeClr val="bg1">
                <a:lumMod val="85000"/>
              </a:schemeClr>
            </a:solidFill>
          </p:spPr>
          <p:txBody>
            <a:bodyPr wrap="none" rtlCol="0">
              <a:spAutoFit/>
            </a:bodyPr>
            <a:lstStyle/>
            <a:p>
              <a:r>
                <a:rPr lang="en-US" altLang="zh-CN" sz="2400" b="1" dirty="0" smtClean="0"/>
                <a:t>Text + Non-Text</a:t>
              </a:r>
            </a:p>
          </p:txBody>
        </p:sp>
        <p:sp>
          <p:nvSpPr>
            <p:cNvPr id="79" name="TextBox 78"/>
            <p:cNvSpPr txBox="1"/>
            <p:nvPr/>
          </p:nvSpPr>
          <p:spPr>
            <a:xfrm>
              <a:off x="6007591" y="1809570"/>
              <a:ext cx="2676951" cy="461665"/>
            </a:xfrm>
            <a:prstGeom prst="rect">
              <a:avLst/>
            </a:prstGeom>
            <a:solidFill>
              <a:schemeClr val="bg1">
                <a:lumMod val="85000"/>
              </a:schemeClr>
            </a:solidFill>
          </p:spPr>
          <p:txBody>
            <a:bodyPr wrap="none" rtlCol="0">
              <a:spAutoFit/>
            </a:bodyPr>
            <a:lstStyle/>
            <a:p>
              <a:r>
                <a:rPr lang="en-US" altLang="zh-CN" sz="2400" b="1" dirty="0" smtClean="0"/>
                <a:t>Learning to interact</a:t>
              </a:r>
            </a:p>
          </p:txBody>
        </p:sp>
        <p:sp>
          <p:nvSpPr>
            <p:cNvPr id="80" name="TextBox 79"/>
            <p:cNvSpPr txBox="1"/>
            <p:nvPr/>
          </p:nvSpPr>
          <p:spPr>
            <a:xfrm>
              <a:off x="9062949" y="2978397"/>
              <a:ext cx="1490857" cy="461665"/>
            </a:xfrm>
            <a:prstGeom prst="rect">
              <a:avLst/>
            </a:prstGeom>
            <a:solidFill>
              <a:schemeClr val="bg1">
                <a:lumMod val="85000"/>
              </a:schemeClr>
            </a:solidFill>
          </p:spPr>
          <p:txBody>
            <a:bodyPr wrap="none" rtlCol="0">
              <a:spAutoFit/>
            </a:bodyPr>
            <a:lstStyle/>
            <a:p>
              <a:r>
                <a:rPr lang="en-US" altLang="zh-CN" sz="2400" b="1" dirty="0" smtClean="0"/>
                <a:t>Prediction</a:t>
              </a:r>
            </a:p>
          </p:txBody>
        </p:sp>
        <p:sp>
          <p:nvSpPr>
            <p:cNvPr id="9" name="Oval 8"/>
            <p:cNvSpPr/>
            <p:nvPr/>
          </p:nvSpPr>
          <p:spPr>
            <a:xfrm>
              <a:off x="8852390" y="1840305"/>
              <a:ext cx="2025217"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Domain Knowledge</a:t>
              </a:r>
              <a:endParaRPr lang="en-US" b="1" dirty="0">
                <a:solidFill>
                  <a:schemeClr val="tx1"/>
                </a:solidFill>
              </a:endParaRPr>
            </a:p>
          </p:txBody>
        </p:sp>
      </p:grpSp>
      <p:sp>
        <p:nvSpPr>
          <p:cNvPr id="12" name="Slide Number Placeholder 11"/>
          <p:cNvSpPr>
            <a:spLocks noGrp="1"/>
          </p:cNvSpPr>
          <p:nvPr>
            <p:ph type="sldNum" sz="quarter" idx="12"/>
          </p:nvPr>
        </p:nvSpPr>
        <p:spPr/>
        <p:txBody>
          <a:bodyPr/>
          <a:lstStyle/>
          <a:p>
            <a:fld id="{88AD08FE-21CA-447A-B5E0-10774CCDBD3A}" type="slidenum">
              <a:rPr lang="en-US" smtClean="0"/>
              <a:t>13</a:t>
            </a:fld>
            <a:endParaRPr lang="en-US"/>
          </a:p>
        </p:txBody>
      </p:sp>
    </p:spTree>
    <p:extLst>
      <p:ext uri="{BB962C8B-B14F-4D97-AF65-F5344CB8AC3E}">
        <p14:creationId xmlns:p14="http://schemas.microsoft.com/office/powerpoint/2010/main" val="65154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09800" y="1371600"/>
            <a:ext cx="8001000" cy="48006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209800" y="2209800"/>
            <a:ext cx="800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87500" y="1529617"/>
            <a:ext cx="1835952" cy="584775"/>
          </a:xfrm>
          <a:prstGeom prst="rect">
            <a:avLst/>
          </a:prstGeom>
        </p:spPr>
        <p:txBody>
          <a:bodyPr wrap="none">
            <a:spAutoFit/>
          </a:bodyPr>
          <a:lstStyle/>
          <a:p>
            <a:r>
              <a:rPr lang="en-US" sz="3200" dirty="0">
                <a:solidFill>
                  <a:srgbClr val="C00000"/>
                </a:solidFill>
                <a:latin typeface="Script MT Bold" panose="03040602040607080904" pitchFamily="66" charset="0"/>
              </a:rPr>
              <a:t>Text</a:t>
            </a:r>
            <a:r>
              <a:rPr lang="en-US" sz="3200" dirty="0">
                <a:solidFill>
                  <a:srgbClr val="0033CC"/>
                </a:solidFill>
                <a:latin typeface="Script MT Bold" panose="03040602040607080904" pitchFamily="66" charset="0"/>
              </a:rPr>
              <a:t>Scope</a:t>
            </a:r>
          </a:p>
        </p:txBody>
      </p:sp>
      <p:sp>
        <p:nvSpPr>
          <p:cNvPr id="11" name="TextBox 10"/>
          <p:cNvSpPr txBox="1"/>
          <p:nvPr/>
        </p:nvSpPr>
        <p:spPr>
          <a:xfrm>
            <a:off x="5487204" y="1351325"/>
            <a:ext cx="1511504" cy="461665"/>
          </a:xfrm>
          <a:prstGeom prst="rect">
            <a:avLst/>
          </a:prstGeom>
          <a:noFill/>
        </p:spPr>
        <p:txBody>
          <a:bodyPr wrap="none" rtlCol="0">
            <a:spAutoFit/>
          </a:bodyPr>
          <a:lstStyle/>
          <a:p>
            <a:r>
              <a:rPr lang="en-US" sz="2400" b="1" dirty="0"/>
              <a:t>Task Panel</a:t>
            </a:r>
          </a:p>
        </p:txBody>
      </p:sp>
      <p:sp>
        <p:nvSpPr>
          <p:cNvPr id="14" name="TextBox 13"/>
          <p:cNvSpPr txBox="1"/>
          <p:nvPr/>
        </p:nvSpPr>
        <p:spPr>
          <a:xfrm>
            <a:off x="6965427" y="1796739"/>
            <a:ext cx="1273426" cy="400110"/>
          </a:xfrm>
          <a:prstGeom prst="rect">
            <a:avLst/>
          </a:prstGeom>
          <a:solidFill>
            <a:schemeClr val="accent3">
              <a:lumMod val="60000"/>
              <a:lumOff val="40000"/>
            </a:schemeClr>
          </a:solidFill>
        </p:spPr>
        <p:txBody>
          <a:bodyPr wrap="none" rtlCol="0">
            <a:spAutoFit/>
          </a:bodyPr>
          <a:lstStyle/>
          <a:p>
            <a:r>
              <a:rPr lang="en-US" sz="2000" b="1" dirty="0"/>
              <a:t>Prediction</a:t>
            </a:r>
          </a:p>
        </p:txBody>
      </p:sp>
      <p:sp>
        <p:nvSpPr>
          <p:cNvPr id="18" name="TextBox 17"/>
          <p:cNvSpPr txBox="1"/>
          <p:nvPr/>
        </p:nvSpPr>
        <p:spPr>
          <a:xfrm>
            <a:off x="4012374" y="1799534"/>
            <a:ext cx="1714380" cy="400110"/>
          </a:xfrm>
          <a:prstGeom prst="rect">
            <a:avLst/>
          </a:prstGeom>
          <a:solidFill>
            <a:schemeClr val="accent3">
              <a:lumMod val="60000"/>
              <a:lumOff val="40000"/>
            </a:schemeClr>
          </a:solidFill>
        </p:spPr>
        <p:txBody>
          <a:bodyPr wrap="none" rtlCol="0">
            <a:spAutoFit/>
          </a:bodyPr>
          <a:lstStyle/>
          <a:p>
            <a:r>
              <a:rPr lang="en-US" sz="2000" b="1" dirty="0"/>
              <a:t>Topic Analyzer</a:t>
            </a:r>
          </a:p>
        </p:txBody>
      </p:sp>
      <p:sp>
        <p:nvSpPr>
          <p:cNvPr id="19" name="TextBox 18"/>
          <p:cNvSpPr txBox="1"/>
          <p:nvPr/>
        </p:nvSpPr>
        <p:spPr>
          <a:xfrm>
            <a:off x="5852419" y="1798332"/>
            <a:ext cx="1034257" cy="400110"/>
          </a:xfrm>
          <a:prstGeom prst="rect">
            <a:avLst/>
          </a:prstGeom>
          <a:solidFill>
            <a:schemeClr val="accent3">
              <a:lumMod val="60000"/>
              <a:lumOff val="40000"/>
            </a:schemeClr>
          </a:solidFill>
        </p:spPr>
        <p:txBody>
          <a:bodyPr wrap="none" rtlCol="0">
            <a:spAutoFit/>
          </a:bodyPr>
          <a:lstStyle/>
          <a:p>
            <a:r>
              <a:rPr lang="en-US" sz="2000" b="1" dirty="0"/>
              <a:t>Opinion</a:t>
            </a:r>
          </a:p>
        </p:txBody>
      </p:sp>
      <p:sp>
        <p:nvSpPr>
          <p:cNvPr id="20" name="TextBox 19"/>
          <p:cNvSpPr txBox="1"/>
          <p:nvPr/>
        </p:nvSpPr>
        <p:spPr>
          <a:xfrm>
            <a:off x="8750336" y="1809690"/>
            <a:ext cx="1460464" cy="400110"/>
          </a:xfrm>
          <a:prstGeom prst="rect">
            <a:avLst/>
          </a:prstGeom>
          <a:solidFill>
            <a:schemeClr val="accent3">
              <a:lumMod val="60000"/>
              <a:lumOff val="40000"/>
            </a:schemeClr>
          </a:solidFill>
        </p:spPr>
        <p:txBody>
          <a:bodyPr wrap="none" rtlCol="0">
            <a:spAutoFit/>
          </a:bodyPr>
          <a:lstStyle/>
          <a:p>
            <a:r>
              <a:rPr lang="en-US" sz="2000" b="1" dirty="0"/>
              <a:t>Event Radar</a:t>
            </a:r>
          </a:p>
        </p:txBody>
      </p:sp>
      <p:sp>
        <p:nvSpPr>
          <p:cNvPr id="21" name="TextBox 20"/>
          <p:cNvSpPr txBox="1"/>
          <p:nvPr/>
        </p:nvSpPr>
        <p:spPr>
          <a:xfrm>
            <a:off x="8205572" y="1611125"/>
            <a:ext cx="419100" cy="646331"/>
          </a:xfrm>
          <a:prstGeom prst="rect">
            <a:avLst/>
          </a:prstGeom>
          <a:noFill/>
        </p:spPr>
        <p:txBody>
          <a:bodyPr wrap="square" rtlCol="0">
            <a:spAutoFit/>
          </a:bodyPr>
          <a:lstStyle/>
          <a:p>
            <a:r>
              <a:rPr lang="en-US" sz="3600" b="1" dirty="0"/>
              <a:t>…</a:t>
            </a:r>
          </a:p>
        </p:txBody>
      </p:sp>
      <p:cxnSp>
        <p:nvCxnSpPr>
          <p:cNvPr id="23" name="Straight Connector 22"/>
          <p:cNvCxnSpPr/>
          <p:nvPr/>
        </p:nvCxnSpPr>
        <p:spPr>
          <a:xfrm>
            <a:off x="4267200" y="2253744"/>
            <a:ext cx="0" cy="39184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flipH="1">
            <a:off x="2379060" y="2261803"/>
            <a:ext cx="1612009" cy="461665"/>
          </a:xfrm>
          <a:prstGeom prst="rect">
            <a:avLst/>
          </a:prstGeom>
          <a:solidFill>
            <a:srgbClr val="FFFF99"/>
          </a:solidFill>
        </p:spPr>
        <p:txBody>
          <a:bodyPr wrap="square" rtlCol="0">
            <a:spAutoFit/>
          </a:bodyPr>
          <a:lstStyle/>
          <a:p>
            <a:r>
              <a:rPr lang="en-US" sz="2400" b="1" dirty="0"/>
              <a:t>Search Box</a:t>
            </a:r>
          </a:p>
        </p:txBody>
      </p:sp>
      <p:cxnSp>
        <p:nvCxnSpPr>
          <p:cNvPr id="26" name="Straight Connector 25"/>
          <p:cNvCxnSpPr/>
          <p:nvPr/>
        </p:nvCxnSpPr>
        <p:spPr>
          <a:xfrm>
            <a:off x="2209800" y="2723466"/>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flipH="1">
            <a:off x="2241554" y="2818022"/>
            <a:ext cx="1898233" cy="400110"/>
          </a:xfrm>
          <a:prstGeom prst="rect">
            <a:avLst/>
          </a:prstGeom>
          <a:solidFill>
            <a:schemeClr val="accent4">
              <a:lumMod val="40000"/>
              <a:lumOff val="60000"/>
            </a:schemeClr>
          </a:solidFill>
        </p:spPr>
        <p:txBody>
          <a:bodyPr wrap="square" rtlCol="0">
            <a:spAutoFit/>
          </a:bodyPr>
          <a:lstStyle/>
          <a:p>
            <a:r>
              <a:rPr lang="en-US" sz="2000" b="1" dirty="0" smtClean="0"/>
              <a:t>TrainableFilter1</a:t>
            </a:r>
            <a:endParaRPr lang="en-US" sz="2000" b="1" dirty="0"/>
          </a:p>
        </p:txBody>
      </p:sp>
      <p:sp>
        <p:nvSpPr>
          <p:cNvPr id="29" name="TextBox 28"/>
          <p:cNvSpPr txBox="1"/>
          <p:nvPr/>
        </p:nvSpPr>
        <p:spPr>
          <a:xfrm flipH="1">
            <a:off x="2241199" y="3312688"/>
            <a:ext cx="1866833" cy="400110"/>
          </a:xfrm>
          <a:prstGeom prst="rect">
            <a:avLst/>
          </a:prstGeom>
          <a:solidFill>
            <a:schemeClr val="accent4">
              <a:lumMod val="40000"/>
              <a:lumOff val="60000"/>
            </a:schemeClr>
          </a:solidFill>
        </p:spPr>
        <p:txBody>
          <a:bodyPr wrap="square" rtlCol="0">
            <a:spAutoFit/>
          </a:bodyPr>
          <a:lstStyle/>
          <a:p>
            <a:r>
              <a:rPr lang="en-US" sz="2000" b="1" dirty="0" smtClean="0"/>
              <a:t>TrainableFilter2</a:t>
            </a:r>
            <a:endParaRPr lang="en-US" sz="2000" b="1" dirty="0"/>
          </a:p>
        </p:txBody>
      </p:sp>
      <p:sp>
        <p:nvSpPr>
          <p:cNvPr id="30" name="TextBox 29"/>
          <p:cNvSpPr txBox="1"/>
          <p:nvPr/>
        </p:nvSpPr>
        <p:spPr>
          <a:xfrm>
            <a:off x="2938288" y="3495646"/>
            <a:ext cx="419100" cy="646331"/>
          </a:xfrm>
          <a:prstGeom prst="rect">
            <a:avLst/>
          </a:prstGeom>
          <a:noFill/>
        </p:spPr>
        <p:txBody>
          <a:bodyPr wrap="square" rtlCol="0">
            <a:spAutoFit/>
          </a:bodyPr>
          <a:lstStyle/>
          <a:p>
            <a:r>
              <a:rPr lang="en-US" sz="3600" b="1" dirty="0"/>
              <a:t>…</a:t>
            </a:r>
          </a:p>
        </p:txBody>
      </p:sp>
      <p:sp>
        <p:nvSpPr>
          <p:cNvPr id="31" name="Rectangle 30"/>
          <p:cNvSpPr/>
          <p:nvPr/>
        </p:nvSpPr>
        <p:spPr>
          <a:xfrm>
            <a:off x="2357754" y="3970417"/>
            <a:ext cx="1654620" cy="461665"/>
          </a:xfrm>
          <a:prstGeom prst="rect">
            <a:avLst/>
          </a:prstGeom>
        </p:spPr>
        <p:txBody>
          <a:bodyPr wrap="none">
            <a:spAutoFit/>
          </a:bodyPr>
          <a:lstStyle/>
          <a:p>
            <a:r>
              <a:rPr lang="en-US" sz="2400" dirty="0"/>
              <a:t>Select </a:t>
            </a:r>
            <a:r>
              <a:rPr lang="en-US" sz="2400" b="1" dirty="0"/>
              <a:t>Time</a:t>
            </a:r>
          </a:p>
        </p:txBody>
      </p:sp>
      <p:sp>
        <p:nvSpPr>
          <p:cNvPr id="32" name="Rectangle 31"/>
          <p:cNvSpPr/>
          <p:nvPr/>
        </p:nvSpPr>
        <p:spPr>
          <a:xfrm>
            <a:off x="2316883" y="4361819"/>
            <a:ext cx="1896994" cy="461665"/>
          </a:xfrm>
          <a:prstGeom prst="rect">
            <a:avLst/>
          </a:prstGeom>
        </p:spPr>
        <p:txBody>
          <a:bodyPr wrap="none">
            <a:spAutoFit/>
          </a:bodyPr>
          <a:lstStyle/>
          <a:p>
            <a:r>
              <a:rPr lang="en-US" sz="2400" dirty="0"/>
              <a:t>Select</a:t>
            </a:r>
            <a:r>
              <a:rPr lang="en-US" sz="2400" b="1" dirty="0"/>
              <a:t> Region</a:t>
            </a:r>
          </a:p>
        </p:txBody>
      </p:sp>
      <p:pic>
        <p:nvPicPr>
          <p:cNvPr id="3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388"/>
          <a:stretch/>
        </p:blipFill>
        <p:spPr bwMode="auto">
          <a:xfrm>
            <a:off x="7894261" y="3963224"/>
            <a:ext cx="2240340" cy="197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Connector 35"/>
          <p:cNvCxnSpPr/>
          <p:nvPr/>
        </p:nvCxnSpPr>
        <p:spPr>
          <a:xfrm flipH="1">
            <a:off x="4248151" y="3829937"/>
            <a:ext cx="5859905"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248151" y="2335035"/>
            <a:ext cx="5276733" cy="1200329"/>
          </a:xfrm>
          <a:prstGeom prst="rect">
            <a:avLst/>
          </a:prstGeom>
        </p:spPr>
        <p:txBody>
          <a:bodyPr wrap="square">
            <a:spAutoFit/>
          </a:bodyPr>
          <a:lstStyle/>
          <a:p>
            <a:r>
              <a:rPr lang="en-US" b="1" dirty="0"/>
              <a:t>Microsoft</a:t>
            </a:r>
            <a:r>
              <a:rPr lang="en-US" dirty="0"/>
              <a:t> (</a:t>
            </a:r>
            <a:r>
              <a:rPr lang="en-US" dirty="0">
                <a:hlinkClick r:id="rId3"/>
              </a:rPr>
              <a:t>MSFT,</a:t>
            </a:r>
            <a:r>
              <a:rPr lang="en-US" dirty="0"/>
              <a:t>) Google, </a:t>
            </a:r>
            <a:r>
              <a:rPr lang="en-US" b="1" dirty="0"/>
              <a:t>IBM</a:t>
            </a:r>
            <a:r>
              <a:rPr lang="en-US" dirty="0"/>
              <a:t> (</a:t>
            </a:r>
            <a:r>
              <a:rPr lang="en-US" dirty="0">
                <a:hlinkClick r:id="rId4"/>
              </a:rPr>
              <a:t>IBM</a:t>
            </a:r>
            <a:r>
              <a:rPr lang="en-US" dirty="0"/>
              <a:t>) and other cloud-computing rivals of Amazon Web Services are bracing for an AWS "partnership" announcement with VMware expected to be announced Thursday. … </a:t>
            </a:r>
          </a:p>
        </p:txBody>
      </p:sp>
      <p:pic>
        <p:nvPicPr>
          <p:cNvPr id="40" name="Picture 39"/>
          <p:cNvPicPr>
            <a:picLocks noChangeAspect="1"/>
          </p:cNvPicPr>
          <p:nvPr/>
        </p:nvPicPr>
        <p:blipFill rotWithShape="1">
          <a:blip r:embed="rId5"/>
          <a:srcRect l="3115" r="7912"/>
          <a:stretch/>
        </p:blipFill>
        <p:spPr>
          <a:xfrm>
            <a:off x="4325732" y="3855840"/>
            <a:ext cx="3675268" cy="2198062"/>
          </a:xfrm>
          <a:prstGeom prst="rect">
            <a:avLst/>
          </a:prstGeom>
        </p:spPr>
      </p:pic>
      <p:cxnSp>
        <p:nvCxnSpPr>
          <p:cNvPr id="43" name="Straight Connector 42"/>
          <p:cNvCxnSpPr/>
          <p:nvPr/>
        </p:nvCxnSpPr>
        <p:spPr>
          <a:xfrm>
            <a:off x="8001000" y="3855840"/>
            <a:ext cx="0" cy="2316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09800" y="4819009"/>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flipH="1">
            <a:off x="2328881" y="4857690"/>
            <a:ext cx="1862120" cy="400110"/>
          </a:xfrm>
          <a:prstGeom prst="rect">
            <a:avLst/>
          </a:prstGeom>
          <a:solidFill>
            <a:srgbClr val="FFFF99"/>
          </a:solidFill>
        </p:spPr>
        <p:txBody>
          <a:bodyPr wrap="square" rtlCol="0">
            <a:spAutoFit/>
          </a:bodyPr>
          <a:lstStyle/>
          <a:p>
            <a:r>
              <a:rPr lang="en-US" sz="2000" b="1" dirty="0" smtClean="0"/>
              <a:t>MyWorkSpace</a:t>
            </a:r>
            <a:endParaRPr lang="en-US" sz="2000" b="1" dirty="0"/>
          </a:p>
        </p:txBody>
      </p:sp>
      <p:sp>
        <p:nvSpPr>
          <p:cNvPr id="48" name="Rectangle 47"/>
          <p:cNvSpPr/>
          <p:nvPr/>
        </p:nvSpPr>
        <p:spPr>
          <a:xfrm>
            <a:off x="2328881" y="5117633"/>
            <a:ext cx="1110304" cy="400110"/>
          </a:xfrm>
          <a:prstGeom prst="rect">
            <a:avLst/>
          </a:prstGeom>
        </p:spPr>
        <p:txBody>
          <a:bodyPr wrap="none">
            <a:spAutoFit/>
          </a:bodyPr>
          <a:lstStyle/>
          <a:p>
            <a:r>
              <a:rPr lang="en-US" sz="2000" dirty="0"/>
              <a:t>Project 1</a:t>
            </a:r>
            <a:endParaRPr lang="en-US" sz="2000" b="1" dirty="0"/>
          </a:p>
        </p:txBody>
      </p:sp>
      <p:sp>
        <p:nvSpPr>
          <p:cNvPr id="49" name="Rectangle 48"/>
          <p:cNvSpPr/>
          <p:nvPr/>
        </p:nvSpPr>
        <p:spPr>
          <a:xfrm>
            <a:off x="2897286" y="5355086"/>
            <a:ext cx="904415" cy="400110"/>
          </a:xfrm>
          <a:prstGeom prst="rect">
            <a:avLst/>
          </a:prstGeom>
        </p:spPr>
        <p:txBody>
          <a:bodyPr wrap="none">
            <a:spAutoFit/>
          </a:bodyPr>
          <a:lstStyle/>
          <a:p>
            <a:r>
              <a:rPr lang="en-US" sz="2000" dirty="0"/>
              <a:t>Alert A</a:t>
            </a:r>
            <a:endParaRPr lang="en-US" sz="2000" b="1" dirty="0"/>
          </a:p>
        </p:txBody>
      </p:sp>
      <p:sp>
        <p:nvSpPr>
          <p:cNvPr id="50" name="Rectangle 49"/>
          <p:cNvSpPr/>
          <p:nvPr/>
        </p:nvSpPr>
        <p:spPr>
          <a:xfrm>
            <a:off x="2902093" y="5622330"/>
            <a:ext cx="1159292" cy="400110"/>
          </a:xfrm>
          <a:prstGeom prst="rect">
            <a:avLst/>
          </a:prstGeom>
        </p:spPr>
        <p:txBody>
          <a:bodyPr wrap="none">
            <a:spAutoFit/>
          </a:bodyPr>
          <a:lstStyle/>
          <a:p>
            <a:r>
              <a:rPr lang="en-US" sz="2000" dirty="0"/>
              <a:t>Alert B</a:t>
            </a:r>
            <a:r>
              <a:rPr lang="en-US" sz="2000" b="1" dirty="0"/>
              <a:t> ...</a:t>
            </a:r>
            <a:endParaRPr lang="en-US" sz="2000" dirty="0"/>
          </a:p>
        </p:txBody>
      </p:sp>
      <p:sp>
        <p:nvSpPr>
          <p:cNvPr id="62" name="Title 1"/>
          <p:cNvSpPr txBox="1">
            <a:spLocks/>
          </p:cNvSpPr>
          <p:nvPr/>
        </p:nvSpPr>
        <p:spPr>
          <a:xfrm>
            <a:off x="-6513" y="134081"/>
            <a:ext cx="12192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sz="3200" dirty="0" smtClean="0"/>
              <a:t>Envisioned</a:t>
            </a:r>
            <a:r>
              <a:rPr lang="en-US" sz="3200" b="1" dirty="0" smtClean="0"/>
              <a:t> Interface of TextScope:</a:t>
            </a:r>
          </a:p>
          <a:p>
            <a:r>
              <a:rPr lang="en-US" sz="3200" b="1" dirty="0" smtClean="0"/>
              <a:t> </a:t>
            </a:r>
            <a:r>
              <a:rPr lang="en-US" sz="3200" b="1" i="1" dirty="0" smtClean="0">
                <a:solidFill>
                  <a:srgbClr val="002060"/>
                </a:solidFill>
              </a:rPr>
              <a:t>Intelligent</a:t>
            </a:r>
            <a:r>
              <a:rPr lang="en-US" sz="3200" b="1" dirty="0" smtClean="0"/>
              <a:t> </a:t>
            </a:r>
            <a:r>
              <a:rPr lang="en-US" sz="3200" dirty="0" smtClean="0"/>
              <a:t>&amp;</a:t>
            </a:r>
            <a:r>
              <a:rPr lang="en-US" sz="3200" b="1" dirty="0" smtClean="0"/>
              <a:t> </a:t>
            </a:r>
            <a:r>
              <a:rPr lang="en-US" sz="3200" b="1" i="1" dirty="0" smtClean="0">
                <a:solidFill>
                  <a:srgbClr val="002060"/>
                </a:solidFill>
              </a:rPr>
              <a:t>Interactive</a:t>
            </a:r>
            <a:r>
              <a:rPr lang="en-US" sz="3200" dirty="0" smtClean="0"/>
              <a:t> </a:t>
            </a:r>
            <a:r>
              <a:rPr lang="en-US" sz="3200" dirty="0" smtClean="0">
                <a:solidFill>
                  <a:srgbClr val="002060"/>
                </a:solidFill>
              </a:rPr>
              <a:t>Information </a:t>
            </a:r>
            <a:r>
              <a:rPr lang="en-US" sz="3200" b="1" dirty="0" smtClean="0">
                <a:solidFill>
                  <a:srgbClr val="002060"/>
                </a:solidFill>
              </a:rPr>
              <a:t>Retrieval</a:t>
            </a:r>
            <a:r>
              <a:rPr lang="en-US" sz="3200" dirty="0" smtClean="0"/>
              <a:t> </a:t>
            </a:r>
            <a:r>
              <a:rPr lang="en-US" sz="3200" dirty="0" smtClean="0">
                <a:solidFill>
                  <a:srgbClr val="002060"/>
                </a:solidFill>
              </a:rPr>
              <a:t>+ Text </a:t>
            </a:r>
            <a:r>
              <a:rPr lang="en-US" sz="3200" b="1" dirty="0" smtClean="0">
                <a:solidFill>
                  <a:srgbClr val="002060"/>
                </a:solidFill>
              </a:rPr>
              <a:t>Mining</a:t>
            </a:r>
            <a:endParaRPr lang="en-US" sz="3200" b="1" dirty="0">
              <a:solidFill>
                <a:srgbClr val="002060"/>
              </a:solidFill>
            </a:endParaRPr>
          </a:p>
        </p:txBody>
      </p:sp>
    </p:spTree>
    <p:extLst>
      <p:ext uri="{BB962C8B-B14F-4D97-AF65-F5344CB8AC3E}">
        <p14:creationId xmlns:p14="http://schemas.microsoft.com/office/powerpoint/2010/main" val="4255596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245" y="104776"/>
            <a:ext cx="8460286" cy="762000"/>
          </a:xfrm>
          <a:solidFill>
            <a:srgbClr val="FFFF00"/>
          </a:solidFill>
        </p:spPr>
        <p:txBody>
          <a:bodyPr>
            <a:normAutofit/>
          </a:bodyPr>
          <a:lstStyle/>
          <a:p>
            <a:r>
              <a:rPr lang="en-US" sz="4000" b="1" dirty="0" smtClean="0">
                <a:solidFill>
                  <a:schemeClr val="tx1"/>
                </a:solidFill>
                <a:latin typeface="Arial Black" panose="020B0A04020102020204" pitchFamily="34" charset="0"/>
                <a:ea typeface="Microsoft YaHei" panose="020B0503020204020204" pitchFamily="34" charset="-122"/>
              </a:rPr>
              <a:t>Application 1: Aviation Safety</a:t>
            </a:r>
            <a:endParaRPr lang="en-US" sz="4000" b="1" dirty="0">
              <a:solidFill>
                <a:schemeClr val="tx1"/>
              </a:solidFill>
              <a:latin typeface="Arial Black" panose="020B0A04020102020204" pitchFamily="34" charset="0"/>
              <a:ea typeface="Microsoft YaHei" panose="020B0503020204020204" pitchFamily="34" charset="-122"/>
            </a:endParaRPr>
          </a:p>
        </p:txBody>
      </p:sp>
      <p:sp>
        <p:nvSpPr>
          <p:cNvPr id="4" name="Slide Number Placeholder 3"/>
          <p:cNvSpPr>
            <a:spLocks noGrp="1"/>
          </p:cNvSpPr>
          <p:nvPr>
            <p:ph type="sldNum" sz="quarter" idx="12"/>
          </p:nvPr>
        </p:nvSpPr>
        <p:spPr/>
        <p:txBody>
          <a:bodyPr/>
          <a:lstStyle/>
          <a:p>
            <a:fld id="{88AD08FE-21CA-447A-B5E0-10774CCDBD3A}" type="slidenum">
              <a:rPr lang="en-US" smtClean="0"/>
              <a:t>15</a:t>
            </a:fld>
            <a:endParaRPr lang="en-US"/>
          </a:p>
        </p:txBody>
      </p:sp>
      <p:pic>
        <p:nvPicPr>
          <p:cNvPr id="7" name="Picture 6"/>
          <p:cNvPicPr>
            <a:picLocks noChangeAspect="1"/>
          </p:cNvPicPr>
          <p:nvPr/>
        </p:nvPicPr>
        <p:blipFill>
          <a:blip r:embed="rId2"/>
          <a:stretch>
            <a:fillRect/>
          </a:stretch>
        </p:blipFill>
        <p:spPr>
          <a:xfrm>
            <a:off x="990600" y="917576"/>
            <a:ext cx="10593576" cy="5562600"/>
          </a:xfrm>
          <a:prstGeom prst="rect">
            <a:avLst/>
          </a:prstGeom>
        </p:spPr>
      </p:pic>
      <p:grpSp>
        <p:nvGrpSpPr>
          <p:cNvPr id="13" name="Group 12"/>
          <p:cNvGrpSpPr/>
          <p:nvPr/>
        </p:nvGrpSpPr>
        <p:grpSpPr>
          <a:xfrm>
            <a:off x="990600" y="4038600"/>
            <a:ext cx="2772894" cy="1861433"/>
            <a:chOff x="990600" y="4038600"/>
            <a:chExt cx="2772894" cy="1861433"/>
          </a:xfrm>
        </p:grpSpPr>
        <p:pic>
          <p:nvPicPr>
            <p:cNvPr id="8" name="Picture 7"/>
            <p:cNvPicPr>
              <a:picLocks noChangeAspect="1"/>
            </p:cNvPicPr>
            <p:nvPr/>
          </p:nvPicPr>
          <p:blipFill>
            <a:blip r:embed="rId3"/>
            <a:stretch>
              <a:fillRect/>
            </a:stretch>
          </p:blipFill>
          <p:spPr>
            <a:xfrm>
              <a:off x="990600" y="4038600"/>
              <a:ext cx="2772894" cy="1861433"/>
            </a:xfrm>
            <a:prstGeom prst="rect">
              <a:avLst/>
            </a:prstGeom>
          </p:spPr>
        </p:pic>
        <p:sp>
          <p:nvSpPr>
            <p:cNvPr id="10" name="TextBox 9"/>
            <p:cNvSpPr txBox="1"/>
            <p:nvPr/>
          </p:nvSpPr>
          <p:spPr>
            <a:xfrm>
              <a:off x="1219200" y="4191000"/>
              <a:ext cx="1789080" cy="400110"/>
            </a:xfrm>
            <a:prstGeom prst="rect">
              <a:avLst/>
            </a:prstGeom>
            <a:solidFill>
              <a:srgbClr val="FFFF00"/>
            </a:solidFill>
          </p:spPr>
          <p:txBody>
            <a:bodyPr wrap="none" rtlCol="0">
              <a:spAutoFit/>
            </a:bodyPr>
            <a:lstStyle/>
            <a:p>
              <a:r>
                <a:rPr lang="en-US" sz="2000" b="1" dirty="0" smtClean="0"/>
                <a:t>Aviation Safety</a:t>
              </a:r>
              <a:endParaRPr lang="en-US" sz="2000" b="1" dirty="0"/>
            </a:p>
          </p:txBody>
        </p:sp>
      </p:grpSp>
      <p:sp>
        <p:nvSpPr>
          <p:cNvPr id="11" name="TextBox 10"/>
          <p:cNvSpPr txBox="1"/>
          <p:nvPr/>
        </p:nvSpPr>
        <p:spPr>
          <a:xfrm>
            <a:off x="5257800" y="3341628"/>
            <a:ext cx="2603983" cy="400110"/>
          </a:xfrm>
          <a:prstGeom prst="rect">
            <a:avLst/>
          </a:prstGeom>
          <a:solidFill>
            <a:srgbClr val="FFFF00"/>
          </a:solidFill>
        </p:spPr>
        <p:txBody>
          <a:bodyPr wrap="none" rtlCol="0">
            <a:spAutoFit/>
          </a:bodyPr>
          <a:lstStyle/>
          <a:p>
            <a:r>
              <a:rPr lang="en-US" sz="2000" b="1" dirty="0" smtClean="0"/>
              <a:t>Aviation Administrator</a:t>
            </a:r>
            <a:endParaRPr lang="en-US" sz="2000" b="1" dirty="0"/>
          </a:p>
        </p:txBody>
      </p:sp>
      <p:sp>
        <p:nvSpPr>
          <p:cNvPr id="12" name="TextBox 11"/>
          <p:cNvSpPr txBox="1"/>
          <p:nvPr/>
        </p:nvSpPr>
        <p:spPr>
          <a:xfrm>
            <a:off x="1783233" y="1291118"/>
            <a:ext cx="2450094" cy="707886"/>
          </a:xfrm>
          <a:prstGeom prst="rect">
            <a:avLst/>
          </a:prstGeom>
          <a:solidFill>
            <a:srgbClr val="FFFF00"/>
          </a:solidFill>
        </p:spPr>
        <p:txBody>
          <a:bodyPr wrap="none" rtlCol="0">
            <a:spAutoFit/>
          </a:bodyPr>
          <a:lstStyle/>
          <a:p>
            <a:r>
              <a:rPr lang="en-US" sz="2000" b="1" dirty="0" smtClean="0"/>
              <a:t>Anomalous events &amp; </a:t>
            </a:r>
          </a:p>
          <a:p>
            <a:r>
              <a:rPr lang="en-US" sz="2000" b="1" dirty="0" smtClean="0"/>
              <a:t>causes</a:t>
            </a:r>
          </a:p>
        </p:txBody>
      </p:sp>
    </p:spTree>
    <p:extLst>
      <p:ext uri="{BB962C8B-B14F-4D97-AF65-F5344CB8AC3E}">
        <p14:creationId xmlns:p14="http://schemas.microsoft.com/office/powerpoint/2010/main" val="150065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3600" b="1" dirty="0"/>
              <a:t>Abundance</a:t>
            </a:r>
            <a:r>
              <a:rPr lang="en-US" altLang="en-US" sz="3600" dirty="0"/>
              <a:t> of </a:t>
            </a:r>
            <a:r>
              <a:rPr lang="en-US" altLang="en-US" sz="3600" b="1" dirty="0"/>
              <a:t>text</a:t>
            </a:r>
            <a:r>
              <a:rPr lang="en-US" altLang="en-US" sz="3600" dirty="0"/>
              <a:t> data in the aviation domain </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2344" t="40396" r="16229" b="6250"/>
          <a:stretch>
            <a:fillRect/>
          </a:stretch>
        </p:blipFill>
        <p:spPr bwMode="auto">
          <a:xfrm>
            <a:off x="1944688" y="2359026"/>
            <a:ext cx="7942262"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
          <p:cNvSpPr>
            <a:spLocks noChangeArrowheads="1"/>
          </p:cNvSpPr>
          <p:nvPr/>
        </p:nvSpPr>
        <p:spPr bwMode="auto">
          <a:xfrm>
            <a:off x="4173539" y="1047751"/>
            <a:ext cx="4935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r>
              <a:rPr lang="en-US" altLang="en-US" sz="2000"/>
              <a:t>Collecting reports since 1976</a:t>
            </a:r>
          </a:p>
          <a:p>
            <a:pPr eaLnBrk="1" hangingPunct="1"/>
            <a:r>
              <a:rPr lang="en-US" altLang="en-US" sz="2000"/>
              <a:t>&gt;860,000 reports as of Dec. 2009 </a:t>
            </a:r>
          </a:p>
        </p:txBody>
      </p:sp>
      <p:sp>
        <p:nvSpPr>
          <p:cNvPr id="14342" name="AutoShape 4" descr="data:image/jpg;base64,/9j/4AAQSkZJRgABAQAAAQABAAD/2wCEAAkGBggQEBQUEBQUFBUVFiIVFxYXFhcWFRYaHhcbIBwcHxoXGyYgGhovJRgZKzUsJSc1LjE4GSA3OTw2QScsNCkBCQoKDQsNGg8PGTUkHiQ1LCwqNSo1NDUsLC81NDUqNCw1NDQsLDUsLC01NS8rKTAtMTU1NTEtNTQ1MDQsLCwsLP/AABEIAEQAUgMBIgACEQEDEQH/xAAbAAABBQEBAAAAAAAAAAAAAAAAAwQFBgcBAv/EADgQAAIBAwIEAwUHAwQDAAAAAAECAwAEERIhBQYTMUFRYQcUIoGRFSNxkqGx0TJCoiRScvA0Q1P/xAAYAQADAQEAAAAAAAAAAAAAAAAAAQIDBP/EACQRAAIBAwIGAwAAAAAAAAAAAAABAhESIQNRIjFBYaHwE3GR/9oADAMBAAIRAxEAPwDIae8L4NfXTOtuhkKIZGAxsi9zvTKrTyfzjb8ORyITJK8qEkuUURoS2kaTkktjIPw4WtCSu29lPI6Kiklu22AQTjOTsF9e1Kw8Jvnk6SRs7mTpAKM6nGQVBGxOx8fCrXa892EKBEik+G4+BjoytoZ1mMWx/r1p+GGNS3DfaxwuFVCxz5EwlIDoVH+paRsDXsSjspwB5EkHZAjPJuF3aaMofvAWUD4mwrFWyoyRgg96Q6MmnVpOn/dg6fr28D9KvVl7QbFFVMXS4QqZ42Rbj/ymlG5bGGDANv3HiKT4x7RIZ4JohHIiyxSKIwR0lke8aYNjO+FbTnGc+lAFcg5V4q8HXVAU0s4GtBIyIcMyxk6mUYO4HgfKm/DOB8QuX0QxlmKmTfCjQBktqbA0+uasPCucbCOy6E0cs2lHURuIXhy5JDK7L1YSM5wmQSM+NTV57U7Mx6YkuVIiljUlwSvUgRFGrqE6QyZ2x4EDO1AGf23DL2UMY43YLGZWwp2QYy2/9u4pF4ZBnKkYODkEYPlv41o3E/arazCRVS4RZYJI9IMYEbOI9IXDZMY6ZG5GzbDvmF575gt50t442R20Ca4dDlXnMaJ3wNwsYJ9XagCoUUUUxCnTo6dOenR06YFs9k3LiXN+skgzHb/etnsW/wDWv1yfwU1sXPfL9rfWMsKqgkxriIUA613XfHY7r+DGoH2bcGa1slOVWSU9R8kAjOAo38gR/lVpW5kP9yjbJ3Az3/Xb9qdpNxhvJhsIra9knKIyGMKzW8Vy65ZtWIpiAe2/iMVYeK8mctMbuQbFZnUCKRFjhC6OmNBG4fUTsduy9t4D2j8CFvfOygaJcyDG4Bz8YB/Hf5005S5Xgu2kyzBogCiRiMzPltygkdRgdzg58hUtFJllv+QeAxzFMOrLJMscJuU1XQjQFMNp+5y2V3ydvPNe7PlblSC4gDoZepdCIq06FIvuomZXwv3mGdl8AflVc4pyfxN5JZGPUDNIzSSDpuxjdVbWj7q5MibH/eKXb2acRVZtTQ641XEaurmQtKI9AwdiCcb9yQPHNIZMW/LHAHW3M64J6MRRJUQoZbqZGLEJlyoVdzvsN8Ux4tyTwuKwlmjWRikKOs3VUqztMyOvTC7aQBvnf6Uwk9m3FlbSwgAC5LGVNA+8WMgt2yGYDH0zSXH7Pj1pFHb3EuYjq0xrIroDG+llOnsVY9j2zTAq3Top106KYhxoqT5b4T7xcopGVB1t/wARvj9h86Z9M1d+RbmKzSSRly8qFQc40jtn5/F/jVxi5PBM5KKyWv3l/I/Q15m4rGcaAchfixvk+f7V4f2iQavhiYAOWHxD/wCPTUdvDvUdbcx21uq6MOXtem2n4Skmc5O25GB2rqUJdUcbnHoxlzfbtc25+E6ovjU4PYf1D6ftVG4ZxSe31aVidXxqSWNZEODkHDdiPStUuPaBbv1AYm0uX21A4DhfTwZdXzrLuI2YSQhf6T8S/gfD5HI+VYakGstUN9KaeEyTuOcrx7aSNtRkmnE8khK6TpxhVTTsMomckg9NRRcc/cdfYtGBp0gLGAF+8Dhh5MGUEY2GNhUH0zR0zWNDcl7rnPi8jMWMY1gBtMaqDiVZM7eOpR+1MeLcavbrT1ip0tI4woXeV9b/AOXbypt0zR0zRQBDRRS/SNFMDlmJZHVc9zucDYePhWr2PALJ+HMWX/USQvcQ7sAscZQDYHBBzkbdj6VmvCbcHTqyqyMEL4J0JkazsP8AuK02Ln7hv2gE6EYtVj93W46b9QR6O3omrPh2ro04SUbl9/hzak4uVr9qI2HDuHRWdpM1obmKZS1xKpdniPkqodsb/SvHCrHhzWttIlm1yZbh42OqUMED4UnQdIOPPA2pPgFzwa3e3mt7xrZUGLiArM3VKk7quCCGG3psRvTTiPODCyUWjywye+SSlFDKRGzMVzgYI7bVtSTdFXz39wYcKVXTx29yTMfArCP333e3F48NwE6ZkOViKAkjSdyCSPl6GqJzd7mZZPdRIiIdQSRSrqCBqBDb7HB38KtvFL3gM91cyQzPbyvokhuFEyoDpxIjaOx2G+PGofn3i9vPNbmMmd44RHPMIyolbxxkDP8Ad9aSi58Lrkdyg7lTBROvL5/oK715fP8AQV7uItDFT4fj28DvSepa4Dv5nevL5/oK515fP9B/FGpaMrQM715fP9BRXNS0UAcW+mAA2wBtsD4k+XqaPtCb0/KP4ooovkuTJsi+gfaE/p+UfxR7/N6flH8UUU/knuFkdg+0J/T8o/ij7Qm9Pyj+KKKPknuFkdhOa4kc5bvgDsB2GB2/CvGTRRUstBk1zUaKKADUaKKKAP/Z"/>
          <p:cNvSpPr>
            <a:spLocks noChangeAspect="1" noChangeArrowheads="1"/>
          </p:cNvSpPr>
          <p:nvPr/>
        </p:nvSpPr>
        <p:spPr bwMode="auto">
          <a:xfrm>
            <a:off x="1604963" y="-304800"/>
            <a:ext cx="781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endParaRPr lang="en-US" altLang="en-US"/>
          </a:p>
        </p:txBody>
      </p:sp>
      <p:pic>
        <p:nvPicPr>
          <p:cNvPr id="14343" name="Picture 6" descr="http://human-factors.arc.nasa.gov/display.news_icon.php?news_id=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1047751"/>
            <a:ext cx="157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978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sz="3600" dirty="0"/>
              <a:t>Lots of </a:t>
            </a:r>
            <a:r>
              <a:rPr lang="en-US" altLang="en-US" sz="3600" b="1" dirty="0"/>
              <a:t>useful knowledge </a:t>
            </a:r>
            <a:r>
              <a:rPr lang="en-US" altLang="en-US" sz="3600" dirty="0"/>
              <a:t>buried in text</a:t>
            </a:r>
          </a:p>
        </p:txBody>
      </p:sp>
      <p:sp>
        <p:nvSpPr>
          <p:cNvPr id="16388" name="Rectangle 4"/>
          <p:cNvSpPr>
            <a:spLocks noChangeArrowheads="1"/>
          </p:cNvSpPr>
          <p:nvPr/>
        </p:nvSpPr>
        <p:spPr bwMode="auto">
          <a:xfrm>
            <a:off x="2039938" y="1530351"/>
            <a:ext cx="80772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endParaRPr lang="en-US" altLang="en-US"/>
          </a:p>
          <a:p>
            <a:pPr eaLnBrk="1" hangingPunct="1"/>
            <a:r>
              <a:rPr lang="en-US" altLang="en-US" sz="2000">
                <a:latin typeface="Times New Roman" panose="02020603050405020304" pitchFamily="18" charset="0"/>
                <a:cs typeface="Times New Roman" panose="02020603050405020304" pitchFamily="18" charset="0"/>
              </a:rPr>
              <a:t>We were delayed inbound for about 2 hours and 20 minutes. On the approach there was ice that accumulated on the aircraft. … The Captain wrote up … The flight crew [who picked up the plane] the following morning notified us of an </a:t>
            </a:r>
            <a:r>
              <a:rPr lang="en-US" altLang="en-US" sz="2000" b="1">
                <a:solidFill>
                  <a:srgbClr val="FF0000"/>
                </a:solidFill>
                <a:latin typeface="Times New Roman" panose="02020603050405020304" pitchFamily="18" charset="0"/>
                <a:cs typeface="Times New Roman" panose="02020603050405020304" pitchFamily="18" charset="0"/>
              </a:rPr>
              <a:t>incorrect remark section write up. </a:t>
            </a:r>
            <a:r>
              <a:rPr lang="en-US" altLang="en-US" sz="2000">
                <a:latin typeface="Times New Roman" panose="02020603050405020304" pitchFamily="18" charset="0"/>
                <a:cs typeface="Times New Roman" panose="02020603050405020304" pitchFamily="18" charset="0"/>
              </a:rPr>
              <a:t>I believe a few years ago, there was a different procedure for writing up aborted takeoffs. I think there was some </a:t>
            </a:r>
            <a:r>
              <a:rPr lang="en-US" altLang="en-US" sz="2000" b="1">
                <a:solidFill>
                  <a:srgbClr val="FF0000"/>
                </a:solidFill>
                <a:latin typeface="Times New Roman" panose="02020603050405020304" pitchFamily="18" charset="0"/>
                <a:cs typeface="Times New Roman" panose="02020603050405020304" pitchFamily="18" charset="0"/>
              </a:rPr>
              <a:t>confusion as to what the proper write-up for the aborted takeoff was</a:t>
            </a:r>
            <a:r>
              <a:rPr lang="en-US" altLang="en-US" sz="2000">
                <a:latin typeface="Times New Roman" panose="02020603050405020304" pitchFamily="18" charset="0"/>
                <a:cs typeface="Times New Roman" panose="02020603050405020304" pitchFamily="18" charset="0"/>
              </a:rPr>
              <a:t>. A </a:t>
            </a:r>
            <a:r>
              <a:rPr lang="en-US" altLang="en-US" sz="2000" b="1" u="sng">
                <a:solidFill>
                  <a:srgbClr val="FF0000"/>
                </a:solidFill>
                <a:latin typeface="Times New Roman" panose="02020603050405020304" pitchFamily="18" charset="0"/>
                <a:cs typeface="Times New Roman" panose="02020603050405020304" pitchFamily="18" charset="0"/>
              </a:rPr>
              <a:t>contributing factor</a:t>
            </a:r>
            <a:r>
              <a:rPr lang="en-US" altLang="en-US" sz="2000" u="sng">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for this incorrect entry into the log may have been </a:t>
            </a:r>
            <a:r>
              <a:rPr lang="en-US" altLang="en-US" sz="2000" b="1">
                <a:solidFill>
                  <a:srgbClr val="FF0000"/>
                </a:solidFill>
                <a:latin typeface="Times New Roman" panose="02020603050405020304" pitchFamily="18" charset="0"/>
                <a:cs typeface="Times New Roman" panose="02020603050405020304" pitchFamily="18" charset="0"/>
              </a:rPr>
              <a:t>fatigue</a:t>
            </a:r>
            <a:r>
              <a:rPr lang="en-US" altLang="en-US" sz="2000">
                <a:latin typeface="Times New Roman" panose="02020603050405020304" pitchFamily="18" charset="0"/>
                <a:cs typeface="Times New Roman" panose="02020603050405020304" pitchFamily="18" charset="0"/>
              </a:rPr>
              <a:t>. I had personally been awake for about 14 hours and still had another leg to do. …Also </a:t>
            </a:r>
            <a:r>
              <a:rPr lang="en-US" altLang="en-US" sz="2000" b="1">
                <a:solidFill>
                  <a:srgbClr val="FF0000"/>
                </a:solidFill>
                <a:latin typeface="Times New Roman" panose="02020603050405020304" pitchFamily="18" charset="0"/>
                <a:cs typeface="Times New Roman" panose="02020603050405020304" pitchFamily="18" charset="0"/>
              </a:rPr>
              <a:t>a </a:t>
            </a:r>
            <a:r>
              <a:rPr lang="en-US" altLang="en-US" sz="2000" b="1" u="sng">
                <a:solidFill>
                  <a:srgbClr val="FF0000"/>
                </a:solidFill>
                <a:latin typeface="Times New Roman" panose="02020603050405020304" pitchFamily="18" charset="0"/>
                <a:cs typeface="Times New Roman" panose="02020603050405020304" pitchFamily="18" charset="0"/>
              </a:rPr>
              <a:t>contributing factor </a:t>
            </a:r>
            <a:r>
              <a:rPr lang="en-US" altLang="en-US" sz="2000">
                <a:latin typeface="Times New Roman" panose="02020603050405020304" pitchFamily="18" charset="0"/>
                <a:cs typeface="Times New Roman" panose="02020603050405020304" pitchFamily="18" charset="0"/>
              </a:rPr>
              <a:t>is that </a:t>
            </a:r>
            <a:r>
              <a:rPr lang="en-US" altLang="en-US" sz="2000" b="1">
                <a:solidFill>
                  <a:srgbClr val="FF0000"/>
                </a:solidFill>
                <a:latin typeface="Times New Roman" panose="02020603050405020304" pitchFamily="18" charset="0"/>
                <a:cs typeface="Times New Roman" panose="02020603050405020304" pitchFamily="18" charset="0"/>
              </a:rPr>
              <a:t>this event does not happen regularly…. </a:t>
            </a:r>
            <a:r>
              <a:rPr lang="en-US" altLang="en-US" sz="2000">
                <a:latin typeface="Times New Roman" panose="02020603050405020304" pitchFamily="18" charset="0"/>
                <a:cs typeface="Times New Roman" panose="02020603050405020304" pitchFamily="18" charset="0"/>
              </a:rPr>
              <a:t> A </a:t>
            </a:r>
            <a:r>
              <a:rPr lang="en-US" altLang="en-US" sz="2000" b="1">
                <a:solidFill>
                  <a:srgbClr val="FF0000"/>
                </a:solidFill>
                <a:latin typeface="Times New Roman" panose="02020603050405020304" pitchFamily="18" charset="0"/>
                <a:cs typeface="Times New Roman" panose="02020603050405020304" pitchFamily="18" charset="0"/>
              </a:rPr>
              <a:t>more thorough review and adherence to the operations manual section regarding aircraft status </a:t>
            </a:r>
            <a:r>
              <a:rPr lang="en-US" altLang="en-US" sz="2000" b="1" u="sng">
                <a:solidFill>
                  <a:srgbClr val="FF0000"/>
                </a:solidFill>
                <a:latin typeface="Times New Roman" panose="02020603050405020304" pitchFamily="18" charset="0"/>
                <a:cs typeface="Times New Roman" panose="02020603050405020304" pitchFamily="18" charset="0"/>
              </a:rPr>
              <a:t>would have prevented this</a:t>
            </a:r>
            <a:r>
              <a:rPr lang="en-US" altLang="en-US" sz="2000">
                <a:latin typeface="Times New Roman" panose="02020603050405020304" pitchFamily="18" charset="0"/>
                <a:cs typeface="Times New Roman" panose="02020603050405020304" pitchFamily="18" charset="0"/>
              </a:rPr>
              <a:t>, [as well as], a better recognition of the onset of </a:t>
            </a:r>
            <a:r>
              <a:rPr lang="en-US" altLang="en-US" sz="2000" b="1">
                <a:latin typeface="Times New Roman" panose="02020603050405020304" pitchFamily="18" charset="0"/>
                <a:cs typeface="Times New Roman" panose="02020603050405020304" pitchFamily="18" charset="0"/>
              </a:rPr>
              <a:t>fatigue</a:t>
            </a:r>
            <a:r>
              <a:rPr lang="en-US" altLang="en-US" sz="2000">
                <a:latin typeface="Times New Roman" panose="02020603050405020304" pitchFamily="18" charset="0"/>
                <a:cs typeface="Times New Roman" panose="02020603050405020304" pitchFamily="18" charset="0"/>
              </a:rPr>
              <a:t>. The </a:t>
            </a:r>
            <a:r>
              <a:rPr lang="en-US" altLang="en-US" sz="2000" b="1">
                <a:solidFill>
                  <a:srgbClr val="FF0000"/>
                </a:solidFill>
                <a:latin typeface="Times New Roman" panose="02020603050405020304" pitchFamily="18" charset="0"/>
                <a:cs typeface="Times New Roman" panose="02020603050405020304" pitchFamily="18" charset="0"/>
              </a:rPr>
              <a:t>manual is sometimes so large that </a:t>
            </a:r>
            <a:r>
              <a:rPr lang="en-US" altLang="en-US" sz="2000" b="1" u="sng">
                <a:solidFill>
                  <a:srgbClr val="FF0000"/>
                </a:solidFill>
                <a:latin typeface="Times New Roman" panose="02020603050405020304" pitchFamily="18" charset="0"/>
                <a:cs typeface="Times New Roman" panose="02020603050405020304" pitchFamily="18" charset="0"/>
              </a:rPr>
              <a:t>finding pertinent data is difficult</a:t>
            </a:r>
            <a:r>
              <a:rPr lang="en-US" altLang="en-US" sz="2000">
                <a:latin typeface="Times New Roman" panose="02020603050405020304" pitchFamily="18" charset="0"/>
                <a:cs typeface="Times New Roman" panose="02020603050405020304" pitchFamily="18" charset="0"/>
              </a:rPr>
              <a:t>. Even after it was determined that the event had occurred, it took me 15 to 20 minutes to find the section regarding aborted takeoffs.</a:t>
            </a:r>
          </a:p>
        </p:txBody>
      </p:sp>
      <p:sp>
        <p:nvSpPr>
          <p:cNvPr id="16389" name="Rectangle 5"/>
          <p:cNvSpPr>
            <a:spLocks noChangeArrowheads="1"/>
          </p:cNvSpPr>
          <p:nvPr/>
        </p:nvSpPr>
        <p:spPr bwMode="auto">
          <a:xfrm>
            <a:off x="1646239" y="1001714"/>
            <a:ext cx="9102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r>
              <a:rPr lang="en-US" altLang="en-US" sz="2000"/>
              <a:t>ASRS Report ACN: 928983 (Date: 201101,  Time: 1801-2400. …) </a:t>
            </a:r>
            <a:br>
              <a:rPr lang="en-US" altLang="en-US" sz="2000"/>
            </a:br>
            <a:endParaRPr lang="en-US" altLang="en-US" sz="2000"/>
          </a:p>
        </p:txBody>
      </p:sp>
    </p:spTree>
    <p:extLst>
      <p:ext uri="{BB962C8B-B14F-4D97-AF65-F5344CB8AC3E}">
        <p14:creationId xmlns:p14="http://schemas.microsoft.com/office/powerpoint/2010/main" val="220240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8206"/>
            <a:ext cx="12344400" cy="990600"/>
          </a:xfrm>
        </p:spPr>
        <p:txBody>
          <a:bodyPr vert="horz" lIns="90000" tIns="46800" rIns="90000" bIns="46800" rtlCol="0" anchor="ctr">
            <a:normAutofit fontScale="90000"/>
          </a:bodyPr>
          <a:lstStyle/>
          <a:p>
            <a:r>
              <a:rPr lang="en-US" altLang="en-US" sz="3600" b="1" dirty="0" smtClean="0"/>
              <a:t>Interactive Analysis </a:t>
            </a:r>
            <a:r>
              <a:rPr lang="en-US" altLang="en-US" sz="3600" dirty="0" smtClean="0"/>
              <a:t>of </a:t>
            </a:r>
            <a:r>
              <a:rPr lang="en-US" altLang="en-US" sz="3600" b="1" dirty="0" smtClean="0"/>
              <a:t>Multidimensional Text Databases</a:t>
            </a:r>
            <a:r>
              <a:rPr lang="en-US" altLang="en-US" sz="3600" b="1" dirty="0"/>
              <a:t> </a:t>
            </a:r>
            <a:r>
              <a:rPr lang="en-US" altLang="en-US" sz="2700" dirty="0" smtClean="0"/>
              <a:t>[Yu et al. 2009]</a:t>
            </a:r>
            <a:endParaRPr lang="en-US" altLang="en-US" sz="3100" dirty="0"/>
          </a:p>
        </p:txBody>
      </p:sp>
      <p:pic>
        <p:nvPicPr>
          <p:cNvPr id="20483" name="Picture 1" descr="C:\Documents and Settings\ChengXiang Zhai\My Documents\My Picture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949" y="4819434"/>
            <a:ext cx="6490489"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20"/>
          <p:cNvSpPr>
            <a:spLocks noChangeArrowheads="1"/>
          </p:cNvSpPr>
          <p:nvPr/>
        </p:nvSpPr>
        <p:spPr bwMode="auto">
          <a:xfrm>
            <a:off x="1008032" y="4768944"/>
            <a:ext cx="2444900" cy="77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smtClean="0">
                <a:latin typeface="Calibri" panose="020F0502020204030204" pitchFamily="34" charset="0"/>
              </a:rPr>
              <a:t>Multidimensional</a:t>
            </a:r>
            <a:endParaRPr lang="en-US" altLang="en-US" sz="2400" b="1" dirty="0">
              <a:latin typeface="Calibri" panose="020F0502020204030204" pitchFamily="34" charset="0"/>
            </a:endParaRPr>
          </a:p>
          <a:p>
            <a:pPr algn="ctr" eaLnBrk="1" hangingPunct="1">
              <a:lnSpc>
                <a:spcPct val="93000"/>
              </a:lnSpc>
              <a:buClr>
                <a:srgbClr val="000000"/>
              </a:buClr>
              <a:buSzPct val="100000"/>
              <a:buFont typeface="Arial" panose="020B0604020202020204" pitchFamily="34" charset="0"/>
              <a:buNone/>
            </a:pPr>
            <a:r>
              <a:rPr lang="en-US" altLang="en-US" sz="2400" b="1" dirty="0">
                <a:latin typeface="Calibri" panose="020F0502020204030204" pitchFamily="34" charset="0"/>
              </a:rPr>
              <a:t>Text Database</a:t>
            </a:r>
            <a:endParaRPr lang="en-US" altLang="en-US" sz="2400" dirty="0">
              <a:solidFill>
                <a:schemeClr val="bg1"/>
              </a:solidFill>
              <a:latin typeface="Calibri" panose="020F0502020204030204" pitchFamily="34" charset="0"/>
            </a:endParaRPr>
          </a:p>
        </p:txBody>
      </p:sp>
      <p:grpSp>
        <p:nvGrpSpPr>
          <p:cNvPr id="20485" name="Group 127"/>
          <p:cNvGrpSpPr>
            <a:grpSpLocks/>
          </p:cNvGrpSpPr>
          <p:nvPr/>
        </p:nvGrpSpPr>
        <p:grpSpPr bwMode="auto">
          <a:xfrm>
            <a:off x="872595" y="2520928"/>
            <a:ext cx="9264198" cy="2732088"/>
            <a:chOff x="-1340642" y="2790693"/>
            <a:chExt cx="8114601" cy="2732424"/>
          </a:xfrm>
        </p:grpSpPr>
        <p:grpSp>
          <p:nvGrpSpPr>
            <p:cNvPr id="20501" name="组合 4"/>
            <p:cNvGrpSpPr>
              <a:grpSpLocks/>
            </p:cNvGrpSpPr>
            <p:nvPr/>
          </p:nvGrpSpPr>
          <p:grpSpPr bwMode="auto">
            <a:xfrm>
              <a:off x="693317" y="2790693"/>
              <a:ext cx="6080642" cy="2470178"/>
              <a:chOff x="493090" y="828948"/>
              <a:chExt cx="9384511" cy="4805009"/>
            </a:xfrm>
          </p:grpSpPr>
          <p:sp>
            <p:nvSpPr>
              <p:cNvPr id="20505" name="Text Box 12"/>
              <p:cNvSpPr txBox="1">
                <a:spLocks noChangeArrowheads="1"/>
              </p:cNvSpPr>
              <p:nvPr/>
            </p:nvSpPr>
            <p:spPr bwMode="auto">
              <a:xfrm>
                <a:off x="3058201" y="3519487"/>
                <a:ext cx="819385"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98.01</a:t>
                </a:r>
              </a:p>
            </p:txBody>
          </p:sp>
          <p:sp>
            <p:nvSpPr>
              <p:cNvPr id="20506" name="Text Box 12"/>
              <p:cNvSpPr txBox="1">
                <a:spLocks noChangeArrowheads="1"/>
              </p:cNvSpPr>
              <p:nvPr/>
            </p:nvSpPr>
            <p:spPr bwMode="auto">
              <a:xfrm>
                <a:off x="2914550" y="3714749"/>
                <a:ext cx="832050"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99.02</a:t>
                </a:r>
              </a:p>
            </p:txBody>
          </p:sp>
          <p:sp>
            <p:nvSpPr>
              <p:cNvPr id="20507" name="Text Box 12"/>
              <p:cNvSpPr txBox="1">
                <a:spLocks noChangeArrowheads="1"/>
              </p:cNvSpPr>
              <p:nvPr/>
            </p:nvSpPr>
            <p:spPr bwMode="auto">
              <a:xfrm>
                <a:off x="2692635" y="3857625"/>
                <a:ext cx="821858"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99.01</a:t>
                </a:r>
              </a:p>
            </p:txBody>
          </p:sp>
          <p:sp>
            <p:nvSpPr>
              <p:cNvPr id="20508" name="Text Box 12"/>
              <p:cNvSpPr txBox="1">
                <a:spLocks noChangeArrowheads="1"/>
              </p:cNvSpPr>
              <p:nvPr/>
            </p:nvSpPr>
            <p:spPr bwMode="auto">
              <a:xfrm>
                <a:off x="3272181" y="3305174"/>
                <a:ext cx="829576"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98.02</a:t>
                </a:r>
              </a:p>
            </p:txBody>
          </p:sp>
          <p:sp>
            <p:nvSpPr>
              <p:cNvPr id="20509" name="Text Box 11"/>
              <p:cNvSpPr txBox="1">
                <a:spLocks noChangeArrowheads="1"/>
              </p:cNvSpPr>
              <p:nvPr/>
            </p:nvSpPr>
            <p:spPr bwMode="auto">
              <a:xfrm>
                <a:off x="493090" y="4000500"/>
                <a:ext cx="698159"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LAX</a:t>
                </a:r>
              </a:p>
            </p:txBody>
          </p:sp>
          <p:sp>
            <p:nvSpPr>
              <p:cNvPr id="20510" name="Text Box 11"/>
              <p:cNvSpPr txBox="1">
                <a:spLocks noChangeArrowheads="1"/>
              </p:cNvSpPr>
              <p:nvPr/>
            </p:nvSpPr>
            <p:spPr bwMode="auto">
              <a:xfrm>
                <a:off x="1144543" y="4019549"/>
                <a:ext cx="646204"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SJC</a:t>
                </a:r>
              </a:p>
            </p:txBody>
          </p:sp>
          <p:sp>
            <p:nvSpPr>
              <p:cNvPr id="20511" name="Text Box 11"/>
              <p:cNvSpPr txBox="1">
                <a:spLocks noChangeArrowheads="1"/>
              </p:cNvSpPr>
              <p:nvPr/>
            </p:nvSpPr>
            <p:spPr bwMode="auto">
              <a:xfrm>
                <a:off x="1635039" y="4019549"/>
                <a:ext cx="690735"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MIA</a:t>
                </a:r>
              </a:p>
            </p:txBody>
          </p:sp>
          <p:sp>
            <p:nvSpPr>
              <p:cNvPr id="20512" name="Text Box 11"/>
              <p:cNvSpPr txBox="1">
                <a:spLocks noChangeArrowheads="1"/>
              </p:cNvSpPr>
              <p:nvPr/>
            </p:nvSpPr>
            <p:spPr bwMode="auto">
              <a:xfrm>
                <a:off x="2211448" y="4038601"/>
                <a:ext cx="725371"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AUS</a:t>
                </a:r>
              </a:p>
            </p:txBody>
          </p:sp>
          <p:sp>
            <p:nvSpPr>
              <p:cNvPr id="20513" name="Text Box 13"/>
              <p:cNvSpPr txBox="1">
                <a:spLocks noChangeArrowheads="1"/>
              </p:cNvSpPr>
              <p:nvPr/>
            </p:nvSpPr>
            <p:spPr bwMode="auto">
              <a:xfrm>
                <a:off x="3412947" y="3057991"/>
                <a:ext cx="1494781"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overshoot</a:t>
                </a:r>
              </a:p>
            </p:txBody>
          </p:sp>
          <p:sp>
            <p:nvSpPr>
              <p:cNvPr id="20514" name="Text Box 13"/>
              <p:cNvSpPr txBox="1">
                <a:spLocks noChangeArrowheads="1"/>
              </p:cNvSpPr>
              <p:nvPr/>
            </p:nvSpPr>
            <p:spPr bwMode="auto">
              <a:xfrm>
                <a:off x="3431279" y="2489128"/>
                <a:ext cx="1663011"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undershoot</a:t>
                </a:r>
              </a:p>
            </p:txBody>
          </p:sp>
          <p:sp>
            <p:nvSpPr>
              <p:cNvPr id="20515" name="Text Box 13"/>
              <p:cNvSpPr txBox="1">
                <a:spLocks noChangeArrowheads="1"/>
              </p:cNvSpPr>
              <p:nvPr/>
            </p:nvSpPr>
            <p:spPr bwMode="auto">
              <a:xfrm>
                <a:off x="3527004" y="2007409"/>
                <a:ext cx="873811"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birds</a:t>
                </a:r>
              </a:p>
            </p:txBody>
          </p:sp>
          <p:sp>
            <p:nvSpPr>
              <p:cNvPr id="20516" name="Text Box 13"/>
              <p:cNvSpPr txBox="1">
                <a:spLocks noChangeArrowheads="1"/>
              </p:cNvSpPr>
              <p:nvPr/>
            </p:nvSpPr>
            <p:spPr bwMode="auto">
              <a:xfrm>
                <a:off x="3426712" y="1533889"/>
                <a:ext cx="1566525"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turbulence</a:t>
                </a:r>
              </a:p>
            </p:txBody>
          </p:sp>
          <p:grpSp>
            <p:nvGrpSpPr>
              <p:cNvPr id="20517" name="Group 5"/>
              <p:cNvGrpSpPr>
                <a:grpSpLocks/>
              </p:cNvGrpSpPr>
              <p:nvPr/>
            </p:nvGrpSpPr>
            <p:grpSpPr bwMode="auto">
              <a:xfrm>
                <a:off x="636714" y="1552579"/>
                <a:ext cx="2865312" cy="2519363"/>
                <a:chOff x="1352" y="1428"/>
                <a:chExt cx="2762" cy="2432"/>
              </a:xfrm>
            </p:grpSpPr>
            <p:sp>
              <p:nvSpPr>
                <p:cNvPr id="20552" name="AutoShape 12"/>
                <p:cNvSpPr>
                  <a:spLocks noChangeArrowheads="1"/>
                </p:cNvSpPr>
                <p:nvPr/>
              </p:nvSpPr>
              <p:spPr bwMode="auto">
                <a:xfrm>
                  <a:off x="3473" y="2787"/>
                  <a:ext cx="640"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3" name="AutoShape 13"/>
                <p:cNvSpPr>
                  <a:spLocks noChangeArrowheads="1"/>
                </p:cNvSpPr>
                <p:nvPr/>
              </p:nvSpPr>
              <p:spPr bwMode="auto">
                <a:xfrm>
                  <a:off x="3473" y="2328"/>
                  <a:ext cx="640"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4" name="AutoShape 14"/>
                <p:cNvSpPr>
                  <a:spLocks noChangeArrowheads="1"/>
                </p:cNvSpPr>
                <p:nvPr/>
              </p:nvSpPr>
              <p:spPr bwMode="auto">
                <a:xfrm>
                  <a:off x="3473" y="1870"/>
                  <a:ext cx="640"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5" name="AutoShape 15"/>
                <p:cNvSpPr>
                  <a:spLocks noChangeArrowheads="1"/>
                </p:cNvSpPr>
                <p:nvPr/>
              </p:nvSpPr>
              <p:spPr bwMode="auto">
                <a:xfrm>
                  <a:off x="3296" y="2958"/>
                  <a:ext cx="640"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6" name="AutoShape 16"/>
                <p:cNvSpPr>
                  <a:spLocks noChangeArrowheads="1"/>
                </p:cNvSpPr>
                <p:nvPr/>
              </p:nvSpPr>
              <p:spPr bwMode="auto">
                <a:xfrm>
                  <a:off x="3296" y="2500"/>
                  <a:ext cx="640"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7" name="AutoShape 17"/>
                <p:cNvSpPr>
                  <a:spLocks noChangeArrowheads="1"/>
                </p:cNvSpPr>
                <p:nvPr/>
              </p:nvSpPr>
              <p:spPr bwMode="auto">
                <a:xfrm>
                  <a:off x="3296" y="2043"/>
                  <a:ext cx="640" cy="562"/>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8" name="AutoShape 18"/>
                <p:cNvSpPr>
                  <a:spLocks noChangeArrowheads="1"/>
                </p:cNvSpPr>
                <p:nvPr/>
              </p:nvSpPr>
              <p:spPr bwMode="auto">
                <a:xfrm>
                  <a:off x="3118" y="3130"/>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9" name="AutoShape 19"/>
                <p:cNvSpPr>
                  <a:spLocks noChangeArrowheads="1"/>
                </p:cNvSpPr>
                <p:nvPr/>
              </p:nvSpPr>
              <p:spPr bwMode="auto">
                <a:xfrm>
                  <a:off x="3118" y="2673"/>
                  <a:ext cx="641" cy="562"/>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0" name="AutoShape 20"/>
                <p:cNvSpPr>
                  <a:spLocks noChangeArrowheads="1"/>
                </p:cNvSpPr>
                <p:nvPr/>
              </p:nvSpPr>
              <p:spPr bwMode="auto">
                <a:xfrm>
                  <a:off x="3118" y="2214"/>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1" name="AutoShape 26"/>
                <p:cNvSpPr>
                  <a:spLocks noChangeArrowheads="1"/>
                </p:cNvSpPr>
                <p:nvPr/>
              </p:nvSpPr>
              <p:spPr bwMode="auto">
                <a:xfrm>
                  <a:off x="1879" y="1428"/>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2" name="AutoShape 27"/>
                <p:cNvSpPr>
                  <a:spLocks noChangeArrowheads="1"/>
                </p:cNvSpPr>
                <p:nvPr/>
              </p:nvSpPr>
              <p:spPr bwMode="auto">
                <a:xfrm>
                  <a:off x="1701" y="1599"/>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3" name="AutoShape 28"/>
                <p:cNvSpPr>
                  <a:spLocks noChangeArrowheads="1"/>
                </p:cNvSpPr>
                <p:nvPr/>
              </p:nvSpPr>
              <p:spPr bwMode="auto">
                <a:xfrm>
                  <a:off x="1524"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4" name="AutoShape 29"/>
                <p:cNvSpPr>
                  <a:spLocks noChangeArrowheads="1"/>
                </p:cNvSpPr>
                <p:nvPr/>
              </p:nvSpPr>
              <p:spPr bwMode="auto">
                <a:xfrm>
                  <a:off x="2410" y="1428"/>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5" name="AutoShape 30"/>
                <p:cNvSpPr>
                  <a:spLocks noChangeArrowheads="1"/>
                </p:cNvSpPr>
                <p:nvPr/>
              </p:nvSpPr>
              <p:spPr bwMode="auto">
                <a:xfrm>
                  <a:off x="2233" y="1599"/>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6" name="AutoShape 31"/>
                <p:cNvSpPr>
                  <a:spLocks noChangeArrowheads="1"/>
                </p:cNvSpPr>
                <p:nvPr/>
              </p:nvSpPr>
              <p:spPr bwMode="auto">
                <a:xfrm>
                  <a:off x="2055"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7" name="AutoShape 32"/>
                <p:cNvSpPr>
                  <a:spLocks noChangeArrowheads="1"/>
                </p:cNvSpPr>
                <p:nvPr/>
              </p:nvSpPr>
              <p:spPr bwMode="auto">
                <a:xfrm>
                  <a:off x="2942" y="1428"/>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8" name="AutoShape 33"/>
                <p:cNvSpPr>
                  <a:spLocks noChangeArrowheads="1"/>
                </p:cNvSpPr>
                <p:nvPr/>
              </p:nvSpPr>
              <p:spPr bwMode="auto">
                <a:xfrm>
                  <a:off x="2766" y="1599"/>
                  <a:ext cx="639"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9" name="AutoShape 34"/>
                <p:cNvSpPr>
                  <a:spLocks noChangeArrowheads="1"/>
                </p:cNvSpPr>
                <p:nvPr/>
              </p:nvSpPr>
              <p:spPr bwMode="auto">
                <a:xfrm>
                  <a:off x="2588" y="1771"/>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0" name="AutoShape 35"/>
                <p:cNvSpPr>
                  <a:spLocks noChangeArrowheads="1"/>
                </p:cNvSpPr>
                <p:nvPr/>
              </p:nvSpPr>
              <p:spPr bwMode="auto">
                <a:xfrm>
                  <a:off x="3475" y="1428"/>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1" name="AutoShape 36"/>
                <p:cNvSpPr>
                  <a:spLocks noChangeArrowheads="1"/>
                </p:cNvSpPr>
                <p:nvPr/>
              </p:nvSpPr>
              <p:spPr bwMode="auto">
                <a:xfrm>
                  <a:off x="3297" y="1599"/>
                  <a:ext cx="639"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2" name="AutoShape 37"/>
                <p:cNvSpPr>
                  <a:spLocks noChangeArrowheads="1"/>
                </p:cNvSpPr>
                <p:nvPr/>
              </p:nvSpPr>
              <p:spPr bwMode="auto">
                <a:xfrm>
                  <a:off x="3119"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grpSp>
              <p:nvGrpSpPr>
                <p:cNvPr id="20573" name="Group 38"/>
                <p:cNvGrpSpPr>
                  <a:grpSpLocks/>
                </p:cNvGrpSpPr>
                <p:nvPr/>
              </p:nvGrpSpPr>
              <p:grpSpPr bwMode="auto">
                <a:xfrm>
                  <a:off x="1352" y="1924"/>
                  <a:ext cx="2237" cy="1936"/>
                  <a:chOff x="1778" y="1937"/>
                  <a:chExt cx="1636" cy="1310"/>
                </a:xfrm>
              </p:grpSpPr>
              <p:sp>
                <p:nvSpPr>
                  <p:cNvPr id="20574" name="AutoShape 40"/>
                  <p:cNvSpPr>
                    <a:spLocks noChangeArrowheads="1"/>
                  </p:cNvSpPr>
                  <p:nvPr/>
                </p:nvSpPr>
                <p:spPr bwMode="auto">
                  <a:xfrm>
                    <a:off x="1778" y="2867"/>
                    <a:ext cx="468"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5" name="AutoShape 43"/>
                  <p:cNvSpPr>
                    <a:spLocks noChangeArrowheads="1"/>
                  </p:cNvSpPr>
                  <p:nvPr/>
                </p:nvSpPr>
                <p:spPr bwMode="auto">
                  <a:xfrm>
                    <a:off x="1778" y="255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6" name="AutoShape 44"/>
                  <p:cNvSpPr>
                    <a:spLocks noChangeArrowheads="1"/>
                  </p:cNvSpPr>
                  <p:nvPr/>
                </p:nvSpPr>
                <p:spPr bwMode="auto">
                  <a:xfrm>
                    <a:off x="1778" y="224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7" name="AutoShape 45"/>
                  <p:cNvSpPr>
                    <a:spLocks noChangeArrowheads="1"/>
                  </p:cNvSpPr>
                  <p:nvPr/>
                </p:nvSpPr>
                <p:spPr bwMode="auto">
                  <a:xfrm>
                    <a:off x="2167" y="2867"/>
                    <a:ext cx="469"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8" name="AutoShape 46"/>
                  <p:cNvSpPr>
                    <a:spLocks noChangeArrowheads="1"/>
                  </p:cNvSpPr>
                  <p:nvPr/>
                </p:nvSpPr>
                <p:spPr bwMode="auto">
                  <a:xfrm>
                    <a:off x="2167" y="255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9" name="AutoShape 47"/>
                  <p:cNvSpPr>
                    <a:spLocks noChangeArrowheads="1"/>
                  </p:cNvSpPr>
                  <p:nvPr/>
                </p:nvSpPr>
                <p:spPr bwMode="auto">
                  <a:xfrm>
                    <a:off x="2167"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0" name="AutoShape 48"/>
                  <p:cNvSpPr>
                    <a:spLocks noChangeArrowheads="1"/>
                  </p:cNvSpPr>
                  <p:nvPr/>
                </p:nvSpPr>
                <p:spPr bwMode="auto">
                  <a:xfrm>
                    <a:off x="2556" y="2867"/>
                    <a:ext cx="469"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1" name="AutoShape 49"/>
                  <p:cNvSpPr>
                    <a:spLocks noChangeArrowheads="1"/>
                  </p:cNvSpPr>
                  <p:nvPr/>
                </p:nvSpPr>
                <p:spPr bwMode="auto">
                  <a:xfrm>
                    <a:off x="2556" y="255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2" name="AutoShape 50"/>
                  <p:cNvSpPr>
                    <a:spLocks noChangeArrowheads="1"/>
                  </p:cNvSpPr>
                  <p:nvPr/>
                </p:nvSpPr>
                <p:spPr bwMode="auto">
                  <a:xfrm>
                    <a:off x="2556"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3" name="AutoShape 51"/>
                  <p:cNvSpPr>
                    <a:spLocks noChangeArrowheads="1"/>
                  </p:cNvSpPr>
                  <p:nvPr/>
                </p:nvSpPr>
                <p:spPr bwMode="auto">
                  <a:xfrm>
                    <a:off x="2946" y="2867"/>
                    <a:ext cx="468"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4" name="AutoShape 52"/>
                  <p:cNvSpPr>
                    <a:spLocks noChangeArrowheads="1"/>
                  </p:cNvSpPr>
                  <p:nvPr/>
                </p:nvSpPr>
                <p:spPr bwMode="auto">
                  <a:xfrm>
                    <a:off x="2946" y="255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5" name="AutoShape 53"/>
                  <p:cNvSpPr>
                    <a:spLocks noChangeArrowheads="1"/>
                  </p:cNvSpPr>
                  <p:nvPr/>
                </p:nvSpPr>
                <p:spPr bwMode="auto">
                  <a:xfrm>
                    <a:off x="2946" y="224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6" name="AutoShape 55"/>
                  <p:cNvSpPr>
                    <a:spLocks noChangeArrowheads="1"/>
                  </p:cNvSpPr>
                  <p:nvPr/>
                </p:nvSpPr>
                <p:spPr bwMode="auto">
                  <a:xfrm>
                    <a:off x="1779" y="1948"/>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7" name="AutoShape 56"/>
                  <p:cNvSpPr>
                    <a:spLocks noChangeArrowheads="1"/>
                  </p:cNvSpPr>
                  <p:nvPr/>
                </p:nvSpPr>
                <p:spPr bwMode="auto">
                  <a:xfrm>
                    <a:off x="2168"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8" name="AutoShape 57"/>
                  <p:cNvSpPr>
                    <a:spLocks noChangeArrowheads="1"/>
                  </p:cNvSpPr>
                  <p:nvPr/>
                </p:nvSpPr>
                <p:spPr bwMode="auto">
                  <a:xfrm>
                    <a:off x="2557"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9" name="AutoShape 58"/>
                  <p:cNvSpPr>
                    <a:spLocks noChangeArrowheads="1"/>
                  </p:cNvSpPr>
                  <p:nvPr/>
                </p:nvSpPr>
                <p:spPr bwMode="auto">
                  <a:xfrm>
                    <a:off x="2946" y="193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a:lnSpc>
                        <a:spcPct val="93000"/>
                      </a:lnSpc>
                      <a:buClr>
                        <a:srgbClr val="000000"/>
                      </a:buClr>
                      <a:buSzPct val="100000"/>
                      <a:buFont typeface="Arial" panose="020B0604020202020204" pitchFamily="34" charset="0"/>
                      <a:buNone/>
                    </a:pPr>
                    <a:endParaRPr lang="zh-CN" altLang="zh-CN" sz="1200" b="1">
                      <a:solidFill>
                        <a:srgbClr val="000000"/>
                      </a:solidFill>
                      <a:latin typeface="Times New Roman" panose="02020603050405020304" pitchFamily="18" charset="0"/>
                    </a:endParaRPr>
                  </a:p>
                </p:txBody>
              </p:sp>
            </p:grpSp>
          </p:grpSp>
          <p:sp>
            <p:nvSpPr>
              <p:cNvPr id="20518" name="Text Box 12"/>
              <p:cNvSpPr txBox="1">
                <a:spLocks noChangeArrowheads="1"/>
              </p:cNvSpPr>
              <p:nvPr/>
            </p:nvSpPr>
            <p:spPr bwMode="auto">
              <a:xfrm rot="-2989849">
                <a:off x="3148924" y="3914591"/>
                <a:ext cx="1341438" cy="5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Time</a:t>
                </a:r>
              </a:p>
            </p:txBody>
          </p:sp>
          <p:sp>
            <p:nvSpPr>
              <p:cNvPr id="20519" name="Text Box 11"/>
              <p:cNvSpPr txBox="1">
                <a:spLocks noChangeArrowheads="1"/>
              </p:cNvSpPr>
              <p:nvPr/>
            </p:nvSpPr>
            <p:spPr bwMode="auto">
              <a:xfrm>
                <a:off x="602585" y="4400166"/>
                <a:ext cx="1838989"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Location</a:t>
                </a:r>
              </a:p>
            </p:txBody>
          </p:sp>
          <p:sp>
            <p:nvSpPr>
              <p:cNvPr id="20520" name="Text Box 13"/>
              <p:cNvSpPr txBox="1">
                <a:spLocks noChangeArrowheads="1"/>
              </p:cNvSpPr>
              <p:nvPr/>
            </p:nvSpPr>
            <p:spPr bwMode="auto">
              <a:xfrm>
                <a:off x="3303434" y="828948"/>
                <a:ext cx="1048907" cy="73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2000" b="1" dirty="0">
                    <a:solidFill>
                      <a:srgbClr val="FF0000"/>
                    </a:solidFill>
                    <a:latin typeface="Corbel" panose="020B0503020204020204" pitchFamily="34" charset="0"/>
                  </a:rPr>
                  <a:t>Topic</a:t>
                </a:r>
              </a:p>
            </p:txBody>
          </p:sp>
          <p:grpSp>
            <p:nvGrpSpPr>
              <p:cNvPr id="20521" name="Group 5"/>
              <p:cNvGrpSpPr>
                <a:grpSpLocks/>
              </p:cNvGrpSpPr>
              <p:nvPr/>
            </p:nvGrpSpPr>
            <p:grpSpPr bwMode="auto">
              <a:xfrm>
                <a:off x="5357817" y="1643063"/>
                <a:ext cx="2714625" cy="2500312"/>
                <a:chOff x="1888" y="1771"/>
                <a:chExt cx="1872" cy="1173"/>
              </a:xfrm>
            </p:grpSpPr>
            <p:sp>
              <p:nvSpPr>
                <p:cNvPr id="20541" name="AutoShape 20"/>
                <p:cNvSpPr>
                  <a:spLocks noChangeArrowheads="1"/>
                </p:cNvSpPr>
                <p:nvPr/>
              </p:nvSpPr>
              <p:spPr bwMode="auto">
                <a:xfrm>
                  <a:off x="3118" y="2214"/>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2" name="AutoShape 31"/>
                <p:cNvSpPr>
                  <a:spLocks noChangeArrowheads="1"/>
                </p:cNvSpPr>
                <p:nvPr/>
              </p:nvSpPr>
              <p:spPr bwMode="auto">
                <a:xfrm>
                  <a:off x="2055"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3" name="AutoShape 34"/>
                <p:cNvSpPr>
                  <a:spLocks noChangeArrowheads="1"/>
                </p:cNvSpPr>
                <p:nvPr/>
              </p:nvSpPr>
              <p:spPr bwMode="auto">
                <a:xfrm>
                  <a:off x="2588" y="1771"/>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4" name="AutoShape 37"/>
                <p:cNvSpPr>
                  <a:spLocks noChangeArrowheads="1"/>
                </p:cNvSpPr>
                <p:nvPr/>
              </p:nvSpPr>
              <p:spPr bwMode="auto">
                <a:xfrm>
                  <a:off x="3119"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grpSp>
              <p:nvGrpSpPr>
                <p:cNvPr id="20545" name="Group 38"/>
                <p:cNvGrpSpPr>
                  <a:grpSpLocks/>
                </p:cNvGrpSpPr>
                <p:nvPr/>
              </p:nvGrpSpPr>
              <p:grpSpPr bwMode="auto">
                <a:xfrm>
                  <a:off x="1888" y="1923"/>
                  <a:ext cx="1705" cy="1021"/>
                  <a:chOff x="2167" y="1937"/>
                  <a:chExt cx="1247" cy="691"/>
                </a:xfrm>
              </p:grpSpPr>
              <p:sp>
                <p:nvSpPr>
                  <p:cNvPr id="20546" name="AutoShape 47"/>
                  <p:cNvSpPr>
                    <a:spLocks noChangeArrowheads="1"/>
                  </p:cNvSpPr>
                  <p:nvPr/>
                </p:nvSpPr>
                <p:spPr bwMode="auto">
                  <a:xfrm>
                    <a:off x="2167"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7" name="AutoShape 50"/>
                  <p:cNvSpPr>
                    <a:spLocks noChangeArrowheads="1"/>
                  </p:cNvSpPr>
                  <p:nvPr/>
                </p:nvSpPr>
                <p:spPr bwMode="auto">
                  <a:xfrm>
                    <a:off x="2556"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8" name="AutoShape 53"/>
                  <p:cNvSpPr>
                    <a:spLocks noChangeArrowheads="1"/>
                  </p:cNvSpPr>
                  <p:nvPr/>
                </p:nvSpPr>
                <p:spPr bwMode="auto">
                  <a:xfrm>
                    <a:off x="2946" y="224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9" name="AutoShape 56"/>
                  <p:cNvSpPr>
                    <a:spLocks noChangeArrowheads="1"/>
                  </p:cNvSpPr>
                  <p:nvPr/>
                </p:nvSpPr>
                <p:spPr bwMode="auto">
                  <a:xfrm>
                    <a:off x="2168"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0" name="AutoShape 57"/>
                  <p:cNvSpPr>
                    <a:spLocks noChangeArrowheads="1"/>
                  </p:cNvSpPr>
                  <p:nvPr/>
                </p:nvSpPr>
                <p:spPr bwMode="auto">
                  <a:xfrm>
                    <a:off x="2557"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1" name="AutoShape 58"/>
                  <p:cNvSpPr>
                    <a:spLocks noChangeArrowheads="1"/>
                  </p:cNvSpPr>
                  <p:nvPr/>
                </p:nvSpPr>
                <p:spPr bwMode="auto">
                  <a:xfrm>
                    <a:off x="2946" y="193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a:lnSpc>
                        <a:spcPct val="93000"/>
                      </a:lnSpc>
                      <a:buClr>
                        <a:srgbClr val="000000"/>
                      </a:buClr>
                      <a:buSzPct val="100000"/>
                      <a:buFont typeface="Arial" panose="020B0604020202020204" pitchFamily="34" charset="0"/>
                      <a:buNone/>
                    </a:pPr>
                    <a:endParaRPr lang="zh-CN" altLang="zh-CN" sz="1200" b="1">
                      <a:solidFill>
                        <a:srgbClr val="000000"/>
                      </a:solidFill>
                      <a:latin typeface="Times New Roman" panose="02020603050405020304" pitchFamily="18" charset="0"/>
                    </a:endParaRPr>
                  </a:p>
                </p:txBody>
              </p:sp>
            </p:grpSp>
          </p:grpSp>
          <p:cxnSp>
            <p:nvCxnSpPr>
              <p:cNvPr id="27" name="直接箭头连接符 22"/>
              <p:cNvCxnSpPr/>
              <p:nvPr/>
            </p:nvCxnSpPr>
            <p:spPr>
              <a:xfrm>
                <a:off x="501481" y="4430019"/>
                <a:ext cx="2785641" cy="0"/>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直接箭头连接符 23"/>
              <p:cNvCxnSpPr/>
              <p:nvPr/>
            </p:nvCxnSpPr>
            <p:spPr>
              <a:xfrm rot="5400000">
                <a:off x="3215542" y="3571993"/>
                <a:ext cx="929607" cy="786448"/>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直接箭头连接符 24"/>
              <p:cNvCxnSpPr/>
              <p:nvPr/>
            </p:nvCxnSpPr>
            <p:spPr>
              <a:xfrm rot="5400000">
                <a:off x="1678387" y="2821284"/>
                <a:ext cx="3215020" cy="2449"/>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直接箭头连接符 25"/>
              <p:cNvCxnSpPr/>
              <p:nvPr/>
            </p:nvCxnSpPr>
            <p:spPr>
              <a:xfrm>
                <a:off x="5144216" y="4497964"/>
                <a:ext cx="2785642" cy="3089"/>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26"/>
              <p:cNvCxnSpPr/>
              <p:nvPr/>
            </p:nvCxnSpPr>
            <p:spPr>
              <a:xfrm rot="5400000">
                <a:off x="7859822" y="3641480"/>
                <a:ext cx="926519" cy="786447"/>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直接箭头连接符 27"/>
              <p:cNvCxnSpPr/>
              <p:nvPr/>
            </p:nvCxnSpPr>
            <p:spPr>
              <a:xfrm rot="5400000">
                <a:off x="6322028" y="2890774"/>
                <a:ext cx="3218110" cy="2449"/>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528" name="Text Box 11"/>
              <p:cNvSpPr txBox="1">
                <a:spLocks noChangeArrowheads="1"/>
              </p:cNvSpPr>
              <p:nvPr/>
            </p:nvSpPr>
            <p:spPr bwMode="auto">
              <a:xfrm>
                <a:off x="5374192" y="4020158"/>
                <a:ext cx="532387" cy="4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b="1">
                    <a:solidFill>
                      <a:srgbClr val="002060"/>
                    </a:solidFill>
                    <a:latin typeface="Corbel" panose="020B0503020204020204" pitchFamily="34" charset="0"/>
                  </a:rPr>
                  <a:t>CA</a:t>
                </a:r>
              </a:p>
            </p:txBody>
          </p:sp>
          <p:sp>
            <p:nvSpPr>
              <p:cNvPr id="20529" name="Text Box 11"/>
              <p:cNvSpPr txBox="1">
                <a:spLocks noChangeArrowheads="1"/>
              </p:cNvSpPr>
              <p:nvPr/>
            </p:nvSpPr>
            <p:spPr bwMode="auto">
              <a:xfrm>
                <a:off x="6140736" y="4029686"/>
                <a:ext cx="651151"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a:solidFill>
                      <a:srgbClr val="002060"/>
                    </a:solidFill>
                    <a:latin typeface="Corbel" panose="020B0503020204020204" pitchFamily="34" charset="0"/>
                  </a:rPr>
                  <a:t>FL</a:t>
                </a:r>
              </a:p>
            </p:txBody>
          </p:sp>
          <p:sp>
            <p:nvSpPr>
              <p:cNvPr id="20530" name="Text Box 11"/>
              <p:cNvSpPr txBox="1">
                <a:spLocks noChangeArrowheads="1"/>
              </p:cNvSpPr>
              <p:nvPr/>
            </p:nvSpPr>
            <p:spPr bwMode="auto">
              <a:xfrm>
                <a:off x="6865056" y="4029686"/>
                <a:ext cx="690735"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a:solidFill>
                      <a:srgbClr val="002060"/>
                    </a:solidFill>
                    <a:latin typeface="Corbel" panose="020B0503020204020204" pitchFamily="34" charset="0"/>
                  </a:rPr>
                  <a:t>TX</a:t>
                </a:r>
              </a:p>
            </p:txBody>
          </p:sp>
          <p:sp>
            <p:nvSpPr>
              <p:cNvPr id="20531" name="Text Box 11"/>
              <p:cNvSpPr txBox="1">
                <a:spLocks noChangeArrowheads="1"/>
              </p:cNvSpPr>
              <p:nvPr/>
            </p:nvSpPr>
            <p:spPr bwMode="auto">
              <a:xfrm>
                <a:off x="5468181" y="4506357"/>
                <a:ext cx="1919965"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Location</a:t>
                </a:r>
              </a:p>
            </p:txBody>
          </p:sp>
          <p:sp>
            <p:nvSpPr>
              <p:cNvPr id="20532" name="Text Box 12"/>
              <p:cNvSpPr txBox="1">
                <a:spLocks noChangeArrowheads="1"/>
              </p:cNvSpPr>
              <p:nvPr/>
            </p:nvSpPr>
            <p:spPr bwMode="auto">
              <a:xfrm>
                <a:off x="7986321" y="3174363"/>
                <a:ext cx="710509" cy="4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b="1">
                    <a:solidFill>
                      <a:srgbClr val="002060"/>
                    </a:solidFill>
                    <a:latin typeface="Corbel" panose="020B0503020204020204" pitchFamily="34" charset="0"/>
                  </a:rPr>
                  <a:t>1998</a:t>
                </a:r>
              </a:p>
            </p:txBody>
          </p:sp>
          <p:sp>
            <p:nvSpPr>
              <p:cNvPr id="20533" name="Text Box 12"/>
              <p:cNvSpPr txBox="1">
                <a:spLocks noChangeArrowheads="1"/>
              </p:cNvSpPr>
              <p:nvPr/>
            </p:nvSpPr>
            <p:spPr bwMode="auto">
              <a:xfrm>
                <a:off x="7659237" y="3611194"/>
                <a:ext cx="710509" cy="4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b="1">
                    <a:solidFill>
                      <a:srgbClr val="002060"/>
                    </a:solidFill>
                    <a:latin typeface="Corbel" panose="020B0503020204020204" pitchFamily="34" charset="0"/>
                  </a:rPr>
                  <a:t>1999</a:t>
                </a:r>
              </a:p>
            </p:txBody>
          </p:sp>
          <p:sp>
            <p:nvSpPr>
              <p:cNvPr id="20534" name="Text Box 12"/>
              <p:cNvSpPr txBox="1">
                <a:spLocks noChangeArrowheads="1"/>
              </p:cNvSpPr>
              <p:nvPr/>
            </p:nvSpPr>
            <p:spPr bwMode="auto">
              <a:xfrm rot="-2939684">
                <a:off x="7850982" y="3974916"/>
                <a:ext cx="1341438" cy="5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Time</a:t>
                </a:r>
              </a:p>
            </p:txBody>
          </p:sp>
          <p:sp>
            <p:nvSpPr>
              <p:cNvPr id="20535" name="Text Box 13"/>
              <p:cNvSpPr txBox="1">
                <a:spLocks noChangeArrowheads="1"/>
              </p:cNvSpPr>
              <p:nvPr/>
            </p:nvSpPr>
            <p:spPr bwMode="auto">
              <a:xfrm>
                <a:off x="7992591" y="2731919"/>
                <a:ext cx="1779981"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dirty="0">
                    <a:solidFill>
                      <a:srgbClr val="FF0000"/>
                    </a:solidFill>
                    <a:latin typeface="Corbel" panose="020B0503020204020204" pitchFamily="34" charset="0"/>
                  </a:rPr>
                  <a:t>Deviation</a:t>
                </a:r>
              </a:p>
            </p:txBody>
          </p:sp>
          <p:sp>
            <p:nvSpPr>
              <p:cNvPr id="20536" name="Text Box 13"/>
              <p:cNvSpPr txBox="1">
                <a:spLocks noChangeArrowheads="1"/>
              </p:cNvSpPr>
              <p:nvPr/>
            </p:nvSpPr>
            <p:spPr bwMode="auto">
              <a:xfrm>
                <a:off x="8004300" y="1864534"/>
                <a:ext cx="1873301"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FF0000"/>
                    </a:solidFill>
                    <a:latin typeface="Corbel" panose="020B0503020204020204" pitchFamily="34" charset="0"/>
                  </a:rPr>
                  <a:t>Encounter</a:t>
                </a:r>
              </a:p>
            </p:txBody>
          </p:sp>
          <p:sp>
            <p:nvSpPr>
              <p:cNvPr id="20537" name="Text Box 13"/>
              <p:cNvSpPr txBox="1">
                <a:spLocks noChangeArrowheads="1"/>
              </p:cNvSpPr>
              <p:nvPr/>
            </p:nvSpPr>
            <p:spPr bwMode="auto">
              <a:xfrm>
                <a:off x="7883685" y="935138"/>
                <a:ext cx="1048907" cy="73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2000" b="1" dirty="0">
                    <a:solidFill>
                      <a:srgbClr val="FF0000"/>
                    </a:solidFill>
                    <a:latin typeface="Corbel" panose="020B0503020204020204" pitchFamily="34" charset="0"/>
                  </a:rPr>
                  <a:t>Topic</a:t>
                </a:r>
              </a:p>
            </p:txBody>
          </p:sp>
          <p:cxnSp>
            <p:nvCxnSpPr>
              <p:cNvPr id="43" name="直接箭头连接符 38"/>
              <p:cNvCxnSpPr/>
              <p:nvPr/>
            </p:nvCxnSpPr>
            <p:spPr>
              <a:xfrm>
                <a:off x="3644820" y="4714152"/>
                <a:ext cx="1283796" cy="3089"/>
              </a:xfrm>
              <a:prstGeom prst="straightConnector1">
                <a:avLst/>
              </a:prstGeom>
              <a:ln w="38100">
                <a:solidFill>
                  <a:schemeClr val="tx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539" name="Text Box 11"/>
              <p:cNvSpPr txBox="1">
                <a:spLocks noChangeArrowheads="1"/>
              </p:cNvSpPr>
              <p:nvPr/>
            </p:nvSpPr>
            <p:spPr bwMode="auto">
              <a:xfrm>
                <a:off x="3000375" y="4786313"/>
                <a:ext cx="1285874" cy="8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b="1">
                    <a:solidFill>
                      <a:schemeClr val="bg1"/>
                    </a:solidFill>
                    <a:latin typeface="Tahoma" panose="020B0604030504040204" pitchFamily="34" charset="0"/>
                  </a:rPr>
                  <a:t>drill-down</a:t>
                </a:r>
              </a:p>
            </p:txBody>
          </p:sp>
          <p:sp>
            <p:nvSpPr>
              <p:cNvPr id="20540" name="Text Box 11"/>
              <p:cNvSpPr txBox="1">
                <a:spLocks noChangeArrowheads="1"/>
              </p:cNvSpPr>
              <p:nvPr/>
            </p:nvSpPr>
            <p:spPr bwMode="auto">
              <a:xfrm>
                <a:off x="4714876" y="4805363"/>
                <a:ext cx="1152525"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b="1">
                    <a:solidFill>
                      <a:schemeClr val="bg1"/>
                    </a:solidFill>
                    <a:latin typeface="Tahoma" panose="020B0604030504040204" pitchFamily="34" charset="0"/>
                  </a:rPr>
                  <a:t>roll-up</a:t>
                </a:r>
              </a:p>
            </p:txBody>
          </p:sp>
        </p:grpSp>
        <p:sp>
          <p:nvSpPr>
            <p:cNvPr id="95" name="Up Arrow 94"/>
            <p:cNvSpPr/>
            <p:nvPr/>
          </p:nvSpPr>
          <p:spPr>
            <a:xfrm>
              <a:off x="4421345" y="4967424"/>
              <a:ext cx="614347" cy="55569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sp>
          <p:nvSpPr>
            <p:cNvPr id="96" name="Up Arrow 95"/>
            <p:cNvSpPr/>
            <p:nvPr/>
          </p:nvSpPr>
          <p:spPr>
            <a:xfrm>
              <a:off x="1681390" y="4888039"/>
              <a:ext cx="614347" cy="55569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sp>
          <p:nvSpPr>
            <p:cNvPr id="20504" name="Rectangle 125"/>
            <p:cNvSpPr>
              <a:spLocks noChangeArrowheads="1"/>
            </p:cNvSpPr>
            <p:nvPr/>
          </p:nvSpPr>
          <p:spPr bwMode="auto">
            <a:xfrm>
              <a:off x="-1340642" y="3449808"/>
              <a:ext cx="2142776" cy="7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smtClean="0">
                  <a:latin typeface="Calibri" panose="020F0502020204030204" pitchFamily="34" charset="0"/>
                </a:rPr>
                <a:t>Topic </a:t>
              </a:r>
              <a:r>
                <a:rPr lang="en-US" altLang="en-US" sz="2400" b="1" dirty="0">
                  <a:latin typeface="Calibri" panose="020F0502020204030204" pitchFamily="34" charset="0"/>
                </a:rPr>
                <a:t>Cube</a:t>
              </a:r>
            </a:p>
            <a:p>
              <a:pPr algn="ctr" eaLnBrk="1" hangingPunct="1">
                <a:lnSpc>
                  <a:spcPct val="93000"/>
                </a:lnSpc>
                <a:buClr>
                  <a:srgbClr val="000000"/>
                </a:buClr>
                <a:buSzPct val="100000"/>
                <a:buFont typeface="Arial" panose="020B0604020202020204" pitchFamily="34" charset="0"/>
                <a:buNone/>
              </a:pPr>
              <a:r>
                <a:rPr lang="en-US" altLang="en-US" sz="2400" b="1" dirty="0">
                  <a:latin typeface="Calibri" panose="020F0502020204030204" pitchFamily="34" charset="0"/>
                </a:rPr>
                <a:t>Representation</a:t>
              </a:r>
              <a:endParaRPr lang="en-US" altLang="en-US" sz="2400" dirty="0">
                <a:solidFill>
                  <a:schemeClr val="bg1"/>
                </a:solidFill>
                <a:latin typeface="Calibri" panose="020F0502020204030204" pitchFamily="34" charset="0"/>
              </a:endParaRPr>
            </a:p>
          </p:txBody>
        </p:sp>
      </p:grpSp>
      <p:sp>
        <p:nvSpPr>
          <p:cNvPr id="20490" name="TextBox 100"/>
          <p:cNvSpPr txBox="1">
            <a:spLocks noChangeArrowheads="1"/>
          </p:cNvSpPr>
          <p:nvPr/>
        </p:nvSpPr>
        <p:spPr bwMode="auto">
          <a:xfrm>
            <a:off x="4755269" y="1033592"/>
            <a:ext cx="1292404"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800" b="1" dirty="0">
                <a:latin typeface="Calibri" panose="020F0502020204030204" pitchFamily="34" charset="0"/>
              </a:rPr>
              <a:t>Analyst</a:t>
            </a:r>
          </a:p>
        </p:txBody>
      </p:sp>
      <p:pic>
        <p:nvPicPr>
          <p:cNvPr id="20498" name="Picture 2"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7759" y="990600"/>
            <a:ext cx="630839" cy="6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057400" y="1341644"/>
            <a:ext cx="8577533" cy="1888955"/>
            <a:chOff x="2057400" y="1341644"/>
            <a:chExt cx="8577533" cy="1888955"/>
          </a:xfrm>
        </p:grpSpPr>
        <p:sp>
          <p:nvSpPr>
            <p:cNvPr id="99" name="Up-Down Arrow 98"/>
            <p:cNvSpPr/>
            <p:nvPr/>
          </p:nvSpPr>
          <p:spPr bwMode="auto">
            <a:xfrm>
              <a:off x="7619332" y="2411000"/>
              <a:ext cx="465137" cy="75247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sp>
          <p:nvSpPr>
            <p:cNvPr id="100" name="Rectangle 99"/>
            <p:cNvSpPr/>
            <p:nvPr/>
          </p:nvSpPr>
          <p:spPr bwMode="auto">
            <a:xfrm>
              <a:off x="2057400" y="1811649"/>
              <a:ext cx="8420125" cy="64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cxnSp>
          <p:nvCxnSpPr>
            <p:cNvPr id="103" name="Straight Arrow Connector 102"/>
            <p:cNvCxnSpPr/>
            <p:nvPr/>
          </p:nvCxnSpPr>
          <p:spPr bwMode="auto">
            <a:xfrm rot="10800000" flipV="1">
              <a:off x="3163959" y="1351574"/>
              <a:ext cx="1463675" cy="42386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bwMode="auto">
            <a:xfrm>
              <a:off x="6829969" y="1359078"/>
              <a:ext cx="1100136" cy="51593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bwMode="auto">
            <a:xfrm rot="10800000" flipV="1">
              <a:off x="4913184" y="1507421"/>
              <a:ext cx="546100" cy="28733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494" name="TextBox 114"/>
            <p:cNvSpPr txBox="1">
              <a:spLocks noChangeArrowheads="1"/>
            </p:cNvSpPr>
            <p:nvPr/>
          </p:nvSpPr>
          <p:spPr bwMode="auto">
            <a:xfrm>
              <a:off x="6033736" y="1376050"/>
              <a:ext cx="646331" cy="60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3600" dirty="0"/>
                <a:t>…</a:t>
              </a:r>
            </a:p>
          </p:txBody>
        </p:sp>
        <p:sp>
          <p:nvSpPr>
            <p:cNvPr id="20495" name="Rectangle 116"/>
            <p:cNvSpPr>
              <a:spLocks noChangeArrowheads="1"/>
            </p:cNvSpPr>
            <p:nvPr/>
          </p:nvSpPr>
          <p:spPr bwMode="auto">
            <a:xfrm>
              <a:off x="2057400" y="1920848"/>
              <a:ext cx="8420125"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a:latin typeface="Calibri" panose="020F0502020204030204" pitchFamily="34" charset="0"/>
                </a:rPr>
                <a:t>Multidimensional OLAP, Ranking</a:t>
              </a:r>
              <a:r>
                <a:rPr lang="en-US" altLang="en-US" sz="2400" b="1" dirty="0" smtClean="0">
                  <a:latin typeface="Calibri" panose="020F0502020204030204" pitchFamily="34" charset="0"/>
                </a:rPr>
                <a:t>, Comparison, </a:t>
              </a:r>
              <a:r>
                <a:rPr lang="en-US" altLang="en-US" sz="2400" b="1" dirty="0">
                  <a:latin typeface="Calibri" panose="020F0502020204030204" pitchFamily="34" charset="0"/>
                </a:rPr>
                <a:t>Cause Analysis, </a:t>
              </a:r>
              <a:r>
                <a:rPr lang="en-US" altLang="en-US" sz="2400" b="1" dirty="0" smtClean="0">
                  <a:latin typeface="Calibri" panose="020F0502020204030204" pitchFamily="34" charset="0"/>
                </a:rPr>
                <a:t>…</a:t>
              </a:r>
              <a:endParaRPr lang="en-US" altLang="en-US" sz="2400" dirty="0">
                <a:solidFill>
                  <a:schemeClr val="bg1"/>
                </a:solidFill>
                <a:latin typeface="Calibri" panose="020F0502020204030204" pitchFamily="34" charset="0"/>
              </a:endParaRPr>
            </a:p>
          </p:txBody>
        </p:sp>
        <p:sp>
          <p:nvSpPr>
            <p:cNvPr id="20499" name="Rectangle 124"/>
            <p:cNvSpPr>
              <a:spLocks noChangeArrowheads="1"/>
            </p:cNvSpPr>
            <p:nvPr/>
          </p:nvSpPr>
          <p:spPr bwMode="auto">
            <a:xfrm>
              <a:off x="7892178" y="1341644"/>
              <a:ext cx="2742755"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a:t>  </a:t>
              </a:r>
              <a:r>
                <a:rPr lang="en-US" altLang="en-US" sz="2400" b="1" dirty="0">
                  <a:latin typeface="Calibri" panose="020F0502020204030204" pitchFamily="34" charset="0"/>
                </a:rPr>
                <a:t>Analysis </a:t>
              </a:r>
              <a:r>
                <a:rPr lang="en-US" altLang="en-US" sz="2400" b="1" dirty="0" smtClean="0">
                  <a:latin typeface="Calibri" panose="020F0502020204030204" pitchFamily="34" charset="0"/>
                </a:rPr>
                <a:t>Support</a:t>
              </a:r>
              <a:endParaRPr lang="en-US" altLang="en-US" sz="2400" dirty="0">
                <a:solidFill>
                  <a:schemeClr val="bg1"/>
                </a:solidFill>
                <a:latin typeface="Calibri" panose="020F0502020204030204" pitchFamily="34" charset="0"/>
              </a:endParaRPr>
            </a:p>
          </p:txBody>
        </p:sp>
        <p:sp>
          <p:nvSpPr>
            <p:cNvPr id="98" name="Up-Down Arrow 97"/>
            <p:cNvSpPr/>
            <p:nvPr/>
          </p:nvSpPr>
          <p:spPr bwMode="auto">
            <a:xfrm>
              <a:off x="3704081" y="2478125"/>
              <a:ext cx="393129" cy="75247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grpSp>
      <p:sp>
        <p:nvSpPr>
          <p:cNvPr id="2" name="Rectangle 1"/>
          <p:cNvSpPr/>
          <p:nvPr/>
        </p:nvSpPr>
        <p:spPr>
          <a:xfrm>
            <a:off x="675573" y="6003399"/>
            <a:ext cx="10744200" cy="523220"/>
          </a:xfrm>
          <a:prstGeom prst="rect">
            <a:avLst/>
          </a:prstGeom>
          <a:solidFill>
            <a:srgbClr val="FFFF99"/>
          </a:solidFill>
        </p:spPr>
        <p:txBody>
          <a:bodyPr wrap="square">
            <a:spAutoFit/>
          </a:bodyPr>
          <a:lstStyle/>
          <a:p>
            <a:r>
              <a:rPr lang="en-US" altLang="en-US" sz="1400" b="1" dirty="0" err="1">
                <a:latin typeface="Times New Roman" panose="02020603050405020304" pitchFamily="18" charset="0"/>
                <a:cs typeface="Times New Roman" panose="02020603050405020304" pitchFamily="18" charset="0"/>
              </a:rPr>
              <a:t>Yintao</a:t>
            </a:r>
            <a:r>
              <a:rPr lang="en-US" altLang="en-US" sz="1400" b="1" dirty="0">
                <a:latin typeface="Times New Roman" panose="02020603050405020304" pitchFamily="18" charset="0"/>
                <a:cs typeface="Times New Roman" panose="02020603050405020304" pitchFamily="18" charset="0"/>
              </a:rPr>
              <a:t> Yu, Cindy X. Lin, </a:t>
            </a:r>
            <a:r>
              <a:rPr lang="en-US" altLang="en-US" sz="1400" b="1" dirty="0" err="1">
                <a:latin typeface="Times New Roman" panose="02020603050405020304" pitchFamily="18" charset="0"/>
                <a:cs typeface="Times New Roman" panose="02020603050405020304" pitchFamily="18" charset="0"/>
              </a:rPr>
              <a:t>Yizhou</a:t>
            </a:r>
            <a:r>
              <a:rPr lang="en-US" altLang="en-US" sz="1400" b="1" dirty="0">
                <a:latin typeface="Times New Roman" panose="02020603050405020304" pitchFamily="18" charset="0"/>
                <a:cs typeface="Times New Roman" panose="02020603050405020304" pitchFamily="18" charset="0"/>
              </a:rPr>
              <a:t> Sun, Chen </a:t>
            </a:r>
            <a:r>
              <a:rPr lang="en-US" altLang="en-US" sz="1400" b="1" dirty="0" err="1">
                <a:latin typeface="Times New Roman" panose="02020603050405020304" pitchFamily="18" charset="0"/>
                <a:cs typeface="Times New Roman" panose="02020603050405020304" pitchFamily="18" charset="0"/>
              </a:rPr>
              <a:t>Chen</a:t>
            </a:r>
            <a:r>
              <a:rPr lang="en-US" altLang="en-US" sz="1400" b="1" dirty="0">
                <a:latin typeface="Times New Roman" panose="02020603050405020304" pitchFamily="18" charset="0"/>
                <a:cs typeface="Times New Roman" panose="02020603050405020304" pitchFamily="18" charset="0"/>
              </a:rPr>
              <a:t>, </a:t>
            </a:r>
            <a:r>
              <a:rPr lang="en-US" altLang="en-US" sz="1400" b="1" dirty="0" err="1">
                <a:latin typeface="Times New Roman" panose="02020603050405020304" pitchFamily="18" charset="0"/>
                <a:cs typeface="Times New Roman" panose="02020603050405020304" pitchFamily="18" charset="0"/>
              </a:rPr>
              <a:t>Jiawei</a:t>
            </a:r>
            <a:r>
              <a:rPr lang="en-US" altLang="en-US" sz="1400" b="1" dirty="0">
                <a:latin typeface="Times New Roman" panose="02020603050405020304" pitchFamily="18" charset="0"/>
                <a:cs typeface="Times New Roman" panose="02020603050405020304" pitchFamily="18" charset="0"/>
              </a:rPr>
              <a:t> Han, </a:t>
            </a:r>
            <a:r>
              <a:rPr lang="en-US" altLang="en-US" sz="1400" b="1" dirty="0" err="1">
                <a:latin typeface="Times New Roman" panose="02020603050405020304" pitchFamily="18" charset="0"/>
                <a:cs typeface="Times New Roman" panose="02020603050405020304" pitchFamily="18" charset="0"/>
              </a:rPr>
              <a:t>Binbin</a:t>
            </a:r>
            <a:r>
              <a:rPr lang="en-US" altLang="en-US" sz="1400" b="1" dirty="0">
                <a:latin typeface="Times New Roman" panose="02020603050405020304" pitchFamily="18" charset="0"/>
                <a:cs typeface="Times New Roman" panose="02020603050405020304" pitchFamily="18" charset="0"/>
              </a:rPr>
              <a:t> Liao, </a:t>
            </a:r>
            <a:r>
              <a:rPr lang="en-US" altLang="en-US" sz="1400" b="1" dirty="0" err="1">
                <a:latin typeface="Times New Roman" panose="02020603050405020304" pitchFamily="18" charset="0"/>
                <a:cs typeface="Times New Roman" panose="02020603050405020304" pitchFamily="18" charset="0"/>
              </a:rPr>
              <a:t>Tianyi</a:t>
            </a:r>
            <a:r>
              <a:rPr lang="en-US" altLang="en-US" sz="1400" b="1" dirty="0">
                <a:latin typeface="Times New Roman" panose="02020603050405020304" pitchFamily="18" charset="0"/>
                <a:cs typeface="Times New Roman" panose="02020603050405020304" pitchFamily="18" charset="0"/>
              </a:rPr>
              <a:t> Wu, </a:t>
            </a:r>
            <a:r>
              <a:rPr lang="en-US" altLang="en-US" sz="1400" b="1" dirty="0" err="1">
                <a:latin typeface="Times New Roman" panose="02020603050405020304" pitchFamily="18" charset="0"/>
                <a:cs typeface="Times New Roman" panose="02020603050405020304" pitchFamily="18" charset="0"/>
              </a:rPr>
              <a:t>ChengXiang</a:t>
            </a:r>
            <a:r>
              <a:rPr lang="en-US" altLang="en-US" sz="1400" b="1" dirty="0">
                <a:latin typeface="Times New Roman" panose="02020603050405020304" pitchFamily="18" charset="0"/>
                <a:cs typeface="Times New Roman" panose="02020603050405020304" pitchFamily="18" charset="0"/>
              </a:rPr>
              <a:t> Zhai, Duo Zhang, and Bo Zhao, “</a:t>
            </a:r>
            <a:r>
              <a:rPr lang="en-US" altLang="en-US" sz="1400" b="1" dirty="0" err="1">
                <a:latin typeface="Times New Roman" panose="02020603050405020304" pitchFamily="18" charset="0"/>
                <a:cs typeface="Times New Roman" panose="02020603050405020304" pitchFamily="18" charset="0"/>
              </a:rPr>
              <a:t>iNextCube</a:t>
            </a:r>
            <a:r>
              <a:rPr lang="en-US" altLang="en-US" sz="1400" b="1" dirty="0">
                <a:latin typeface="Times New Roman" panose="02020603050405020304" pitchFamily="18" charset="0"/>
                <a:cs typeface="Times New Roman" panose="02020603050405020304" pitchFamily="18" charset="0"/>
              </a:rPr>
              <a:t>: Information Network-Enhanced Text Cube", </a:t>
            </a:r>
            <a:r>
              <a:rPr lang="en-US" altLang="en-US" sz="1400" b="1" i="1" dirty="0">
                <a:latin typeface="Times New Roman" panose="02020603050405020304" pitchFamily="18" charset="0"/>
                <a:cs typeface="Times New Roman" panose="02020603050405020304" pitchFamily="18" charset="0"/>
              </a:rPr>
              <a:t>Proc. 2009 Int. Conf. on Very Large Data Bases (VLDB'09)</a:t>
            </a:r>
            <a:r>
              <a:rPr lang="en-US" altLang="en-US" sz="1400" b="1" dirty="0">
                <a:latin typeface="Times New Roman" panose="02020603050405020304" pitchFamily="18" charset="0"/>
                <a:cs typeface="Times New Roman" panose="02020603050405020304" pitchFamily="18" charset="0"/>
              </a:rPr>
              <a:t> (system demo</a:t>
            </a:r>
            <a:r>
              <a:rPr lang="en-US" altLang="en-US" sz="1400" b="1" dirty="0" smtClean="0">
                <a:latin typeface="Times New Roman" panose="02020603050405020304" pitchFamily="18" charset="0"/>
                <a:cs typeface="Times New Roman" panose="02020603050405020304" pitchFamily="18" charset="0"/>
              </a:rPr>
              <a:t>), 2009</a:t>
            </a:r>
            <a:endParaRPr lang="en-US" sz="1400" b="1" dirty="0"/>
          </a:p>
        </p:txBody>
      </p:sp>
    </p:spTree>
    <p:extLst>
      <p:ext uri="{BB962C8B-B14F-4D97-AF65-F5344CB8AC3E}">
        <p14:creationId xmlns:p14="http://schemas.microsoft.com/office/powerpoint/2010/main" val="1766773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en-US" altLang="zh-CN" dirty="0" smtClean="0"/>
              <a:t> </a:t>
            </a:r>
            <a:r>
              <a:rPr lang="en-US" altLang="zh-CN" sz="3600" b="1" dirty="0"/>
              <a:t>Topic Cube </a:t>
            </a:r>
            <a:r>
              <a:rPr lang="en-US" altLang="zh-CN" sz="3600" b="1" dirty="0" smtClean="0"/>
              <a:t>Construction </a:t>
            </a:r>
            <a:r>
              <a:rPr lang="en-US" altLang="zh-CN" sz="2800" dirty="0" smtClean="0"/>
              <a:t>[Zhang  et al. 2010]</a:t>
            </a:r>
            <a:endParaRPr lang="zh-CN" altLang="en-US" sz="2800" dirty="0"/>
          </a:p>
        </p:txBody>
      </p:sp>
      <p:graphicFrame>
        <p:nvGraphicFramePr>
          <p:cNvPr id="53" name="表格 52"/>
          <p:cNvGraphicFramePr>
            <a:graphicFrameLocks noGrp="1"/>
          </p:cNvGraphicFramePr>
          <p:nvPr>
            <p:extLst>
              <p:ext uri="{D42A27DB-BD31-4B8C-83A1-F6EECF244321}">
                <p14:modId xmlns:p14="http://schemas.microsoft.com/office/powerpoint/2010/main" val="3324519230"/>
              </p:ext>
            </p:extLst>
          </p:nvPr>
        </p:nvGraphicFramePr>
        <p:xfrm>
          <a:off x="2133600" y="2724150"/>
          <a:ext cx="3500438" cy="2997200"/>
        </p:xfrm>
        <a:graphic>
          <a:graphicData uri="http://schemas.openxmlformats.org/drawingml/2006/table">
            <a:tbl>
              <a:tblPr/>
              <a:tblGrid>
                <a:gridCol w="647700">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785813">
                  <a:extLst>
                    <a:ext uri="{9D8B030D-6E8A-4147-A177-3AD203B41FA5}">
                      <a16:colId xmlns:a16="http://schemas.microsoft.com/office/drawing/2014/main" val="20002"/>
                    </a:ext>
                  </a:extLst>
                </a:gridCol>
                <a:gridCol w="598487">
                  <a:extLst>
                    <a:ext uri="{9D8B030D-6E8A-4147-A177-3AD203B41FA5}">
                      <a16:colId xmlns:a16="http://schemas.microsoft.com/office/drawing/2014/main" val="20003"/>
                    </a:ext>
                  </a:extLst>
                </a:gridCol>
                <a:gridCol w="973138">
                  <a:extLst>
                    <a:ext uri="{9D8B030D-6E8A-4147-A177-3AD203B41FA5}">
                      <a16:colId xmlns:a16="http://schemas.microsoft.com/office/drawing/2014/main" val="20004"/>
                    </a:ext>
                  </a:extLst>
                </a:gridCol>
              </a:tblGrid>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Time</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Loc</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Env</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Narrative</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98.01</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TX</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0000"/>
                          </a:solidFill>
                          <a:effectLst/>
                          <a:latin typeface="Arial" pitchFamily="34" charset="0"/>
                          <a:ea typeface="SimSun"/>
                          <a:cs typeface="Arial" pitchFamily="34" charset="0"/>
                        </a:rPr>
                        <a:t>Daylight</a:t>
                      </a:r>
                      <a:endParaRPr kumimoji="0" lang="zh-CN" altLang="en-US" sz="1200" b="1" i="0" u="none" strike="noStrike" cap="none" normalizeH="0" baseline="0" smtClean="0">
                        <a:ln>
                          <a:noFill/>
                        </a:ln>
                        <a:solidFill>
                          <a:srgbClr val="FF00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SimSun"/>
                          <a:cs typeface="Arial" pitchFamily="34" charset="0"/>
                        </a:rPr>
                        <a:t>…</a:t>
                      </a:r>
                      <a:endParaRPr kumimoji="0" lang="zh-CN" altLang="en-US" sz="1200" b="0"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rgbClr val="FFFF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1"/>
                  </a:ext>
                </a:extLst>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98.01</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LA</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0000"/>
                          </a:solidFill>
                          <a:effectLst/>
                          <a:latin typeface="Arial" pitchFamily="34" charset="0"/>
                          <a:ea typeface="SimSun"/>
                          <a:cs typeface="Arial" pitchFamily="34" charset="0"/>
                        </a:rPr>
                        <a:t>Daylight</a:t>
                      </a:r>
                      <a:endParaRPr kumimoji="0" lang="zh-CN" altLang="en-US" sz="1200" b="1" i="0" u="none" strike="noStrike" cap="none" normalizeH="0" baseline="0" smtClean="0">
                        <a:ln>
                          <a:noFill/>
                        </a:ln>
                        <a:solidFill>
                          <a:srgbClr val="FF00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SimSun"/>
                          <a:cs typeface="Arial" pitchFamily="34" charset="0"/>
                        </a:rPr>
                        <a:t>…</a:t>
                      </a:r>
                      <a:endParaRPr kumimoji="0" lang="zh-CN" altLang="en-US" sz="1200" b="0"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rgbClr val="FFFF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98.01</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LA</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B050"/>
                          </a:solidFill>
                          <a:effectLst/>
                          <a:latin typeface="Arial" pitchFamily="34" charset="0"/>
                          <a:ea typeface="SimSun"/>
                          <a:cs typeface="Arial" pitchFamily="34" charset="0"/>
                        </a:rPr>
                        <a:t>Night</a:t>
                      </a:r>
                      <a:endParaRPr kumimoji="0" lang="zh-CN" altLang="en-US" sz="1200" b="1" i="0" u="none" strike="noStrike" cap="none" normalizeH="0" baseline="0" smtClean="0">
                        <a:ln>
                          <a:noFill/>
                        </a:ln>
                        <a:solidFill>
                          <a:srgbClr val="00B05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SimSun"/>
                          <a:cs typeface="Arial" pitchFamily="34" charset="0"/>
                        </a:rPr>
                        <a:t>…</a:t>
                      </a:r>
                      <a:endParaRPr kumimoji="0" lang="zh-CN" altLang="en-US" sz="1200" b="0"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rgbClr val="FFFF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3"/>
                  </a:ext>
                </a:extLst>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99.02</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FL</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B050"/>
                          </a:solidFill>
                          <a:effectLst/>
                          <a:latin typeface="Arial" pitchFamily="34" charset="0"/>
                          <a:ea typeface="SimSun"/>
                          <a:cs typeface="Arial" pitchFamily="34" charset="0"/>
                        </a:rPr>
                        <a:t>Night</a:t>
                      </a:r>
                      <a:endParaRPr kumimoji="0" lang="zh-CN" altLang="en-US" sz="1200" b="1" i="0" u="none" strike="noStrike" cap="none" normalizeH="0" baseline="0" smtClean="0">
                        <a:ln>
                          <a:noFill/>
                        </a:ln>
                        <a:solidFill>
                          <a:srgbClr val="00B05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SimSun"/>
                          <a:cs typeface="Arial" pitchFamily="34" charset="0"/>
                        </a:rPr>
                        <a:t>…</a:t>
                      </a:r>
                      <a:endParaRPr kumimoji="0" lang="zh-CN" altLang="en-US" sz="1200" b="0"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rgbClr val="FFFF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4" name="流程图: 多文档 53"/>
          <p:cNvSpPr/>
          <p:nvPr/>
        </p:nvSpPr>
        <p:spPr>
          <a:xfrm>
            <a:off x="4848225" y="3152776"/>
            <a:ext cx="571500" cy="500063"/>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sp>
        <p:nvSpPr>
          <p:cNvPr id="55" name="流程图: 多文档 54"/>
          <p:cNvSpPr/>
          <p:nvPr/>
        </p:nvSpPr>
        <p:spPr>
          <a:xfrm>
            <a:off x="4848225" y="3867151"/>
            <a:ext cx="571500" cy="500063"/>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sp>
        <p:nvSpPr>
          <p:cNvPr id="56" name="流程图: 多文档 55"/>
          <p:cNvSpPr/>
          <p:nvPr/>
        </p:nvSpPr>
        <p:spPr>
          <a:xfrm>
            <a:off x="4848225" y="4510088"/>
            <a:ext cx="571500" cy="500062"/>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sp>
        <p:nvSpPr>
          <p:cNvPr id="57" name="流程图: 多文档 56"/>
          <p:cNvSpPr/>
          <p:nvPr/>
        </p:nvSpPr>
        <p:spPr>
          <a:xfrm>
            <a:off x="4848225" y="5153026"/>
            <a:ext cx="571500" cy="500063"/>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grpSp>
        <p:nvGrpSpPr>
          <p:cNvPr id="22574" name="组合 39"/>
          <p:cNvGrpSpPr>
            <a:grpSpLocks/>
          </p:cNvGrpSpPr>
          <p:nvPr/>
        </p:nvGrpSpPr>
        <p:grpSpPr bwMode="auto">
          <a:xfrm>
            <a:off x="2560639" y="849504"/>
            <a:ext cx="6715125" cy="1773237"/>
            <a:chOff x="714380" y="1928802"/>
            <a:chExt cx="7858173" cy="2398583"/>
          </a:xfrm>
        </p:grpSpPr>
        <p:grpSp>
          <p:nvGrpSpPr>
            <p:cNvPr id="22589" name="组合 52"/>
            <p:cNvGrpSpPr>
              <a:grpSpLocks/>
            </p:cNvGrpSpPr>
            <p:nvPr/>
          </p:nvGrpSpPr>
          <p:grpSpPr bwMode="auto">
            <a:xfrm>
              <a:off x="714380" y="1928802"/>
              <a:ext cx="7858173" cy="2398583"/>
              <a:chOff x="571504" y="1928802"/>
              <a:chExt cx="7858173" cy="2398583"/>
            </a:xfrm>
          </p:grpSpPr>
          <p:sp>
            <p:nvSpPr>
              <p:cNvPr id="22594" name="TextBox 45"/>
              <p:cNvSpPr txBox="1">
                <a:spLocks noChangeArrowheads="1"/>
              </p:cNvSpPr>
              <p:nvPr/>
            </p:nvSpPr>
            <p:spPr bwMode="auto">
              <a:xfrm>
                <a:off x="4214810" y="1928802"/>
                <a:ext cx="500066"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ALL</a:t>
                </a:r>
                <a:endParaRPr lang="zh-CN" altLang="en-US" b="1" i="1">
                  <a:solidFill>
                    <a:srgbClr val="000000"/>
                  </a:solidFill>
                  <a:latin typeface="Tahoma" panose="020B0604030504040204" pitchFamily="34" charset="0"/>
                  <a:cs typeface="Arial" panose="020B0604020202020204" pitchFamily="34" charset="0"/>
                </a:endParaRPr>
              </a:p>
            </p:txBody>
          </p:sp>
          <p:sp>
            <p:nvSpPr>
              <p:cNvPr id="22595" name="TextBox 46"/>
              <p:cNvSpPr txBox="1">
                <a:spLocks noChangeArrowheads="1"/>
              </p:cNvSpPr>
              <p:nvPr/>
            </p:nvSpPr>
            <p:spPr bwMode="auto">
              <a:xfrm>
                <a:off x="785786" y="2857497"/>
                <a:ext cx="2481301"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70C0"/>
                    </a:solidFill>
                    <a:latin typeface="Tahoma" panose="020B0604030504040204" pitchFamily="34" charset="0"/>
                    <a:cs typeface="Arial" panose="020B0604020202020204" pitchFamily="34" charset="0"/>
                  </a:rPr>
                  <a:t>Anomaly Altitude Deviation</a:t>
                </a:r>
                <a:endParaRPr lang="zh-CN" altLang="en-US" b="1" i="1">
                  <a:solidFill>
                    <a:srgbClr val="0070C0"/>
                  </a:solidFill>
                  <a:latin typeface="Tahoma" panose="020B0604030504040204" pitchFamily="34" charset="0"/>
                  <a:cs typeface="Arial" panose="020B0604020202020204" pitchFamily="34" charset="0"/>
                </a:endParaRPr>
              </a:p>
            </p:txBody>
          </p:sp>
          <p:cxnSp>
            <p:nvCxnSpPr>
              <p:cNvPr id="66" name="直接箭头连接符 65"/>
              <p:cNvCxnSpPr>
                <a:endCxn id="22595" idx="0"/>
              </p:cNvCxnSpPr>
              <p:nvPr/>
            </p:nvCxnSpPr>
            <p:spPr>
              <a:xfrm rot="10800000" flipV="1">
                <a:off x="2026101" y="2214398"/>
                <a:ext cx="2188399" cy="64205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97" name="TextBox 48"/>
              <p:cNvSpPr txBox="1">
                <a:spLocks noChangeArrowheads="1"/>
              </p:cNvSpPr>
              <p:nvPr/>
            </p:nvSpPr>
            <p:spPr bwMode="auto">
              <a:xfrm>
                <a:off x="2857487" y="2866248"/>
                <a:ext cx="639945" cy="3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t>
                </a:r>
                <a:endParaRPr lang="zh-CN" altLang="en-US" sz="1200" b="1" i="1">
                  <a:solidFill>
                    <a:srgbClr val="000000"/>
                  </a:solidFill>
                  <a:latin typeface="Tahoma" panose="020B0604030504040204" pitchFamily="34" charset="0"/>
                  <a:cs typeface="Arial" panose="020B0604020202020204" pitchFamily="34" charset="0"/>
                </a:endParaRPr>
              </a:p>
            </p:txBody>
          </p:sp>
          <p:cxnSp>
            <p:nvCxnSpPr>
              <p:cNvPr id="68" name="直接箭头连接符 67"/>
              <p:cNvCxnSpPr/>
              <p:nvPr/>
            </p:nvCxnSpPr>
            <p:spPr>
              <a:xfrm rot="5400000">
                <a:off x="4108041" y="2536645"/>
                <a:ext cx="642055" cy="185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99" name="TextBox 50"/>
              <p:cNvSpPr txBox="1">
                <a:spLocks noChangeArrowheads="1"/>
              </p:cNvSpPr>
              <p:nvPr/>
            </p:nvSpPr>
            <p:spPr bwMode="auto">
              <a:xfrm>
                <a:off x="3286116" y="2857497"/>
                <a:ext cx="2571787"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Anomaly Maintenance Problem</a:t>
                </a:r>
                <a:endParaRPr lang="zh-CN" altLang="en-US" b="1" i="1">
                  <a:solidFill>
                    <a:srgbClr val="000000"/>
                  </a:solidFill>
                  <a:latin typeface="Tahoma" panose="020B0604030504040204" pitchFamily="34" charset="0"/>
                  <a:cs typeface="Arial" panose="020B0604020202020204" pitchFamily="34" charset="0"/>
                </a:endParaRPr>
              </a:p>
            </p:txBody>
          </p:sp>
          <p:cxnSp>
            <p:nvCxnSpPr>
              <p:cNvPr id="70" name="直接箭头连接符 69"/>
              <p:cNvCxnSpPr/>
              <p:nvPr/>
            </p:nvCxnSpPr>
            <p:spPr>
              <a:xfrm>
                <a:off x="4643635" y="2214398"/>
                <a:ext cx="2428045" cy="64205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01" name="TextBox 52"/>
              <p:cNvSpPr txBox="1">
                <a:spLocks noChangeArrowheads="1"/>
              </p:cNvSpPr>
              <p:nvPr/>
            </p:nvSpPr>
            <p:spPr bwMode="auto">
              <a:xfrm>
                <a:off x="5643570" y="2866248"/>
                <a:ext cx="612594" cy="3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t>
                </a:r>
                <a:endParaRPr lang="zh-CN" altLang="en-US" sz="1200" b="1" i="1">
                  <a:solidFill>
                    <a:srgbClr val="000000"/>
                  </a:solidFill>
                  <a:latin typeface="Tahoma" panose="020B0604030504040204" pitchFamily="34" charset="0"/>
                  <a:cs typeface="Arial" panose="020B0604020202020204" pitchFamily="34" charset="0"/>
                </a:endParaRPr>
              </a:p>
            </p:txBody>
          </p:sp>
          <p:sp>
            <p:nvSpPr>
              <p:cNvPr id="22602" name="TextBox 53"/>
              <p:cNvSpPr txBox="1">
                <a:spLocks noChangeArrowheads="1"/>
              </p:cNvSpPr>
              <p:nvPr/>
            </p:nvSpPr>
            <p:spPr bwMode="auto">
              <a:xfrm>
                <a:off x="6072197" y="2857497"/>
                <a:ext cx="2357480"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Anomaly Inflight Encounter</a:t>
                </a:r>
                <a:endParaRPr lang="zh-CN" altLang="en-US" b="1" i="1">
                  <a:solidFill>
                    <a:srgbClr val="000000"/>
                  </a:solidFill>
                  <a:latin typeface="Tahoma" panose="020B0604030504040204" pitchFamily="34" charset="0"/>
                  <a:cs typeface="Arial" panose="020B0604020202020204" pitchFamily="34" charset="0"/>
                </a:endParaRPr>
              </a:p>
            </p:txBody>
          </p:sp>
          <p:cxnSp>
            <p:nvCxnSpPr>
              <p:cNvPr id="73" name="直接箭头连接符 72"/>
              <p:cNvCxnSpPr/>
              <p:nvPr/>
            </p:nvCxnSpPr>
            <p:spPr>
              <a:xfrm rot="5400000">
                <a:off x="1036427" y="3322317"/>
                <a:ext cx="571194" cy="356683"/>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rot="5400000">
                <a:off x="1499929" y="3499729"/>
                <a:ext cx="571194" cy="1858"/>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05" name="TextBox 56"/>
              <p:cNvSpPr txBox="1">
                <a:spLocks noChangeArrowheads="1"/>
              </p:cNvSpPr>
              <p:nvPr/>
            </p:nvSpPr>
            <p:spPr bwMode="auto">
              <a:xfrm>
                <a:off x="571504" y="3786190"/>
                <a:ext cx="1170371"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70C0"/>
                    </a:solidFill>
                    <a:latin typeface="Tahoma" panose="020B0604030504040204" pitchFamily="34" charset="0"/>
                    <a:cs typeface="Arial" panose="020B0604020202020204" pitchFamily="34" charset="0"/>
                  </a:rPr>
                  <a:t>Undershoot</a:t>
                </a:r>
                <a:endParaRPr lang="zh-CN" altLang="en-US" sz="1200" b="1" i="1">
                  <a:solidFill>
                    <a:srgbClr val="0070C0"/>
                  </a:solidFill>
                  <a:latin typeface="Tahoma" panose="020B0604030504040204" pitchFamily="34" charset="0"/>
                  <a:cs typeface="Arial" panose="020B0604020202020204" pitchFamily="34" charset="0"/>
                </a:endParaRPr>
              </a:p>
            </p:txBody>
          </p:sp>
          <p:sp>
            <p:nvSpPr>
              <p:cNvPr id="22606" name="TextBox 57"/>
              <p:cNvSpPr txBox="1">
                <a:spLocks noChangeArrowheads="1"/>
              </p:cNvSpPr>
              <p:nvPr/>
            </p:nvSpPr>
            <p:spPr bwMode="auto">
              <a:xfrm>
                <a:off x="1500165" y="3786190"/>
                <a:ext cx="576101" cy="3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t>
                </a:r>
                <a:endParaRPr lang="zh-CN" altLang="en-US" sz="1200" b="1" i="1">
                  <a:solidFill>
                    <a:srgbClr val="000000"/>
                  </a:solidFill>
                  <a:latin typeface="Tahoma" panose="020B0604030504040204" pitchFamily="34" charset="0"/>
                  <a:cs typeface="Arial" panose="020B0604020202020204" pitchFamily="34" charset="0"/>
                </a:endParaRPr>
              </a:p>
            </p:txBody>
          </p:sp>
          <p:sp>
            <p:nvSpPr>
              <p:cNvPr id="22607" name="TextBox 58"/>
              <p:cNvSpPr txBox="1">
                <a:spLocks noChangeArrowheads="1"/>
              </p:cNvSpPr>
              <p:nvPr/>
            </p:nvSpPr>
            <p:spPr bwMode="auto">
              <a:xfrm>
                <a:off x="1928794" y="3786190"/>
                <a:ext cx="1000132"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Overshoot</a:t>
                </a:r>
                <a:endParaRPr lang="zh-CN" altLang="en-US" b="1" i="1">
                  <a:solidFill>
                    <a:srgbClr val="000000"/>
                  </a:solidFill>
                  <a:latin typeface="Tahoma" panose="020B0604030504040204" pitchFamily="34" charset="0"/>
                  <a:cs typeface="Arial" panose="020B0604020202020204" pitchFamily="34" charset="0"/>
                </a:endParaRPr>
              </a:p>
            </p:txBody>
          </p:sp>
          <p:cxnSp>
            <p:nvCxnSpPr>
              <p:cNvPr id="78" name="直接箭头连接符 77"/>
              <p:cNvCxnSpPr/>
              <p:nvPr/>
            </p:nvCxnSpPr>
            <p:spPr>
              <a:xfrm rot="10800000" flipV="1">
                <a:off x="3571728" y="3142051"/>
                <a:ext cx="715224" cy="644203"/>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a:off x="4571183" y="3142051"/>
                <a:ext cx="715224" cy="644203"/>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10" name="TextBox 61"/>
              <p:cNvSpPr txBox="1">
                <a:spLocks noChangeArrowheads="1"/>
              </p:cNvSpPr>
              <p:nvPr/>
            </p:nvSpPr>
            <p:spPr bwMode="auto">
              <a:xfrm>
                <a:off x="2857487" y="3753154"/>
                <a:ext cx="1428774" cy="5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Improper Documentation</a:t>
                </a:r>
                <a:endParaRPr lang="zh-CN" altLang="en-US" b="1" i="1">
                  <a:solidFill>
                    <a:srgbClr val="000000"/>
                  </a:solidFill>
                  <a:latin typeface="Tahoma" panose="020B0604030504040204" pitchFamily="34" charset="0"/>
                  <a:cs typeface="Arial" panose="020B0604020202020204" pitchFamily="34" charset="0"/>
                </a:endParaRPr>
              </a:p>
            </p:txBody>
          </p:sp>
          <p:sp>
            <p:nvSpPr>
              <p:cNvPr id="22611" name="TextBox 62"/>
              <p:cNvSpPr txBox="1">
                <a:spLocks noChangeArrowheads="1"/>
              </p:cNvSpPr>
              <p:nvPr/>
            </p:nvSpPr>
            <p:spPr bwMode="auto">
              <a:xfrm>
                <a:off x="4857752" y="3786190"/>
                <a:ext cx="1214464" cy="54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Improper Maintenance</a:t>
                </a:r>
                <a:endParaRPr lang="zh-CN" altLang="en-US" b="1" i="1">
                  <a:solidFill>
                    <a:srgbClr val="000000"/>
                  </a:solidFill>
                  <a:latin typeface="Tahoma" panose="020B0604030504040204" pitchFamily="34" charset="0"/>
                  <a:cs typeface="Arial" panose="020B0604020202020204" pitchFamily="34" charset="0"/>
                </a:endParaRPr>
              </a:p>
            </p:txBody>
          </p:sp>
          <p:cxnSp>
            <p:nvCxnSpPr>
              <p:cNvPr id="82" name="直接箭头连接符 81"/>
              <p:cNvCxnSpPr/>
              <p:nvPr/>
            </p:nvCxnSpPr>
            <p:spPr>
              <a:xfrm rot="5400000">
                <a:off x="6393174" y="3250794"/>
                <a:ext cx="571194" cy="499728"/>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rot="5400000">
                <a:off x="6787012" y="3499729"/>
                <a:ext cx="571194" cy="1858"/>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rot="16200000" flipH="1">
                <a:off x="7178992" y="3250794"/>
                <a:ext cx="571194" cy="49972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15" name="TextBox 66"/>
              <p:cNvSpPr txBox="1">
                <a:spLocks noChangeArrowheads="1"/>
              </p:cNvSpPr>
              <p:nvPr/>
            </p:nvSpPr>
            <p:spPr bwMode="auto">
              <a:xfrm>
                <a:off x="6054091" y="3813351"/>
                <a:ext cx="642942"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Birds</a:t>
                </a:r>
                <a:endParaRPr lang="zh-CN" altLang="en-US" b="1" i="1">
                  <a:solidFill>
                    <a:srgbClr val="000000"/>
                  </a:solidFill>
                  <a:latin typeface="Tahoma" panose="020B0604030504040204" pitchFamily="34" charset="0"/>
                  <a:cs typeface="Arial" panose="020B0604020202020204" pitchFamily="34" charset="0"/>
                </a:endParaRPr>
              </a:p>
            </p:txBody>
          </p:sp>
          <p:sp>
            <p:nvSpPr>
              <p:cNvPr id="22616" name="TextBox 67"/>
              <p:cNvSpPr txBox="1">
                <a:spLocks noChangeArrowheads="1"/>
              </p:cNvSpPr>
              <p:nvPr/>
            </p:nvSpPr>
            <p:spPr bwMode="auto">
              <a:xfrm>
                <a:off x="7215206" y="3831457"/>
                <a:ext cx="1071570"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Turbulence</a:t>
                </a:r>
                <a:endParaRPr lang="zh-CN" altLang="en-US" b="1" i="1">
                  <a:solidFill>
                    <a:srgbClr val="000000"/>
                  </a:solidFill>
                  <a:latin typeface="Tahoma" panose="020B0604030504040204" pitchFamily="34" charset="0"/>
                  <a:cs typeface="Arial" panose="020B0604020202020204" pitchFamily="34" charset="0"/>
                </a:endParaRPr>
              </a:p>
            </p:txBody>
          </p:sp>
        </p:grpSp>
        <p:cxnSp>
          <p:nvCxnSpPr>
            <p:cNvPr id="60" name="直接箭头连接符 59"/>
            <p:cNvCxnSpPr/>
            <p:nvPr/>
          </p:nvCxnSpPr>
          <p:spPr>
            <a:xfrm rot="16200000" flipH="1">
              <a:off x="2108165" y="3322317"/>
              <a:ext cx="571194" cy="356683"/>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91" name="TextBox 42"/>
            <p:cNvSpPr txBox="1">
              <a:spLocks noChangeArrowheads="1"/>
            </p:cNvSpPr>
            <p:nvPr/>
          </p:nvSpPr>
          <p:spPr bwMode="auto">
            <a:xfrm>
              <a:off x="4286247" y="3794943"/>
              <a:ext cx="608029" cy="3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t>
              </a:r>
              <a:endParaRPr lang="zh-CN" altLang="en-US" sz="1200" b="1" i="1">
                <a:solidFill>
                  <a:srgbClr val="000000"/>
                </a:solidFill>
                <a:latin typeface="Tahoma" panose="020B0604030504040204" pitchFamily="34" charset="0"/>
                <a:cs typeface="Arial" panose="020B0604020202020204" pitchFamily="34" charset="0"/>
              </a:endParaRPr>
            </a:p>
          </p:txBody>
        </p:sp>
        <p:cxnSp>
          <p:nvCxnSpPr>
            <p:cNvPr id="62" name="直接箭头连接符 61"/>
            <p:cNvCxnSpPr/>
            <p:nvPr/>
          </p:nvCxnSpPr>
          <p:spPr>
            <a:xfrm rot="5400000">
              <a:off x="4249843" y="3465371"/>
              <a:ext cx="644203" cy="185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93" name="TextBox 44"/>
            <p:cNvSpPr txBox="1">
              <a:spLocks noChangeArrowheads="1"/>
            </p:cNvSpPr>
            <p:nvPr/>
          </p:nvSpPr>
          <p:spPr bwMode="auto">
            <a:xfrm>
              <a:off x="6929453" y="3794943"/>
              <a:ext cx="639959" cy="3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t>
              </a:r>
              <a:endParaRPr lang="zh-CN" altLang="en-US" sz="1200" b="1" i="1">
                <a:solidFill>
                  <a:srgbClr val="000000"/>
                </a:solidFill>
                <a:latin typeface="Tahoma" panose="020B0604030504040204" pitchFamily="34" charset="0"/>
                <a:cs typeface="Arial" panose="020B0604020202020204" pitchFamily="34" charset="0"/>
              </a:endParaRPr>
            </a:p>
          </p:txBody>
        </p:sp>
      </p:grpSp>
      <p:grpSp>
        <p:nvGrpSpPr>
          <p:cNvPr id="4" name="Group 3"/>
          <p:cNvGrpSpPr/>
          <p:nvPr/>
        </p:nvGrpSpPr>
        <p:grpSpPr>
          <a:xfrm>
            <a:off x="4348163" y="2608263"/>
            <a:ext cx="5310188" cy="1758951"/>
            <a:chOff x="4348163" y="2608263"/>
            <a:chExt cx="5310188" cy="1758951"/>
          </a:xfrm>
        </p:grpSpPr>
        <p:sp>
          <p:nvSpPr>
            <p:cNvPr id="87" name="矩形 86"/>
            <p:cNvSpPr/>
            <p:nvPr/>
          </p:nvSpPr>
          <p:spPr>
            <a:xfrm>
              <a:off x="4348163" y="3009901"/>
              <a:ext cx="1571625" cy="13573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sp>
          <p:nvSpPr>
            <p:cNvPr id="22577" name="TextBox 88"/>
            <p:cNvSpPr txBox="1">
              <a:spLocks noChangeArrowheads="1"/>
            </p:cNvSpPr>
            <p:nvPr/>
          </p:nvSpPr>
          <p:spPr bwMode="auto">
            <a:xfrm>
              <a:off x="6838950" y="3536951"/>
              <a:ext cx="1371600" cy="83026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dirty="0">
                  <a:solidFill>
                    <a:srgbClr val="000000"/>
                  </a:solidFill>
                  <a:latin typeface="Tahoma" panose="020B0604030504040204" pitchFamily="34" charset="0"/>
                  <a:cs typeface="Arial" panose="020B0604020202020204" pitchFamily="34" charset="0"/>
                </a:rPr>
                <a:t>Descent  0.06</a:t>
              </a:r>
            </a:p>
            <a:p>
              <a:pPr eaLnBrk="1" hangingPunct="1"/>
              <a:r>
                <a:rPr lang="en-US" altLang="zh-CN" sz="1200" b="1" i="1" dirty="0">
                  <a:solidFill>
                    <a:srgbClr val="000000"/>
                  </a:solidFill>
                  <a:latin typeface="Tahoma" panose="020B0604030504040204" pitchFamily="34" charset="0"/>
                  <a:cs typeface="Arial" panose="020B0604020202020204" pitchFamily="34" charset="0"/>
                </a:rPr>
                <a:t>Cloud      0.03</a:t>
              </a:r>
            </a:p>
            <a:p>
              <a:pPr eaLnBrk="1" hangingPunct="1"/>
              <a:r>
                <a:rPr lang="en-US" altLang="zh-CN" sz="1200" b="1" i="1" dirty="0">
                  <a:solidFill>
                    <a:srgbClr val="000000"/>
                  </a:solidFill>
                  <a:latin typeface="Tahoma" panose="020B0604030504040204" pitchFamily="34" charset="0"/>
                  <a:cs typeface="Arial" panose="020B0604020202020204" pitchFamily="34" charset="0"/>
                </a:rPr>
                <a:t>Ft             0.01</a:t>
              </a:r>
            </a:p>
            <a:p>
              <a:pPr eaLnBrk="1" hangingPunct="1"/>
              <a:r>
                <a:rPr lang="en-US" altLang="zh-CN" sz="1200" b="1" i="1" dirty="0">
                  <a:solidFill>
                    <a:srgbClr val="000000"/>
                  </a:solidFill>
                  <a:latin typeface="Tahoma" panose="020B0604030504040204" pitchFamily="34" charset="0"/>
                  <a:cs typeface="Arial" panose="020B0604020202020204" pitchFamily="34" charset="0"/>
                </a:rPr>
                <a:t>…             ….</a:t>
              </a:r>
              <a:endParaRPr lang="zh-CN" altLang="en-US" sz="1200" b="1" i="1" dirty="0">
                <a:solidFill>
                  <a:srgbClr val="000000"/>
                </a:solidFill>
                <a:latin typeface="Tahoma" panose="020B0604030504040204" pitchFamily="34" charset="0"/>
                <a:cs typeface="Arial" panose="020B0604020202020204" pitchFamily="34" charset="0"/>
              </a:endParaRPr>
            </a:p>
          </p:txBody>
        </p:sp>
        <p:cxnSp>
          <p:nvCxnSpPr>
            <p:cNvPr id="90" name="直接箭头连接符 89"/>
            <p:cNvCxnSpPr/>
            <p:nvPr/>
          </p:nvCxnSpPr>
          <p:spPr>
            <a:xfrm rot="5400000">
              <a:off x="8277225" y="3438526"/>
              <a:ext cx="357188" cy="35718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80" name="TextBox 91"/>
            <p:cNvSpPr txBox="1">
              <a:spLocks noChangeArrowheads="1"/>
            </p:cNvSpPr>
            <p:nvPr/>
          </p:nvSpPr>
          <p:spPr bwMode="auto">
            <a:xfrm>
              <a:off x="8277226" y="2608263"/>
              <a:ext cx="1381125" cy="83026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Altitude  0.03</a:t>
              </a:r>
            </a:p>
            <a:p>
              <a:pPr eaLnBrk="1" hangingPunct="1"/>
              <a:r>
                <a:rPr lang="en-US" altLang="zh-CN" sz="1200" b="1" i="1">
                  <a:solidFill>
                    <a:srgbClr val="000000"/>
                  </a:solidFill>
                  <a:latin typeface="Tahoma" panose="020B0604030504040204" pitchFamily="34" charset="0"/>
                  <a:cs typeface="Arial" panose="020B0604020202020204" pitchFamily="34" charset="0"/>
                </a:rPr>
                <a:t>Ft            0.02</a:t>
              </a:r>
            </a:p>
            <a:p>
              <a:pPr eaLnBrk="1" hangingPunct="1"/>
              <a:r>
                <a:rPr lang="en-US" altLang="zh-CN" sz="1200" b="1" i="1">
                  <a:solidFill>
                    <a:srgbClr val="000000"/>
                  </a:solidFill>
                  <a:latin typeface="Tahoma" panose="020B0604030504040204" pitchFamily="34" charset="0"/>
                  <a:cs typeface="Arial" panose="020B0604020202020204" pitchFamily="34" charset="0"/>
                </a:rPr>
                <a:t>Climb     0.01</a:t>
              </a:r>
            </a:p>
            <a:p>
              <a:pPr eaLnBrk="1" hangingPunct="1"/>
              <a:r>
                <a:rPr lang="en-US" altLang="zh-CN" sz="1200" b="1" i="1">
                  <a:solidFill>
                    <a:srgbClr val="000000"/>
                  </a:solidFill>
                  <a:latin typeface="Tahoma" panose="020B0604030504040204" pitchFamily="34" charset="0"/>
                  <a:cs typeface="Arial" panose="020B0604020202020204" pitchFamily="34" charset="0"/>
                </a:rPr>
                <a:t>…             ….</a:t>
              </a:r>
              <a:endParaRPr lang="zh-CN" altLang="en-US" sz="1200" b="1" i="1">
                <a:solidFill>
                  <a:srgbClr val="000000"/>
                </a:solidFill>
                <a:latin typeface="Tahoma" panose="020B0604030504040204" pitchFamily="34" charset="0"/>
                <a:cs typeface="Arial" panose="020B0604020202020204" pitchFamily="34" charset="0"/>
              </a:endParaRPr>
            </a:p>
          </p:txBody>
        </p:sp>
        <p:cxnSp>
          <p:nvCxnSpPr>
            <p:cNvPr id="93" name="直接箭头连接符 92"/>
            <p:cNvCxnSpPr/>
            <p:nvPr/>
          </p:nvCxnSpPr>
          <p:spPr>
            <a:xfrm>
              <a:off x="9134476" y="3438525"/>
              <a:ext cx="428625" cy="357188"/>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6000750" y="3509963"/>
              <a:ext cx="785812" cy="571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87" name="Text Box 11"/>
            <p:cNvSpPr txBox="1">
              <a:spLocks noChangeArrowheads="1"/>
            </p:cNvSpPr>
            <p:nvPr/>
          </p:nvSpPr>
          <p:spPr bwMode="auto">
            <a:xfrm>
              <a:off x="6062663" y="3108326"/>
              <a:ext cx="164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a:solidFill>
                    <a:srgbClr val="FF0000"/>
                  </a:solidFill>
                  <a:latin typeface="Tahoma" panose="020B0604030504040204" pitchFamily="34" charset="0"/>
                </a:rPr>
                <a:t>Topics in daylight</a:t>
              </a:r>
              <a:endParaRPr lang="en-US" altLang="zh-CN" sz="1600" b="1">
                <a:solidFill>
                  <a:srgbClr val="FF0000"/>
                </a:solidFill>
                <a:latin typeface="Tahoma" panose="020B0604030504040204" pitchFamily="34" charset="0"/>
              </a:endParaRPr>
            </a:p>
          </p:txBody>
        </p:sp>
      </p:grpSp>
      <p:grpSp>
        <p:nvGrpSpPr>
          <p:cNvPr id="5" name="Group 4"/>
          <p:cNvGrpSpPr/>
          <p:nvPr/>
        </p:nvGrpSpPr>
        <p:grpSpPr>
          <a:xfrm>
            <a:off x="4348163" y="4322763"/>
            <a:ext cx="5386387" cy="1544637"/>
            <a:chOff x="4348163" y="4322763"/>
            <a:chExt cx="5386387" cy="1544637"/>
          </a:xfrm>
        </p:grpSpPr>
        <p:sp>
          <p:nvSpPr>
            <p:cNvPr id="88" name="矩形 87"/>
            <p:cNvSpPr/>
            <p:nvPr/>
          </p:nvSpPr>
          <p:spPr>
            <a:xfrm>
              <a:off x="4348163" y="4510089"/>
              <a:ext cx="1571625" cy="1214437"/>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sp>
          <p:nvSpPr>
            <p:cNvPr id="22579" name="TextBox 90"/>
            <p:cNvSpPr txBox="1">
              <a:spLocks noChangeArrowheads="1"/>
            </p:cNvSpPr>
            <p:nvPr/>
          </p:nvSpPr>
          <p:spPr bwMode="auto">
            <a:xfrm>
              <a:off x="6838951" y="5037138"/>
              <a:ext cx="1366837" cy="83026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Descent  0.05</a:t>
              </a:r>
            </a:p>
            <a:p>
              <a:pPr eaLnBrk="1" hangingPunct="1"/>
              <a:r>
                <a:rPr lang="en-US" altLang="zh-CN" sz="1200" b="1" i="1">
                  <a:solidFill>
                    <a:srgbClr val="000000"/>
                  </a:solidFill>
                  <a:latin typeface="Tahoma" panose="020B0604030504040204" pitchFamily="34" charset="0"/>
                  <a:cs typeface="Arial" panose="020B0604020202020204" pitchFamily="34" charset="0"/>
                </a:rPr>
                <a:t>System    0.02</a:t>
              </a:r>
            </a:p>
            <a:p>
              <a:pPr eaLnBrk="1" hangingPunct="1"/>
              <a:r>
                <a:rPr lang="en-US" altLang="zh-CN" sz="1200" b="1" i="1">
                  <a:solidFill>
                    <a:srgbClr val="000000"/>
                  </a:solidFill>
                  <a:latin typeface="Tahoma" panose="020B0604030504040204" pitchFamily="34" charset="0"/>
                  <a:cs typeface="Arial" panose="020B0604020202020204" pitchFamily="34" charset="0"/>
                </a:rPr>
                <a:t>View         0.01</a:t>
              </a:r>
            </a:p>
            <a:p>
              <a:pPr eaLnBrk="1" hangingPunct="1"/>
              <a:r>
                <a:rPr lang="en-US" altLang="zh-CN" sz="1200" b="1" i="1">
                  <a:solidFill>
                    <a:srgbClr val="000000"/>
                  </a:solidFill>
                  <a:latin typeface="Tahoma" panose="020B0604030504040204" pitchFamily="34" charset="0"/>
                  <a:cs typeface="Arial" panose="020B0604020202020204" pitchFamily="34" charset="0"/>
                </a:rPr>
                <a:t>…             ….</a:t>
              </a:r>
              <a:endParaRPr lang="zh-CN" altLang="en-US" sz="1200" b="1" i="1">
                <a:solidFill>
                  <a:srgbClr val="000000"/>
                </a:solidFill>
                <a:latin typeface="Tahoma" panose="020B0604030504040204" pitchFamily="34" charset="0"/>
                <a:cs typeface="Arial" panose="020B0604020202020204" pitchFamily="34" charset="0"/>
              </a:endParaRPr>
            </a:p>
          </p:txBody>
        </p:sp>
        <p:sp>
          <p:nvSpPr>
            <p:cNvPr id="22582" name="TextBox 93"/>
            <p:cNvSpPr txBox="1">
              <a:spLocks noChangeArrowheads="1"/>
            </p:cNvSpPr>
            <p:nvPr/>
          </p:nvSpPr>
          <p:spPr bwMode="auto">
            <a:xfrm>
              <a:off x="8348662" y="4322763"/>
              <a:ext cx="1385888" cy="83026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dirty="0">
                  <a:solidFill>
                    <a:srgbClr val="000000"/>
                  </a:solidFill>
                  <a:latin typeface="Tahoma" panose="020B0604030504040204" pitchFamily="34" charset="0"/>
                  <a:cs typeface="Arial" panose="020B0604020202020204" pitchFamily="34" charset="0"/>
                </a:rPr>
                <a:t>Altitude  0.04</a:t>
              </a:r>
            </a:p>
            <a:p>
              <a:pPr eaLnBrk="1" hangingPunct="1"/>
              <a:r>
                <a:rPr lang="en-US" altLang="zh-CN" sz="1200" b="1" i="1" dirty="0">
                  <a:solidFill>
                    <a:srgbClr val="000000"/>
                  </a:solidFill>
                  <a:latin typeface="Tahoma" panose="020B0604030504040204" pitchFamily="34" charset="0"/>
                  <a:cs typeface="Arial" panose="020B0604020202020204" pitchFamily="34" charset="0"/>
                </a:rPr>
                <a:t>Ft            0.03</a:t>
              </a:r>
            </a:p>
            <a:p>
              <a:pPr eaLnBrk="1" hangingPunct="1"/>
              <a:r>
                <a:rPr lang="en-US" altLang="zh-CN" sz="1200" b="1" i="1" dirty="0">
                  <a:solidFill>
                    <a:srgbClr val="000000"/>
                  </a:solidFill>
                  <a:latin typeface="Tahoma" panose="020B0604030504040204" pitchFamily="34" charset="0"/>
                  <a:cs typeface="Arial" panose="020B0604020202020204" pitchFamily="34" charset="0"/>
                </a:rPr>
                <a:t>Instruct  0.01</a:t>
              </a:r>
            </a:p>
            <a:p>
              <a:pPr eaLnBrk="1" hangingPunct="1"/>
              <a:r>
                <a:rPr lang="en-US" altLang="zh-CN" sz="1200" b="1" i="1" dirty="0">
                  <a:solidFill>
                    <a:srgbClr val="000000"/>
                  </a:solidFill>
                  <a:latin typeface="Tahoma" panose="020B0604030504040204" pitchFamily="34" charset="0"/>
                  <a:cs typeface="Arial" panose="020B0604020202020204" pitchFamily="34" charset="0"/>
                </a:rPr>
                <a:t>…             ….</a:t>
              </a:r>
              <a:endParaRPr lang="zh-CN" altLang="en-US" sz="1200" b="1" i="1" dirty="0">
                <a:solidFill>
                  <a:srgbClr val="000000"/>
                </a:solidFill>
                <a:latin typeface="Tahoma" panose="020B0604030504040204" pitchFamily="34" charset="0"/>
                <a:cs typeface="Arial" panose="020B0604020202020204" pitchFamily="34" charset="0"/>
              </a:endParaRPr>
            </a:p>
          </p:txBody>
        </p:sp>
        <p:cxnSp>
          <p:nvCxnSpPr>
            <p:cNvPr id="96" name="直接箭头连接符 95"/>
            <p:cNvCxnSpPr/>
            <p:nvPr/>
          </p:nvCxnSpPr>
          <p:spPr>
            <a:xfrm>
              <a:off x="6000750" y="4938713"/>
              <a:ext cx="785812" cy="5715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rot="5400000">
              <a:off x="8277226" y="5224464"/>
              <a:ext cx="357187" cy="35718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9205913" y="5224464"/>
              <a:ext cx="428625" cy="35718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88" name="Text Box 11"/>
            <p:cNvSpPr txBox="1">
              <a:spLocks noChangeArrowheads="1"/>
            </p:cNvSpPr>
            <p:nvPr/>
          </p:nvSpPr>
          <p:spPr bwMode="auto">
            <a:xfrm>
              <a:off x="6062663" y="4618039"/>
              <a:ext cx="164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a:solidFill>
                    <a:srgbClr val="00B050"/>
                  </a:solidFill>
                  <a:latin typeface="Tahoma" panose="020B0604030504040204" pitchFamily="34" charset="0"/>
                </a:rPr>
                <a:t>Topics in night</a:t>
              </a:r>
              <a:endParaRPr lang="en-US" altLang="zh-CN" sz="1600" b="1">
                <a:solidFill>
                  <a:srgbClr val="00B050"/>
                </a:solidFill>
                <a:latin typeface="Tahoma" panose="020B0604030504040204" pitchFamily="34" charset="0"/>
              </a:endParaRPr>
            </a:p>
          </p:txBody>
        </p:sp>
      </p:grpSp>
      <p:sp>
        <p:nvSpPr>
          <p:cNvPr id="3" name="Rectangle 2"/>
          <p:cNvSpPr/>
          <p:nvPr/>
        </p:nvSpPr>
        <p:spPr>
          <a:xfrm>
            <a:off x="342900" y="5965538"/>
            <a:ext cx="11506199" cy="584775"/>
          </a:xfrm>
          <a:prstGeom prst="rect">
            <a:avLst/>
          </a:prstGeom>
          <a:solidFill>
            <a:srgbClr val="FFFF99"/>
          </a:solidFill>
        </p:spPr>
        <p:txBody>
          <a:bodyPr wrap="square">
            <a:spAutoFit/>
          </a:bodyPr>
          <a:lstStyle/>
          <a:p>
            <a:r>
              <a:rPr lang="en-US" altLang="en-US" sz="1600" b="1" dirty="0">
                <a:latin typeface="Times New Roman" panose="02020603050405020304" pitchFamily="18" charset="0"/>
                <a:cs typeface="Times New Roman" panose="02020603050405020304" pitchFamily="18" charset="0"/>
              </a:rPr>
              <a:t>Duo Zhang, </a:t>
            </a:r>
            <a:r>
              <a:rPr lang="en-US" altLang="en-US" sz="1600" b="1" dirty="0" err="1">
                <a:latin typeface="Times New Roman" panose="02020603050405020304" pitchFamily="18" charset="0"/>
                <a:cs typeface="Times New Roman" panose="02020603050405020304" pitchFamily="18" charset="0"/>
              </a:rPr>
              <a:t>ChengXiang</a:t>
            </a:r>
            <a:r>
              <a:rPr lang="en-US" altLang="en-US" sz="1600" b="1" dirty="0">
                <a:latin typeface="Times New Roman" panose="02020603050405020304" pitchFamily="18" charset="0"/>
                <a:cs typeface="Times New Roman" panose="02020603050405020304" pitchFamily="18" charset="0"/>
              </a:rPr>
              <a:t> Zhai, </a:t>
            </a:r>
            <a:r>
              <a:rPr lang="en-US" altLang="en-US" sz="1600" b="1" dirty="0" err="1">
                <a:latin typeface="Times New Roman" panose="02020603050405020304" pitchFamily="18" charset="0"/>
                <a:cs typeface="Times New Roman" panose="02020603050405020304" pitchFamily="18" charset="0"/>
              </a:rPr>
              <a:t>Jiawei</a:t>
            </a:r>
            <a:r>
              <a:rPr lang="en-US" altLang="en-US" sz="1600" b="1" dirty="0">
                <a:latin typeface="Times New Roman" panose="02020603050405020304" pitchFamily="18" charset="0"/>
                <a:cs typeface="Times New Roman" panose="02020603050405020304" pitchFamily="18" charset="0"/>
              </a:rPr>
              <a:t> Han, Ashok Srivastava, </a:t>
            </a:r>
            <a:r>
              <a:rPr lang="en-US" altLang="en-US" sz="1600" b="1" dirty="0" err="1">
                <a:latin typeface="Times New Roman" panose="02020603050405020304" pitchFamily="18" charset="0"/>
                <a:cs typeface="Times New Roman" panose="02020603050405020304" pitchFamily="18" charset="0"/>
              </a:rPr>
              <a:t>Nikunj</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Oza</a:t>
            </a:r>
            <a:r>
              <a:rPr lang="en-US" altLang="en-US" sz="1600" dirty="0">
                <a:latin typeface="Times New Roman" panose="02020603050405020304" pitchFamily="18" charset="0"/>
                <a:cs typeface="Times New Roman" panose="02020603050405020304" pitchFamily="18" charset="0"/>
              </a:rPr>
              <a:t>. </a:t>
            </a:r>
            <a:r>
              <a:rPr lang="en-US" altLang="en-US" sz="1600" b="1" dirty="0">
                <a:latin typeface="Times New Roman" panose="02020603050405020304" pitchFamily="18" charset="0"/>
                <a:cs typeface="Times New Roman" panose="02020603050405020304" pitchFamily="18" charset="0"/>
              </a:rPr>
              <a:t>Topic Modeling for OLAP on Multidimensional Text Databases: Topic Cube and its Applications, </a:t>
            </a:r>
            <a:r>
              <a:rPr lang="en-US" altLang="en-US" sz="1600" b="1" i="1" dirty="0">
                <a:latin typeface="Times New Roman" panose="02020603050405020304" pitchFamily="18" charset="0"/>
                <a:cs typeface="Times New Roman" panose="02020603050405020304" pitchFamily="18" charset="0"/>
              </a:rPr>
              <a:t>Statistical Analysis and Data Mining</a:t>
            </a:r>
            <a:r>
              <a:rPr lang="en-US" altLang="en-US" sz="1600" b="1" dirty="0">
                <a:latin typeface="Times New Roman" panose="02020603050405020304" pitchFamily="18" charset="0"/>
                <a:cs typeface="Times New Roman" panose="02020603050405020304" pitchFamily="18" charset="0"/>
              </a:rPr>
              <a:t>, Vol. 2, pp.378-395, </a:t>
            </a:r>
            <a:r>
              <a:rPr lang="en-US" altLang="en-US" sz="1600" b="1" dirty="0" smtClean="0">
                <a:latin typeface="Times New Roman" panose="02020603050405020304" pitchFamily="18" charset="0"/>
                <a:cs typeface="Times New Roman" panose="02020603050405020304" pitchFamily="18" charset="0"/>
              </a:rPr>
              <a:t> 2010. </a:t>
            </a:r>
            <a:endParaRPr lang="en-US" sz="1600" dirty="0"/>
          </a:p>
        </p:txBody>
      </p:sp>
    </p:spTree>
    <p:extLst>
      <p:ext uri="{BB962C8B-B14F-4D97-AF65-F5344CB8AC3E}">
        <p14:creationId xmlns:p14="http://schemas.microsoft.com/office/powerpoint/2010/main" val="426085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1"/>
          <p:cNvSpPr>
            <a:spLocks noGrp="1"/>
          </p:cNvSpPr>
          <p:nvPr>
            <p:ph type="title"/>
          </p:nvPr>
        </p:nvSpPr>
        <p:spPr/>
        <p:txBody>
          <a:bodyPr>
            <a:normAutofit/>
          </a:bodyPr>
          <a:lstStyle/>
          <a:p>
            <a:r>
              <a:rPr lang="en-US" altLang="zh-CN" dirty="0"/>
              <a:t>Text data </a:t>
            </a:r>
            <a:r>
              <a:rPr lang="en-US" altLang="zh-CN" b="1" dirty="0"/>
              <a:t>grow quickly </a:t>
            </a:r>
            <a:r>
              <a:rPr lang="en-US" altLang="zh-CN" dirty="0"/>
              <a:t>and cover </a:t>
            </a:r>
            <a:r>
              <a:rPr lang="en-US" altLang="zh-CN" b="1" dirty="0"/>
              <a:t>all kinds of topics</a:t>
            </a:r>
            <a:endParaRPr lang="zh-CN" altLang="en-US" b="1" dirty="0" smtClean="0">
              <a:solidFill>
                <a:srgbClr val="FFFF00"/>
              </a:solidFill>
            </a:endParaRPr>
          </a:p>
        </p:txBody>
      </p:sp>
      <p:sp>
        <p:nvSpPr>
          <p:cNvPr id="9" name="Slide Number Placeholder 8"/>
          <p:cNvSpPr>
            <a:spLocks noGrp="1"/>
          </p:cNvSpPr>
          <p:nvPr>
            <p:ph type="sldNum" sz="quarter" idx="12"/>
          </p:nvPr>
        </p:nvSpPr>
        <p:spPr/>
        <p:txBody>
          <a:bodyPr/>
          <a:lstStyle/>
          <a:p>
            <a:fld id="{88AD08FE-21CA-447A-B5E0-10774CCDBD3A}" type="slidenum">
              <a:rPr lang="en-US" smtClean="0"/>
              <a:t>2</a:t>
            </a:fld>
            <a:endParaRPr lang="en-US"/>
          </a:p>
        </p:txBody>
      </p:sp>
      <p:pic>
        <p:nvPicPr>
          <p:cNvPr id="21511" name="Picture 2"/>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726305" y="4518864"/>
            <a:ext cx="3502181" cy="150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AutoShape 17" descr="data:image/jpg;base64,/9j/4AAQSkZJRgABAQAAAQABAAD/2wCEAAkGBggGBQkIBwgKCQkKDSAODQwYGB4fIBsfJyQiKCAhJSEiJy4qJCUjMSEkKy8sJCsyMTIzKCQ3NTArQTIuNCkBCQoKBQUFDQUFDSkYEhgpKSkpKSkpKSkpKSkpKSkpKSkpKSkpKSkpKSkpKSkpKSkpKSkpKSkpKSkpKSkpKSkpKf/AABEIAE0ATQMBIgACEQEDEQH/xAAbAAACAgMBAAAAAAAAAAAAAAAGBwEFAAMEAv/EADkQAAEDAwMCAwYDBQkAAAAAAAECAwQABREGEiEHMRNBURQiMmFxgRWRoQhCUrHhFhckM1NiwcLR/8QAFAEBAAAAAAAAAAAAAAAAAAAAAP/EABQRAQAAAAAAAAAAAAAAAAAAAAD/2gAMAwEAAhEDEQA/AHjUHgVNVOq3HG9I3ZbDjjbqITikLTwQQgkYPrQc9+1latPOoYlvqdmuf5UNtJW6r6IHP58VSTZ2oL9DktS7dEtVvdjOf4Z1W59wbTjCU8I5x5kiqPTkV+PAnogw2rWiVZm32764SVLeWn3ip1RJOCe3litLN907Du1vlO3edqK9RIHsa2YyVOpWTnKsgYPf18qDz081PqSPoi33OQv8dhuuFhTHZ9JTn4SeHOATtOD8zTHsGprXqWIX7ZKQ9s4cb7KQfRSTyk/Wkhoy63fTbrGnbpEYiiHKTcYsZ1YadXkqG1JPukkH4VEH0oqkotepbvc7jGkyrLfo8htMcpHhvBKtiSFtn40hROTzn1oG0CKmg3p1frxek3hm9Oxn3LZNMNLzaSkK2j3jj50ZUEYrAAKmsoMPagbqxOm26wwXYkv2Vhye2zJUBklCsgjnjGCcg/KjmgXrQwXemNwcT8UdaHh9lj/2gpE6f0hbEiNcEzb47Aa2ttvLKglKd4JDeQkJRsOeO1dFq1NM0++9HfTbUx20LfUhlrw0ICVpTjdkcbTuyRk58sVUr07HuT9wet1kut3cuqw869nwEc4JBdXgqT8QwhOMEir8aPvN1ltvXdVgtSlZShttnxV8gA4U7xkhIzhJ4FBwfhVh1p1VvDcxqNcYT1qaWysHPmeUqH8xQoNKzmNI2S4RJP4mmTKMZiC6cKQoKXt8J4YUj4OB2z5VV9VHmtPdSUtqaVK8GA0hLgUW1DGeUlvASfoMfKo03qpTjduiwLw34UCUJTFsmEIG4buEvgY53HhePvQF3SvWtssMp7TlxZnxbrOuS1EOgEgkcblHHPGO3JpyZpI6diuXfq1ZW7pa3ozsVh+a4hwJIKlLUUlKgSFpTuTg/KncBxQTWVlZQZQv1Oj+09M76jGcQ1K/Ln/iifNVeqo/tekrsxjcXYTiAPqg0AxpeZfJKNMGMkGyu2YF9zA4cCRt57/l86qRpe5Jt+m5Gob9GiSLRdFK3qXuCwSNqNxPxHB79ga86ETfpVg0NNtboNsZZWzcGiQOMkBWPPGOK2zemTY0xeoU+8pjMP3b8Rjv/wCn6BWfXJ/SgCOql2asXW9M+VFTMbaiJyyfmhSR+ROftQE3LskiMy3JiOMrYty2t6f33skoUfkM4P0phdTbnKsvV2a/FgtXIi0BDqFpJASUncrjtj1oANygrioYn2UNKEZpgPpyCML3FzHmVpyP1oGR0KgR0a+vCocoy40OIGmXvUKUCcDy7GnxSb/Z7jRS/qWXBQtMRUhLbAV3CRuIB+eCM05KDKysqM0E4rVIaS7HcbI4WkpP3rRPneyw5C2UiRIZaK0xwoAqOCQOe2e1C9m1nf7tBjTU6TWqLISFJcbktKOD/tVjt580AhpCzXq79JrMxY7gqFIgXQ+J7xTuSFkKHHpnOD3oml6YtMs6uj3C+BUa4uocktBYBYxjGcnjcQPKqjTNhavOirlaZU521mLqFwodSQDkLykffPlVletN6VQ/qyRPnrSZzDark2Dy2kYKSABn3iKBcdWWbijqRcvwZxSUs2Qe0nI5axtWOe+QRQyterYc8tyIhkOIejEoKAoEhJ9nTx3BGePPHNXXWchPUFLkV9xEV+2tjenJyjB7jjg4HeqiPdbSpAVdtQahLiihaS2ygD3BhB5c/d7CgbP7PTCk6JnyVj35E9SifoE/1pp0ltJXKRY9ONN2SRqJu2urU8l5dvS5nJ5OULJ/SouPVW+W6U4mNNZkMM8LW9EcbUSRnCUJOcDzKto+tA6qjFIaB+0dPbkpRc7LHcRuwpTalJOPorP5U6LBfIWpLLHudvd8WNITlJ8x6gjyI86BTaklI1BrxhF/scGyqiO7X333iPGY5GAAAFnzTg5B+VN62RYMK2sMW1DTcVCcNJR2x8qBU36dqwKiLYtaGgs4DjBd/QrAz9qtP7KXlTLfiaqlMNNDCGWGWmkgY9MK+3PFBS2vSTOoXNW2yY48wfx0SQtPySlSe/kaJLhoW0z7pdZ0tTpdusYRVjdjCR/D6E4GfpVe700iKfW9LvV8kOvqxIV45TvwMDIQB2HHFbHemmnFvMl9iY+GkbEoU+4R/OgACGB1xsEEuNutRYbcZ05yk7Wl55PChyOaq9QJiNaK1HcSwypyTqHwYqsAlKU98fwg4Pami50m0c85tXZwdg4O9fp9a519IdGvJCDaVpClAcOr+fPegselLZR0yspUoqW4x4iiT6kmtXT2e5endR3JwK8J+6qbaB591CUo/wCprm/ucsLaUpiS7vEbAwG0SFY7ehrXE6UR7Wwlq06iv0EJXkBLoxnzOCnHPnQWeurTYk6YnzZ9pgyFttHwypsZKjwkZAzySO1dOi9IR9HWgxITj213DjjalZSleBu2+gJod1Hoe/Sbehpes5brLS0vJQtls5KVApyU7c4ODXBbOot7alyoE8QpbsbafHCFI3Zz3SFEcY8qD//Z"/>
          <p:cNvSpPr>
            <a:spLocks noChangeAspect="1" noChangeArrowheads="1"/>
          </p:cNvSpPr>
          <p:nvPr/>
        </p:nvSpPr>
        <p:spPr bwMode="auto">
          <a:xfrm>
            <a:off x="1815238" y="-34694"/>
            <a:ext cx="295437" cy="2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zh-CN" altLang="en-US" sz="1745" b="0">
              <a:latin typeface="Calibri" panose="020F0502020204030204" pitchFamily="34" charset="0"/>
            </a:endParaRPr>
          </a:p>
        </p:txBody>
      </p:sp>
      <p:sp>
        <p:nvSpPr>
          <p:cNvPr id="21523" name="AutoShape 19" descr="data:image/jpg;base64,/9j/4AAQSkZJRgABAQAAAQABAAD/2wCEAAkGBggGBQkIBwgKCQkKDSAODQwYGB4fIBsfJyQiKCAhJSEiJy4qJCUjMSEkKy8sJCsyMTIzKCQ3NTArQTIuNCkBCQoKBQUFDQUFDSkYEhgpKSkpKSkpKSkpKSkpKSkpKSkpKSkpKSkpKSkpKSkpKSkpKSkpKSkpKSkpKSkpKSkpKf/AABEIAE0ATQMBIgACEQEDEQH/xAAbAAACAgMBAAAAAAAAAAAAAAAGBwEFAAMEAv/EADkQAAEDAwMCAwYDBQkAAAAAAAECAwQABREGEiEHMRNBURQiMmFxgRWRoQhCUrHhFhckM1NiwcLR/8QAFAEBAAAAAAAAAAAAAAAAAAAAAP/EABQRAQAAAAAAAAAAAAAAAAAAAAD/2gAMAwEAAhEDEQA/AHjUHgVNVOq3HG9I3ZbDjjbqITikLTwQQgkYPrQc9+1latPOoYlvqdmuf5UNtJW6r6IHP58VSTZ2oL9DktS7dEtVvdjOf4Z1W59wbTjCU8I5x5kiqPTkV+PAnogw2rWiVZm32764SVLeWn3ip1RJOCe3litLN907Du1vlO3edqK9RIHsa2YyVOpWTnKsgYPf18qDz081PqSPoi33OQv8dhuuFhTHZ9JTn4SeHOATtOD8zTHsGprXqWIX7ZKQ9s4cb7KQfRSTyk/Wkhoy63fTbrGnbpEYiiHKTcYsZ1YadXkqG1JPukkH4VEH0oqkotepbvc7jGkyrLfo8htMcpHhvBKtiSFtn40hROTzn1oG0CKmg3p1frxek3hm9Oxn3LZNMNLzaSkK2j3jj50ZUEYrAAKmsoMPagbqxOm26wwXYkv2Vhye2zJUBklCsgjnjGCcg/KjmgXrQwXemNwcT8UdaHh9lj/2gpE6f0hbEiNcEzb47Aa2ttvLKglKd4JDeQkJRsOeO1dFq1NM0++9HfTbUx20LfUhlrw0ICVpTjdkcbTuyRk58sVUr07HuT9wet1kut3cuqw869nwEc4JBdXgqT8QwhOMEir8aPvN1ltvXdVgtSlZShttnxV8gA4U7xkhIzhJ4FBwfhVh1p1VvDcxqNcYT1qaWysHPmeUqH8xQoNKzmNI2S4RJP4mmTKMZiC6cKQoKXt8J4YUj4OB2z5VV9VHmtPdSUtqaVK8GA0hLgUW1DGeUlvASfoMfKo03qpTjduiwLw34UCUJTFsmEIG4buEvgY53HhePvQF3SvWtssMp7TlxZnxbrOuS1EOgEgkcblHHPGO3JpyZpI6diuXfq1ZW7pa3ozsVh+a4hwJIKlLUUlKgSFpTuTg/KncBxQTWVlZQZQv1Oj+09M76jGcQ1K/Ln/iifNVeqo/tekrsxjcXYTiAPqg0AxpeZfJKNMGMkGyu2YF9zA4cCRt57/l86qRpe5Jt+m5Gob9GiSLRdFK3qXuCwSNqNxPxHB79ga86ETfpVg0NNtboNsZZWzcGiQOMkBWPPGOK2zemTY0xeoU+8pjMP3b8Rjv/wCn6BWfXJ/SgCOql2asXW9M+VFTMbaiJyyfmhSR+ROftQE3LskiMy3JiOMrYty2t6f33skoUfkM4P0phdTbnKsvV2a/FgtXIi0BDqFpJASUncrjtj1oANygrioYn2UNKEZpgPpyCML3FzHmVpyP1oGR0KgR0a+vCocoy40OIGmXvUKUCcDy7GnxSb/Z7jRS/qWXBQtMRUhLbAV3CRuIB+eCM05KDKysqM0E4rVIaS7HcbI4WkpP3rRPneyw5C2UiRIZaK0xwoAqOCQOe2e1C9m1nf7tBjTU6TWqLISFJcbktKOD/tVjt580AhpCzXq79JrMxY7gqFIgXQ+J7xTuSFkKHHpnOD3oml6YtMs6uj3C+BUa4uocktBYBYxjGcnjcQPKqjTNhavOirlaZU521mLqFwodSQDkLykffPlVletN6VQ/qyRPnrSZzDark2Dy2kYKSABn3iKBcdWWbijqRcvwZxSUs2Qe0nI5axtWOe+QRQyterYc8tyIhkOIejEoKAoEhJ9nTx3BGePPHNXXWchPUFLkV9xEV+2tjenJyjB7jjg4HeqiPdbSpAVdtQahLiihaS2ygD3BhB5c/d7CgbP7PTCk6JnyVj35E9SifoE/1pp0ltJXKRY9ONN2SRqJu2urU8l5dvS5nJ5OULJ/SouPVW+W6U4mNNZkMM8LW9EcbUSRnCUJOcDzKto+tA6qjFIaB+0dPbkpRc7LHcRuwpTalJOPorP5U6LBfIWpLLHudvd8WNITlJ8x6gjyI86BTaklI1BrxhF/scGyqiO7X333iPGY5GAAAFnzTg5B+VN62RYMK2sMW1DTcVCcNJR2x8qBU36dqwKiLYtaGgs4DjBd/QrAz9qtP7KXlTLfiaqlMNNDCGWGWmkgY9MK+3PFBS2vSTOoXNW2yY48wfx0SQtPySlSe/kaJLhoW0z7pdZ0tTpdusYRVjdjCR/D6E4GfpVe700iKfW9LvV8kOvqxIV45TvwMDIQB2HHFbHemmnFvMl9iY+GkbEoU+4R/OgACGB1xsEEuNutRYbcZ05yk7Wl55PChyOaq9QJiNaK1HcSwypyTqHwYqsAlKU98fwg4Pami50m0c85tXZwdg4O9fp9a519IdGvJCDaVpClAcOr+fPegselLZR0yspUoqW4x4iiT6kmtXT2e5endR3JwK8J+6qbaB591CUo/wCprm/ucsLaUpiS7vEbAwG0SFY7ehrXE6UR7Wwlq06iv0EJXkBLoxnzOCnHPnQWeurTYk6YnzZ9pgyFttHwypsZKjwkZAzySO1dOi9IR9HWgxITj213DjjalZSleBu2+gJod1Hoe/Sbehpes5brLS0vJQtls5KVApyU7c4ODXBbOot7alyoE8QpbsbafHCFI3Zz3SFEcY8qD//Z"/>
          <p:cNvSpPr>
            <a:spLocks noChangeAspect="1" noChangeArrowheads="1"/>
          </p:cNvSpPr>
          <p:nvPr/>
        </p:nvSpPr>
        <p:spPr bwMode="auto">
          <a:xfrm>
            <a:off x="1962956" y="113025"/>
            <a:ext cx="295437" cy="2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zh-CN" altLang="en-US" sz="1745" b="0">
              <a:latin typeface="Calibri" panose="020F0502020204030204" pitchFamily="34" charset="0"/>
            </a:endParaRPr>
          </a:p>
        </p:txBody>
      </p:sp>
      <p:pic>
        <p:nvPicPr>
          <p:cNvPr id="31" name="Picture 30" descr="MPj043307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3280" y="2339457"/>
            <a:ext cx="1573040" cy="104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j03005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1653" y="2465859"/>
            <a:ext cx="1531332" cy="131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9"/>
          <p:cNvSpPr txBox="1">
            <a:spLocks noChangeArrowheads="1"/>
          </p:cNvSpPr>
          <p:nvPr/>
        </p:nvSpPr>
        <p:spPr bwMode="auto">
          <a:xfrm>
            <a:off x="3507302" y="1975544"/>
            <a:ext cx="1005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5pPr>
            <a:lvl6pPr marL="2286000" algn="l" defTabSz="914400" rtl="0" eaLnBrk="1" latinLnBrk="0" hangingPunct="1">
              <a:defRPr sz="1600" b="1" i="1" kern="1200">
                <a:solidFill>
                  <a:schemeClr val="tx1"/>
                </a:solidFill>
                <a:latin typeface="Times New Roman" panose="02020603050405020304" pitchFamily="18" charset="0"/>
                <a:ea typeface="+mn-ea"/>
                <a:cs typeface="+mn-cs"/>
              </a:defRPr>
            </a:lvl6pPr>
            <a:lvl7pPr marL="2743200" algn="l" defTabSz="914400" rtl="0" eaLnBrk="1" latinLnBrk="0" hangingPunct="1">
              <a:defRPr sz="1600" b="1" i="1" kern="1200">
                <a:solidFill>
                  <a:schemeClr val="tx1"/>
                </a:solidFill>
                <a:latin typeface="Times New Roman" panose="02020603050405020304" pitchFamily="18" charset="0"/>
                <a:ea typeface="+mn-ea"/>
                <a:cs typeface="+mn-cs"/>
              </a:defRPr>
            </a:lvl7pPr>
            <a:lvl8pPr marL="3200400" algn="l" defTabSz="914400" rtl="0" eaLnBrk="1" latinLnBrk="0" hangingPunct="1">
              <a:defRPr sz="1600" b="1" i="1" kern="1200">
                <a:solidFill>
                  <a:schemeClr val="tx1"/>
                </a:solidFill>
                <a:latin typeface="Times New Roman" panose="02020603050405020304" pitchFamily="18" charset="0"/>
                <a:ea typeface="+mn-ea"/>
                <a:cs typeface="+mn-cs"/>
              </a:defRPr>
            </a:lvl8pPr>
            <a:lvl9pPr marL="3657600" algn="l" defTabSz="914400" rtl="0" eaLnBrk="1" latinLnBrk="0" hangingPunct="1">
              <a:defRPr sz="1600" b="1" i="1" kern="1200">
                <a:solidFill>
                  <a:schemeClr val="tx1"/>
                </a:solidFill>
                <a:latin typeface="Times New Roman" panose="02020603050405020304" pitchFamily="18" charset="0"/>
                <a:ea typeface="+mn-ea"/>
                <a:cs typeface="+mn-cs"/>
              </a:defRPr>
            </a:lvl9pPr>
          </a:lstStyle>
          <a:p>
            <a:pPr eaLnBrk="1" hangingPunct="1">
              <a:spcBef>
                <a:spcPct val="0"/>
              </a:spcBef>
              <a:buFontTx/>
              <a:buNone/>
            </a:pPr>
            <a:r>
              <a:rPr lang="en-US" altLang="en-US" sz="2400" i="0" dirty="0" smtClean="0">
                <a:latin typeface="Arial" panose="020B0604020202020204" pitchFamily="34" charset="0"/>
              </a:rPr>
              <a:t>Email</a:t>
            </a:r>
            <a:endParaRPr lang="en-US" altLang="en-US" sz="2400" i="0" dirty="0">
              <a:latin typeface="Arial" panose="020B0604020202020204" pitchFamily="34" charset="0"/>
            </a:endParaRPr>
          </a:p>
        </p:txBody>
      </p:sp>
      <p:sp>
        <p:nvSpPr>
          <p:cNvPr id="38" name="Text Box 10"/>
          <p:cNvSpPr txBox="1">
            <a:spLocks noChangeArrowheads="1"/>
          </p:cNvSpPr>
          <p:nvPr/>
        </p:nvSpPr>
        <p:spPr bwMode="auto">
          <a:xfrm>
            <a:off x="666647" y="1997666"/>
            <a:ext cx="1055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5pPr>
            <a:lvl6pPr marL="2286000" algn="l" defTabSz="914400" rtl="0" eaLnBrk="1" latinLnBrk="0" hangingPunct="1">
              <a:defRPr sz="1600" b="1" i="1" kern="1200">
                <a:solidFill>
                  <a:schemeClr val="tx1"/>
                </a:solidFill>
                <a:latin typeface="Times New Roman" panose="02020603050405020304" pitchFamily="18" charset="0"/>
                <a:ea typeface="+mn-ea"/>
                <a:cs typeface="+mn-cs"/>
              </a:defRPr>
            </a:lvl6pPr>
            <a:lvl7pPr marL="2743200" algn="l" defTabSz="914400" rtl="0" eaLnBrk="1" latinLnBrk="0" hangingPunct="1">
              <a:defRPr sz="1600" b="1" i="1" kern="1200">
                <a:solidFill>
                  <a:schemeClr val="tx1"/>
                </a:solidFill>
                <a:latin typeface="Times New Roman" panose="02020603050405020304" pitchFamily="18" charset="0"/>
                <a:ea typeface="+mn-ea"/>
                <a:cs typeface="+mn-cs"/>
              </a:defRPr>
            </a:lvl7pPr>
            <a:lvl8pPr marL="3200400" algn="l" defTabSz="914400" rtl="0" eaLnBrk="1" latinLnBrk="0" hangingPunct="1">
              <a:defRPr sz="1600" b="1" i="1" kern="1200">
                <a:solidFill>
                  <a:schemeClr val="tx1"/>
                </a:solidFill>
                <a:latin typeface="Times New Roman" panose="02020603050405020304" pitchFamily="18" charset="0"/>
                <a:ea typeface="+mn-ea"/>
                <a:cs typeface="+mn-cs"/>
              </a:defRPr>
            </a:lvl8pPr>
            <a:lvl9pPr marL="3657600" algn="l" defTabSz="914400" rtl="0" eaLnBrk="1" latinLnBrk="0" hangingPunct="1">
              <a:defRPr sz="1600" b="1" i="1" kern="1200">
                <a:solidFill>
                  <a:schemeClr val="tx1"/>
                </a:solidFill>
                <a:latin typeface="Times New Roman" panose="02020603050405020304" pitchFamily="18" charset="0"/>
                <a:ea typeface="+mn-ea"/>
                <a:cs typeface="+mn-cs"/>
              </a:defRPr>
            </a:lvl9pPr>
          </a:lstStyle>
          <a:p>
            <a:pPr eaLnBrk="1" hangingPunct="1">
              <a:spcBef>
                <a:spcPct val="0"/>
              </a:spcBef>
              <a:buFontTx/>
              <a:buNone/>
            </a:pPr>
            <a:r>
              <a:rPr lang="en-US" altLang="en-US" sz="2400" i="0" dirty="0" smtClean="0">
                <a:latin typeface="Arial" panose="020B0604020202020204" pitchFamily="34" charset="0"/>
              </a:rPr>
              <a:t>WWW</a:t>
            </a:r>
            <a:endParaRPr lang="en-US" altLang="en-US" sz="2400" i="0" dirty="0">
              <a:latin typeface="Arial" panose="020B0604020202020204" pitchFamily="34" charset="0"/>
            </a:endParaRPr>
          </a:p>
        </p:txBody>
      </p:sp>
      <p:sp>
        <p:nvSpPr>
          <p:cNvPr id="40" name="Text Box 14"/>
          <p:cNvSpPr txBox="1">
            <a:spLocks noChangeArrowheads="1"/>
          </p:cNvSpPr>
          <p:nvPr/>
        </p:nvSpPr>
        <p:spPr bwMode="auto">
          <a:xfrm>
            <a:off x="3727631" y="4100515"/>
            <a:ext cx="33478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5pPr>
            <a:lvl6pPr marL="2286000" algn="l" defTabSz="914400" rtl="0" eaLnBrk="1" latinLnBrk="0" hangingPunct="1">
              <a:defRPr sz="1600" b="1" i="1" kern="1200">
                <a:solidFill>
                  <a:schemeClr val="tx1"/>
                </a:solidFill>
                <a:latin typeface="Times New Roman" panose="02020603050405020304" pitchFamily="18" charset="0"/>
                <a:ea typeface="+mn-ea"/>
                <a:cs typeface="+mn-cs"/>
              </a:defRPr>
            </a:lvl6pPr>
            <a:lvl7pPr marL="2743200" algn="l" defTabSz="914400" rtl="0" eaLnBrk="1" latinLnBrk="0" hangingPunct="1">
              <a:defRPr sz="1600" b="1" i="1" kern="1200">
                <a:solidFill>
                  <a:schemeClr val="tx1"/>
                </a:solidFill>
                <a:latin typeface="Times New Roman" panose="02020603050405020304" pitchFamily="18" charset="0"/>
                <a:ea typeface="+mn-ea"/>
                <a:cs typeface="+mn-cs"/>
              </a:defRPr>
            </a:lvl7pPr>
            <a:lvl8pPr marL="3200400" algn="l" defTabSz="914400" rtl="0" eaLnBrk="1" latinLnBrk="0" hangingPunct="1">
              <a:defRPr sz="1600" b="1" i="1" kern="1200">
                <a:solidFill>
                  <a:schemeClr val="tx1"/>
                </a:solidFill>
                <a:latin typeface="Times New Roman" panose="02020603050405020304" pitchFamily="18" charset="0"/>
                <a:ea typeface="+mn-ea"/>
                <a:cs typeface="+mn-cs"/>
              </a:defRPr>
            </a:lvl8pPr>
            <a:lvl9pPr marL="3657600" algn="l" defTabSz="914400" rtl="0" eaLnBrk="1" latinLnBrk="0" hangingPunct="1">
              <a:defRPr sz="1600" b="1" i="1" kern="1200">
                <a:solidFill>
                  <a:schemeClr val="tx1"/>
                </a:solidFill>
                <a:latin typeface="Times New Roman" panose="02020603050405020304" pitchFamily="18" charset="0"/>
                <a:ea typeface="+mn-ea"/>
                <a:cs typeface="+mn-cs"/>
              </a:defRPr>
            </a:lvl9pPr>
          </a:lstStyle>
          <a:p>
            <a:pPr eaLnBrk="1" hangingPunct="1">
              <a:spcBef>
                <a:spcPct val="0"/>
              </a:spcBef>
              <a:buFontTx/>
              <a:buNone/>
            </a:pPr>
            <a:r>
              <a:rPr lang="en-US" altLang="zh-CN" sz="2400" i="0" dirty="0" smtClean="0">
                <a:latin typeface="Arial" panose="020B0604020202020204" pitchFamily="34" charset="0"/>
              </a:rPr>
              <a:t>Social Media</a:t>
            </a:r>
            <a:endParaRPr lang="en-US" altLang="en-US" sz="2400" i="0" dirty="0">
              <a:latin typeface="Arial" panose="020B0604020202020204" pitchFamily="34" charset="0"/>
            </a:endParaRPr>
          </a:p>
        </p:txBody>
      </p:sp>
      <p:pic>
        <p:nvPicPr>
          <p:cNvPr id="41" name="Picture 40" descr="MCj0371064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0674" y="4574449"/>
            <a:ext cx="1381081" cy="121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MCj0232915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165" y="4732574"/>
            <a:ext cx="1110899" cy="98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19"/>
          <p:cNvSpPr txBox="1">
            <a:spLocks noChangeArrowheads="1"/>
          </p:cNvSpPr>
          <p:nvPr/>
        </p:nvSpPr>
        <p:spPr bwMode="auto">
          <a:xfrm>
            <a:off x="85743" y="4200480"/>
            <a:ext cx="1832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5pPr>
            <a:lvl6pPr marL="2286000" algn="l" defTabSz="914400" rtl="0" eaLnBrk="1" latinLnBrk="0" hangingPunct="1">
              <a:defRPr sz="1600" b="1" i="1" kern="1200">
                <a:solidFill>
                  <a:schemeClr val="tx1"/>
                </a:solidFill>
                <a:latin typeface="Times New Roman" panose="02020603050405020304" pitchFamily="18" charset="0"/>
                <a:ea typeface="+mn-ea"/>
                <a:cs typeface="+mn-cs"/>
              </a:defRPr>
            </a:lvl6pPr>
            <a:lvl7pPr marL="2743200" algn="l" defTabSz="914400" rtl="0" eaLnBrk="1" latinLnBrk="0" hangingPunct="1">
              <a:defRPr sz="1600" b="1" i="1" kern="1200">
                <a:solidFill>
                  <a:schemeClr val="tx1"/>
                </a:solidFill>
                <a:latin typeface="Times New Roman" panose="02020603050405020304" pitchFamily="18" charset="0"/>
                <a:ea typeface="+mn-ea"/>
                <a:cs typeface="+mn-cs"/>
              </a:defRPr>
            </a:lvl7pPr>
            <a:lvl8pPr marL="3200400" algn="l" defTabSz="914400" rtl="0" eaLnBrk="1" latinLnBrk="0" hangingPunct="1">
              <a:defRPr sz="1600" b="1" i="1" kern="1200">
                <a:solidFill>
                  <a:schemeClr val="tx1"/>
                </a:solidFill>
                <a:latin typeface="Times New Roman" panose="02020603050405020304" pitchFamily="18" charset="0"/>
                <a:ea typeface="+mn-ea"/>
                <a:cs typeface="+mn-cs"/>
              </a:defRPr>
            </a:lvl8pPr>
            <a:lvl9pPr marL="3657600" algn="l" defTabSz="914400" rtl="0" eaLnBrk="1" latinLnBrk="0" hangingPunct="1">
              <a:defRPr sz="1600" b="1" i="1" kern="1200">
                <a:solidFill>
                  <a:schemeClr val="tx1"/>
                </a:solidFill>
                <a:latin typeface="Times New Roman" panose="02020603050405020304" pitchFamily="18" charset="0"/>
                <a:ea typeface="+mn-ea"/>
                <a:cs typeface="+mn-cs"/>
              </a:defRPr>
            </a:lvl9pPr>
          </a:lstStyle>
          <a:p>
            <a:pPr eaLnBrk="1" hangingPunct="1">
              <a:spcBef>
                <a:spcPct val="0"/>
              </a:spcBef>
              <a:buFontTx/>
              <a:buNone/>
            </a:pPr>
            <a:r>
              <a:rPr lang="en-US" altLang="en-US" sz="2400" i="0" dirty="0" smtClean="0">
                <a:latin typeface="Arial" panose="020B0604020202020204" pitchFamily="34" charset="0"/>
              </a:rPr>
              <a:t>Literature</a:t>
            </a:r>
            <a:endParaRPr lang="en-US" altLang="en-US" sz="2400" i="0" dirty="0">
              <a:latin typeface="Arial" panose="020B0604020202020204" pitchFamily="34" charset="0"/>
            </a:endParaRPr>
          </a:p>
        </p:txBody>
      </p:sp>
      <p:pic>
        <p:nvPicPr>
          <p:cNvPr id="44" name="Picture 43" descr="wxp_rtm_home_00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4994" y="2838760"/>
            <a:ext cx="1459140" cy="109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23"/>
          <p:cNvSpPr txBox="1">
            <a:spLocks noChangeArrowheads="1"/>
          </p:cNvSpPr>
          <p:nvPr/>
        </p:nvSpPr>
        <p:spPr bwMode="auto">
          <a:xfrm>
            <a:off x="1784021" y="2399017"/>
            <a:ext cx="1788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5pPr>
            <a:lvl6pPr marL="2286000" algn="l" defTabSz="914400" rtl="0" eaLnBrk="1" latinLnBrk="0" hangingPunct="1">
              <a:defRPr sz="1600" b="1" i="1" kern="1200">
                <a:solidFill>
                  <a:schemeClr val="tx1"/>
                </a:solidFill>
                <a:latin typeface="Times New Roman" panose="02020603050405020304" pitchFamily="18" charset="0"/>
                <a:ea typeface="+mn-ea"/>
                <a:cs typeface="+mn-cs"/>
              </a:defRPr>
            </a:lvl6pPr>
            <a:lvl7pPr marL="2743200" algn="l" defTabSz="914400" rtl="0" eaLnBrk="1" latinLnBrk="0" hangingPunct="1">
              <a:defRPr sz="1600" b="1" i="1" kern="1200">
                <a:solidFill>
                  <a:schemeClr val="tx1"/>
                </a:solidFill>
                <a:latin typeface="Times New Roman" panose="02020603050405020304" pitchFamily="18" charset="0"/>
                <a:ea typeface="+mn-ea"/>
                <a:cs typeface="+mn-cs"/>
              </a:defRPr>
            </a:lvl7pPr>
            <a:lvl8pPr marL="3200400" algn="l" defTabSz="914400" rtl="0" eaLnBrk="1" latinLnBrk="0" hangingPunct="1">
              <a:defRPr sz="1600" b="1" i="1" kern="1200">
                <a:solidFill>
                  <a:schemeClr val="tx1"/>
                </a:solidFill>
                <a:latin typeface="Times New Roman" panose="02020603050405020304" pitchFamily="18" charset="0"/>
                <a:ea typeface="+mn-ea"/>
                <a:cs typeface="+mn-cs"/>
              </a:defRPr>
            </a:lvl8pPr>
            <a:lvl9pPr marL="3657600" algn="l" defTabSz="914400" rtl="0" eaLnBrk="1" latinLnBrk="0" hangingPunct="1">
              <a:defRPr sz="1600" b="1" i="1" kern="1200">
                <a:solidFill>
                  <a:schemeClr val="tx1"/>
                </a:solidFill>
                <a:latin typeface="Times New Roman" panose="02020603050405020304" pitchFamily="18" charset="0"/>
                <a:ea typeface="+mn-ea"/>
                <a:cs typeface="+mn-cs"/>
              </a:defRPr>
            </a:lvl9pPr>
          </a:lstStyle>
          <a:p>
            <a:pPr eaLnBrk="1" hangingPunct="1">
              <a:spcBef>
                <a:spcPct val="0"/>
              </a:spcBef>
              <a:buFontTx/>
              <a:buNone/>
            </a:pPr>
            <a:r>
              <a:rPr lang="en-US" altLang="en-US" sz="2400" i="0" dirty="0" smtClean="0">
                <a:latin typeface="Arial" panose="020B0604020202020204" pitchFamily="34" charset="0"/>
              </a:rPr>
              <a:t>Personal</a:t>
            </a:r>
            <a:endParaRPr lang="en-US" altLang="en-US" sz="2400" i="0" dirty="0">
              <a:latin typeface="Arial" panose="020B0604020202020204" pitchFamily="34" charset="0"/>
            </a:endParaRPr>
          </a:p>
        </p:txBody>
      </p:sp>
      <p:pic>
        <p:nvPicPr>
          <p:cNvPr id="48" name="Picture 47" descr="intranet">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5710" y="2662312"/>
            <a:ext cx="1723598" cy="110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25"/>
          <p:cNvSpPr txBox="1">
            <a:spLocks noChangeArrowheads="1"/>
          </p:cNvSpPr>
          <p:nvPr/>
        </p:nvSpPr>
        <p:spPr bwMode="auto">
          <a:xfrm>
            <a:off x="4567247" y="2312653"/>
            <a:ext cx="1707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5pPr>
            <a:lvl6pPr marL="2286000" algn="l" defTabSz="914400" rtl="0" eaLnBrk="1" latinLnBrk="0" hangingPunct="1">
              <a:defRPr sz="1600" b="1" i="1" kern="1200">
                <a:solidFill>
                  <a:schemeClr val="tx1"/>
                </a:solidFill>
                <a:latin typeface="Times New Roman" panose="02020603050405020304" pitchFamily="18" charset="0"/>
                <a:ea typeface="+mn-ea"/>
                <a:cs typeface="+mn-cs"/>
              </a:defRPr>
            </a:lvl6pPr>
            <a:lvl7pPr marL="2743200" algn="l" defTabSz="914400" rtl="0" eaLnBrk="1" latinLnBrk="0" hangingPunct="1">
              <a:defRPr sz="1600" b="1" i="1" kern="1200">
                <a:solidFill>
                  <a:schemeClr val="tx1"/>
                </a:solidFill>
                <a:latin typeface="Times New Roman" panose="02020603050405020304" pitchFamily="18" charset="0"/>
                <a:ea typeface="+mn-ea"/>
                <a:cs typeface="+mn-cs"/>
              </a:defRPr>
            </a:lvl7pPr>
            <a:lvl8pPr marL="3200400" algn="l" defTabSz="914400" rtl="0" eaLnBrk="1" latinLnBrk="0" hangingPunct="1">
              <a:defRPr sz="1600" b="1" i="1" kern="1200">
                <a:solidFill>
                  <a:schemeClr val="tx1"/>
                </a:solidFill>
                <a:latin typeface="Times New Roman" panose="02020603050405020304" pitchFamily="18" charset="0"/>
                <a:ea typeface="+mn-ea"/>
                <a:cs typeface="+mn-cs"/>
              </a:defRPr>
            </a:lvl8pPr>
            <a:lvl9pPr marL="3657600" algn="l" defTabSz="914400" rtl="0" eaLnBrk="1" latinLnBrk="0" hangingPunct="1">
              <a:defRPr sz="1600" b="1" i="1" kern="1200">
                <a:solidFill>
                  <a:schemeClr val="tx1"/>
                </a:solidFill>
                <a:latin typeface="Times New Roman" panose="02020603050405020304" pitchFamily="18" charset="0"/>
                <a:ea typeface="+mn-ea"/>
                <a:cs typeface="+mn-cs"/>
              </a:defRPr>
            </a:lvl9pPr>
          </a:lstStyle>
          <a:p>
            <a:pPr eaLnBrk="1" hangingPunct="1">
              <a:spcBef>
                <a:spcPct val="0"/>
              </a:spcBef>
              <a:buFontTx/>
              <a:buNone/>
            </a:pPr>
            <a:r>
              <a:rPr lang="en-US" altLang="zh-CN" sz="2400" i="0" dirty="0" smtClean="0">
                <a:latin typeface="Arial" panose="020B0604020202020204" pitchFamily="34" charset="0"/>
              </a:rPr>
              <a:t>Enterprise</a:t>
            </a:r>
            <a:endParaRPr lang="en-US" altLang="en-US" sz="2400" i="0" dirty="0">
              <a:latin typeface="Arial" panose="020B0604020202020204" pitchFamily="34" charset="0"/>
            </a:endParaRPr>
          </a:p>
        </p:txBody>
      </p:sp>
      <p:sp>
        <p:nvSpPr>
          <p:cNvPr id="50" name="Text Box 44"/>
          <p:cNvSpPr txBox="1">
            <a:spLocks noChangeArrowheads="1"/>
          </p:cNvSpPr>
          <p:nvPr/>
        </p:nvSpPr>
        <p:spPr bwMode="auto">
          <a:xfrm>
            <a:off x="7222779" y="4448142"/>
            <a:ext cx="12105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5pPr>
            <a:lvl6pPr marL="2286000" algn="l" defTabSz="914400" rtl="0" eaLnBrk="1" latinLnBrk="0" hangingPunct="1">
              <a:defRPr sz="1600" b="1" i="1" kern="1200">
                <a:solidFill>
                  <a:schemeClr val="tx1"/>
                </a:solidFill>
                <a:latin typeface="Times New Roman" panose="02020603050405020304" pitchFamily="18" charset="0"/>
                <a:ea typeface="+mn-ea"/>
                <a:cs typeface="+mn-cs"/>
              </a:defRPr>
            </a:lvl6pPr>
            <a:lvl7pPr marL="2743200" algn="l" defTabSz="914400" rtl="0" eaLnBrk="1" latinLnBrk="0" hangingPunct="1">
              <a:defRPr sz="1600" b="1" i="1" kern="1200">
                <a:solidFill>
                  <a:schemeClr val="tx1"/>
                </a:solidFill>
                <a:latin typeface="Times New Roman" panose="02020603050405020304" pitchFamily="18" charset="0"/>
                <a:ea typeface="+mn-ea"/>
                <a:cs typeface="+mn-cs"/>
              </a:defRPr>
            </a:lvl7pPr>
            <a:lvl8pPr marL="3200400" algn="l" defTabSz="914400" rtl="0" eaLnBrk="1" latinLnBrk="0" hangingPunct="1">
              <a:defRPr sz="1600" b="1" i="1" kern="1200">
                <a:solidFill>
                  <a:schemeClr val="tx1"/>
                </a:solidFill>
                <a:latin typeface="Times New Roman" panose="02020603050405020304" pitchFamily="18" charset="0"/>
                <a:ea typeface="+mn-ea"/>
                <a:cs typeface="+mn-cs"/>
              </a:defRPr>
            </a:lvl8pPr>
            <a:lvl9pPr marL="3657600" algn="l" defTabSz="914400" rtl="0" eaLnBrk="1" latinLnBrk="0" hangingPunct="1">
              <a:defRPr sz="1600" b="1" i="1" kern="1200">
                <a:solidFill>
                  <a:schemeClr val="tx1"/>
                </a:solidFill>
                <a:latin typeface="Times New Roman" panose="02020603050405020304" pitchFamily="18" charset="0"/>
                <a:ea typeface="+mn-ea"/>
                <a:cs typeface="+mn-cs"/>
              </a:defRPr>
            </a:lvl9pPr>
          </a:lstStyle>
          <a:p>
            <a:pPr eaLnBrk="1" hangingPunct="1">
              <a:spcBef>
                <a:spcPct val="0"/>
              </a:spcBef>
              <a:buFontTx/>
              <a:buNone/>
            </a:pPr>
            <a:r>
              <a:rPr lang="en-US" altLang="en-US" sz="8000" i="0" dirty="0">
                <a:latin typeface="Gill Sans MT" panose="020B0502020104020203" pitchFamily="34" charset="0"/>
              </a:rPr>
              <a:t>…</a:t>
            </a:r>
          </a:p>
        </p:txBody>
      </p:sp>
      <p:sp>
        <p:nvSpPr>
          <p:cNvPr id="51" name="Text Box 14"/>
          <p:cNvSpPr txBox="1">
            <a:spLocks noChangeArrowheads="1"/>
          </p:cNvSpPr>
          <p:nvPr/>
        </p:nvSpPr>
        <p:spPr bwMode="auto">
          <a:xfrm>
            <a:off x="1782985" y="4146825"/>
            <a:ext cx="2052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5pPr>
            <a:lvl6pPr marL="2286000" algn="l" defTabSz="914400" rtl="0" eaLnBrk="1" latinLnBrk="0" hangingPunct="1">
              <a:defRPr sz="1600" b="1" i="1" kern="1200">
                <a:solidFill>
                  <a:schemeClr val="tx1"/>
                </a:solidFill>
                <a:latin typeface="Times New Roman" panose="02020603050405020304" pitchFamily="18" charset="0"/>
                <a:ea typeface="+mn-ea"/>
                <a:cs typeface="+mn-cs"/>
              </a:defRPr>
            </a:lvl6pPr>
            <a:lvl7pPr marL="2743200" algn="l" defTabSz="914400" rtl="0" eaLnBrk="1" latinLnBrk="0" hangingPunct="1">
              <a:defRPr sz="1600" b="1" i="1" kern="1200">
                <a:solidFill>
                  <a:schemeClr val="tx1"/>
                </a:solidFill>
                <a:latin typeface="Times New Roman" panose="02020603050405020304" pitchFamily="18" charset="0"/>
                <a:ea typeface="+mn-ea"/>
                <a:cs typeface="+mn-cs"/>
              </a:defRPr>
            </a:lvl7pPr>
            <a:lvl8pPr marL="3200400" algn="l" defTabSz="914400" rtl="0" eaLnBrk="1" latinLnBrk="0" hangingPunct="1">
              <a:defRPr sz="1600" b="1" i="1" kern="1200">
                <a:solidFill>
                  <a:schemeClr val="tx1"/>
                </a:solidFill>
                <a:latin typeface="Times New Roman" panose="02020603050405020304" pitchFamily="18" charset="0"/>
                <a:ea typeface="+mn-ea"/>
                <a:cs typeface="+mn-cs"/>
              </a:defRPr>
            </a:lvl8pPr>
            <a:lvl9pPr marL="3657600" algn="l" defTabSz="914400" rtl="0" eaLnBrk="1" latinLnBrk="0" hangingPunct="1">
              <a:defRPr sz="1600" b="1" i="1" kern="1200">
                <a:solidFill>
                  <a:schemeClr val="tx1"/>
                </a:solidFill>
                <a:latin typeface="Times New Roman" panose="02020603050405020304" pitchFamily="18" charset="0"/>
                <a:ea typeface="+mn-ea"/>
                <a:cs typeface="+mn-cs"/>
              </a:defRPr>
            </a:lvl9pPr>
          </a:lstStyle>
          <a:p>
            <a:pPr eaLnBrk="1" hangingPunct="1">
              <a:spcBef>
                <a:spcPct val="0"/>
              </a:spcBef>
              <a:buFontTx/>
              <a:buNone/>
            </a:pPr>
            <a:r>
              <a:rPr lang="en-US" altLang="zh-CN" sz="2400" i="0" dirty="0" smtClean="0">
                <a:latin typeface="Arial" panose="020B0604020202020204" pitchFamily="34" charset="0"/>
              </a:rPr>
              <a:t>News</a:t>
            </a:r>
            <a:endParaRPr lang="en-US" altLang="en-US" sz="2400" i="0" dirty="0">
              <a:latin typeface="Arial" panose="020B0604020202020204" pitchFamily="34" charset="0"/>
            </a:endParaRPr>
          </a:p>
        </p:txBody>
      </p:sp>
      <p:sp>
        <p:nvSpPr>
          <p:cNvPr id="52" name="Text Box 25"/>
          <p:cNvSpPr txBox="1">
            <a:spLocks noChangeArrowheads="1"/>
          </p:cNvSpPr>
          <p:nvPr/>
        </p:nvSpPr>
        <p:spPr bwMode="auto">
          <a:xfrm>
            <a:off x="6258825" y="2155354"/>
            <a:ext cx="1997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1600" b="1" i="1" kern="1200">
                <a:solidFill>
                  <a:schemeClr val="tx1"/>
                </a:solidFill>
                <a:latin typeface="Times New Roman" panose="02020603050405020304" pitchFamily="18" charset="0"/>
                <a:ea typeface="+mn-ea"/>
                <a:cs typeface="+mn-cs"/>
              </a:defRPr>
            </a:lvl5pPr>
            <a:lvl6pPr marL="2286000" algn="l" defTabSz="914400" rtl="0" eaLnBrk="1" latinLnBrk="0" hangingPunct="1">
              <a:defRPr sz="1600" b="1" i="1" kern="1200">
                <a:solidFill>
                  <a:schemeClr val="tx1"/>
                </a:solidFill>
                <a:latin typeface="Times New Roman" panose="02020603050405020304" pitchFamily="18" charset="0"/>
                <a:ea typeface="+mn-ea"/>
                <a:cs typeface="+mn-cs"/>
              </a:defRPr>
            </a:lvl6pPr>
            <a:lvl7pPr marL="2743200" algn="l" defTabSz="914400" rtl="0" eaLnBrk="1" latinLnBrk="0" hangingPunct="1">
              <a:defRPr sz="1600" b="1" i="1" kern="1200">
                <a:solidFill>
                  <a:schemeClr val="tx1"/>
                </a:solidFill>
                <a:latin typeface="Times New Roman" panose="02020603050405020304" pitchFamily="18" charset="0"/>
                <a:ea typeface="+mn-ea"/>
                <a:cs typeface="+mn-cs"/>
              </a:defRPr>
            </a:lvl7pPr>
            <a:lvl8pPr marL="3200400" algn="l" defTabSz="914400" rtl="0" eaLnBrk="1" latinLnBrk="0" hangingPunct="1">
              <a:defRPr sz="1600" b="1" i="1" kern="1200">
                <a:solidFill>
                  <a:schemeClr val="tx1"/>
                </a:solidFill>
                <a:latin typeface="Times New Roman" panose="02020603050405020304" pitchFamily="18" charset="0"/>
                <a:ea typeface="+mn-ea"/>
                <a:cs typeface="+mn-cs"/>
              </a:defRPr>
            </a:lvl8pPr>
            <a:lvl9pPr marL="3657600" algn="l" defTabSz="914400" rtl="0" eaLnBrk="1" latinLnBrk="0" hangingPunct="1">
              <a:defRPr sz="1600" b="1" i="1" kern="1200">
                <a:solidFill>
                  <a:schemeClr val="tx1"/>
                </a:solidFill>
                <a:latin typeface="Times New Roman" panose="02020603050405020304" pitchFamily="18" charset="0"/>
                <a:ea typeface="+mn-ea"/>
                <a:cs typeface="+mn-cs"/>
              </a:defRPr>
            </a:lvl9pPr>
          </a:lstStyle>
          <a:p>
            <a:pPr eaLnBrk="1" hangingPunct="1">
              <a:spcBef>
                <a:spcPct val="0"/>
              </a:spcBef>
              <a:buFontTx/>
              <a:buNone/>
            </a:pPr>
            <a:r>
              <a:rPr lang="en-US" altLang="zh-CN" sz="2400" i="0" dirty="0" smtClean="0">
                <a:latin typeface="Arial" panose="020B0604020202020204" pitchFamily="34" charset="0"/>
              </a:rPr>
              <a:t>Government</a:t>
            </a:r>
            <a:endParaRPr lang="en-US" altLang="en-US" sz="2400" i="0" dirty="0">
              <a:latin typeface="Arial" panose="020B0604020202020204" pitchFamily="34" charset="0"/>
            </a:endParaRPr>
          </a:p>
        </p:txBody>
      </p:sp>
      <p:pic>
        <p:nvPicPr>
          <p:cNvPr id="6" name="Picture 5"/>
          <p:cNvPicPr>
            <a:picLocks noChangeAspect="1"/>
          </p:cNvPicPr>
          <p:nvPr/>
        </p:nvPicPr>
        <p:blipFill>
          <a:blip r:embed="rId13"/>
          <a:stretch>
            <a:fillRect/>
          </a:stretch>
        </p:blipFill>
        <p:spPr>
          <a:xfrm>
            <a:off x="6835218" y="2770016"/>
            <a:ext cx="1015820" cy="101582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31929" y="2391398"/>
            <a:ext cx="3679654" cy="2417678"/>
          </a:xfrm>
          <a:prstGeom prst="rect">
            <a:avLst/>
          </a:prstGeom>
        </p:spPr>
      </p:pic>
      <p:sp>
        <p:nvSpPr>
          <p:cNvPr id="25" name="Text Box 45"/>
          <p:cNvSpPr txBox="1">
            <a:spLocks noChangeArrowheads="1"/>
          </p:cNvSpPr>
          <p:nvPr/>
        </p:nvSpPr>
        <p:spPr bwMode="auto">
          <a:xfrm>
            <a:off x="820085" y="1106201"/>
            <a:ext cx="10909362" cy="584775"/>
          </a:xfrm>
          <a:prstGeom prst="rect">
            <a:avLst/>
          </a:prstGeom>
          <a:solidFill>
            <a:srgbClr val="FFFF00"/>
          </a:solidFill>
          <a:ln>
            <a:noFill/>
          </a:ln>
          <a:extLst/>
        </p:spPr>
        <p:txBody>
          <a:bodyPr wrap="square">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sz="2400">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sz="2400">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sz="2400">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sz="2400">
                <a:solidFill>
                  <a:schemeClr val="tx1"/>
                </a:solidFill>
                <a:latin typeface="Gill Sans MT" panose="020B0502020104020203" pitchFamily="34" charset="0"/>
              </a:defRPr>
            </a:lvl9pPr>
          </a:lstStyle>
          <a:p>
            <a:pPr algn="l"/>
            <a:r>
              <a:rPr lang="en-US" altLang="en-US" sz="3200" b="1" dirty="0">
                <a:latin typeface="Arial" panose="020B0604020202020204" pitchFamily="34" charset="0"/>
              </a:rPr>
              <a:t>How </a:t>
            </a:r>
            <a:r>
              <a:rPr lang="en-US" altLang="en-US" sz="3200" b="1" dirty="0" smtClean="0">
                <a:latin typeface="Arial" panose="020B0604020202020204" pitchFamily="34" charset="0"/>
              </a:rPr>
              <a:t>can we turn “big text data” into “big knowledge”?  </a:t>
            </a:r>
            <a:endParaRPr lang="en-US" altLang="en-US" sz="3200" b="1" dirty="0">
              <a:latin typeface="Arial" panose="020B0604020202020204" pitchFamily="34" charset="0"/>
            </a:endParaRPr>
          </a:p>
        </p:txBody>
      </p:sp>
    </p:spTree>
    <p:custDataLst>
      <p:tags r:id="rId1"/>
    </p:custDataLst>
    <p:extLst>
      <p:ext uri="{BB962C8B-B14F-4D97-AF65-F5344CB8AC3E}">
        <p14:creationId xmlns:p14="http://schemas.microsoft.com/office/powerpoint/2010/main" val="76941791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vert="horz" lIns="90000" tIns="46800" rIns="90000" bIns="46800" rtlCol="0" anchor="ctr">
            <a:normAutofit/>
          </a:bodyPr>
          <a:lstStyle/>
          <a:p>
            <a:r>
              <a:rPr lang="en-US" altLang="en-US" sz="3200" b="1" dirty="0"/>
              <a:t>Comparison </a:t>
            </a:r>
            <a:r>
              <a:rPr lang="en-US" altLang="en-US" sz="3200" dirty="0"/>
              <a:t>of distributions of </a:t>
            </a:r>
            <a:r>
              <a:rPr lang="en-US" altLang="en-US" sz="3200" b="1" dirty="0"/>
              <a:t>anomalies </a:t>
            </a:r>
            <a:r>
              <a:rPr lang="en-US" altLang="en-US" sz="3200" dirty="0"/>
              <a:t>in</a:t>
            </a:r>
            <a:r>
              <a:rPr lang="en-US" altLang="en-US" sz="3200" b="1" dirty="0"/>
              <a:t> FL, TX, </a:t>
            </a:r>
            <a:r>
              <a:rPr lang="en-US" altLang="en-US" sz="3200" dirty="0"/>
              <a:t>and</a:t>
            </a:r>
            <a:r>
              <a:rPr lang="en-US" altLang="en-US" sz="3200" b="1" dirty="0"/>
              <a:t> </a:t>
            </a:r>
            <a:r>
              <a:rPr lang="en-US" altLang="en-US" sz="3200" b="1" dirty="0" smtClean="0"/>
              <a:t>CA</a:t>
            </a:r>
            <a:endParaRPr lang="en-US" altLang="en-US" sz="3200" b="1" dirty="0"/>
          </a:p>
        </p:txBody>
      </p:sp>
      <p:pic>
        <p:nvPicPr>
          <p:cNvPr id="21508" name="图表 4"/>
          <p:cNvPicPr>
            <a:picLocks noChangeArrowheads="1"/>
          </p:cNvPicPr>
          <p:nvPr/>
        </p:nvPicPr>
        <p:blipFill>
          <a:blip r:embed="rId3"/>
          <a:srcRect r="14063"/>
          <a:stretch>
            <a:fillRect/>
          </a:stretch>
        </p:blipFill>
        <p:spPr bwMode="auto">
          <a:xfrm>
            <a:off x="1434663" y="956026"/>
            <a:ext cx="8779313" cy="4911374"/>
          </a:xfrm>
          <a:prstGeom prst="rect">
            <a:avLst/>
          </a:prstGeom>
          <a:solidFill>
            <a:schemeClr val="tx1">
              <a:lumMod val="75000"/>
              <a:lumOff val="25000"/>
            </a:schemeClr>
          </a:solidFill>
          <a:ln w="9525">
            <a:noFill/>
            <a:miter lim="800000"/>
            <a:headEnd/>
            <a:tailEnd/>
          </a:ln>
        </p:spPr>
      </p:pic>
      <p:pic>
        <p:nvPicPr>
          <p:cNvPr id="21509" name="图表 4"/>
          <p:cNvPicPr>
            <a:picLocks noChangeArrowheads="1"/>
          </p:cNvPicPr>
          <p:nvPr/>
        </p:nvPicPr>
        <p:blipFill>
          <a:blip r:embed="rId3"/>
          <a:srcRect l="94373" t="39130" r="1376" b="41304"/>
          <a:stretch>
            <a:fillRect/>
          </a:stretch>
        </p:blipFill>
        <p:spPr bwMode="auto">
          <a:xfrm>
            <a:off x="566772" y="2225379"/>
            <a:ext cx="831850" cy="2011362"/>
          </a:xfrm>
          <a:prstGeom prst="rect">
            <a:avLst/>
          </a:prstGeom>
          <a:solidFill>
            <a:schemeClr val="tx1">
              <a:lumMod val="75000"/>
              <a:lumOff val="25000"/>
            </a:schemeClr>
          </a:solidFill>
          <a:ln w="9525">
            <a:noFill/>
            <a:miter lim="800000"/>
            <a:headEnd/>
            <a:tailEnd/>
          </a:ln>
        </p:spPr>
      </p:pic>
      <p:sp>
        <p:nvSpPr>
          <p:cNvPr id="25607" name="TextBox 6"/>
          <p:cNvSpPr txBox="1">
            <a:spLocks noChangeArrowheads="1"/>
          </p:cNvSpPr>
          <p:nvPr/>
        </p:nvSpPr>
        <p:spPr bwMode="auto">
          <a:xfrm>
            <a:off x="13928725" y="1011238"/>
            <a:ext cx="185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endParaRPr lang="en-US" altLang="en-US"/>
          </a:p>
        </p:txBody>
      </p:sp>
      <p:grpSp>
        <p:nvGrpSpPr>
          <p:cNvPr id="12" name="Group 11"/>
          <p:cNvGrpSpPr/>
          <p:nvPr/>
        </p:nvGrpSpPr>
        <p:grpSpPr>
          <a:xfrm>
            <a:off x="9212532" y="2400063"/>
            <a:ext cx="2216523" cy="830997"/>
            <a:chOff x="9602636" y="2815562"/>
            <a:chExt cx="2216523" cy="830997"/>
          </a:xfrm>
        </p:grpSpPr>
        <p:sp>
          <p:nvSpPr>
            <p:cNvPr id="2" name="TextBox 1"/>
            <p:cNvSpPr txBox="1"/>
            <p:nvPr/>
          </p:nvSpPr>
          <p:spPr>
            <a:xfrm>
              <a:off x="10213976" y="2815562"/>
              <a:ext cx="1605183" cy="830997"/>
            </a:xfrm>
            <a:prstGeom prst="rect">
              <a:avLst/>
            </a:prstGeom>
            <a:solidFill>
              <a:srgbClr val="FFFF00"/>
            </a:solidFill>
          </p:spPr>
          <p:txBody>
            <a:bodyPr wrap="none" rtlCol="0">
              <a:spAutoFit/>
            </a:bodyPr>
            <a:lstStyle/>
            <a:p>
              <a:r>
                <a:rPr lang="en-US" altLang="zh-CN" sz="2400" b="1" dirty="0" smtClean="0"/>
                <a:t>Turbulence</a:t>
              </a:r>
            </a:p>
            <a:p>
              <a:r>
                <a:rPr lang="en-US" sz="2400" b="1" dirty="0" smtClean="0"/>
                <a:t>(Texas)</a:t>
              </a:r>
              <a:endParaRPr lang="en-US" sz="2400" b="1" dirty="0"/>
            </a:p>
          </p:txBody>
        </p:sp>
        <p:cxnSp>
          <p:nvCxnSpPr>
            <p:cNvPr id="4" name="Straight Arrow Connector 3"/>
            <p:cNvCxnSpPr/>
            <p:nvPr/>
          </p:nvCxnSpPr>
          <p:spPr>
            <a:xfrm flipH="1" flipV="1">
              <a:off x="9602636" y="2815562"/>
              <a:ext cx="575299" cy="396277"/>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8113584" y="841801"/>
            <a:ext cx="4114459" cy="830997"/>
            <a:chOff x="8756547" y="1151202"/>
            <a:chExt cx="2993034" cy="830997"/>
          </a:xfrm>
        </p:grpSpPr>
        <p:sp>
          <p:nvSpPr>
            <p:cNvPr id="11" name="TextBox 10"/>
            <p:cNvSpPr txBox="1"/>
            <p:nvPr/>
          </p:nvSpPr>
          <p:spPr>
            <a:xfrm>
              <a:off x="9249057" y="1151202"/>
              <a:ext cx="2500524" cy="830997"/>
            </a:xfrm>
            <a:prstGeom prst="rect">
              <a:avLst/>
            </a:prstGeom>
            <a:solidFill>
              <a:srgbClr val="FFFF00"/>
            </a:solidFill>
          </p:spPr>
          <p:txBody>
            <a:bodyPr wrap="none" rtlCol="0">
              <a:spAutoFit/>
            </a:bodyPr>
            <a:lstStyle/>
            <a:p>
              <a:r>
                <a:rPr lang="en-US" altLang="zh-CN" sz="2400" b="1" dirty="0" smtClean="0"/>
                <a:t>Improper Documentation</a:t>
              </a:r>
            </a:p>
            <a:p>
              <a:r>
                <a:rPr lang="en-US" sz="2400" b="1" dirty="0" smtClean="0"/>
                <a:t>(Florida)</a:t>
              </a:r>
              <a:endParaRPr lang="en-US" sz="2400" b="1" dirty="0"/>
            </a:p>
          </p:txBody>
        </p:sp>
        <p:cxnSp>
          <p:nvCxnSpPr>
            <p:cNvPr id="14" name="Straight Arrow Connector 13"/>
            <p:cNvCxnSpPr/>
            <p:nvPr/>
          </p:nvCxnSpPr>
          <p:spPr>
            <a:xfrm flipH="1">
              <a:off x="8756547" y="1461935"/>
              <a:ext cx="521392" cy="348521"/>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9696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idx="4294967295"/>
          </p:nvPr>
        </p:nvSpPr>
        <p:spPr>
          <a:xfrm>
            <a:off x="1219200" y="234093"/>
            <a:ext cx="10143016" cy="685800"/>
          </a:xfrm>
        </p:spPr>
        <p:txBody>
          <a:bodyPr vert="horz" lIns="90000" tIns="46800" rIns="90000" bIns="46800" rtlCol="0" anchor="ctr">
            <a:normAutofit fontScale="90000"/>
          </a:bodyPr>
          <a:lstStyle/>
          <a:p>
            <a:pPr eaLnBrk="1" hangingPunct="1"/>
            <a:r>
              <a:rPr lang="en-US" altLang="zh-CN" sz="3600" b="1" dirty="0" smtClean="0">
                <a:ea typeface="SimSun" panose="02010600030101010101" pitchFamily="2" charset="-122"/>
              </a:rPr>
              <a:t>Comparative</a:t>
            </a:r>
            <a:r>
              <a:rPr lang="en-US" altLang="zh-CN" sz="3600" dirty="0" smtClean="0">
                <a:ea typeface="SimSun" panose="02010600030101010101" pitchFamily="2" charset="-122"/>
              </a:rPr>
              <a:t> Analysis of </a:t>
            </a:r>
            <a:r>
              <a:rPr lang="en-US" altLang="zh-CN" sz="3600" b="1" dirty="0" smtClean="0">
                <a:ea typeface="SimSun" panose="02010600030101010101" pitchFamily="2" charset="-122"/>
              </a:rPr>
              <a:t>Shaping Factors</a:t>
            </a:r>
            <a:r>
              <a:rPr lang="en-US" altLang="zh-CN" sz="3600" dirty="0" smtClean="0">
                <a:ea typeface="SimSun" panose="02010600030101010101" pitchFamily="2" charset="-122"/>
              </a:rPr>
              <a:t>: </a:t>
            </a:r>
            <a:r>
              <a:rPr lang="en-US" altLang="zh-CN" sz="3600" b="1" dirty="0" smtClean="0">
                <a:ea typeface="SimSun" panose="02010600030101010101" pitchFamily="2" charset="-122"/>
              </a:rPr>
              <a:t>Texas</a:t>
            </a:r>
            <a:r>
              <a:rPr lang="en-US" altLang="zh-CN" sz="3600" dirty="0" smtClean="0">
                <a:ea typeface="SimSun" panose="02010600030101010101" pitchFamily="2" charset="-122"/>
              </a:rPr>
              <a:t> vs. </a:t>
            </a:r>
            <a:r>
              <a:rPr lang="en-US" altLang="zh-CN" sz="3600" b="1" dirty="0" smtClean="0">
                <a:ea typeface="SimSun" panose="02010600030101010101" pitchFamily="2" charset="-122"/>
              </a:rPr>
              <a:t>Florida </a:t>
            </a:r>
            <a:endParaRPr lang="zh-CN" altLang="en-US" sz="3600" b="1" dirty="0">
              <a:ea typeface="SimSun" panose="02010600030101010101" pitchFamily="2" charset="-122"/>
            </a:endParaRP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882" t="13150" r="51707" b="73164"/>
          <a:stretch/>
        </p:blipFill>
        <p:spPr bwMode="auto">
          <a:xfrm>
            <a:off x="7627883" y="1322452"/>
            <a:ext cx="4495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4021" r="65222" b="75071"/>
          <a:stretch/>
        </p:blipFill>
        <p:spPr bwMode="auto">
          <a:xfrm>
            <a:off x="171110" y="1313587"/>
            <a:ext cx="7346771" cy="124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461" t="14901" r="14222" b="61292"/>
          <a:stretch/>
        </p:blipFill>
        <p:spPr bwMode="auto">
          <a:xfrm>
            <a:off x="76200" y="2904877"/>
            <a:ext cx="7460436" cy="311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p:cNvSpPr txBox="1">
            <a:spLocks noChangeArrowheads="1"/>
          </p:cNvSpPr>
          <p:nvPr/>
        </p:nvSpPr>
        <p:spPr bwMode="auto">
          <a:xfrm>
            <a:off x="3048000" y="1322452"/>
            <a:ext cx="11841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r>
              <a:rPr lang="en-US" altLang="en-US" sz="2400" b="1" dirty="0"/>
              <a:t>Texas</a:t>
            </a:r>
          </a:p>
        </p:txBody>
      </p:sp>
      <p:sp>
        <p:nvSpPr>
          <p:cNvPr id="26630" name="TextBox 5"/>
          <p:cNvSpPr txBox="1">
            <a:spLocks noChangeArrowheads="1"/>
          </p:cNvSpPr>
          <p:nvPr/>
        </p:nvSpPr>
        <p:spPr bwMode="auto">
          <a:xfrm>
            <a:off x="2853987" y="3200777"/>
            <a:ext cx="1349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r>
              <a:rPr lang="en-US" altLang="en-US" sz="2400" b="1" dirty="0"/>
              <a:t>Florida</a:t>
            </a:r>
          </a:p>
        </p:txBody>
      </p:sp>
      <p:grpSp>
        <p:nvGrpSpPr>
          <p:cNvPr id="14" name="Group 13"/>
          <p:cNvGrpSpPr/>
          <p:nvPr/>
        </p:nvGrpSpPr>
        <p:grpSpPr>
          <a:xfrm>
            <a:off x="6523854" y="2133600"/>
            <a:ext cx="4838362" cy="2199376"/>
            <a:chOff x="6523854" y="2133600"/>
            <a:chExt cx="4838362" cy="2199376"/>
          </a:xfrm>
        </p:grpSpPr>
        <p:sp>
          <p:nvSpPr>
            <p:cNvPr id="11" name="Rounded Rectangle 10"/>
            <p:cNvSpPr/>
            <p:nvPr/>
          </p:nvSpPr>
          <p:spPr>
            <a:xfrm>
              <a:off x="6523854" y="2133600"/>
              <a:ext cx="483902" cy="2044700"/>
            </a:xfrm>
            <a:prstGeom prst="round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924800" y="3871311"/>
              <a:ext cx="3437416" cy="461665"/>
            </a:xfrm>
            <a:prstGeom prst="rect">
              <a:avLst/>
            </a:prstGeom>
            <a:solidFill>
              <a:srgbClr val="FFFF00"/>
            </a:solidFill>
          </p:spPr>
          <p:txBody>
            <a:bodyPr wrap="none" rtlCol="0">
              <a:spAutoFit/>
            </a:bodyPr>
            <a:lstStyle/>
            <a:p>
              <a:r>
                <a:rPr lang="en-US" altLang="zh-CN" sz="2400" b="1" dirty="0" smtClean="0"/>
                <a:t>Improper Documentation</a:t>
              </a:r>
            </a:p>
          </p:txBody>
        </p:sp>
        <p:cxnSp>
          <p:nvCxnSpPr>
            <p:cNvPr id="4" name="Straight Arrow Connector 3"/>
            <p:cNvCxnSpPr/>
            <p:nvPr/>
          </p:nvCxnSpPr>
          <p:spPr>
            <a:xfrm flipH="1" flipV="1">
              <a:off x="6981054" y="3471533"/>
              <a:ext cx="943746" cy="436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3999" y="2133600"/>
            <a:ext cx="3997592" cy="3008836"/>
            <a:chOff x="5333999" y="2133600"/>
            <a:chExt cx="3997592" cy="3008836"/>
          </a:xfrm>
        </p:grpSpPr>
        <p:sp>
          <p:nvSpPr>
            <p:cNvPr id="2" name="Rounded Rectangle 1"/>
            <p:cNvSpPr/>
            <p:nvPr/>
          </p:nvSpPr>
          <p:spPr>
            <a:xfrm>
              <a:off x="5333999" y="2133600"/>
              <a:ext cx="543025" cy="2044700"/>
            </a:xfrm>
            <a:prstGeom prst="round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5759517" y="4147523"/>
              <a:ext cx="1954191" cy="7312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26408" y="4680771"/>
              <a:ext cx="1605183" cy="461665"/>
            </a:xfrm>
            <a:prstGeom prst="rect">
              <a:avLst/>
            </a:prstGeom>
            <a:solidFill>
              <a:srgbClr val="FFFF00"/>
            </a:solidFill>
          </p:spPr>
          <p:txBody>
            <a:bodyPr wrap="none" rtlCol="0">
              <a:spAutoFit/>
            </a:bodyPr>
            <a:lstStyle/>
            <a:p>
              <a:r>
                <a:rPr lang="en-US" altLang="zh-CN" sz="2400" b="1" dirty="0" smtClean="0"/>
                <a:t>Turbulence</a:t>
              </a:r>
            </a:p>
          </p:txBody>
        </p:sp>
      </p:grpSp>
    </p:spTree>
    <p:extLst>
      <p:ext uri="{BB962C8B-B14F-4D97-AF65-F5344CB8AC3E}">
        <p14:creationId xmlns:p14="http://schemas.microsoft.com/office/powerpoint/2010/main" val="1631516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Application 2</a:t>
            </a:r>
            <a:r>
              <a:rPr lang="en-US" sz="4000" dirty="0" smtClean="0"/>
              <a:t>: </a:t>
            </a:r>
            <a:r>
              <a:rPr lang="en-US" sz="4000" b="1" dirty="0" smtClean="0"/>
              <a:t>Medical &amp; Health</a:t>
            </a:r>
            <a:endParaRPr lang="en-US" sz="4000" b="1" dirty="0"/>
          </a:p>
        </p:txBody>
      </p:sp>
      <p:sp>
        <p:nvSpPr>
          <p:cNvPr id="4" name="Slide Number Placeholder 3"/>
          <p:cNvSpPr>
            <a:spLocks noGrp="1"/>
          </p:cNvSpPr>
          <p:nvPr>
            <p:ph type="sldNum" sz="quarter" idx="12"/>
          </p:nvPr>
        </p:nvSpPr>
        <p:spPr/>
        <p:txBody>
          <a:bodyPr/>
          <a:lstStyle/>
          <a:p>
            <a:fld id="{88AD08FE-21CA-447A-B5E0-10774CCDBD3A}" type="slidenum">
              <a:rPr lang="en-US" smtClean="0"/>
              <a:t>22</a:t>
            </a:fld>
            <a:endParaRPr lang="en-US"/>
          </a:p>
        </p:txBody>
      </p:sp>
      <p:pic>
        <p:nvPicPr>
          <p:cNvPr id="7" name="Picture 6"/>
          <p:cNvPicPr>
            <a:picLocks noChangeAspect="1"/>
          </p:cNvPicPr>
          <p:nvPr/>
        </p:nvPicPr>
        <p:blipFill>
          <a:blip r:embed="rId2"/>
          <a:stretch>
            <a:fillRect/>
          </a:stretch>
        </p:blipFill>
        <p:spPr>
          <a:xfrm>
            <a:off x="990600" y="917576"/>
            <a:ext cx="10593576" cy="5562600"/>
          </a:xfrm>
          <a:prstGeom prst="rect">
            <a:avLst/>
          </a:prstGeom>
        </p:spPr>
      </p:pic>
      <p:grpSp>
        <p:nvGrpSpPr>
          <p:cNvPr id="3" name="Group 2"/>
          <p:cNvGrpSpPr/>
          <p:nvPr/>
        </p:nvGrpSpPr>
        <p:grpSpPr>
          <a:xfrm>
            <a:off x="892996" y="4050662"/>
            <a:ext cx="3025372" cy="2011738"/>
            <a:chOff x="892996" y="4050662"/>
            <a:chExt cx="3025372" cy="2011738"/>
          </a:xfrm>
        </p:grpSpPr>
        <p:pic>
          <p:nvPicPr>
            <p:cNvPr id="1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996" y="4050662"/>
              <a:ext cx="3025372" cy="2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972420" y="4083695"/>
              <a:ext cx="2037866" cy="400110"/>
            </a:xfrm>
            <a:prstGeom prst="rect">
              <a:avLst/>
            </a:prstGeom>
            <a:solidFill>
              <a:srgbClr val="FFFF00"/>
            </a:solidFill>
          </p:spPr>
          <p:txBody>
            <a:bodyPr wrap="none" rtlCol="0">
              <a:spAutoFit/>
            </a:bodyPr>
            <a:lstStyle/>
            <a:p>
              <a:r>
                <a:rPr lang="en-US" sz="2000" b="1" dirty="0" smtClean="0"/>
                <a:t>Medical &amp; Health</a:t>
              </a:r>
              <a:endParaRPr lang="en-US" sz="2000" b="1" dirty="0"/>
            </a:p>
          </p:txBody>
        </p:sp>
      </p:grpSp>
      <p:sp>
        <p:nvSpPr>
          <p:cNvPr id="16" name="TextBox 15"/>
          <p:cNvSpPr txBox="1"/>
          <p:nvPr/>
        </p:nvSpPr>
        <p:spPr>
          <a:xfrm>
            <a:off x="4876800" y="3298766"/>
            <a:ext cx="3851439" cy="400110"/>
          </a:xfrm>
          <a:prstGeom prst="rect">
            <a:avLst/>
          </a:prstGeom>
          <a:solidFill>
            <a:srgbClr val="FFFF00"/>
          </a:solidFill>
        </p:spPr>
        <p:txBody>
          <a:bodyPr wrap="none" rtlCol="0">
            <a:spAutoFit/>
          </a:bodyPr>
          <a:lstStyle/>
          <a:p>
            <a:r>
              <a:rPr lang="en-US" sz="2000" b="1" dirty="0" smtClean="0"/>
              <a:t>Physicians, </a:t>
            </a:r>
            <a:r>
              <a:rPr lang="en-US" sz="2000" b="1" dirty="0"/>
              <a:t>P</a:t>
            </a:r>
            <a:r>
              <a:rPr lang="en-US" sz="2000" b="1" dirty="0" smtClean="0"/>
              <a:t>atients, Researchers…</a:t>
            </a:r>
            <a:endParaRPr lang="en-US" sz="2000" b="1" dirty="0"/>
          </a:p>
        </p:txBody>
      </p:sp>
      <p:sp>
        <p:nvSpPr>
          <p:cNvPr id="18" name="TextBox 17"/>
          <p:cNvSpPr txBox="1"/>
          <p:nvPr/>
        </p:nvSpPr>
        <p:spPr>
          <a:xfrm>
            <a:off x="1295400" y="1425954"/>
            <a:ext cx="3285836" cy="707886"/>
          </a:xfrm>
          <a:prstGeom prst="rect">
            <a:avLst/>
          </a:prstGeom>
          <a:solidFill>
            <a:srgbClr val="FFFF00"/>
          </a:solidFill>
        </p:spPr>
        <p:txBody>
          <a:bodyPr wrap="none" rtlCol="0">
            <a:spAutoFit/>
          </a:bodyPr>
          <a:lstStyle/>
          <a:p>
            <a:r>
              <a:rPr lang="en-US" sz="2000" b="1" dirty="0" smtClean="0"/>
              <a:t>Diagnosis, optimal treatment</a:t>
            </a:r>
          </a:p>
          <a:p>
            <a:r>
              <a:rPr lang="en-US" sz="2000" b="1" dirty="0" smtClean="0"/>
              <a:t>Side effects of drugs, … </a:t>
            </a:r>
          </a:p>
        </p:txBody>
      </p:sp>
      <p:sp>
        <p:nvSpPr>
          <p:cNvPr id="19" name="Title 1"/>
          <p:cNvSpPr txBox="1">
            <a:spLocks/>
          </p:cNvSpPr>
          <p:nvPr/>
        </p:nvSpPr>
        <p:spPr>
          <a:xfrm>
            <a:off x="1524000" y="104776"/>
            <a:ext cx="8993531" cy="7620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sz="4000" b="1" dirty="0" smtClean="0">
                <a:solidFill>
                  <a:schemeClr val="tx1"/>
                </a:solidFill>
                <a:latin typeface="Arial Black" panose="020B0A04020102020204" pitchFamily="34" charset="0"/>
                <a:ea typeface="Microsoft YaHei" panose="020B0503020204020204" pitchFamily="34" charset="-122"/>
              </a:rPr>
              <a:t>Application 2: Medical &amp; Health</a:t>
            </a:r>
            <a:endParaRPr lang="en-US" sz="4000" b="1" dirty="0">
              <a:solidFill>
                <a:schemeClr val="tx1"/>
              </a:solidFill>
              <a:latin typeface="Arial Black" panose="020B0A04020102020204" pitchFamily="34" charset="0"/>
              <a:ea typeface="Microsoft YaHei" panose="020B0503020204020204" pitchFamily="34" charset="-122"/>
            </a:endParaRPr>
          </a:p>
        </p:txBody>
      </p:sp>
    </p:spTree>
    <p:extLst>
      <p:ext uri="{BB962C8B-B14F-4D97-AF65-F5344CB8AC3E}">
        <p14:creationId xmlns:p14="http://schemas.microsoft.com/office/powerpoint/2010/main" val="140892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AD08FE-21CA-447A-B5E0-10774CCDBD3A}" type="slidenum">
              <a:rPr lang="en-US" smtClean="0"/>
              <a:t>23</a:t>
            </a:fld>
            <a:endParaRPr lang="en-US"/>
          </a:p>
        </p:txBody>
      </p:sp>
      <p:sp>
        <p:nvSpPr>
          <p:cNvPr id="3" name="Title 1"/>
          <p:cNvSpPr txBox="1">
            <a:spLocks noChangeArrowheads="1"/>
          </p:cNvSpPr>
          <p:nvPr/>
        </p:nvSpPr>
        <p:spPr>
          <a:xfrm>
            <a:off x="76200" y="0"/>
            <a:ext cx="12192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altLang="en-US" sz="3600" b="1" smtClean="0"/>
              <a:t>1. Extraction of Adverse Drug Reactions from Forums</a:t>
            </a:r>
            <a:endParaRPr lang="en-US" altLang="en-US" sz="2800" dirty="0"/>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l="26633"/>
          <a:stretch>
            <a:fillRect/>
          </a:stretch>
        </p:blipFill>
        <p:spPr>
          <a:xfrm>
            <a:off x="515546" y="1590659"/>
            <a:ext cx="5335201" cy="3924175"/>
          </a:xfrm>
          <a:prstGeom prst="rect">
            <a:avLst/>
          </a:prstGeom>
        </p:spPr>
      </p:pic>
      <p:sp>
        <p:nvSpPr>
          <p:cNvPr id="5" name="TextBox 4"/>
          <p:cNvSpPr>
            <a:spLocks noChangeArrowheads="1"/>
          </p:cNvSpPr>
          <p:nvPr/>
        </p:nvSpPr>
        <p:spPr bwMode="auto">
          <a:xfrm>
            <a:off x="6034153" y="1535885"/>
            <a:ext cx="474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eaLnBrk="1" hangingPunct="1">
              <a:spcBef>
                <a:spcPct val="0"/>
              </a:spcBef>
              <a:buSzTx/>
              <a:buFontTx/>
              <a:buNone/>
            </a:pPr>
            <a:r>
              <a:rPr lang="en-US" altLang="en-US" sz="2400" b="1" dirty="0" smtClean="0">
                <a:solidFill>
                  <a:srgbClr val="00B050"/>
                </a:solidFill>
                <a:latin typeface="Segoe UI" panose="020B0502040204020203" pitchFamily="34" charset="0"/>
                <a:ea typeface="Microsoft YaHei" panose="020B0503020204020204" pitchFamily="34" charset="-122"/>
                <a:sym typeface="Segoe UI" panose="020B0502040204020203" pitchFamily="34" charset="0"/>
              </a:rPr>
              <a:t>Green</a:t>
            </a:r>
            <a:r>
              <a:rPr lang="en-US" altLang="en-US" sz="2400" dirty="0" smtClean="0">
                <a:solidFill>
                  <a:srgbClr val="000000"/>
                </a:solidFill>
                <a:latin typeface="Segoe UI" panose="020B0502040204020203" pitchFamily="34" charset="0"/>
                <a:ea typeface="Microsoft YaHei" panose="020B0503020204020204" pitchFamily="34" charset="-122"/>
                <a:sym typeface="Segoe UI" panose="020B0502040204020203" pitchFamily="34" charset="0"/>
              </a:rPr>
              <a:t>: Disease symptoms</a:t>
            </a:r>
          </a:p>
          <a:p>
            <a:pPr eaLnBrk="1" hangingPunct="1">
              <a:spcBef>
                <a:spcPct val="0"/>
              </a:spcBef>
              <a:buSzTx/>
              <a:buFontTx/>
              <a:buNone/>
            </a:pPr>
            <a:r>
              <a:rPr lang="en-US" altLang="en-US" sz="2400" b="1" dirty="0" smtClean="0">
                <a:solidFill>
                  <a:srgbClr val="6868CF"/>
                </a:solidFill>
                <a:latin typeface="Segoe UI" panose="020B0502040204020203" pitchFamily="34" charset="0"/>
                <a:ea typeface="Microsoft YaHei" panose="020B0503020204020204" pitchFamily="34" charset="-122"/>
                <a:sym typeface="Segoe UI" panose="020B0502040204020203" pitchFamily="34" charset="0"/>
              </a:rPr>
              <a:t>Blue</a:t>
            </a:r>
            <a:r>
              <a:rPr lang="en-US" altLang="en-US" sz="2400" dirty="0" smtClean="0">
                <a:solidFill>
                  <a:srgbClr val="000000"/>
                </a:solidFill>
                <a:latin typeface="Segoe UI" panose="020B0502040204020203" pitchFamily="34" charset="0"/>
                <a:ea typeface="Microsoft YaHei" panose="020B0503020204020204" pitchFamily="34" charset="-122"/>
                <a:sym typeface="Segoe UI" panose="020B0502040204020203" pitchFamily="34" charset="0"/>
              </a:rPr>
              <a:t>: Side effect symptoms</a:t>
            </a:r>
          </a:p>
          <a:p>
            <a:pPr eaLnBrk="1" hangingPunct="1">
              <a:spcBef>
                <a:spcPct val="0"/>
              </a:spcBef>
              <a:buSzTx/>
              <a:buFontTx/>
              <a:buNone/>
            </a:pPr>
            <a:r>
              <a:rPr lang="en-US" altLang="en-US" sz="2400" b="1" dirty="0" smtClean="0">
                <a:solidFill>
                  <a:srgbClr val="FF0000"/>
                </a:solidFill>
                <a:latin typeface="Segoe UI" panose="020B0502040204020203" pitchFamily="34" charset="0"/>
                <a:ea typeface="Microsoft YaHei" panose="020B0503020204020204" pitchFamily="34" charset="-122"/>
                <a:sym typeface="Segoe UI" panose="020B0502040204020203" pitchFamily="34" charset="0"/>
              </a:rPr>
              <a:t>Red</a:t>
            </a:r>
            <a:r>
              <a:rPr lang="en-US" altLang="en-US" sz="2400" dirty="0" smtClean="0">
                <a:solidFill>
                  <a:srgbClr val="000000"/>
                </a:solidFill>
                <a:latin typeface="Segoe UI" panose="020B0502040204020203" pitchFamily="34" charset="0"/>
                <a:ea typeface="Microsoft YaHei" panose="020B0503020204020204" pitchFamily="34" charset="-122"/>
                <a:sym typeface="Segoe UI" panose="020B0502040204020203" pitchFamily="34" charset="0"/>
              </a:rPr>
              <a:t>: Drug</a:t>
            </a:r>
            <a:endParaRPr lang="en-US" altLang="en-US" sz="2400" dirty="0">
              <a:solidFill>
                <a:srgbClr val="000000"/>
              </a:solidFill>
              <a:latin typeface="Segoe UI" panose="020B0502040204020203" pitchFamily="34" charset="0"/>
              <a:ea typeface="Microsoft YaHei" panose="020B0503020204020204" pitchFamily="34" charset="-122"/>
              <a:sym typeface="Segoe UI" panose="020B0502040204020203" pitchFamily="34" charset="0"/>
            </a:endParaRPr>
          </a:p>
        </p:txBody>
      </p:sp>
      <p:grpSp>
        <p:nvGrpSpPr>
          <p:cNvPr id="6" name="Group 5"/>
          <p:cNvGrpSpPr/>
          <p:nvPr/>
        </p:nvGrpSpPr>
        <p:grpSpPr>
          <a:xfrm>
            <a:off x="5850747" y="3046934"/>
            <a:ext cx="5886219" cy="2439466"/>
            <a:chOff x="5850747" y="2754638"/>
            <a:chExt cx="5886219" cy="2439466"/>
          </a:xfrm>
        </p:grpSpPr>
        <p:grpSp>
          <p:nvGrpSpPr>
            <p:cNvPr id="7" name="Group 6"/>
            <p:cNvGrpSpPr/>
            <p:nvPr/>
          </p:nvGrpSpPr>
          <p:grpSpPr>
            <a:xfrm>
              <a:off x="5850747" y="2947335"/>
              <a:ext cx="5886219" cy="2246769"/>
              <a:chOff x="5850747" y="2730591"/>
              <a:chExt cx="5886219" cy="2246769"/>
            </a:xfrm>
          </p:grpSpPr>
          <p:sp>
            <p:nvSpPr>
              <p:cNvPr id="9" name="Right Arrow 8"/>
              <p:cNvSpPr/>
              <p:nvPr/>
            </p:nvSpPr>
            <p:spPr>
              <a:xfrm>
                <a:off x="5850747" y="3552747"/>
                <a:ext cx="643701" cy="649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TextBox 2"/>
              <p:cNvSpPr txBox="1">
                <a:spLocks noChangeArrowheads="1"/>
              </p:cNvSpPr>
              <p:nvPr/>
            </p:nvSpPr>
            <p:spPr bwMode="auto">
              <a:xfrm>
                <a:off x="9317616" y="2730591"/>
                <a:ext cx="24193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eaLnBrk="1" hangingPunct="1">
                  <a:spcBef>
                    <a:spcPct val="0"/>
                  </a:spcBef>
                  <a:buSzTx/>
                  <a:buFontTx/>
                  <a:buNone/>
                </a:pPr>
                <a:r>
                  <a:rPr lang="en-US" altLang="en-US" b="1" dirty="0">
                    <a:solidFill>
                      <a:srgbClr val="FF0000"/>
                    </a:solidFill>
                    <a:latin typeface="Calibri" panose="020F0502020204030204" pitchFamily="34" charset="0"/>
                    <a:cs typeface="Arial" panose="020B0604020202020204" pitchFamily="34" charset="0"/>
                  </a:rPr>
                  <a:t>Drug:</a:t>
                </a:r>
                <a:r>
                  <a:rPr lang="en-US" altLang="en-US" dirty="0">
                    <a:solidFill>
                      <a:srgbClr val="FF0000"/>
                    </a:solidFill>
                    <a:latin typeface="Calibri" panose="020F0502020204030204" pitchFamily="34" charset="0"/>
                    <a:cs typeface="Arial" panose="020B0604020202020204" pitchFamily="34" charset="0"/>
                  </a:rPr>
                  <a:t> </a:t>
                </a:r>
                <a:r>
                  <a:rPr lang="en-US" altLang="en-US" dirty="0" err="1">
                    <a:solidFill>
                      <a:srgbClr val="FF0000"/>
                    </a:solidFill>
                    <a:latin typeface="Calibri" panose="020F0502020204030204" pitchFamily="34" charset="0"/>
                    <a:cs typeface="Arial" panose="020B0604020202020204" pitchFamily="34" charset="0"/>
                  </a:rPr>
                  <a:t>Cefalexin</a:t>
                </a:r>
                <a:endParaRPr lang="en-US" altLang="en-US" dirty="0">
                  <a:solidFill>
                    <a:srgbClr val="FF0000"/>
                  </a:solidFill>
                  <a:latin typeface="Calibri" panose="020F0502020204030204" pitchFamily="34" charset="0"/>
                  <a:cs typeface="Arial" panose="020B0604020202020204" pitchFamily="34" charset="0"/>
                </a:endParaRPr>
              </a:p>
              <a:p>
                <a:pPr eaLnBrk="1" hangingPunct="1">
                  <a:spcBef>
                    <a:spcPct val="0"/>
                  </a:spcBef>
                  <a:buSzTx/>
                  <a:buFontTx/>
                  <a:buNone/>
                </a:pPr>
                <a:r>
                  <a:rPr lang="en-US" altLang="en-US" b="1" dirty="0">
                    <a:solidFill>
                      <a:srgbClr val="0033CC"/>
                    </a:solidFill>
                    <a:latin typeface="Calibri" panose="020F0502020204030204" pitchFamily="34" charset="0"/>
                    <a:cs typeface="Arial" panose="020B0604020202020204" pitchFamily="34" charset="0"/>
                  </a:rPr>
                  <a:t>ADR:</a:t>
                </a:r>
                <a:r>
                  <a:rPr lang="en-US" altLang="en-US" dirty="0">
                    <a:solidFill>
                      <a:srgbClr val="0033CC"/>
                    </a:solidFill>
                    <a:latin typeface="Calibri" panose="020F0502020204030204" pitchFamily="34" charset="0"/>
                    <a:cs typeface="Arial" panose="020B0604020202020204" pitchFamily="34" charset="0"/>
                  </a:rPr>
                  <a:t> </a:t>
                </a:r>
              </a:p>
              <a:p>
                <a:pPr eaLnBrk="1" hangingPunct="1">
                  <a:spcBef>
                    <a:spcPct val="0"/>
                  </a:spcBef>
                  <a:buSzTx/>
                  <a:buFontTx/>
                  <a:buNone/>
                </a:pPr>
                <a:r>
                  <a:rPr lang="en-US" altLang="en-US" dirty="0">
                    <a:solidFill>
                      <a:srgbClr val="0033CC"/>
                    </a:solidFill>
                    <a:latin typeface="Calibri" panose="020F0502020204030204" pitchFamily="34" charset="0"/>
                    <a:cs typeface="Arial" panose="020B0604020202020204" pitchFamily="34" charset="0"/>
                  </a:rPr>
                  <a:t>  panic attack</a:t>
                </a:r>
              </a:p>
              <a:p>
                <a:pPr eaLnBrk="1" hangingPunct="1">
                  <a:spcBef>
                    <a:spcPct val="0"/>
                  </a:spcBef>
                  <a:buSzTx/>
                  <a:buFontTx/>
                  <a:buNone/>
                </a:pPr>
                <a:r>
                  <a:rPr lang="en-US" altLang="en-US" dirty="0">
                    <a:solidFill>
                      <a:srgbClr val="0033CC"/>
                    </a:solidFill>
                    <a:latin typeface="Calibri" panose="020F0502020204030204" pitchFamily="34" charset="0"/>
                    <a:cs typeface="Arial" panose="020B0604020202020204" pitchFamily="34" charset="0"/>
                  </a:rPr>
                  <a:t>  faint</a:t>
                </a:r>
              </a:p>
              <a:p>
                <a:pPr eaLnBrk="1" hangingPunct="1">
                  <a:spcBef>
                    <a:spcPct val="0"/>
                  </a:spcBef>
                  <a:buSzTx/>
                  <a:buFontTx/>
                  <a:buNone/>
                </a:pPr>
                <a:r>
                  <a:rPr lang="en-US" altLang="en-US" dirty="0">
                    <a:solidFill>
                      <a:srgbClr val="0033CC"/>
                    </a:solidFill>
                    <a:latin typeface="Calibri" panose="020F0502020204030204" pitchFamily="34" charset="0"/>
                    <a:cs typeface="Arial" panose="020B0604020202020204" pitchFamily="34" charset="0"/>
                  </a:rPr>
                  <a:t>…. </a:t>
                </a:r>
              </a:p>
            </p:txBody>
          </p:sp>
          <p:pic>
            <p:nvPicPr>
              <p:cNvPr id="11"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935" y="3213758"/>
                <a:ext cx="1826048" cy="12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8620918" y="3515944"/>
                <a:ext cx="643701" cy="649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TextBox 7"/>
            <p:cNvSpPr txBox="1"/>
            <p:nvPr/>
          </p:nvSpPr>
          <p:spPr>
            <a:xfrm>
              <a:off x="6565887" y="2754638"/>
              <a:ext cx="1896096" cy="584775"/>
            </a:xfrm>
            <a:prstGeom prst="rect">
              <a:avLst/>
            </a:prstGeom>
            <a:solidFill>
              <a:srgbClr val="FF0000"/>
            </a:solidFill>
          </p:spPr>
          <p:txBody>
            <a:bodyPr wrap="none" rtlCol="0">
              <a:spAutoFit/>
            </a:bodyPr>
            <a:lstStyle/>
            <a:p>
              <a:r>
                <a:rPr lang="en-US" sz="3200" b="1" dirty="0" smtClean="0"/>
                <a:t>TextScope</a:t>
              </a:r>
              <a:endParaRPr lang="en-US" sz="3200" b="1" dirty="0"/>
            </a:p>
          </p:txBody>
        </p:sp>
      </p:grpSp>
    </p:spTree>
    <p:extLst>
      <p:ext uri="{BB962C8B-B14F-4D97-AF65-F5344CB8AC3E}">
        <p14:creationId xmlns:p14="http://schemas.microsoft.com/office/powerpoint/2010/main" val="39571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 Probabilistic Model for ADR Extraction</a:t>
            </a:r>
            <a:r>
              <a:rPr lang="en-US" altLang="en-US" dirty="0"/>
              <a:t> </a:t>
            </a:r>
            <a:r>
              <a:rPr lang="en-US" altLang="en-US" sz="2800" dirty="0"/>
              <a:t>[Wang et al. 14] </a:t>
            </a:r>
            <a:endParaRPr lang="en-US" dirty="0"/>
          </a:p>
        </p:txBody>
      </p:sp>
      <p:sp>
        <p:nvSpPr>
          <p:cNvPr id="4" name="Content Placeholder 3"/>
          <p:cNvSpPr>
            <a:spLocks noGrp="1"/>
          </p:cNvSpPr>
          <p:nvPr>
            <p:ph idx="1"/>
          </p:nvPr>
        </p:nvSpPr>
        <p:spPr/>
        <p:txBody>
          <a:bodyPr>
            <a:normAutofit fontScale="92500" lnSpcReduction="20000"/>
          </a:bodyPr>
          <a:lstStyle/>
          <a:p>
            <a:r>
              <a:rPr lang="en-US" b="1" dirty="0" smtClean="0"/>
              <a:t>Challenge</a:t>
            </a:r>
            <a:r>
              <a:rPr lang="en-US" dirty="0" smtClean="0"/>
              <a:t>: how do we separate treated symptoms from side-effect symptoms? </a:t>
            </a:r>
          </a:p>
          <a:p>
            <a:r>
              <a:rPr lang="en-US" b="1" dirty="0" smtClean="0"/>
              <a:t>Solution</a:t>
            </a:r>
            <a:r>
              <a:rPr lang="en-US" dirty="0" smtClean="0"/>
              <a:t>: leverage knowledge about known symptoms of diseases treated by a drug</a:t>
            </a:r>
          </a:p>
          <a:p>
            <a:r>
              <a:rPr lang="en-US" b="1" dirty="0" smtClean="0"/>
              <a:t>Probabilistic model</a:t>
            </a:r>
          </a:p>
          <a:p>
            <a:pPr lvl="1"/>
            <a:r>
              <a:rPr lang="en-US" dirty="0" smtClean="0"/>
              <a:t>Assume forum posts are generated from a mixture language model</a:t>
            </a:r>
          </a:p>
          <a:p>
            <a:pPr lvl="1"/>
            <a:r>
              <a:rPr lang="en-US" dirty="0" smtClean="0"/>
              <a:t>Most words are generated using a background language model</a:t>
            </a:r>
          </a:p>
          <a:p>
            <a:pPr lvl="1"/>
            <a:r>
              <a:rPr lang="en-US" dirty="0"/>
              <a:t>T</a:t>
            </a:r>
            <a:r>
              <a:rPr lang="en-US" dirty="0" smtClean="0"/>
              <a:t>reated (disease) symptoms and side-effect symptoms are generated from separate models, enabled by the use of external knowledge about known disease symptoms</a:t>
            </a:r>
          </a:p>
          <a:p>
            <a:pPr lvl="1"/>
            <a:r>
              <a:rPr lang="en-US" dirty="0" smtClean="0"/>
              <a:t>Fitting the model to the forum data allows us to learn the side-effect symptom distributions </a:t>
            </a:r>
            <a:endParaRPr lang="en-US" dirty="0"/>
          </a:p>
          <a:p>
            <a:endParaRPr lang="en-US" dirty="0" smtClean="0"/>
          </a:p>
        </p:txBody>
      </p:sp>
      <p:sp>
        <p:nvSpPr>
          <p:cNvPr id="5" name="Rectangle 3"/>
          <p:cNvSpPr>
            <a:spLocks noChangeArrowheads="1"/>
          </p:cNvSpPr>
          <p:nvPr/>
        </p:nvSpPr>
        <p:spPr bwMode="auto">
          <a:xfrm>
            <a:off x="762000" y="5827170"/>
            <a:ext cx="10287000" cy="646112"/>
          </a:xfrm>
          <a:prstGeom prst="rect">
            <a:avLst/>
          </a:prstGeom>
          <a:solidFill>
            <a:srgbClr val="FFFF99"/>
          </a:solidFill>
          <a:ln>
            <a:noFill/>
          </a:ln>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1800" b="1" dirty="0">
                <a:latin typeface="Gill Sans MT" panose="020B0502020104020203" pitchFamily="34" charset="0"/>
              </a:rPr>
              <a:t>Sheng Wang et al.  2014. </a:t>
            </a:r>
            <a:r>
              <a:rPr lang="en-US" altLang="en-US" sz="1800" b="1" dirty="0" err="1">
                <a:latin typeface="Gill Sans MT" panose="020B0502020104020203" pitchFamily="34" charset="0"/>
              </a:rPr>
              <a:t>SideEffectPTM</a:t>
            </a:r>
            <a:r>
              <a:rPr lang="en-US" altLang="en-US" sz="1800" b="1" dirty="0">
                <a:latin typeface="Gill Sans MT" panose="020B0502020104020203" pitchFamily="34" charset="0"/>
              </a:rPr>
              <a:t>: an unsupervised topic model to mine adverse drug reactions from health forums. In </a:t>
            </a:r>
            <a:r>
              <a:rPr lang="en-US" altLang="en-US" sz="1800" b="1" i="1" dirty="0">
                <a:latin typeface="Gill Sans MT" panose="020B0502020104020203" pitchFamily="34" charset="0"/>
              </a:rPr>
              <a:t>ACM BCB 2014</a:t>
            </a:r>
            <a:r>
              <a:rPr lang="en-US" altLang="en-US" sz="1800" b="1" dirty="0">
                <a:latin typeface="Gill Sans MT" panose="020B0502020104020203" pitchFamily="34" charset="0"/>
              </a:rPr>
              <a:t>. </a:t>
            </a:r>
            <a:r>
              <a:rPr lang="en-US" altLang="en-US" sz="1800" dirty="0">
                <a:latin typeface="Gill Sans MT" panose="020B0502020104020203" pitchFamily="34" charset="0"/>
              </a:rPr>
              <a:t> </a:t>
            </a:r>
          </a:p>
        </p:txBody>
      </p:sp>
      <p:sp>
        <p:nvSpPr>
          <p:cNvPr id="6" name="Slide Number Placeholder 5"/>
          <p:cNvSpPr>
            <a:spLocks noGrp="1"/>
          </p:cNvSpPr>
          <p:nvPr>
            <p:ph type="sldNum" sz="quarter" idx="12"/>
          </p:nvPr>
        </p:nvSpPr>
        <p:spPr/>
        <p:txBody>
          <a:bodyPr/>
          <a:lstStyle/>
          <a:p>
            <a:fld id="{88AD08FE-21CA-447A-B5E0-10774CCDBD3A}" type="slidenum">
              <a:rPr lang="en-US" smtClean="0"/>
              <a:t>24</a:t>
            </a:fld>
            <a:endParaRPr lang="en-US"/>
          </a:p>
        </p:txBody>
      </p:sp>
    </p:spTree>
    <p:extLst>
      <p:ext uri="{BB962C8B-B14F-4D97-AF65-F5344CB8AC3E}">
        <p14:creationId xmlns:p14="http://schemas.microsoft.com/office/powerpoint/2010/main" val="2364281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AD08FE-21CA-447A-B5E0-10774CCDBD3A}" type="slidenum">
              <a:rPr lang="en-US" smtClean="0"/>
              <a:t>25</a:t>
            </a:fld>
            <a:endParaRPr lang="en-US"/>
          </a:p>
        </p:txBody>
      </p:sp>
      <p:sp>
        <p:nvSpPr>
          <p:cNvPr id="3" name="标题 1"/>
          <p:cNvSpPr txBox="1">
            <a:spLocks noChangeArrowheads="1"/>
          </p:cNvSpPr>
          <p:nvPr/>
        </p:nvSpPr>
        <p:spPr>
          <a:xfrm>
            <a:off x="485775" y="55563"/>
            <a:ext cx="1170622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altLang="en-US" b="1" smtClean="0"/>
              <a:t>Sample ADRs Discovered </a:t>
            </a:r>
            <a:r>
              <a:rPr lang="en-US" altLang="en-US" sz="3200" smtClean="0"/>
              <a:t>[Wang et al. 14]</a:t>
            </a:r>
            <a:endParaRPr lang="en-US" altLang="en-US" sz="3200" dirty="0" smtClean="0"/>
          </a:p>
        </p:txBody>
      </p:sp>
      <p:graphicFrame>
        <p:nvGraphicFramePr>
          <p:cNvPr id="4" name="Group 5"/>
          <p:cNvGraphicFramePr>
            <a:graphicFrameLocks noGrp="1"/>
          </p:cNvGraphicFramePr>
          <p:nvPr/>
        </p:nvGraphicFramePr>
        <p:xfrm>
          <a:off x="1871664" y="1198563"/>
          <a:ext cx="8448675" cy="4578349"/>
        </p:xfrm>
        <a:graphic>
          <a:graphicData uri="http://schemas.openxmlformats.org/drawingml/2006/table">
            <a:tbl>
              <a:tblPr/>
              <a:tblGrid>
                <a:gridCol w="1433513">
                  <a:extLst>
                    <a:ext uri="{9D8B030D-6E8A-4147-A177-3AD203B41FA5}">
                      <a16:colId xmlns:a16="http://schemas.microsoft.com/office/drawing/2014/main" val="339310108"/>
                    </a:ext>
                  </a:extLst>
                </a:gridCol>
                <a:gridCol w="1782762">
                  <a:extLst>
                    <a:ext uri="{9D8B030D-6E8A-4147-A177-3AD203B41FA5}">
                      <a16:colId xmlns:a16="http://schemas.microsoft.com/office/drawing/2014/main" val="1187207181"/>
                    </a:ext>
                  </a:extLst>
                </a:gridCol>
                <a:gridCol w="5232400">
                  <a:extLst>
                    <a:ext uri="{9D8B030D-6E8A-4147-A177-3AD203B41FA5}">
                      <a16:colId xmlns:a16="http://schemas.microsoft.com/office/drawing/2014/main" val="3174610545"/>
                    </a:ext>
                  </a:extLst>
                </a:gridCol>
              </a:tblGrid>
              <a:tr h="371446">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smtClean="0">
                          <a:ln>
                            <a:noFill/>
                          </a:ln>
                          <a:solidFill>
                            <a:srgbClr val="FFFFFF"/>
                          </a:solidFill>
                          <a:effectLst/>
                          <a:latin typeface="Segoe UI" panose="020B0502040204020203" pitchFamily="34" charset="0"/>
                          <a:ea typeface="Microsoft YaHei" panose="020B0503020204020204" pitchFamily="34" charset="-122"/>
                          <a:sym typeface="Segoe UI" panose="020B0502040204020203" pitchFamily="34" charset="0"/>
                        </a:rPr>
                        <a:t>Drug(Freq)</a:t>
                      </a:r>
                    </a:p>
                  </a:txBody>
                  <a:tcPr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smtClean="0">
                          <a:ln>
                            <a:noFill/>
                          </a:ln>
                          <a:solidFill>
                            <a:srgbClr val="FFFFFF"/>
                          </a:solidFill>
                          <a:effectLst/>
                          <a:latin typeface="Segoe UI" panose="020B0502040204020203" pitchFamily="34" charset="0"/>
                          <a:ea typeface="Microsoft YaHei" panose="020B0503020204020204" pitchFamily="34" charset="-122"/>
                          <a:sym typeface="Segoe UI" panose="020B0502040204020203" pitchFamily="34" charset="0"/>
                        </a:rPr>
                        <a:t>Drug Use</a:t>
                      </a:r>
                    </a:p>
                  </a:txBody>
                  <a:tcPr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smtClean="0">
                          <a:ln>
                            <a:noFill/>
                          </a:ln>
                          <a:solidFill>
                            <a:srgbClr val="FFFFFF"/>
                          </a:solidFill>
                          <a:effectLst/>
                          <a:latin typeface="Segoe UI" panose="020B0502040204020203" pitchFamily="34" charset="0"/>
                          <a:ea typeface="Microsoft YaHei" panose="020B0503020204020204" pitchFamily="34" charset="-122"/>
                          <a:sym typeface="Segoe UI" panose="020B0502040204020203" pitchFamily="34" charset="0"/>
                        </a:rPr>
                        <a:t>Symptoms in Descending Order</a:t>
                      </a:r>
                    </a:p>
                  </a:txBody>
                  <a:tcPr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solidFill>
                  </a:tcPr>
                </a:tc>
                <a:extLst>
                  <a:ext uri="{0D108BD9-81ED-4DB2-BD59-A6C34878D82A}">
                    <a16:rowId xmlns:a16="http://schemas.microsoft.com/office/drawing/2014/main" val="850654029"/>
                  </a:ext>
                </a:extLst>
              </a:tr>
              <a:tr h="1188943">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Zoloft</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(84)</a:t>
                      </a:r>
                    </a:p>
                  </a:txBody>
                  <a:tcPr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antidepressant</a:t>
                      </a:r>
                    </a:p>
                  </a:txBody>
                  <a:tcPr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weigh gain, weight,</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depression, side effects, mgs,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gain weight</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anxiety,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nausea</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head, brain,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pregnancy, pregnant, headaches</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depressed,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tired</a:t>
                      </a:r>
                    </a:p>
                  </a:txBody>
                  <a:tcPr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505961537"/>
                  </a:ext>
                </a:extLst>
              </a:tr>
              <a:tr h="1188943">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Ativan</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(33)</a:t>
                      </a:r>
                    </a:p>
                  </a:txBody>
                  <a:tcPr marT="45717" marB="45717" horzOverflow="overflow">
                    <a:lnL>
                      <a:noFill/>
                    </a:lnL>
                    <a:lnR>
                      <a:noFill/>
                    </a:lnR>
                    <a:lnT>
                      <a:noFill/>
                    </a:lnT>
                    <a:lnB>
                      <a:noFill/>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anxiety disorders</a:t>
                      </a:r>
                    </a:p>
                  </a:txBody>
                  <a:tcPr marT="45717" marB="45717" horzOverflow="overflow">
                    <a:lnL>
                      <a:noFill/>
                    </a:lnL>
                    <a:lnR>
                      <a:noFill/>
                    </a:lnR>
                    <a:lnT>
                      <a:noFill/>
                    </a:lnT>
                    <a:lnB>
                      <a:noFill/>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Ativan,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sleep</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Seroquel, doc prescribed seroqual,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raising blood sugar levels</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anti-psychotic drug,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diabetic, constipation, diabetes</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10mg, benzo,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addicted</a:t>
                      </a:r>
                    </a:p>
                  </a:txBody>
                  <a:tcPr marT="45717" marB="45717"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899492331"/>
                  </a:ext>
                </a:extLst>
              </a:tr>
              <a:tr h="1188943">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Topamax</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(20)</a:t>
                      </a:r>
                    </a:p>
                  </a:txBody>
                  <a:tcPr marT="45717" marB="45717" horzOverflow="overflow">
                    <a:lnL>
                      <a:noFill/>
                    </a:lnL>
                    <a:lnR>
                      <a:noFill/>
                    </a:lnR>
                    <a:lnT>
                      <a:noFill/>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anticonvulsant</a:t>
                      </a:r>
                    </a:p>
                  </a:txBody>
                  <a:tcPr marT="45717" marB="45717" horzOverflow="overflow">
                    <a:lnL>
                      <a:noFill/>
                    </a:lnL>
                    <a:lnR>
                      <a:noFill/>
                    </a:lnR>
                    <a:lnT>
                      <a:noFill/>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Topmax,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liver</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side effects,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migraines, headaches, weight</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Topamax, pdoc, neurologist, supplement,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sleep, fatigue, seizures, liver problems, kidney stones</a:t>
                      </a:r>
                    </a:p>
                  </a:txBody>
                  <a:tcPr marT="45717" marB="45717"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47213444"/>
                  </a:ext>
                </a:extLst>
              </a:tr>
              <a:tr h="640074">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Ephedrine</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(2)</a:t>
                      </a:r>
                    </a:p>
                  </a:txBody>
                  <a:tcPr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stimulant</a:t>
                      </a:r>
                    </a:p>
                  </a:txBody>
                  <a:tcPr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dizziness, stomach</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Benadryl,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dizzy, tired, lethargic</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tapering,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tremors, panic attach, head</a:t>
                      </a:r>
                    </a:p>
                  </a:txBody>
                  <a:tcPr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47904"/>
                  </a:ext>
                </a:extLst>
              </a:tr>
            </a:tbl>
          </a:graphicData>
        </a:graphic>
      </p:graphicFrame>
      <p:sp>
        <p:nvSpPr>
          <p:cNvPr id="5" name="TextBox 2"/>
          <p:cNvSpPr txBox="1">
            <a:spLocks noChangeArrowheads="1"/>
          </p:cNvSpPr>
          <p:nvPr/>
        </p:nvSpPr>
        <p:spPr bwMode="auto">
          <a:xfrm>
            <a:off x="485775" y="3409951"/>
            <a:ext cx="349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eaLnBrk="1" hangingPunct="1">
              <a:spcBef>
                <a:spcPct val="0"/>
              </a:spcBef>
              <a:buSzTx/>
              <a:buFontTx/>
              <a:buNone/>
            </a:pPr>
            <a:r>
              <a:rPr lang="en-US" altLang="en-US" sz="3200" b="1" dirty="0">
                <a:solidFill>
                  <a:srgbClr val="FF0000"/>
                </a:solidFill>
                <a:latin typeface="Calibri" panose="020F0502020204030204" pitchFamily="34" charset="0"/>
                <a:cs typeface="Arial" panose="020B0604020202020204" pitchFamily="34" charset="0"/>
              </a:rPr>
              <a:t>Unreported to FDA </a:t>
            </a:r>
          </a:p>
        </p:txBody>
      </p:sp>
      <p:cxnSp>
        <p:nvCxnSpPr>
          <p:cNvPr id="6" name="Straight Connector 5"/>
          <p:cNvCxnSpPr/>
          <p:nvPr/>
        </p:nvCxnSpPr>
        <p:spPr>
          <a:xfrm>
            <a:off x="5029201" y="3352800"/>
            <a:ext cx="303847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810000" y="3409952"/>
            <a:ext cx="1219200" cy="292099"/>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3"/>
          <p:cNvSpPr>
            <a:spLocks noChangeArrowheads="1"/>
          </p:cNvSpPr>
          <p:nvPr/>
        </p:nvSpPr>
        <p:spPr bwMode="auto">
          <a:xfrm>
            <a:off x="3429000" y="5912243"/>
            <a:ext cx="7697787" cy="646112"/>
          </a:xfrm>
          <a:prstGeom prst="rect">
            <a:avLst/>
          </a:prstGeom>
          <a:solidFill>
            <a:srgbClr val="FFFF99"/>
          </a:solidFill>
          <a:ln>
            <a:noFill/>
          </a:ln>
          <a:extLst/>
        </p:spPr>
        <p:txBody>
          <a:bodyPr>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1800" b="1" dirty="0">
                <a:latin typeface="Gill Sans MT" panose="020B0502020104020203" pitchFamily="34" charset="0"/>
              </a:rPr>
              <a:t>Sheng Wang et al.  2014. </a:t>
            </a:r>
            <a:r>
              <a:rPr lang="en-US" altLang="en-US" sz="1800" b="1" dirty="0" err="1">
                <a:latin typeface="Gill Sans MT" panose="020B0502020104020203" pitchFamily="34" charset="0"/>
              </a:rPr>
              <a:t>SideEffectPTM</a:t>
            </a:r>
            <a:r>
              <a:rPr lang="en-US" altLang="en-US" sz="1800" b="1" dirty="0">
                <a:latin typeface="Gill Sans MT" panose="020B0502020104020203" pitchFamily="34" charset="0"/>
              </a:rPr>
              <a:t>: an unsupervised topic model to mine adverse drug reactions from health forums. In </a:t>
            </a:r>
            <a:r>
              <a:rPr lang="en-US" altLang="en-US" sz="1800" b="1" i="1" dirty="0">
                <a:latin typeface="Gill Sans MT" panose="020B0502020104020203" pitchFamily="34" charset="0"/>
              </a:rPr>
              <a:t>ACM BCB 2014</a:t>
            </a:r>
            <a:r>
              <a:rPr lang="en-US" altLang="en-US" sz="1800" b="1" dirty="0">
                <a:latin typeface="Gill Sans MT" panose="020B0502020104020203" pitchFamily="34" charset="0"/>
              </a:rPr>
              <a:t>. </a:t>
            </a:r>
            <a:r>
              <a:rPr lang="en-US" altLang="en-US" sz="1800" dirty="0">
                <a:latin typeface="Gill Sans MT" panose="020B0502020104020203" pitchFamily="34" charset="0"/>
              </a:rPr>
              <a:t> </a:t>
            </a:r>
          </a:p>
        </p:txBody>
      </p:sp>
    </p:spTree>
    <p:extLst>
      <p:ext uri="{BB962C8B-B14F-4D97-AF65-F5344CB8AC3E}">
        <p14:creationId xmlns:p14="http://schemas.microsoft.com/office/powerpoint/2010/main" val="2940393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18066" y="2061219"/>
            <a:ext cx="4724400" cy="2739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p:cNvSpPr>
            <a:spLocks noGrp="1"/>
          </p:cNvSpPr>
          <p:nvPr>
            <p:ph type="title"/>
          </p:nvPr>
        </p:nvSpPr>
        <p:spPr/>
        <p:txBody>
          <a:bodyPr/>
          <a:lstStyle/>
          <a:p>
            <a:r>
              <a:rPr lang="en-US" altLang="en-US" dirty="0"/>
              <a:t>2</a:t>
            </a:r>
            <a:r>
              <a:rPr lang="en-US" altLang="en-US" dirty="0" smtClean="0"/>
              <a:t>. Analysis of Electronic Medical Records (EMRs)</a:t>
            </a:r>
          </a:p>
        </p:txBody>
      </p:sp>
      <p:pic>
        <p:nvPicPr>
          <p:cNvPr id="22531"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6268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7792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9316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840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2364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Magnetic Disk 3"/>
          <p:cNvSpPr/>
          <p:nvPr/>
        </p:nvSpPr>
        <p:spPr>
          <a:xfrm>
            <a:off x="914400" y="2169641"/>
            <a:ext cx="2133600" cy="234473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7" name="TextBox 8"/>
          <p:cNvSpPr txBox="1">
            <a:spLocks noChangeArrowheads="1"/>
          </p:cNvSpPr>
          <p:nvPr/>
        </p:nvSpPr>
        <p:spPr bwMode="auto">
          <a:xfrm>
            <a:off x="270000" y="1519421"/>
            <a:ext cx="3650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b="1" dirty="0" smtClean="0">
                <a:latin typeface="+mj-lt"/>
              </a:rPr>
              <a:t>EMRs </a:t>
            </a:r>
            <a:r>
              <a:rPr lang="en-US" altLang="en-US" b="1" dirty="0">
                <a:latin typeface="+mj-lt"/>
              </a:rPr>
              <a:t>(Patient Records)</a:t>
            </a:r>
          </a:p>
        </p:txBody>
      </p:sp>
      <p:sp>
        <p:nvSpPr>
          <p:cNvPr id="17" name="Right Arrow 16"/>
          <p:cNvSpPr/>
          <p:nvPr/>
        </p:nvSpPr>
        <p:spPr>
          <a:xfrm>
            <a:off x="3180254" y="2905447"/>
            <a:ext cx="1136227" cy="67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5" name="TextBox 17"/>
          <p:cNvSpPr txBox="1">
            <a:spLocks noChangeArrowheads="1"/>
          </p:cNvSpPr>
          <p:nvPr/>
        </p:nvSpPr>
        <p:spPr bwMode="auto">
          <a:xfrm>
            <a:off x="8154982" y="1372315"/>
            <a:ext cx="23844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lgn="ctr">
              <a:spcBef>
                <a:spcPct val="0"/>
              </a:spcBef>
              <a:buSzTx/>
              <a:buFontTx/>
              <a:buNone/>
            </a:pPr>
            <a:r>
              <a:rPr lang="en-US" altLang="en-US" b="1" dirty="0" smtClean="0">
                <a:latin typeface="+mj-lt"/>
              </a:rPr>
              <a:t>Disease Profile</a:t>
            </a:r>
            <a:endParaRPr lang="en-US" altLang="en-US" b="1" dirty="0">
              <a:latin typeface="+mj-lt"/>
            </a:endParaRPr>
          </a:p>
        </p:txBody>
      </p:sp>
      <p:pic>
        <p:nvPicPr>
          <p:cNvPr id="25" name="Picture 2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682" y="2960897"/>
            <a:ext cx="1934718" cy="135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4352304" y="2285033"/>
            <a:ext cx="1896096" cy="584775"/>
          </a:xfrm>
          <a:prstGeom prst="rect">
            <a:avLst/>
          </a:prstGeom>
          <a:solidFill>
            <a:srgbClr val="FF0000"/>
          </a:solidFill>
        </p:spPr>
        <p:txBody>
          <a:bodyPr wrap="none" rtlCol="0">
            <a:spAutoFit/>
          </a:bodyPr>
          <a:lstStyle/>
          <a:p>
            <a:r>
              <a:rPr lang="en-US" sz="3200" b="1" dirty="0" smtClean="0"/>
              <a:t>TextScope</a:t>
            </a:r>
            <a:endParaRPr lang="en-US" sz="3200" b="1" dirty="0"/>
          </a:p>
        </p:txBody>
      </p:sp>
      <p:sp>
        <p:nvSpPr>
          <p:cNvPr id="3" name="TextBox 2"/>
          <p:cNvSpPr txBox="1"/>
          <p:nvPr/>
        </p:nvSpPr>
        <p:spPr>
          <a:xfrm>
            <a:off x="7369499" y="2325590"/>
            <a:ext cx="4463401" cy="400110"/>
          </a:xfrm>
          <a:prstGeom prst="rect">
            <a:avLst/>
          </a:prstGeom>
          <a:noFill/>
        </p:spPr>
        <p:txBody>
          <a:bodyPr wrap="none" rtlCol="0">
            <a:spAutoFit/>
          </a:bodyPr>
          <a:lstStyle/>
          <a:p>
            <a:r>
              <a:rPr lang="en-US" sz="2000" b="1" dirty="0" smtClean="0"/>
              <a:t>Typical symptoms</a:t>
            </a:r>
            <a:r>
              <a:rPr lang="en-US" sz="2000" dirty="0" smtClean="0"/>
              <a:t>: P(</a:t>
            </a:r>
            <a:r>
              <a:rPr lang="en-US" sz="2000" dirty="0" err="1" smtClean="0"/>
              <a:t>Symptom|Disease</a:t>
            </a:r>
            <a:r>
              <a:rPr lang="en-US" sz="2000" dirty="0" smtClean="0"/>
              <a:t>) </a:t>
            </a:r>
            <a:endParaRPr lang="en-US" sz="2000" dirty="0"/>
          </a:p>
        </p:txBody>
      </p:sp>
      <p:sp>
        <p:nvSpPr>
          <p:cNvPr id="28" name="TextBox 27"/>
          <p:cNvSpPr txBox="1"/>
          <p:nvPr/>
        </p:nvSpPr>
        <p:spPr>
          <a:xfrm>
            <a:off x="7369499" y="2776159"/>
            <a:ext cx="4636719" cy="400110"/>
          </a:xfrm>
          <a:prstGeom prst="rect">
            <a:avLst/>
          </a:prstGeom>
          <a:noFill/>
        </p:spPr>
        <p:txBody>
          <a:bodyPr wrap="none" rtlCol="0">
            <a:spAutoFit/>
          </a:bodyPr>
          <a:lstStyle/>
          <a:p>
            <a:r>
              <a:rPr lang="en-US" sz="2000" b="1" dirty="0" smtClean="0"/>
              <a:t>Typical treatments</a:t>
            </a:r>
            <a:r>
              <a:rPr lang="en-US" sz="2000" dirty="0" smtClean="0"/>
              <a:t>: P(</a:t>
            </a:r>
            <a:r>
              <a:rPr lang="en-US" sz="2000" dirty="0" err="1" smtClean="0"/>
              <a:t>Treatment|Disease</a:t>
            </a:r>
            <a:r>
              <a:rPr lang="en-US" sz="2000" dirty="0" smtClean="0"/>
              <a:t>) </a:t>
            </a:r>
            <a:endParaRPr lang="en-US" sz="2000" dirty="0"/>
          </a:p>
        </p:txBody>
      </p:sp>
      <p:sp>
        <p:nvSpPr>
          <p:cNvPr id="30" name="Right Arrow 29"/>
          <p:cNvSpPr/>
          <p:nvPr/>
        </p:nvSpPr>
        <p:spPr>
          <a:xfrm>
            <a:off x="6271009" y="2958821"/>
            <a:ext cx="947057" cy="43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Box 31"/>
          <p:cNvSpPr txBox="1"/>
          <p:nvPr/>
        </p:nvSpPr>
        <p:spPr>
          <a:xfrm>
            <a:off x="8115035" y="3614609"/>
            <a:ext cx="2748509" cy="707886"/>
          </a:xfrm>
          <a:prstGeom prst="rect">
            <a:avLst/>
          </a:prstGeom>
          <a:noFill/>
        </p:spPr>
        <p:txBody>
          <a:bodyPr wrap="none" rtlCol="0">
            <a:spAutoFit/>
          </a:bodyPr>
          <a:lstStyle/>
          <a:p>
            <a:r>
              <a:rPr lang="en-US" sz="2000" b="1" dirty="0" smtClean="0"/>
              <a:t>Subcategories</a:t>
            </a:r>
            <a:r>
              <a:rPr lang="en-US" sz="2000" dirty="0" smtClean="0"/>
              <a:t> of disease</a:t>
            </a:r>
          </a:p>
          <a:p>
            <a:r>
              <a:rPr lang="en-US" sz="2000" dirty="0" smtClean="0"/>
              <a:t>                 … …  </a:t>
            </a:r>
            <a:endParaRPr lang="en-US" dirty="0"/>
          </a:p>
        </p:txBody>
      </p:sp>
      <p:sp>
        <p:nvSpPr>
          <p:cNvPr id="34" name="TextBox 33"/>
          <p:cNvSpPr txBox="1"/>
          <p:nvPr/>
        </p:nvSpPr>
        <p:spPr>
          <a:xfrm>
            <a:off x="7818030" y="3214499"/>
            <a:ext cx="3045514" cy="400110"/>
          </a:xfrm>
          <a:prstGeom prst="rect">
            <a:avLst/>
          </a:prstGeom>
          <a:noFill/>
        </p:spPr>
        <p:txBody>
          <a:bodyPr wrap="none" rtlCol="0">
            <a:spAutoFit/>
          </a:bodyPr>
          <a:lstStyle/>
          <a:p>
            <a:r>
              <a:rPr lang="en-US" sz="2000" b="1" dirty="0" smtClean="0"/>
              <a:t>Effectiveness  </a:t>
            </a:r>
            <a:r>
              <a:rPr lang="en-US" sz="2000" dirty="0" smtClean="0"/>
              <a:t>of treatment</a:t>
            </a:r>
            <a:endParaRPr lang="en-US" sz="2000" dirty="0"/>
          </a:p>
        </p:txBody>
      </p:sp>
      <p:sp>
        <p:nvSpPr>
          <p:cNvPr id="2" name="Slide Number Placeholder 1"/>
          <p:cNvSpPr>
            <a:spLocks noGrp="1"/>
          </p:cNvSpPr>
          <p:nvPr>
            <p:ph type="sldNum" sz="quarter" idx="12"/>
          </p:nvPr>
        </p:nvSpPr>
        <p:spPr/>
        <p:txBody>
          <a:bodyPr/>
          <a:lstStyle/>
          <a:p>
            <a:fld id="{88AD08FE-21CA-447A-B5E0-10774CCDBD3A}" type="slidenum">
              <a:rPr lang="en-US" smtClean="0"/>
              <a:t>26</a:t>
            </a:fld>
            <a:endParaRPr lang="en-US"/>
          </a:p>
        </p:txBody>
      </p:sp>
    </p:spTree>
    <p:extLst>
      <p:ext uri="{BB962C8B-B14F-4D97-AF65-F5344CB8AC3E}">
        <p14:creationId xmlns:p14="http://schemas.microsoft.com/office/powerpoint/2010/main" val="683586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2300288"/>
            <a:ext cx="7312025"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60325"/>
            <a:ext cx="11506200" cy="1004888"/>
          </a:xfrm>
        </p:spPr>
        <p:txBody>
          <a:bodyPr>
            <a:normAutofit fontScale="90000"/>
          </a:bodyPr>
          <a:lstStyle/>
          <a:p>
            <a:pPr>
              <a:defRPr/>
            </a:pPr>
            <a:r>
              <a:rPr lang="en-US" sz="4000" dirty="0" smtClean="0"/>
              <a:t>The Conditional Symptom-Treatment Model </a:t>
            </a:r>
            <a:r>
              <a:rPr lang="en-US" sz="3100" dirty="0" smtClean="0"/>
              <a:t>[Wang et al. 16] </a:t>
            </a:r>
            <a:endParaRPr lang="en-US" dirty="0"/>
          </a:p>
        </p:txBody>
      </p:sp>
      <p:grpSp>
        <p:nvGrpSpPr>
          <p:cNvPr id="4" name="Group 3"/>
          <p:cNvGrpSpPr/>
          <p:nvPr/>
        </p:nvGrpSpPr>
        <p:grpSpPr>
          <a:xfrm>
            <a:off x="1752600" y="2949575"/>
            <a:ext cx="5638800" cy="2003426"/>
            <a:chOff x="1752600" y="2949575"/>
            <a:chExt cx="5638800" cy="2003426"/>
          </a:xfrm>
        </p:grpSpPr>
        <p:grpSp>
          <p:nvGrpSpPr>
            <p:cNvPr id="48" name="Group 47"/>
            <p:cNvGrpSpPr>
              <a:grpSpLocks/>
            </p:cNvGrpSpPr>
            <p:nvPr/>
          </p:nvGrpSpPr>
          <p:grpSpPr bwMode="auto">
            <a:xfrm>
              <a:off x="1905001" y="2949576"/>
              <a:ext cx="1368425" cy="1109663"/>
              <a:chOff x="381000" y="2949365"/>
              <a:chExt cx="1367682" cy="1110456"/>
            </a:xfrm>
          </p:grpSpPr>
          <p:cxnSp>
            <p:nvCxnSpPr>
              <p:cNvPr id="14" name="Straight Arrow Connector 13"/>
              <p:cNvCxnSpPr/>
              <p:nvPr/>
            </p:nvCxnSpPr>
            <p:spPr>
              <a:xfrm flipV="1">
                <a:off x="1071188" y="2949365"/>
                <a:ext cx="437912" cy="8324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913" name="TextBox 4"/>
              <p:cNvSpPr txBox="1">
                <a:spLocks noChangeArrowheads="1"/>
              </p:cNvSpPr>
              <p:nvPr/>
            </p:nvSpPr>
            <p:spPr bwMode="auto">
              <a:xfrm>
                <a:off x="381000" y="3659711"/>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a:latin typeface="Gill Sans MT" panose="020B0502020104020203" pitchFamily="34" charset="0"/>
                  </a:rPr>
                  <a:t>Symptom</a:t>
                </a:r>
              </a:p>
            </p:txBody>
          </p:sp>
        </p:grpSp>
        <p:grpSp>
          <p:nvGrpSpPr>
            <p:cNvPr id="49" name="Group 48"/>
            <p:cNvGrpSpPr>
              <a:grpSpLocks/>
            </p:cNvGrpSpPr>
            <p:nvPr/>
          </p:nvGrpSpPr>
          <p:grpSpPr bwMode="auto">
            <a:xfrm>
              <a:off x="3061581" y="2949575"/>
              <a:ext cx="1468351" cy="1384698"/>
              <a:chOff x="1536764" y="2949366"/>
              <a:chExt cx="1468629" cy="1384654"/>
            </a:xfrm>
          </p:grpSpPr>
          <p:sp>
            <p:nvSpPr>
              <p:cNvPr id="37910" name="TextBox 15"/>
              <p:cNvSpPr txBox="1">
                <a:spLocks noChangeArrowheads="1"/>
              </p:cNvSpPr>
              <p:nvPr/>
            </p:nvSpPr>
            <p:spPr bwMode="auto">
              <a:xfrm>
                <a:off x="1536764" y="3933923"/>
                <a:ext cx="1468629"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smtClean="0">
                    <a:latin typeface="Gill Sans MT" panose="020B0502020104020203" pitchFamily="34" charset="0"/>
                  </a:rPr>
                  <a:t>Treatment</a:t>
                </a:r>
                <a:endParaRPr lang="en-US" altLang="en-US" sz="2000" b="1" dirty="0">
                  <a:latin typeface="Gill Sans MT" panose="020B0502020104020203" pitchFamily="34" charset="0"/>
                </a:endParaRPr>
              </a:p>
            </p:txBody>
          </p:sp>
          <p:cxnSp>
            <p:nvCxnSpPr>
              <p:cNvPr id="18" name="Straight Arrow Connector 17"/>
              <p:cNvCxnSpPr/>
              <p:nvPr/>
            </p:nvCxnSpPr>
            <p:spPr>
              <a:xfrm flipH="1" flipV="1">
                <a:off x="1882021" y="2949366"/>
                <a:ext cx="239760" cy="10209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p:cNvGrpSpPr>
              <a:grpSpLocks/>
            </p:cNvGrpSpPr>
            <p:nvPr/>
          </p:nvGrpSpPr>
          <p:grpSpPr bwMode="auto">
            <a:xfrm>
              <a:off x="4214814" y="3365501"/>
              <a:ext cx="1093787" cy="709613"/>
              <a:chOff x="2690117" y="3365192"/>
              <a:chExt cx="1095172" cy="709450"/>
            </a:xfrm>
          </p:grpSpPr>
          <p:cxnSp>
            <p:nvCxnSpPr>
              <p:cNvPr id="21" name="Straight Arrow Connector 20"/>
              <p:cNvCxnSpPr/>
              <p:nvPr/>
            </p:nvCxnSpPr>
            <p:spPr>
              <a:xfrm flipV="1">
                <a:off x="3063651" y="3365192"/>
                <a:ext cx="208226" cy="4158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909" name="TextBox 22"/>
              <p:cNvSpPr txBox="1">
                <a:spLocks noChangeArrowheads="1"/>
              </p:cNvSpPr>
              <p:nvPr/>
            </p:nvSpPr>
            <p:spPr bwMode="auto">
              <a:xfrm>
                <a:off x="2690117" y="3674532"/>
                <a:ext cx="10951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a:latin typeface="Gill Sans MT" panose="020B0502020104020203" pitchFamily="34" charset="0"/>
                  </a:rPr>
                  <a:t>Disease</a:t>
                </a:r>
              </a:p>
            </p:txBody>
          </p:sp>
        </p:grpSp>
        <p:grpSp>
          <p:nvGrpSpPr>
            <p:cNvPr id="50" name="Group 49"/>
            <p:cNvGrpSpPr>
              <a:grpSpLocks/>
            </p:cNvGrpSpPr>
            <p:nvPr/>
          </p:nvGrpSpPr>
          <p:grpSpPr bwMode="auto">
            <a:xfrm>
              <a:off x="5273675" y="3398838"/>
              <a:ext cx="1727200" cy="1028700"/>
              <a:chOff x="3749498" y="3398408"/>
              <a:chExt cx="1727906" cy="1028605"/>
            </a:xfrm>
          </p:grpSpPr>
          <p:sp>
            <p:nvSpPr>
              <p:cNvPr id="37906" name="TextBox 19"/>
              <p:cNvSpPr txBox="1">
                <a:spLocks noChangeArrowheads="1"/>
              </p:cNvSpPr>
              <p:nvPr/>
            </p:nvSpPr>
            <p:spPr bwMode="auto">
              <a:xfrm>
                <a:off x="3920568" y="3719127"/>
                <a:ext cx="15568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a:latin typeface="Gill Sans MT" panose="020B0502020104020203" pitchFamily="34" charset="0"/>
                  </a:rPr>
                  <a:t>All diseases</a:t>
                </a:r>
              </a:p>
              <a:p>
                <a:pPr>
                  <a:spcBef>
                    <a:spcPct val="0"/>
                  </a:spcBef>
                  <a:buSzTx/>
                  <a:buFontTx/>
                  <a:buNone/>
                </a:pPr>
                <a:r>
                  <a:rPr lang="en-US" altLang="en-US" sz="2000" b="1">
                    <a:latin typeface="Gill Sans MT" panose="020B0502020104020203" pitchFamily="34" charset="0"/>
                  </a:rPr>
                  <a:t>of patient t</a:t>
                </a:r>
              </a:p>
            </p:txBody>
          </p:sp>
          <p:cxnSp>
            <p:nvCxnSpPr>
              <p:cNvPr id="25" name="Straight Arrow Connector 24"/>
              <p:cNvCxnSpPr/>
              <p:nvPr/>
            </p:nvCxnSpPr>
            <p:spPr>
              <a:xfrm flipH="1" flipV="1">
                <a:off x="3749498" y="3398408"/>
                <a:ext cx="609849" cy="3206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p:cNvGrpSpPr>
              <a:grpSpLocks/>
            </p:cNvGrpSpPr>
            <p:nvPr/>
          </p:nvGrpSpPr>
          <p:grpSpPr bwMode="auto">
            <a:xfrm>
              <a:off x="1752600" y="3533776"/>
              <a:ext cx="5638800" cy="1419225"/>
              <a:chOff x="228600" y="3533961"/>
              <a:chExt cx="5356206" cy="1419039"/>
            </a:xfrm>
          </p:grpSpPr>
          <p:sp>
            <p:nvSpPr>
              <p:cNvPr id="31" name="Rectangle 30"/>
              <p:cNvSpPr/>
              <p:nvPr/>
            </p:nvSpPr>
            <p:spPr>
              <a:xfrm>
                <a:off x="228600" y="3533961"/>
                <a:ext cx="5356206" cy="14190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35"/>
              <p:cNvSpPr txBox="1"/>
              <p:nvPr/>
            </p:nvSpPr>
            <p:spPr>
              <a:xfrm>
                <a:off x="228600" y="4430781"/>
                <a:ext cx="2681600" cy="400058"/>
              </a:xfrm>
              <a:prstGeom prst="rect">
                <a:avLst/>
              </a:prstGeom>
              <a:solidFill>
                <a:schemeClr val="accent3">
                  <a:lumMod val="60000"/>
                  <a:lumOff val="40000"/>
                </a:schemeClr>
              </a:solidFill>
            </p:spPr>
            <p:txBody>
              <a:bodyPr wrap="none">
                <a:spAutoFit/>
              </a:bodyPr>
              <a:lstStyle/>
              <a:p>
                <a:pPr>
                  <a:defRPr/>
                </a:pPr>
                <a:r>
                  <a:rPr lang="en-US" sz="2000" b="1" dirty="0"/>
                  <a:t>Observed Patient Record</a:t>
                </a:r>
              </a:p>
            </p:txBody>
          </p:sp>
        </p:grpSp>
      </p:grpSp>
      <p:grpSp>
        <p:nvGrpSpPr>
          <p:cNvPr id="6" name="Group 5"/>
          <p:cNvGrpSpPr/>
          <p:nvPr/>
        </p:nvGrpSpPr>
        <p:grpSpPr>
          <a:xfrm>
            <a:off x="2895601" y="1060450"/>
            <a:ext cx="8381999" cy="1365250"/>
            <a:chOff x="2895601" y="1060450"/>
            <a:chExt cx="8381999" cy="1365250"/>
          </a:xfrm>
        </p:grpSpPr>
        <p:grpSp>
          <p:nvGrpSpPr>
            <p:cNvPr id="53" name="Group 52"/>
            <p:cNvGrpSpPr>
              <a:grpSpLocks/>
            </p:cNvGrpSpPr>
            <p:nvPr/>
          </p:nvGrpSpPr>
          <p:grpSpPr bwMode="auto">
            <a:xfrm>
              <a:off x="2895601" y="1389064"/>
              <a:ext cx="3268663" cy="1031875"/>
              <a:chOff x="1371600" y="1389522"/>
              <a:chExt cx="3268403" cy="1030897"/>
            </a:xfrm>
          </p:grpSpPr>
          <p:sp>
            <p:nvSpPr>
              <p:cNvPr id="37916" name="TextBox 8"/>
              <p:cNvSpPr txBox="1">
                <a:spLocks noChangeArrowheads="1"/>
              </p:cNvSpPr>
              <p:nvPr/>
            </p:nvSpPr>
            <p:spPr bwMode="auto">
              <a:xfrm>
                <a:off x="1371600" y="1389522"/>
                <a:ext cx="32684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a:latin typeface="Gill Sans MT" panose="020B0502020104020203" pitchFamily="34" charset="0"/>
                  </a:rPr>
                  <a:t>Likelihood of </a:t>
                </a:r>
              </a:p>
              <a:p>
                <a:pPr>
                  <a:spcBef>
                    <a:spcPct val="0"/>
                  </a:spcBef>
                  <a:buSzTx/>
                  <a:buFontTx/>
                  <a:buNone/>
                </a:pPr>
                <a:r>
                  <a:rPr lang="en-US" altLang="en-US" sz="2000" b="1" dirty="0">
                    <a:latin typeface="Gill Sans MT" panose="020B0502020104020203" pitchFamily="34" charset="0"/>
                  </a:rPr>
                  <a:t>patient t having disease d</a:t>
                </a:r>
              </a:p>
            </p:txBody>
          </p:sp>
          <p:cxnSp>
            <p:nvCxnSpPr>
              <p:cNvPr id="13" name="Straight Arrow Connector 12"/>
              <p:cNvCxnSpPr/>
              <p:nvPr/>
            </p:nvCxnSpPr>
            <p:spPr>
              <a:xfrm>
                <a:off x="4114582" y="2109564"/>
                <a:ext cx="244456" cy="3108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a:grpSpLocks/>
            </p:cNvGrpSpPr>
            <p:nvPr/>
          </p:nvGrpSpPr>
          <p:grpSpPr bwMode="auto">
            <a:xfrm>
              <a:off x="6332538" y="1060450"/>
              <a:ext cx="2343150" cy="1365250"/>
              <a:chOff x="4808308" y="1061003"/>
              <a:chExt cx="2343150" cy="1364322"/>
            </a:xfrm>
          </p:grpSpPr>
          <p:sp>
            <p:nvSpPr>
              <p:cNvPr id="37914" name="TextBox 7"/>
              <p:cNvSpPr txBox="1">
                <a:spLocks noChangeArrowheads="1"/>
              </p:cNvSpPr>
              <p:nvPr/>
            </p:nvSpPr>
            <p:spPr bwMode="auto">
              <a:xfrm>
                <a:off x="4808308" y="1061003"/>
                <a:ext cx="2343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a:latin typeface="Gill Sans MT" panose="020B0502020104020203" pitchFamily="34" charset="0"/>
                  </a:rPr>
                  <a:t>Typical symptoms </a:t>
                </a:r>
              </a:p>
              <a:p>
                <a:pPr>
                  <a:spcBef>
                    <a:spcPct val="0"/>
                  </a:spcBef>
                  <a:buSzTx/>
                  <a:buFontTx/>
                  <a:buNone/>
                </a:pPr>
                <a:r>
                  <a:rPr lang="en-US" altLang="en-US" sz="2000" b="1" dirty="0">
                    <a:latin typeface="Gill Sans MT" panose="020B0502020104020203" pitchFamily="34" charset="0"/>
                  </a:rPr>
                  <a:t>of disease d</a:t>
                </a:r>
              </a:p>
            </p:txBody>
          </p:sp>
          <p:cxnSp>
            <p:nvCxnSpPr>
              <p:cNvPr id="17" name="Straight Arrow Connector 16"/>
              <p:cNvCxnSpPr/>
              <p:nvPr/>
            </p:nvCxnSpPr>
            <p:spPr>
              <a:xfrm>
                <a:off x="5738583" y="1871665"/>
                <a:ext cx="128587" cy="5536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p:cNvGrpSpPr>
              <a:grpSpLocks/>
            </p:cNvGrpSpPr>
            <p:nvPr/>
          </p:nvGrpSpPr>
          <p:grpSpPr bwMode="auto">
            <a:xfrm>
              <a:off x="8845550" y="1165226"/>
              <a:ext cx="2432050" cy="1255713"/>
              <a:chOff x="7321206" y="1164819"/>
              <a:chExt cx="2432050" cy="1255600"/>
            </a:xfrm>
          </p:grpSpPr>
          <p:sp>
            <p:nvSpPr>
              <p:cNvPr id="37902" name="TextBox 6"/>
              <p:cNvSpPr txBox="1">
                <a:spLocks noChangeArrowheads="1"/>
              </p:cNvSpPr>
              <p:nvPr/>
            </p:nvSpPr>
            <p:spPr bwMode="auto">
              <a:xfrm>
                <a:off x="7321206" y="1164819"/>
                <a:ext cx="2432050" cy="70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a:latin typeface="Gill Sans MT" panose="020B0502020104020203" pitchFamily="34" charset="0"/>
                  </a:rPr>
                  <a:t>Typical </a:t>
                </a:r>
                <a:r>
                  <a:rPr lang="en-US" altLang="en-US" sz="2000" b="1" dirty="0" smtClean="0">
                    <a:latin typeface="Gill Sans MT" panose="020B0502020104020203" pitchFamily="34" charset="0"/>
                  </a:rPr>
                  <a:t>treatments </a:t>
                </a:r>
                <a:endParaRPr lang="en-US" altLang="en-US" sz="2000" b="1" dirty="0">
                  <a:latin typeface="Gill Sans MT" panose="020B0502020104020203" pitchFamily="34" charset="0"/>
                </a:endParaRPr>
              </a:p>
              <a:p>
                <a:pPr>
                  <a:spcBef>
                    <a:spcPct val="0"/>
                  </a:spcBef>
                  <a:buSzTx/>
                  <a:buFontTx/>
                  <a:buNone/>
                </a:pPr>
                <a:r>
                  <a:rPr lang="en-US" altLang="en-US" sz="2000" b="1" dirty="0">
                    <a:latin typeface="Gill Sans MT" panose="020B0502020104020203" pitchFamily="34" charset="0"/>
                  </a:rPr>
                  <a:t>of disease d</a:t>
                </a:r>
              </a:p>
            </p:txBody>
          </p:sp>
          <p:cxnSp>
            <p:nvCxnSpPr>
              <p:cNvPr id="39" name="Straight Arrow Connector 38"/>
              <p:cNvCxnSpPr/>
              <p:nvPr/>
            </p:nvCxnSpPr>
            <p:spPr>
              <a:xfrm flipH="1">
                <a:off x="7578381" y="1928338"/>
                <a:ext cx="342900" cy="4920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 name="Rectangle 2"/>
          <p:cNvSpPr/>
          <p:nvPr/>
        </p:nvSpPr>
        <p:spPr>
          <a:xfrm>
            <a:off x="714511" y="5601546"/>
            <a:ext cx="10337528" cy="584775"/>
          </a:xfrm>
          <a:prstGeom prst="rect">
            <a:avLst/>
          </a:prstGeom>
          <a:solidFill>
            <a:srgbClr val="FFFF99"/>
          </a:solidFill>
        </p:spPr>
        <p:txBody>
          <a:bodyPr wrap="square">
            <a:spAutoFit/>
          </a:bodyPr>
          <a:lstStyle/>
          <a:p>
            <a:pPr>
              <a:spcBef>
                <a:spcPct val="0"/>
              </a:spcBef>
              <a:buSzTx/>
              <a:buFontTx/>
              <a:buNone/>
            </a:pPr>
            <a:r>
              <a:rPr lang="en-US" altLang="zh-CN" sz="1600" dirty="0">
                <a:latin typeface="Gill Sans MT" panose="020B0502020104020203" pitchFamily="34" charset="0"/>
                <a:ea typeface="SimSun" panose="02010600030101010101" pitchFamily="2" charset="-122"/>
              </a:rPr>
              <a:t>S.  Wang,  E. Huang, R. Zhang, X. Zhang, B. Liu. X. Zhou, C.  Zhai, </a:t>
            </a:r>
            <a:r>
              <a:rPr lang="en-US" altLang="zh-CN" sz="1600" b="1" dirty="0">
                <a:latin typeface="Gill Sans MT" panose="020B0502020104020203" pitchFamily="34" charset="0"/>
                <a:ea typeface="Arial Unicode MS" panose="020B0604020202020204" pitchFamily="34" charset="-128"/>
                <a:cs typeface="Arial" panose="020B0604020202020204" pitchFamily="34" charset="0"/>
              </a:rPr>
              <a:t>A Conditional Probabilistic Model for Joint Analysis of Symptoms, Diseases, and Herbs in Traditional Chinese Medicine Patient Records,</a:t>
            </a:r>
            <a:r>
              <a:rPr lang="en-US" altLang="zh-CN" sz="1600" dirty="0">
                <a:latin typeface="Gill Sans MT" panose="020B0502020104020203" pitchFamily="34" charset="0"/>
                <a:ea typeface="Arial Unicode MS" panose="020B0604020202020204" pitchFamily="34" charset="-128"/>
                <a:cs typeface="Arial" panose="020B0604020202020204" pitchFamily="34" charset="0"/>
              </a:rPr>
              <a:t> </a:t>
            </a:r>
            <a:r>
              <a:rPr lang="en-US" altLang="zh-CN" sz="1600" i="1" dirty="0">
                <a:latin typeface="Gill Sans MT" panose="020B0502020104020203" pitchFamily="34" charset="0"/>
                <a:ea typeface="Arial Unicode MS" panose="020B0604020202020204" pitchFamily="34" charset="-128"/>
                <a:cs typeface="Arial" panose="020B0604020202020204" pitchFamily="34" charset="0"/>
              </a:rPr>
              <a:t>IEEE BIBM </a:t>
            </a:r>
            <a:r>
              <a:rPr lang="en-US" altLang="zh-CN" sz="1600" dirty="0">
                <a:latin typeface="Gill Sans MT" panose="020B0502020104020203" pitchFamily="34" charset="0"/>
                <a:ea typeface="Arial Unicode MS" panose="020B0604020202020204" pitchFamily="34" charset="-128"/>
                <a:cs typeface="Arial" panose="020B0604020202020204" pitchFamily="34" charset="0"/>
              </a:rPr>
              <a:t>2016. </a:t>
            </a:r>
            <a:endParaRPr lang="en-US" altLang="zh-CN" sz="1600" dirty="0">
              <a:latin typeface="Gill Sans MT" panose="020B0502020104020203" pitchFamily="34" charset="0"/>
              <a:ea typeface="SimSun" panose="02010600030101010101" pitchFamily="2" charset="-122"/>
            </a:endParaRPr>
          </a:p>
        </p:txBody>
      </p:sp>
      <p:sp>
        <p:nvSpPr>
          <p:cNvPr id="5" name="Slide Number Placeholder 4"/>
          <p:cNvSpPr>
            <a:spLocks noGrp="1"/>
          </p:cNvSpPr>
          <p:nvPr>
            <p:ph type="sldNum" sz="quarter" idx="12"/>
          </p:nvPr>
        </p:nvSpPr>
        <p:spPr/>
        <p:txBody>
          <a:bodyPr/>
          <a:lstStyle/>
          <a:p>
            <a:fld id="{88AD08FE-21CA-447A-B5E0-10774CCDBD3A}" type="slidenum">
              <a:rPr lang="en-US" smtClean="0"/>
              <a:t>27</a:t>
            </a:fld>
            <a:endParaRPr lang="en-US"/>
          </a:p>
        </p:txBody>
      </p:sp>
    </p:spTree>
    <p:extLst>
      <p:ext uri="{BB962C8B-B14F-4D97-AF65-F5344CB8AC3E}">
        <p14:creationId xmlns:p14="http://schemas.microsoft.com/office/powerpoint/2010/main" val="192945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en-US" altLang="en-US" sz="3600" dirty="0" smtClean="0"/>
              <a:t>Evaluation: Traditional Chinese Medicine(TCM) EMRs</a:t>
            </a:r>
          </a:p>
        </p:txBody>
      </p:sp>
      <p:sp>
        <p:nvSpPr>
          <p:cNvPr id="39939" name="Content Placeholder 2"/>
          <p:cNvSpPr>
            <a:spLocks noGrp="1"/>
          </p:cNvSpPr>
          <p:nvPr>
            <p:ph idx="1"/>
          </p:nvPr>
        </p:nvSpPr>
        <p:spPr/>
        <p:txBody>
          <a:bodyPr/>
          <a:lstStyle/>
          <a:p>
            <a:r>
              <a:rPr lang="en-US" altLang="en-US" dirty="0" smtClean="0"/>
              <a:t>10,907 patients TCM records in digestive system treatment</a:t>
            </a:r>
          </a:p>
          <a:p>
            <a:r>
              <a:rPr lang="en-US" altLang="en-US" dirty="0" smtClean="0"/>
              <a:t>3,000 symptoms, 97 diseases and 652 herbs</a:t>
            </a:r>
          </a:p>
          <a:p>
            <a:r>
              <a:rPr lang="en-US" altLang="en-US" dirty="0" smtClean="0"/>
              <a:t>Ground truth: 27,285 manually curated herb-symptom relationship.</a:t>
            </a:r>
          </a:p>
          <a:p>
            <a:pPr lvl="1"/>
            <a:endParaRPr lang="en-US" altLang="en-US" dirty="0" smtClean="0"/>
          </a:p>
        </p:txBody>
      </p:sp>
      <p:sp>
        <p:nvSpPr>
          <p:cNvPr id="2" name="Slide Number Placeholder 1"/>
          <p:cNvSpPr>
            <a:spLocks noGrp="1"/>
          </p:cNvSpPr>
          <p:nvPr>
            <p:ph type="sldNum" sz="quarter" idx="12"/>
          </p:nvPr>
        </p:nvSpPr>
        <p:spPr/>
        <p:txBody>
          <a:bodyPr/>
          <a:lstStyle/>
          <a:p>
            <a:fld id="{88AD08FE-21CA-447A-B5E0-10774CCDBD3A}" type="slidenum">
              <a:rPr lang="en-US" smtClean="0"/>
              <a:t>28</a:t>
            </a:fld>
            <a:endParaRPr lang="en-US"/>
          </a:p>
        </p:txBody>
      </p:sp>
    </p:spTree>
    <p:extLst>
      <p:ext uri="{BB962C8B-B14F-4D97-AF65-F5344CB8AC3E}">
        <p14:creationId xmlns:p14="http://schemas.microsoft.com/office/powerpoint/2010/main" val="1841771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68399" y="-32657"/>
            <a:ext cx="9601201" cy="1143000"/>
          </a:xfrm>
        </p:spPr>
        <p:txBody>
          <a:bodyPr/>
          <a:lstStyle/>
          <a:p>
            <a:r>
              <a:rPr lang="en-US" altLang="en-US" dirty="0" smtClean="0"/>
              <a:t>“Typical Symptoms” of 3 Diseases: </a:t>
            </a:r>
            <a:r>
              <a:rPr lang="en-US" altLang="en-US" b="1" dirty="0" smtClean="0"/>
              <a:t>p(</a:t>
            </a:r>
            <a:r>
              <a:rPr lang="en-US" altLang="en-US" b="1" dirty="0" err="1" smtClean="0"/>
              <a:t>s|d</a:t>
            </a:r>
            <a:r>
              <a:rPr lang="en-US" altLang="en-US" b="1" dirty="0" smtClean="0"/>
              <a:t>)</a:t>
            </a:r>
          </a:p>
        </p:txBody>
      </p:sp>
      <p:pic>
        <p:nvPicPr>
          <p:cNvPr id="4403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11582400" cy="4267200"/>
          </a:xfrm>
        </p:spPr>
      </p:pic>
      <p:sp>
        <p:nvSpPr>
          <p:cNvPr id="2" name="Slide Number Placeholder 1"/>
          <p:cNvSpPr>
            <a:spLocks noGrp="1"/>
          </p:cNvSpPr>
          <p:nvPr>
            <p:ph type="sldNum" sz="quarter" idx="12"/>
          </p:nvPr>
        </p:nvSpPr>
        <p:spPr/>
        <p:txBody>
          <a:bodyPr/>
          <a:lstStyle/>
          <a:p>
            <a:fld id="{88AD08FE-21CA-447A-B5E0-10774CCDBD3A}" type="slidenum">
              <a:rPr lang="en-US" smtClean="0"/>
              <a:t>29</a:t>
            </a:fld>
            <a:endParaRPr lang="en-US"/>
          </a:p>
        </p:txBody>
      </p:sp>
    </p:spTree>
    <p:extLst>
      <p:ext uri="{BB962C8B-B14F-4D97-AF65-F5344CB8AC3E}">
        <p14:creationId xmlns:p14="http://schemas.microsoft.com/office/powerpoint/2010/main" val="3030558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Big Data</a:t>
            </a:r>
            <a:r>
              <a:rPr lang="en-US" dirty="0" smtClean="0">
                <a:latin typeface="Arial" panose="020B0604020202020204" pitchFamily="34" charset="0"/>
                <a:cs typeface="Arial" panose="020B0604020202020204" pitchFamily="34" charset="0"/>
              </a:rPr>
              <a:t>-Enabled </a:t>
            </a:r>
            <a:r>
              <a:rPr lang="en-US" b="1" dirty="0" smtClean="0">
                <a:latin typeface="Arial" panose="020B0604020202020204" pitchFamily="34" charset="0"/>
                <a:cs typeface="Arial" panose="020B0604020202020204" pitchFamily="34" charset="0"/>
              </a:rPr>
              <a:t>Artificial Intelligence</a:t>
            </a:r>
            <a:endParaRPr lang="en-US" b="1" dirty="0"/>
          </a:p>
        </p:txBody>
      </p:sp>
      <p:sp>
        <p:nvSpPr>
          <p:cNvPr id="4" name="Slide Number Placeholder 3"/>
          <p:cNvSpPr>
            <a:spLocks noGrp="1"/>
          </p:cNvSpPr>
          <p:nvPr>
            <p:ph type="sldNum" sz="quarter" idx="12"/>
          </p:nvPr>
        </p:nvSpPr>
        <p:spPr/>
        <p:txBody>
          <a:bodyPr/>
          <a:lstStyle/>
          <a:p>
            <a:fld id="{88AD08FE-21CA-447A-B5E0-10774CCDBD3A}" type="slidenum">
              <a:rPr lang="en-US" smtClean="0"/>
              <a:t>3</a:t>
            </a:fld>
            <a:endParaRPr lang="en-US"/>
          </a:p>
        </p:txBody>
      </p:sp>
      <p:sp>
        <p:nvSpPr>
          <p:cNvPr id="10" name="Can 9"/>
          <p:cNvSpPr/>
          <p:nvPr/>
        </p:nvSpPr>
        <p:spPr>
          <a:xfrm>
            <a:off x="228600" y="2057400"/>
            <a:ext cx="2042051" cy="236220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14795" y="2678711"/>
            <a:ext cx="1955856" cy="707886"/>
          </a:xfrm>
          <a:prstGeom prst="rect">
            <a:avLst/>
          </a:prstGeom>
          <a:noFill/>
        </p:spPr>
        <p:txBody>
          <a:bodyPr wrap="none" rtlCol="0">
            <a:spAutoFit/>
          </a:bodyPr>
          <a:lstStyle/>
          <a:p>
            <a:r>
              <a:rPr lang="en-US" sz="4000" b="1" dirty="0" smtClean="0"/>
              <a:t>Big Data</a:t>
            </a:r>
          </a:p>
        </p:txBody>
      </p:sp>
      <p:grpSp>
        <p:nvGrpSpPr>
          <p:cNvPr id="36" name="Group 35"/>
          <p:cNvGrpSpPr/>
          <p:nvPr/>
        </p:nvGrpSpPr>
        <p:grpSpPr>
          <a:xfrm>
            <a:off x="2352350" y="1758068"/>
            <a:ext cx="3293933" cy="584775"/>
            <a:chOff x="2352350" y="1758068"/>
            <a:chExt cx="3293933" cy="584775"/>
          </a:xfrm>
        </p:grpSpPr>
        <p:sp>
          <p:nvSpPr>
            <p:cNvPr id="12" name="TextBox 11"/>
            <p:cNvSpPr txBox="1"/>
            <p:nvPr/>
          </p:nvSpPr>
          <p:spPr>
            <a:xfrm>
              <a:off x="3122259" y="1758068"/>
              <a:ext cx="2524024" cy="584775"/>
            </a:xfrm>
            <a:prstGeom prst="rect">
              <a:avLst/>
            </a:prstGeom>
            <a:noFill/>
          </p:spPr>
          <p:txBody>
            <a:bodyPr wrap="none" rtlCol="0">
              <a:spAutoFit/>
            </a:bodyPr>
            <a:lstStyle/>
            <a:p>
              <a:r>
                <a:rPr lang="en-US" altLang="zh-CN" sz="3200" b="1" dirty="0" smtClean="0"/>
                <a:t>Training </a:t>
              </a:r>
              <a:r>
                <a:rPr lang="en-US" altLang="zh-CN" sz="3200" b="1" dirty="0"/>
                <a:t>D</a:t>
              </a:r>
              <a:r>
                <a:rPr lang="en-US" altLang="zh-CN" sz="3200" b="1" dirty="0" smtClean="0"/>
                <a:t>ata </a:t>
              </a:r>
              <a:endParaRPr lang="en-US" sz="3200" b="1" dirty="0"/>
            </a:p>
          </p:txBody>
        </p:sp>
        <p:sp>
          <p:nvSpPr>
            <p:cNvPr id="13" name="Right Arrow 12"/>
            <p:cNvSpPr/>
            <p:nvPr/>
          </p:nvSpPr>
          <p:spPr>
            <a:xfrm rot="19594973">
              <a:off x="2352350" y="1892981"/>
              <a:ext cx="685800" cy="406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664836" y="1676400"/>
            <a:ext cx="5176767" cy="861204"/>
            <a:chOff x="5664836" y="1676400"/>
            <a:chExt cx="5176767" cy="861204"/>
          </a:xfrm>
        </p:grpSpPr>
        <p:sp>
          <p:nvSpPr>
            <p:cNvPr id="14" name="Right Arrow 13"/>
            <p:cNvSpPr/>
            <p:nvPr/>
          </p:nvSpPr>
          <p:spPr>
            <a:xfrm>
              <a:off x="5664836" y="1878386"/>
              <a:ext cx="685800" cy="406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87586" y="1676400"/>
              <a:ext cx="4114800" cy="861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048368" y="1847551"/>
              <a:ext cx="4793235" cy="461665"/>
            </a:xfrm>
            <a:prstGeom prst="rect">
              <a:avLst/>
            </a:prstGeom>
            <a:noFill/>
          </p:spPr>
          <p:txBody>
            <a:bodyPr wrap="square" rtlCol="0">
              <a:spAutoFit/>
            </a:bodyPr>
            <a:lstStyle/>
            <a:p>
              <a:pPr algn="ctr"/>
              <a:r>
                <a:rPr lang="en-US" sz="2400" b="1" dirty="0" smtClean="0"/>
                <a:t>(Supervised) Machine Learning</a:t>
              </a:r>
            </a:p>
          </p:txBody>
        </p:sp>
      </p:grpSp>
      <p:sp>
        <p:nvSpPr>
          <p:cNvPr id="17" name="Rectangle 16"/>
          <p:cNvSpPr/>
          <p:nvPr/>
        </p:nvSpPr>
        <p:spPr>
          <a:xfrm>
            <a:off x="3595080" y="1110195"/>
            <a:ext cx="7545848" cy="461665"/>
          </a:xfrm>
          <a:prstGeom prst="rect">
            <a:avLst/>
          </a:prstGeom>
          <a:solidFill>
            <a:srgbClr val="FFFF66"/>
          </a:solidFill>
        </p:spPr>
        <p:txBody>
          <a:bodyPr wrap="none">
            <a:spAutoFit/>
          </a:bodyPr>
          <a:lstStyle/>
          <a:p>
            <a:r>
              <a:rPr lang="en-US" sz="2400" b="1" dirty="0"/>
              <a:t>Autonomous AI</a:t>
            </a:r>
            <a:r>
              <a:rPr lang="en-US" sz="2400" dirty="0"/>
              <a:t>: </a:t>
            </a:r>
            <a:r>
              <a:rPr lang="en-US" sz="2400" dirty="0">
                <a:latin typeface="Arial" panose="020B0604020202020204" pitchFamily="34" charset="0"/>
                <a:cs typeface="Arial" panose="020B0604020202020204" pitchFamily="34" charset="0"/>
              </a:rPr>
              <a:t>Intelligent systems to </a:t>
            </a:r>
            <a:r>
              <a:rPr lang="en-US" sz="2400" b="1" dirty="0">
                <a:latin typeface="Arial" panose="020B0604020202020204" pitchFamily="34" charset="0"/>
                <a:cs typeface="Arial" panose="020B0604020202020204" pitchFamily="34" charset="0"/>
              </a:rPr>
              <a:t>replace</a:t>
            </a:r>
            <a:r>
              <a:rPr lang="en-US" sz="2400" dirty="0">
                <a:latin typeface="Arial" panose="020B0604020202020204" pitchFamily="34" charset="0"/>
                <a:cs typeface="Arial" panose="020B0604020202020204" pitchFamily="34" charset="0"/>
              </a:rPr>
              <a:t> humans</a:t>
            </a:r>
          </a:p>
        </p:txBody>
      </p:sp>
      <p:grpSp>
        <p:nvGrpSpPr>
          <p:cNvPr id="39" name="Group 38"/>
          <p:cNvGrpSpPr/>
          <p:nvPr/>
        </p:nvGrpSpPr>
        <p:grpSpPr>
          <a:xfrm>
            <a:off x="2411130" y="3491794"/>
            <a:ext cx="4700779" cy="584775"/>
            <a:chOff x="2411130" y="3491794"/>
            <a:chExt cx="4700779" cy="584775"/>
          </a:xfrm>
        </p:grpSpPr>
        <p:sp>
          <p:nvSpPr>
            <p:cNvPr id="18" name="Right Arrow 17"/>
            <p:cNvSpPr/>
            <p:nvPr/>
          </p:nvSpPr>
          <p:spPr>
            <a:xfrm>
              <a:off x="2411130" y="3577774"/>
              <a:ext cx="685800" cy="406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97861" y="3491794"/>
              <a:ext cx="4014048" cy="584775"/>
            </a:xfrm>
            <a:prstGeom prst="rect">
              <a:avLst/>
            </a:prstGeom>
            <a:noFill/>
          </p:spPr>
          <p:txBody>
            <a:bodyPr wrap="none" rtlCol="0">
              <a:spAutoFit/>
            </a:bodyPr>
            <a:lstStyle/>
            <a:p>
              <a:r>
                <a:rPr lang="en-US" altLang="zh-CN" sz="3200" b="1" dirty="0" smtClean="0"/>
                <a:t>Observations of World</a:t>
              </a:r>
              <a:endParaRPr lang="en-US" sz="3200" b="1" dirty="0"/>
            </a:p>
          </p:txBody>
        </p:sp>
      </p:grpSp>
      <p:grpSp>
        <p:nvGrpSpPr>
          <p:cNvPr id="40" name="Group 39"/>
          <p:cNvGrpSpPr/>
          <p:nvPr/>
        </p:nvGrpSpPr>
        <p:grpSpPr>
          <a:xfrm>
            <a:off x="2418116" y="4062333"/>
            <a:ext cx="8219028" cy="1868274"/>
            <a:chOff x="2418116" y="4062333"/>
            <a:chExt cx="8219028" cy="1868274"/>
          </a:xfrm>
        </p:grpSpPr>
        <p:sp>
          <p:nvSpPr>
            <p:cNvPr id="20" name="Right Arrow 19"/>
            <p:cNvSpPr/>
            <p:nvPr/>
          </p:nvSpPr>
          <p:spPr>
            <a:xfrm rot="5400000">
              <a:off x="4235479" y="4153106"/>
              <a:ext cx="592800" cy="411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14600" y="4733299"/>
              <a:ext cx="4597310" cy="11973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418116" y="4839914"/>
              <a:ext cx="4475391" cy="830997"/>
            </a:xfrm>
            <a:prstGeom prst="rect">
              <a:avLst/>
            </a:prstGeom>
            <a:noFill/>
          </p:spPr>
          <p:txBody>
            <a:bodyPr wrap="none" rtlCol="0">
              <a:spAutoFit/>
            </a:bodyPr>
            <a:lstStyle/>
            <a:p>
              <a:pPr algn="ctr"/>
              <a:r>
                <a:rPr lang="en-US" sz="2400" b="1" dirty="0" smtClean="0"/>
                <a:t>(Unsupervised) Machine Learning</a:t>
              </a:r>
            </a:p>
            <a:p>
              <a:pPr algn="ctr"/>
              <a:r>
                <a:rPr lang="en-US" sz="2400" b="1" dirty="0" smtClean="0"/>
                <a:t>Data Mining</a:t>
              </a:r>
            </a:p>
          </p:txBody>
        </p:sp>
        <p:sp>
          <p:nvSpPr>
            <p:cNvPr id="23" name="Right Arrow 22"/>
            <p:cNvSpPr/>
            <p:nvPr/>
          </p:nvSpPr>
          <p:spPr>
            <a:xfrm>
              <a:off x="7380148" y="5273977"/>
              <a:ext cx="926145" cy="288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85978" y="5121546"/>
              <a:ext cx="2151166" cy="584775"/>
            </a:xfrm>
            <a:prstGeom prst="rect">
              <a:avLst/>
            </a:prstGeom>
            <a:noFill/>
          </p:spPr>
          <p:txBody>
            <a:bodyPr wrap="none" rtlCol="0">
              <a:spAutoFit/>
            </a:bodyPr>
            <a:lstStyle/>
            <a:p>
              <a:r>
                <a:rPr lang="en-US" sz="3200" b="1" dirty="0" smtClean="0"/>
                <a:t>Intelligence</a:t>
              </a:r>
              <a:endParaRPr lang="en-US" sz="3200" b="1" dirty="0"/>
            </a:p>
          </p:txBody>
        </p:sp>
      </p:grpSp>
      <p:grpSp>
        <p:nvGrpSpPr>
          <p:cNvPr id="38" name="Group 37"/>
          <p:cNvGrpSpPr/>
          <p:nvPr/>
        </p:nvGrpSpPr>
        <p:grpSpPr>
          <a:xfrm>
            <a:off x="8306294" y="2608396"/>
            <a:ext cx="2590306" cy="1723816"/>
            <a:chOff x="8306294" y="2608396"/>
            <a:chExt cx="2590306" cy="1723816"/>
          </a:xfrm>
        </p:grpSpPr>
        <p:sp>
          <p:nvSpPr>
            <p:cNvPr id="26" name="Oval 25"/>
            <p:cNvSpPr/>
            <p:nvPr/>
          </p:nvSpPr>
          <p:spPr>
            <a:xfrm>
              <a:off x="8306294" y="3581400"/>
              <a:ext cx="2590306" cy="75081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758932" y="3581400"/>
              <a:ext cx="1787669" cy="707886"/>
            </a:xfrm>
            <a:prstGeom prst="rect">
              <a:avLst/>
            </a:prstGeom>
            <a:noFill/>
          </p:spPr>
          <p:txBody>
            <a:bodyPr wrap="none" rtlCol="0">
              <a:spAutoFit/>
            </a:bodyPr>
            <a:lstStyle/>
            <a:p>
              <a:r>
                <a:rPr lang="en-US" sz="4000" dirty="0" smtClean="0">
                  <a:latin typeface="Script MT Bold" panose="03040602040607080904" pitchFamily="66" charset="0"/>
                </a:rPr>
                <a:t>Human</a:t>
              </a:r>
              <a:endParaRPr lang="en-US" sz="4000" dirty="0">
                <a:latin typeface="Script MT Bold" panose="03040602040607080904" pitchFamily="66" charset="0"/>
              </a:endParaRPr>
            </a:p>
          </p:txBody>
        </p:sp>
        <p:cxnSp>
          <p:nvCxnSpPr>
            <p:cNvPr id="28" name="Straight Arrow Connector 27"/>
            <p:cNvCxnSpPr/>
            <p:nvPr/>
          </p:nvCxnSpPr>
          <p:spPr>
            <a:xfrm>
              <a:off x="9566653" y="2608396"/>
              <a:ext cx="0" cy="934211"/>
            </a:xfrm>
            <a:prstGeom prst="straightConnector1">
              <a:avLst/>
            </a:prstGeom>
            <a:ln w="66675">
              <a:solidFill>
                <a:schemeClr val="accent6">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1" name="Right Arrow 30"/>
          <p:cNvSpPr/>
          <p:nvPr/>
        </p:nvSpPr>
        <p:spPr>
          <a:xfrm rot="16200000">
            <a:off x="9317455" y="4493780"/>
            <a:ext cx="592800" cy="411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563704" y="6018922"/>
            <a:ext cx="7239000" cy="461665"/>
          </a:xfrm>
          <a:prstGeom prst="rect">
            <a:avLst/>
          </a:prstGeom>
          <a:solidFill>
            <a:srgbClr val="FFFF66"/>
          </a:solidFill>
        </p:spPr>
        <p:txBody>
          <a:bodyPr wrap="square">
            <a:spAutoFit/>
          </a:bodyPr>
          <a:lstStyle/>
          <a:p>
            <a:r>
              <a:rPr lang="en-US" sz="2400" b="1" dirty="0">
                <a:latin typeface="Arial" panose="020B0604020202020204" pitchFamily="34" charset="0"/>
                <a:cs typeface="Arial" panose="020B0604020202020204" pitchFamily="34" charset="0"/>
              </a:rPr>
              <a:t>Assistive AI</a:t>
            </a:r>
            <a:r>
              <a:rPr lang="en-US" sz="2400" dirty="0">
                <a:latin typeface="Arial" panose="020B0604020202020204" pitchFamily="34" charset="0"/>
                <a:cs typeface="Arial" panose="020B0604020202020204" pitchFamily="34" charset="0"/>
              </a:rPr>
              <a:t>: Intelligent systems to </a:t>
            </a:r>
            <a:r>
              <a:rPr lang="en-US" sz="2400" b="1" dirty="0">
                <a:latin typeface="Arial" panose="020B0604020202020204" pitchFamily="34" charset="0"/>
                <a:cs typeface="Arial" panose="020B0604020202020204" pitchFamily="34" charset="0"/>
              </a:rPr>
              <a:t>assist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humans</a:t>
            </a:r>
            <a:endParaRPr lang="en-US" sz="2400" dirty="0"/>
          </a:p>
        </p:txBody>
      </p:sp>
    </p:spTree>
    <p:extLst>
      <p:ext uri="{BB962C8B-B14F-4D97-AF65-F5344CB8AC3E}">
        <p14:creationId xmlns:p14="http://schemas.microsoft.com/office/powerpoint/2010/main" val="84694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ircle(in)">
                                      <p:cBhvr>
                                        <p:cTn id="29" dur="2000"/>
                                        <p:tgtEl>
                                          <p:spTgt spid="31"/>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3600" dirty="0"/>
              <a:t>“Typical Herbs” Prescribed for 3 </a:t>
            </a:r>
            <a:r>
              <a:rPr lang="en-US" altLang="en-US" sz="3600" dirty="0" smtClean="0"/>
              <a:t>Diseases: </a:t>
            </a:r>
            <a:r>
              <a:rPr lang="en-US" altLang="en-US" sz="3600" b="1" dirty="0" smtClean="0"/>
              <a:t>p(</a:t>
            </a:r>
            <a:r>
              <a:rPr lang="en-US" altLang="en-US" sz="3600" b="1" dirty="0" err="1" smtClean="0"/>
              <a:t>h|d</a:t>
            </a:r>
            <a:r>
              <a:rPr lang="en-US" altLang="en-US" sz="3600" b="1" dirty="0" smtClean="0"/>
              <a:t>)</a:t>
            </a:r>
            <a:endParaRPr lang="en-US" altLang="en-US" sz="3600" b="1" dirty="0"/>
          </a:p>
        </p:txBody>
      </p:sp>
      <p:pic>
        <p:nvPicPr>
          <p:cNvPr id="460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1"/>
            <a:ext cx="11506200" cy="51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8AD08FE-21CA-447A-B5E0-10774CCDBD3A}" type="slidenum">
              <a:rPr lang="en-US" smtClean="0"/>
              <a:t>30</a:t>
            </a:fld>
            <a:endParaRPr lang="en-US"/>
          </a:p>
        </p:txBody>
      </p:sp>
    </p:spTree>
    <p:extLst>
      <p:ext uri="{BB962C8B-B14F-4D97-AF65-F5344CB8AC3E}">
        <p14:creationId xmlns:p14="http://schemas.microsoft.com/office/powerpoint/2010/main" val="3816258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90600" y="10722"/>
            <a:ext cx="9601200" cy="1143000"/>
          </a:xfrm>
        </p:spPr>
        <p:txBody>
          <a:bodyPr/>
          <a:lstStyle/>
          <a:p>
            <a:r>
              <a:rPr lang="en-US" altLang="en-US" sz="3200" dirty="0"/>
              <a:t>Algorithm-Recommended Herbs vs. </a:t>
            </a:r>
            <a:br>
              <a:rPr lang="en-US" altLang="en-US" sz="3200" dirty="0"/>
            </a:br>
            <a:r>
              <a:rPr lang="en-US" altLang="en-US" sz="3200" dirty="0"/>
              <a:t> Physician-Prescribed Herbs</a:t>
            </a:r>
          </a:p>
        </p:txBody>
      </p:sp>
      <p:pic>
        <p:nvPicPr>
          <p:cNvPr id="481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51939"/>
            <a:ext cx="9589498" cy="51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600" y="1905000"/>
            <a:ext cx="1385316" cy="584775"/>
          </a:xfrm>
          <a:prstGeom prst="rect">
            <a:avLst/>
          </a:prstGeom>
          <a:solidFill>
            <a:srgbClr val="FFFF99"/>
          </a:solidFill>
        </p:spPr>
        <p:txBody>
          <a:bodyPr wrap="none" rtlCol="0">
            <a:spAutoFit/>
          </a:bodyPr>
          <a:lstStyle/>
          <a:p>
            <a:r>
              <a:rPr lang="en-US" sz="3200" b="1" dirty="0" smtClean="0"/>
              <a:t>Model </a:t>
            </a:r>
            <a:endParaRPr lang="en-US" sz="3200" b="1" dirty="0"/>
          </a:p>
        </p:txBody>
      </p:sp>
      <p:sp>
        <p:nvSpPr>
          <p:cNvPr id="6" name="TextBox 5"/>
          <p:cNvSpPr txBox="1"/>
          <p:nvPr/>
        </p:nvSpPr>
        <p:spPr>
          <a:xfrm>
            <a:off x="645087" y="4267200"/>
            <a:ext cx="1857753" cy="584775"/>
          </a:xfrm>
          <a:prstGeom prst="rect">
            <a:avLst/>
          </a:prstGeom>
          <a:solidFill>
            <a:srgbClr val="FFFF99"/>
          </a:solidFill>
        </p:spPr>
        <p:txBody>
          <a:bodyPr wrap="none" rtlCol="0">
            <a:spAutoFit/>
          </a:bodyPr>
          <a:lstStyle/>
          <a:p>
            <a:r>
              <a:rPr lang="en-US" sz="3200" b="1" dirty="0" smtClean="0"/>
              <a:t>Physician </a:t>
            </a:r>
            <a:endParaRPr lang="en-US" sz="3200" b="1" dirty="0"/>
          </a:p>
        </p:txBody>
      </p:sp>
      <p:sp>
        <p:nvSpPr>
          <p:cNvPr id="7" name="TextBox 6"/>
          <p:cNvSpPr txBox="1"/>
          <p:nvPr/>
        </p:nvSpPr>
        <p:spPr>
          <a:xfrm>
            <a:off x="7772400" y="2489775"/>
            <a:ext cx="1460849" cy="584775"/>
          </a:xfrm>
          <a:prstGeom prst="rect">
            <a:avLst/>
          </a:prstGeom>
          <a:solidFill>
            <a:srgbClr val="FFFF99"/>
          </a:solidFill>
        </p:spPr>
        <p:txBody>
          <a:bodyPr wrap="none" rtlCol="0">
            <a:spAutoFit/>
          </a:bodyPr>
          <a:lstStyle/>
          <a:p>
            <a:r>
              <a:rPr lang="en-US" sz="3200" b="1" dirty="0" smtClean="0"/>
              <a:t>Shared </a:t>
            </a:r>
            <a:endParaRPr lang="en-US" sz="3200" b="1" dirty="0"/>
          </a:p>
        </p:txBody>
      </p:sp>
      <p:sp>
        <p:nvSpPr>
          <p:cNvPr id="8" name="TextBox 7"/>
          <p:cNvSpPr txBox="1"/>
          <p:nvPr/>
        </p:nvSpPr>
        <p:spPr>
          <a:xfrm>
            <a:off x="3657600" y="3974812"/>
            <a:ext cx="1578445" cy="461665"/>
          </a:xfrm>
          <a:prstGeom prst="rect">
            <a:avLst/>
          </a:prstGeom>
          <a:solidFill>
            <a:srgbClr val="FFFF99"/>
          </a:solidFill>
        </p:spPr>
        <p:txBody>
          <a:bodyPr wrap="none" rtlCol="0">
            <a:spAutoFit/>
          </a:bodyPr>
          <a:lstStyle/>
          <a:p>
            <a:r>
              <a:rPr lang="en-US" sz="2400" b="1" dirty="0" smtClean="0"/>
              <a:t>Difference </a:t>
            </a:r>
            <a:endParaRPr lang="en-US" sz="2400" b="1" dirty="0"/>
          </a:p>
        </p:txBody>
      </p:sp>
      <p:sp>
        <p:nvSpPr>
          <p:cNvPr id="3" name="Slide Number Placeholder 2"/>
          <p:cNvSpPr>
            <a:spLocks noGrp="1"/>
          </p:cNvSpPr>
          <p:nvPr>
            <p:ph type="sldNum" sz="quarter" idx="12"/>
          </p:nvPr>
        </p:nvSpPr>
        <p:spPr/>
        <p:txBody>
          <a:bodyPr/>
          <a:lstStyle/>
          <a:p>
            <a:fld id="{88AD08FE-21CA-447A-B5E0-10774CCDBD3A}" type="slidenum">
              <a:rPr lang="en-US" smtClean="0"/>
              <a:t>31</a:t>
            </a:fld>
            <a:endParaRPr lang="en-US"/>
          </a:p>
        </p:txBody>
      </p:sp>
    </p:spTree>
    <p:extLst>
      <p:ext uri="{BB962C8B-B14F-4D97-AF65-F5344CB8AC3E}">
        <p14:creationId xmlns:p14="http://schemas.microsoft.com/office/powerpoint/2010/main" val="1833437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3: </a:t>
            </a:r>
            <a:r>
              <a:rPr lang="en-US" b="1" dirty="0"/>
              <a:t>Business intelligence</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32</a:t>
            </a:fld>
            <a:endParaRPr lang="en-US"/>
          </a:p>
        </p:txBody>
      </p:sp>
      <p:pic>
        <p:nvPicPr>
          <p:cNvPr id="7" name="Picture 6"/>
          <p:cNvPicPr>
            <a:picLocks noChangeAspect="1"/>
          </p:cNvPicPr>
          <p:nvPr/>
        </p:nvPicPr>
        <p:blipFill>
          <a:blip r:embed="rId2"/>
          <a:stretch>
            <a:fillRect/>
          </a:stretch>
        </p:blipFill>
        <p:spPr>
          <a:xfrm>
            <a:off x="990600" y="917576"/>
            <a:ext cx="10593576" cy="5562600"/>
          </a:xfrm>
          <a:prstGeom prst="rect">
            <a:avLst/>
          </a:prstGeom>
        </p:spPr>
      </p:pic>
      <p:grpSp>
        <p:nvGrpSpPr>
          <p:cNvPr id="5" name="Group 4"/>
          <p:cNvGrpSpPr/>
          <p:nvPr/>
        </p:nvGrpSpPr>
        <p:grpSpPr>
          <a:xfrm>
            <a:off x="1205621" y="3933775"/>
            <a:ext cx="2577140" cy="2238425"/>
            <a:chOff x="1205621" y="3933775"/>
            <a:chExt cx="2577140" cy="2238425"/>
          </a:xfrm>
        </p:grpSpPr>
        <p:pic>
          <p:nvPicPr>
            <p:cNvPr id="10" name="Picture 2" descr="http://bigelectronics.net/images/art/consumer-electr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621" y="3933775"/>
              <a:ext cx="2577140" cy="2238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51399" y="3997229"/>
              <a:ext cx="1120884" cy="400110"/>
            </a:xfrm>
            <a:prstGeom prst="rect">
              <a:avLst/>
            </a:prstGeom>
            <a:solidFill>
              <a:srgbClr val="FFFF00"/>
            </a:solidFill>
          </p:spPr>
          <p:txBody>
            <a:bodyPr wrap="none" rtlCol="0">
              <a:spAutoFit/>
            </a:bodyPr>
            <a:lstStyle/>
            <a:p>
              <a:r>
                <a:rPr lang="en-US" sz="2000" b="1" dirty="0" smtClean="0"/>
                <a:t>Products</a:t>
              </a:r>
              <a:endParaRPr lang="en-US" sz="2000" b="1" dirty="0"/>
            </a:p>
          </p:txBody>
        </p:sp>
      </p:grpSp>
      <p:sp>
        <p:nvSpPr>
          <p:cNvPr id="21" name="TextBox 20"/>
          <p:cNvSpPr txBox="1"/>
          <p:nvPr/>
        </p:nvSpPr>
        <p:spPr>
          <a:xfrm>
            <a:off x="4543829" y="3341628"/>
            <a:ext cx="4298934" cy="400110"/>
          </a:xfrm>
          <a:prstGeom prst="rect">
            <a:avLst/>
          </a:prstGeom>
          <a:solidFill>
            <a:srgbClr val="FFFF00"/>
          </a:solidFill>
        </p:spPr>
        <p:txBody>
          <a:bodyPr wrap="none" rtlCol="0">
            <a:spAutoFit/>
          </a:bodyPr>
          <a:lstStyle/>
          <a:p>
            <a:r>
              <a:rPr lang="en-US" sz="2000" b="1" dirty="0" smtClean="0"/>
              <a:t>Business analysts, Market researcher…</a:t>
            </a:r>
            <a:endParaRPr lang="en-US" sz="2000" b="1" dirty="0"/>
          </a:p>
        </p:txBody>
      </p:sp>
      <p:sp>
        <p:nvSpPr>
          <p:cNvPr id="22" name="TextBox 21"/>
          <p:cNvSpPr txBox="1"/>
          <p:nvPr/>
        </p:nvSpPr>
        <p:spPr>
          <a:xfrm>
            <a:off x="1792445" y="1458228"/>
            <a:ext cx="2386935" cy="707886"/>
          </a:xfrm>
          <a:prstGeom prst="rect">
            <a:avLst/>
          </a:prstGeom>
          <a:solidFill>
            <a:srgbClr val="FFFF00"/>
          </a:solidFill>
        </p:spPr>
        <p:txBody>
          <a:bodyPr wrap="none" rtlCol="0">
            <a:spAutoFit/>
          </a:bodyPr>
          <a:lstStyle/>
          <a:p>
            <a:r>
              <a:rPr lang="en-US" sz="2000" b="1" dirty="0" smtClean="0"/>
              <a:t>Business intelligence</a:t>
            </a:r>
          </a:p>
          <a:p>
            <a:r>
              <a:rPr lang="en-US" sz="2000" b="1" dirty="0" smtClean="0"/>
              <a:t>Consumer trends… </a:t>
            </a:r>
          </a:p>
        </p:txBody>
      </p:sp>
      <p:sp>
        <p:nvSpPr>
          <p:cNvPr id="23" name="Title 1"/>
          <p:cNvSpPr txBox="1">
            <a:spLocks/>
          </p:cNvSpPr>
          <p:nvPr/>
        </p:nvSpPr>
        <p:spPr>
          <a:xfrm>
            <a:off x="1251400" y="104776"/>
            <a:ext cx="10178600" cy="7620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sz="4000" b="1" dirty="0" smtClean="0">
                <a:solidFill>
                  <a:schemeClr val="tx1"/>
                </a:solidFill>
                <a:latin typeface="Arial Black" panose="020B0A04020102020204" pitchFamily="34" charset="0"/>
                <a:ea typeface="Microsoft YaHei" panose="020B0503020204020204" pitchFamily="34" charset="-122"/>
              </a:rPr>
              <a:t>Application 3: Business Intelligence</a:t>
            </a:r>
            <a:endParaRPr lang="en-US" sz="4000" b="1" dirty="0">
              <a:solidFill>
                <a:schemeClr val="tx1"/>
              </a:solidFill>
              <a:latin typeface="Arial Black" panose="020B0A04020102020204" pitchFamily="34" charset="0"/>
              <a:ea typeface="Microsoft YaHei" panose="020B0503020204020204" pitchFamily="34" charset="-122"/>
            </a:endParaRPr>
          </a:p>
        </p:txBody>
      </p:sp>
    </p:spTree>
    <p:extLst>
      <p:ext uri="{BB962C8B-B14F-4D97-AF65-F5344CB8AC3E}">
        <p14:creationId xmlns:p14="http://schemas.microsoft.com/office/powerpoint/2010/main" val="168205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76200"/>
            <a:ext cx="12192000" cy="1143000"/>
          </a:xfrm>
        </p:spPr>
        <p:txBody>
          <a:bodyPr>
            <a:normAutofit/>
          </a:bodyPr>
          <a:lstStyle/>
          <a:p>
            <a:r>
              <a:rPr lang="en-US" altLang="en-US" b="1" dirty="0" smtClean="0"/>
              <a:t>Latent Aspect Rating Analysis (LARA) </a:t>
            </a:r>
            <a:r>
              <a:rPr lang="en-US" altLang="en-US" sz="3200" dirty="0" smtClean="0"/>
              <a:t>[Wang et al. 10]</a:t>
            </a:r>
          </a:p>
        </p:txBody>
      </p:sp>
      <p:grpSp>
        <p:nvGrpSpPr>
          <p:cNvPr id="65539" name="Group 11"/>
          <p:cNvGrpSpPr>
            <a:grpSpLocks/>
          </p:cNvGrpSpPr>
          <p:nvPr/>
        </p:nvGrpSpPr>
        <p:grpSpPr bwMode="auto">
          <a:xfrm>
            <a:off x="323850" y="1010877"/>
            <a:ext cx="4572000" cy="3616325"/>
            <a:chOff x="4419600" y="2251213"/>
            <a:chExt cx="4572000" cy="3616187"/>
          </a:xfrm>
        </p:grpSpPr>
        <p:pic>
          <p:nvPicPr>
            <p:cNvPr id="655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62225"/>
              <a:ext cx="44100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019550"/>
              <a:ext cx="44767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51213"/>
              <a:ext cx="4572000" cy="33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143000" y="6038269"/>
            <a:ext cx="10668000" cy="523220"/>
          </a:xfrm>
          <a:prstGeom prst="rect">
            <a:avLst/>
          </a:prstGeom>
          <a:solidFill>
            <a:srgbClr val="FFFF66"/>
          </a:solidFill>
        </p:spPr>
        <p:txBody>
          <a:bodyPr wrap="square">
            <a:spAutoFit/>
          </a:bodyPr>
          <a:lstStyle/>
          <a:p>
            <a:pPr>
              <a:defRPr/>
            </a:pPr>
            <a:r>
              <a:rPr lang="en-US" sz="1400" dirty="0" err="1"/>
              <a:t>Hongning</a:t>
            </a:r>
            <a:r>
              <a:rPr lang="en-US" sz="1400" dirty="0"/>
              <a:t> Wang, Yue Lu, </a:t>
            </a:r>
            <a:r>
              <a:rPr lang="en-US" sz="1400" dirty="0" err="1"/>
              <a:t>ChengXiang</a:t>
            </a:r>
            <a:r>
              <a:rPr lang="en-US" sz="1400" dirty="0"/>
              <a:t> Zhai. Latent Aspect Rating Analysis on Review Text Data: A Rating Regression Approach, </a:t>
            </a:r>
            <a:r>
              <a:rPr lang="en-US" sz="1400" i="1" dirty="0"/>
              <a:t>Proceedings of the 17th ACM SIGKDD International Conference on Knowledge Discovery and Data Mining </a:t>
            </a:r>
            <a:r>
              <a:rPr lang="en-US" sz="1400" dirty="0"/>
              <a:t>(KDD'10), pages 115-124, 2010</a:t>
            </a:r>
            <a:r>
              <a:rPr lang="en-US" sz="1400" dirty="0" smtClean="0"/>
              <a:t>.</a:t>
            </a:r>
            <a:endParaRPr lang="en-US" sz="1400" dirty="0"/>
          </a:p>
        </p:txBody>
      </p:sp>
      <p:grpSp>
        <p:nvGrpSpPr>
          <p:cNvPr id="4" name="Group 3"/>
          <p:cNvGrpSpPr/>
          <p:nvPr/>
        </p:nvGrpSpPr>
        <p:grpSpPr>
          <a:xfrm>
            <a:off x="1962150" y="3827545"/>
            <a:ext cx="8991600" cy="2222121"/>
            <a:chOff x="1962150" y="3827545"/>
            <a:chExt cx="8991600" cy="2222121"/>
          </a:xfrm>
        </p:grpSpPr>
        <p:grpSp>
          <p:nvGrpSpPr>
            <p:cNvPr id="28" name="Group 27"/>
            <p:cNvGrpSpPr>
              <a:grpSpLocks/>
            </p:cNvGrpSpPr>
            <p:nvPr/>
          </p:nvGrpSpPr>
          <p:grpSpPr bwMode="auto">
            <a:xfrm>
              <a:off x="1962150" y="4746329"/>
              <a:ext cx="8991600" cy="1303337"/>
              <a:chOff x="228600" y="5075220"/>
              <a:chExt cx="8991600" cy="1303293"/>
            </a:xfrm>
          </p:grpSpPr>
          <p:sp>
            <p:nvSpPr>
              <p:cNvPr id="65543" name="TextBox 14"/>
              <p:cNvSpPr txBox="1">
                <a:spLocks noChangeArrowheads="1"/>
              </p:cNvSpPr>
              <p:nvPr/>
            </p:nvSpPr>
            <p:spPr bwMode="auto">
              <a:xfrm>
                <a:off x="228600" y="5872702"/>
                <a:ext cx="4254306" cy="39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a:latin typeface="Calibri" panose="020F0502020204030204" pitchFamily="34" charset="0"/>
                  </a:rPr>
                  <a:t>Value          Location          Service       … </a:t>
                </a:r>
              </a:p>
            </p:txBody>
          </p:sp>
          <p:sp>
            <p:nvSpPr>
              <p:cNvPr id="65544" name="Rectangle 48"/>
              <p:cNvSpPr>
                <a:spLocks noChangeArrowheads="1"/>
              </p:cNvSpPr>
              <p:nvPr/>
            </p:nvSpPr>
            <p:spPr bwMode="auto">
              <a:xfrm>
                <a:off x="2084161" y="5130780"/>
                <a:ext cx="464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en-US" altLang="zh-CN" dirty="0">
                    <a:solidFill>
                      <a:srgbClr val="0033CC"/>
                    </a:solidFill>
                    <a:latin typeface="Calibri" panose="020F0502020204030204" pitchFamily="34" charset="0"/>
                  </a:rPr>
                  <a:t>How to infer aspect weights?</a:t>
                </a:r>
              </a:p>
            </p:txBody>
          </p:sp>
          <p:cxnSp>
            <p:nvCxnSpPr>
              <p:cNvPr id="18" name="Straight Connector 17"/>
              <p:cNvCxnSpPr/>
              <p:nvPr/>
            </p:nvCxnSpPr>
            <p:spPr>
              <a:xfrm>
                <a:off x="228600" y="5873705"/>
                <a:ext cx="434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47688" y="5075220"/>
                <a:ext cx="152400" cy="798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1792288" y="5714960"/>
                <a:ext cx="188912" cy="15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2935288" y="5710198"/>
                <a:ext cx="188912" cy="15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49" name="TextBox 21"/>
              <p:cNvSpPr txBox="1">
                <a:spLocks noChangeArrowheads="1"/>
              </p:cNvSpPr>
              <p:nvPr/>
            </p:nvSpPr>
            <p:spPr bwMode="auto">
              <a:xfrm>
                <a:off x="4876800" y="5978525"/>
                <a:ext cx="4254306" cy="39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a:latin typeface="Calibri" panose="020F0502020204030204" pitchFamily="34" charset="0"/>
                  </a:rPr>
                  <a:t>Value          Location          Service       … </a:t>
                </a:r>
              </a:p>
            </p:txBody>
          </p:sp>
          <p:cxnSp>
            <p:nvCxnSpPr>
              <p:cNvPr id="23" name="Straight Connector 22"/>
              <p:cNvCxnSpPr/>
              <p:nvPr/>
            </p:nvCxnSpPr>
            <p:spPr>
              <a:xfrm>
                <a:off x="4876800" y="5978476"/>
                <a:ext cx="434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543800" y="5176816"/>
                <a:ext cx="152400" cy="796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6440488" y="5575265"/>
                <a:ext cx="188912" cy="403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5145088" y="5816557"/>
                <a:ext cx="187325" cy="157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ight Arrow 31"/>
            <p:cNvSpPr/>
            <p:nvPr/>
          </p:nvSpPr>
          <p:spPr bwMode="auto">
            <a:xfrm rot="5400000">
              <a:off x="5524500" y="3982692"/>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ight Arrow 32"/>
            <p:cNvSpPr/>
            <p:nvPr/>
          </p:nvSpPr>
          <p:spPr bwMode="auto">
            <a:xfrm rot="5400000">
              <a:off x="6693420" y="3941845"/>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4"/>
          <p:cNvGrpSpPr/>
          <p:nvPr/>
        </p:nvGrpSpPr>
        <p:grpSpPr>
          <a:xfrm>
            <a:off x="4566598" y="1030324"/>
            <a:ext cx="7632272" cy="3008276"/>
            <a:chOff x="4566598" y="1030324"/>
            <a:chExt cx="7632272" cy="3008276"/>
          </a:xfrm>
        </p:grpSpPr>
        <p:grpSp>
          <p:nvGrpSpPr>
            <p:cNvPr id="3" name="Group 2"/>
            <p:cNvGrpSpPr/>
            <p:nvPr/>
          </p:nvGrpSpPr>
          <p:grpSpPr>
            <a:xfrm>
              <a:off x="4566598" y="1066800"/>
              <a:ext cx="7632272" cy="2971800"/>
              <a:chOff x="4566598" y="1066800"/>
              <a:chExt cx="7632272" cy="2971800"/>
            </a:xfrm>
          </p:grpSpPr>
          <p:grpSp>
            <p:nvGrpSpPr>
              <p:cNvPr id="27" name="Group 26"/>
              <p:cNvGrpSpPr>
                <a:grpSpLocks/>
              </p:cNvGrpSpPr>
              <p:nvPr/>
            </p:nvGrpSpPr>
            <p:grpSpPr bwMode="auto">
              <a:xfrm>
                <a:off x="7474470" y="1066800"/>
                <a:ext cx="4724400" cy="2971800"/>
                <a:chOff x="4572000" y="1066800"/>
                <a:chExt cx="4724400" cy="2971800"/>
              </a:xfrm>
            </p:grpSpPr>
            <p:grpSp>
              <p:nvGrpSpPr>
                <p:cNvPr id="65554" name="Group 12"/>
                <p:cNvGrpSpPr>
                  <a:grpSpLocks/>
                </p:cNvGrpSpPr>
                <p:nvPr/>
              </p:nvGrpSpPr>
              <p:grpSpPr bwMode="auto">
                <a:xfrm>
                  <a:off x="4572000" y="1695450"/>
                  <a:ext cx="4114800" cy="2343150"/>
                  <a:chOff x="4724400" y="2590800"/>
                  <a:chExt cx="4114800" cy="2343150"/>
                </a:xfrm>
              </p:grpSpPr>
              <p:pic>
                <p:nvPicPr>
                  <p:cNvPr id="6555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50" y="4191000"/>
                    <a:ext cx="3486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1150" y="2590800"/>
                    <a:ext cx="34480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p:nvPr/>
                </p:nvSpPr>
                <p:spPr>
                  <a:xfrm>
                    <a:off x="4724400" y="2667000"/>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ight Arrow 11"/>
                  <p:cNvSpPr/>
                  <p:nvPr/>
                </p:nvSpPr>
                <p:spPr>
                  <a:xfrm>
                    <a:off x="4724400" y="4267200"/>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5555" name="Rectangle 48"/>
                <p:cNvSpPr>
                  <a:spLocks noChangeArrowheads="1"/>
                </p:cNvSpPr>
                <p:nvPr/>
              </p:nvSpPr>
              <p:spPr bwMode="auto">
                <a:xfrm>
                  <a:off x="4648200" y="1066800"/>
                  <a:ext cx="464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en-US" altLang="zh-CN">
                      <a:solidFill>
                        <a:srgbClr val="0033CC"/>
                      </a:solidFill>
                      <a:latin typeface="Calibri" panose="020F0502020204030204" pitchFamily="34" charset="0"/>
                    </a:rPr>
                    <a:t>How to infer aspect ratings?</a:t>
                  </a:r>
                </a:p>
              </p:txBody>
            </p:sp>
          </p:grpSp>
          <p:pic>
            <p:nvPicPr>
              <p:cNvPr id="29" name="Picture 28"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695450"/>
                <a:ext cx="2189374" cy="20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ight Arrow 29"/>
              <p:cNvSpPr/>
              <p:nvPr/>
            </p:nvSpPr>
            <p:spPr bwMode="auto">
              <a:xfrm>
                <a:off x="4566598" y="1939855"/>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ight Arrow 30"/>
              <p:cNvSpPr/>
              <p:nvPr/>
            </p:nvSpPr>
            <p:spPr bwMode="auto">
              <a:xfrm>
                <a:off x="4581525" y="3316523"/>
                <a:ext cx="533400" cy="304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4" name="TextBox 33"/>
            <p:cNvSpPr txBox="1"/>
            <p:nvPr/>
          </p:nvSpPr>
          <p:spPr>
            <a:xfrm>
              <a:off x="5370368" y="1030324"/>
              <a:ext cx="1896096" cy="584775"/>
            </a:xfrm>
            <a:prstGeom prst="rect">
              <a:avLst/>
            </a:prstGeom>
            <a:solidFill>
              <a:srgbClr val="FF0000"/>
            </a:solidFill>
          </p:spPr>
          <p:txBody>
            <a:bodyPr wrap="none" rtlCol="0">
              <a:spAutoFit/>
            </a:bodyPr>
            <a:lstStyle/>
            <a:p>
              <a:r>
                <a:rPr lang="en-US" sz="3200" b="1" dirty="0" smtClean="0"/>
                <a:t>TextScope</a:t>
              </a:r>
              <a:endParaRPr lang="en-US" sz="3200" b="1" dirty="0"/>
            </a:p>
          </p:txBody>
        </p:sp>
      </p:grpSp>
      <p:sp>
        <p:nvSpPr>
          <p:cNvPr id="6" name="Slide Number Placeholder 5"/>
          <p:cNvSpPr>
            <a:spLocks noGrp="1"/>
          </p:cNvSpPr>
          <p:nvPr>
            <p:ph type="sldNum" sz="quarter" idx="12"/>
          </p:nvPr>
        </p:nvSpPr>
        <p:spPr/>
        <p:txBody>
          <a:bodyPr/>
          <a:lstStyle/>
          <a:p>
            <a:fld id="{88AD08FE-21CA-447A-B5E0-10774CCDBD3A}" type="slidenum">
              <a:rPr lang="en-US" smtClean="0"/>
              <a:t>33</a:t>
            </a:fld>
            <a:endParaRPr lang="en-US"/>
          </a:p>
        </p:txBody>
      </p:sp>
    </p:spTree>
    <p:extLst>
      <p:ext uri="{BB962C8B-B14F-4D97-AF65-F5344CB8AC3E}">
        <p14:creationId xmlns:p14="http://schemas.microsoft.com/office/powerpoint/2010/main" val="26440679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0"/>
            <a:ext cx="34353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1676400" y="76200"/>
            <a:ext cx="8991600" cy="1143000"/>
          </a:xfrm>
        </p:spPr>
        <p:txBody>
          <a:bodyPr>
            <a:normAutofit fontScale="90000"/>
          </a:bodyPr>
          <a:lstStyle/>
          <a:p>
            <a:pPr>
              <a:defRPr/>
            </a:pPr>
            <a:r>
              <a:rPr lang="en-US" dirty="0" smtClean="0"/>
              <a:t>Solving LARA in two stages: </a:t>
            </a:r>
            <a:br>
              <a:rPr lang="en-US" dirty="0" smtClean="0"/>
            </a:br>
            <a:r>
              <a:rPr lang="en-US" dirty="0" smtClean="0"/>
              <a:t>Aspect Segmentation + Rating Regression</a:t>
            </a:r>
          </a:p>
        </p:txBody>
      </p:sp>
      <p:sp>
        <p:nvSpPr>
          <p:cNvPr id="121861" name="TextBox 7"/>
          <p:cNvSpPr txBox="1">
            <a:spLocks noChangeArrowheads="1"/>
          </p:cNvSpPr>
          <p:nvPr/>
        </p:nvSpPr>
        <p:spPr bwMode="auto">
          <a:xfrm>
            <a:off x="1828801" y="1828800"/>
            <a:ext cx="2513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Reviews  + overall ratings</a:t>
            </a:r>
          </a:p>
        </p:txBody>
      </p:sp>
      <p:sp>
        <p:nvSpPr>
          <p:cNvPr id="21" name="TextBox 20"/>
          <p:cNvSpPr txBox="1">
            <a:spLocks noChangeArrowheads="1"/>
          </p:cNvSpPr>
          <p:nvPr/>
        </p:nvSpPr>
        <p:spPr bwMode="auto">
          <a:xfrm>
            <a:off x="4724401" y="1828800"/>
            <a:ext cx="1693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Aspect segments</a:t>
            </a:r>
          </a:p>
        </p:txBody>
      </p:sp>
      <p:sp>
        <p:nvSpPr>
          <p:cNvPr id="25" name="TextBox 24"/>
          <p:cNvSpPr txBox="1">
            <a:spLocks noChangeArrowheads="1"/>
          </p:cNvSpPr>
          <p:nvPr/>
        </p:nvSpPr>
        <p:spPr bwMode="auto">
          <a:xfrm>
            <a:off x="4953000" y="2133601"/>
            <a:ext cx="137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dirty="0">
                <a:solidFill>
                  <a:srgbClr val="00B050"/>
                </a:solidFill>
                <a:latin typeface="Georgia" panose="02040502050405020303" pitchFamily="18" charset="0"/>
              </a:rPr>
              <a:t>location:1</a:t>
            </a:r>
          </a:p>
          <a:p>
            <a:pPr eaLnBrk="1" hangingPunct="1">
              <a:spcBef>
                <a:spcPct val="0"/>
              </a:spcBef>
              <a:buFontTx/>
              <a:buNone/>
            </a:pPr>
            <a:r>
              <a:rPr lang="en-US" altLang="en-US" sz="1800" b="0" dirty="0">
                <a:solidFill>
                  <a:srgbClr val="00B050"/>
                </a:solidFill>
                <a:latin typeface="Georgia" panose="02040502050405020303" pitchFamily="18" charset="0"/>
              </a:rPr>
              <a:t>amazing:1</a:t>
            </a:r>
          </a:p>
          <a:p>
            <a:pPr eaLnBrk="1" hangingPunct="1">
              <a:spcBef>
                <a:spcPct val="0"/>
              </a:spcBef>
              <a:buFontTx/>
              <a:buNone/>
            </a:pPr>
            <a:r>
              <a:rPr lang="en-US" altLang="en-US" sz="1800" b="0" dirty="0">
                <a:solidFill>
                  <a:srgbClr val="00B050"/>
                </a:solidFill>
                <a:latin typeface="Georgia" panose="02040502050405020303" pitchFamily="18" charset="0"/>
              </a:rPr>
              <a:t>walk:1</a:t>
            </a:r>
          </a:p>
          <a:p>
            <a:pPr eaLnBrk="1" hangingPunct="1">
              <a:spcBef>
                <a:spcPct val="0"/>
              </a:spcBef>
              <a:buFontTx/>
              <a:buNone/>
            </a:pPr>
            <a:r>
              <a:rPr lang="en-US" altLang="en-US" sz="1800" b="0" dirty="0">
                <a:solidFill>
                  <a:srgbClr val="00B050"/>
                </a:solidFill>
                <a:latin typeface="Georgia" panose="02040502050405020303" pitchFamily="18" charset="0"/>
              </a:rPr>
              <a:t>anywhere:1</a:t>
            </a:r>
          </a:p>
        </p:txBody>
      </p:sp>
      <p:sp>
        <p:nvSpPr>
          <p:cNvPr id="28" name="TextBox 27"/>
          <p:cNvSpPr txBox="1">
            <a:spLocks noChangeArrowheads="1"/>
          </p:cNvSpPr>
          <p:nvPr/>
        </p:nvSpPr>
        <p:spPr bwMode="auto">
          <a:xfrm>
            <a:off x="6859588" y="3276600"/>
            <a:ext cx="76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FF0000"/>
                </a:solidFill>
                <a:latin typeface="Georgia" panose="02040502050405020303" pitchFamily="18" charset="0"/>
              </a:rPr>
              <a:t>0.1</a:t>
            </a:r>
          </a:p>
          <a:p>
            <a:pPr eaLnBrk="1" hangingPunct="1">
              <a:spcBef>
                <a:spcPct val="0"/>
              </a:spcBef>
              <a:buFontTx/>
              <a:buNone/>
            </a:pPr>
            <a:r>
              <a:rPr lang="en-US" altLang="en-US" sz="1800" b="0">
                <a:solidFill>
                  <a:srgbClr val="FF0000"/>
                </a:solidFill>
                <a:latin typeface="Georgia" panose="02040502050405020303" pitchFamily="18" charset="0"/>
              </a:rPr>
              <a:t>1.7</a:t>
            </a:r>
          </a:p>
          <a:p>
            <a:pPr eaLnBrk="1" hangingPunct="1">
              <a:spcBef>
                <a:spcPct val="0"/>
              </a:spcBef>
              <a:buFontTx/>
              <a:buNone/>
            </a:pPr>
            <a:r>
              <a:rPr lang="en-US" altLang="en-US" sz="1800" b="0">
                <a:solidFill>
                  <a:srgbClr val="FF0000"/>
                </a:solidFill>
                <a:latin typeface="Georgia" panose="02040502050405020303" pitchFamily="18" charset="0"/>
              </a:rPr>
              <a:t>0.1</a:t>
            </a:r>
          </a:p>
          <a:p>
            <a:pPr eaLnBrk="1" hangingPunct="1">
              <a:spcBef>
                <a:spcPct val="0"/>
              </a:spcBef>
              <a:buFontTx/>
              <a:buNone/>
            </a:pPr>
            <a:r>
              <a:rPr lang="en-US" altLang="en-US" sz="1800" b="0">
                <a:solidFill>
                  <a:srgbClr val="FF0000"/>
                </a:solidFill>
                <a:latin typeface="Georgia" panose="02040502050405020303" pitchFamily="18" charset="0"/>
              </a:rPr>
              <a:t>3.9</a:t>
            </a:r>
          </a:p>
        </p:txBody>
      </p:sp>
      <p:sp>
        <p:nvSpPr>
          <p:cNvPr id="29" name="TextBox 28"/>
          <p:cNvSpPr txBox="1">
            <a:spLocks noChangeArrowheads="1"/>
          </p:cNvSpPr>
          <p:nvPr/>
        </p:nvSpPr>
        <p:spPr bwMode="auto">
          <a:xfrm>
            <a:off x="4953000" y="4419600"/>
            <a:ext cx="1981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dirty="0">
                <a:solidFill>
                  <a:srgbClr val="0070C0"/>
                </a:solidFill>
                <a:latin typeface="Georgia" panose="02040502050405020303" pitchFamily="18" charset="0"/>
              </a:rPr>
              <a:t>nice:1</a:t>
            </a:r>
          </a:p>
          <a:p>
            <a:pPr eaLnBrk="1" hangingPunct="1">
              <a:spcBef>
                <a:spcPct val="0"/>
              </a:spcBef>
              <a:buFontTx/>
              <a:buNone/>
            </a:pPr>
            <a:r>
              <a:rPr lang="en-US" altLang="en-US" sz="1800" b="0" dirty="0">
                <a:solidFill>
                  <a:srgbClr val="0070C0"/>
                </a:solidFill>
                <a:latin typeface="Georgia" panose="02040502050405020303" pitchFamily="18" charset="0"/>
              </a:rPr>
              <a:t>accommodating:1</a:t>
            </a:r>
          </a:p>
          <a:p>
            <a:pPr eaLnBrk="1" hangingPunct="1">
              <a:spcBef>
                <a:spcPct val="0"/>
              </a:spcBef>
              <a:buFontTx/>
              <a:buNone/>
            </a:pPr>
            <a:r>
              <a:rPr lang="en-US" altLang="en-US" sz="1800" b="0" dirty="0">
                <a:solidFill>
                  <a:srgbClr val="0070C0"/>
                </a:solidFill>
                <a:latin typeface="Georgia" panose="02040502050405020303" pitchFamily="18" charset="0"/>
              </a:rPr>
              <a:t>smile:1</a:t>
            </a:r>
          </a:p>
          <a:p>
            <a:pPr eaLnBrk="1" hangingPunct="1">
              <a:spcBef>
                <a:spcPct val="0"/>
              </a:spcBef>
              <a:buFontTx/>
              <a:buNone/>
            </a:pPr>
            <a:r>
              <a:rPr lang="en-US" altLang="en-US" sz="1800" b="0" dirty="0">
                <a:solidFill>
                  <a:srgbClr val="0070C0"/>
                </a:solidFill>
                <a:latin typeface="Georgia" panose="02040502050405020303" pitchFamily="18" charset="0"/>
              </a:rPr>
              <a:t>friendliness:1</a:t>
            </a:r>
          </a:p>
          <a:p>
            <a:pPr eaLnBrk="1" hangingPunct="1">
              <a:spcBef>
                <a:spcPct val="0"/>
              </a:spcBef>
              <a:buFontTx/>
              <a:buNone/>
            </a:pPr>
            <a:r>
              <a:rPr lang="en-US" altLang="en-US" sz="1800" b="0" dirty="0">
                <a:solidFill>
                  <a:srgbClr val="0070C0"/>
                </a:solidFill>
                <a:latin typeface="Georgia" panose="02040502050405020303" pitchFamily="18" charset="0"/>
              </a:rPr>
              <a:t>attentiveness:1</a:t>
            </a:r>
          </a:p>
        </p:txBody>
      </p:sp>
      <p:cxnSp>
        <p:nvCxnSpPr>
          <p:cNvPr id="40" name="Straight Connector 39"/>
          <p:cNvCxnSpPr/>
          <p:nvPr/>
        </p:nvCxnSpPr>
        <p:spPr>
          <a:xfrm>
            <a:off x="3359150" y="3962400"/>
            <a:ext cx="121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11350" y="4038600"/>
            <a:ext cx="9906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359150" y="411480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06550" y="4267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82750" y="4648200"/>
            <a:ext cx="1828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892550" y="4953000"/>
            <a:ext cx="838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816350" y="42672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06550" y="434340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911350" y="5562600"/>
            <a:ext cx="2209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6430964" y="1828800"/>
            <a:ext cx="1468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Term Weights</a:t>
            </a:r>
          </a:p>
        </p:txBody>
      </p:sp>
      <p:sp>
        <p:nvSpPr>
          <p:cNvPr id="68" name="TextBox 67"/>
          <p:cNvSpPr txBox="1">
            <a:spLocks noChangeArrowheads="1"/>
          </p:cNvSpPr>
          <p:nvPr/>
        </p:nvSpPr>
        <p:spPr bwMode="auto">
          <a:xfrm>
            <a:off x="7848601" y="1828800"/>
            <a:ext cx="1446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Aspect Rating</a:t>
            </a:r>
          </a:p>
        </p:txBody>
      </p:sp>
      <p:cxnSp>
        <p:nvCxnSpPr>
          <p:cNvPr id="70" name="Straight Connector 69"/>
          <p:cNvCxnSpPr/>
          <p:nvPr/>
        </p:nvCxnSpPr>
        <p:spPr>
          <a:xfrm rot="16200000" flipH="1">
            <a:off x="4152900" y="3924300"/>
            <a:ext cx="4648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7848600" y="1828800"/>
            <a:ext cx="0" cy="400685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a:spLocks noChangeArrowheads="1"/>
          </p:cNvSpPr>
          <p:nvPr/>
        </p:nvSpPr>
        <p:spPr bwMode="auto">
          <a:xfrm>
            <a:off x="6859588" y="2133600"/>
            <a:ext cx="68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B050"/>
                </a:solidFill>
                <a:latin typeface="Georgia" panose="02040502050405020303" pitchFamily="18" charset="0"/>
              </a:rPr>
              <a:t>0.0</a:t>
            </a:r>
          </a:p>
          <a:p>
            <a:pPr eaLnBrk="1" hangingPunct="1">
              <a:spcBef>
                <a:spcPct val="0"/>
              </a:spcBef>
              <a:buFontTx/>
              <a:buNone/>
            </a:pPr>
            <a:r>
              <a:rPr lang="en-US" altLang="en-US" sz="1800" b="0">
                <a:solidFill>
                  <a:srgbClr val="00B050"/>
                </a:solidFill>
                <a:latin typeface="Georgia" panose="02040502050405020303" pitchFamily="18" charset="0"/>
              </a:rPr>
              <a:t>2.9</a:t>
            </a:r>
          </a:p>
          <a:p>
            <a:pPr eaLnBrk="1" hangingPunct="1">
              <a:spcBef>
                <a:spcPct val="0"/>
              </a:spcBef>
              <a:buFontTx/>
              <a:buNone/>
            </a:pPr>
            <a:r>
              <a:rPr lang="en-US" altLang="en-US" sz="1800" b="0">
                <a:solidFill>
                  <a:srgbClr val="00B050"/>
                </a:solidFill>
                <a:latin typeface="Georgia" panose="02040502050405020303" pitchFamily="18" charset="0"/>
              </a:rPr>
              <a:t>0.1</a:t>
            </a:r>
          </a:p>
          <a:p>
            <a:pPr eaLnBrk="1" hangingPunct="1">
              <a:spcBef>
                <a:spcPct val="0"/>
              </a:spcBef>
              <a:buFontTx/>
              <a:buNone/>
            </a:pPr>
            <a:r>
              <a:rPr lang="en-US" altLang="en-US" sz="1800" b="0">
                <a:solidFill>
                  <a:srgbClr val="00B050"/>
                </a:solidFill>
                <a:latin typeface="Georgia" panose="02040502050405020303" pitchFamily="18" charset="0"/>
              </a:rPr>
              <a:t>0.9</a:t>
            </a:r>
          </a:p>
        </p:txBody>
      </p:sp>
      <p:sp>
        <p:nvSpPr>
          <p:cNvPr id="74" name="TextBox 73"/>
          <p:cNvSpPr txBox="1">
            <a:spLocks noChangeArrowheads="1"/>
          </p:cNvSpPr>
          <p:nvPr/>
        </p:nvSpPr>
        <p:spPr bwMode="auto">
          <a:xfrm>
            <a:off x="4953000" y="3276601"/>
            <a:ext cx="160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dirty="0">
                <a:solidFill>
                  <a:srgbClr val="FF0000"/>
                </a:solidFill>
                <a:latin typeface="Georgia" panose="02040502050405020303" pitchFamily="18" charset="0"/>
              </a:rPr>
              <a:t>room:1</a:t>
            </a:r>
          </a:p>
          <a:p>
            <a:pPr eaLnBrk="1" hangingPunct="1">
              <a:spcBef>
                <a:spcPct val="0"/>
              </a:spcBef>
              <a:buFontTx/>
              <a:buNone/>
            </a:pPr>
            <a:r>
              <a:rPr lang="en-US" altLang="en-US" sz="1800" b="0" dirty="0">
                <a:solidFill>
                  <a:srgbClr val="FF0000"/>
                </a:solidFill>
                <a:latin typeface="Georgia" panose="02040502050405020303" pitchFamily="18" charset="0"/>
              </a:rPr>
              <a:t>nicely:1</a:t>
            </a:r>
          </a:p>
          <a:p>
            <a:pPr eaLnBrk="1" hangingPunct="1">
              <a:spcBef>
                <a:spcPct val="0"/>
              </a:spcBef>
              <a:buFontTx/>
              <a:buNone/>
            </a:pPr>
            <a:r>
              <a:rPr lang="en-US" altLang="en-US" sz="1800" b="0" dirty="0">
                <a:solidFill>
                  <a:srgbClr val="FF0000"/>
                </a:solidFill>
                <a:latin typeface="Georgia" panose="02040502050405020303" pitchFamily="18" charset="0"/>
              </a:rPr>
              <a:t>appointed:1</a:t>
            </a:r>
          </a:p>
          <a:p>
            <a:pPr eaLnBrk="1" hangingPunct="1">
              <a:spcBef>
                <a:spcPct val="0"/>
              </a:spcBef>
              <a:buFontTx/>
              <a:buNone/>
            </a:pPr>
            <a:r>
              <a:rPr lang="en-US" altLang="en-US" sz="1800" b="0" dirty="0">
                <a:solidFill>
                  <a:srgbClr val="FF0000"/>
                </a:solidFill>
                <a:latin typeface="Georgia" panose="02040502050405020303" pitchFamily="18" charset="0"/>
              </a:rPr>
              <a:t>comfortable:1</a:t>
            </a:r>
          </a:p>
        </p:txBody>
      </p:sp>
      <p:sp>
        <p:nvSpPr>
          <p:cNvPr id="76" name="TextBox 75"/>
          <p:cNvSpPr txBox="1">
            <a:spLocks noChangeArrowheads="1"/>
          </p:cNvSpPr>
          <p:nvPr/>
        </p:nvSpPr>
        <p:spPr bwMode="auto">
          <a:xfrm>
            <a:off x="6859588" y="4419601"/>
            <a:ext cx="53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dirty="0">
                <a:solidFill>
                  <a:srgbClr val="0070C0"/>
                </a:solidFill>
                <a:latin typeface="Georgia" panose="02040502050405020303" pitchFamily="18" charset="0"/>
              </a:rPr>
              <a:t>2.1</a:t>
            </a:r>
          </a:p>
          <a:p>
            <a:pPr eaLnBrk="1" hangingPunct="1">
              <a:spcBef>
                <a:spcPct val="0"/>
              </a:spcBef>
              <a:buFontTx/>
              <a:buNone/>
            </a:pPr>
            <a:r>
              <a:rPr lang="en-US" altLang="en-US" sz="1800" b="0" dirty="0">
                <a:solidFill>
                  <a:srgbClr val="0070C0"/>
                </a:solidFill>
                <a:latin typeface="Georgia" panose="02040502050405020303" pitchFamily="18" charset="0"/>
              </a:rPr>
              <a:t>1.2</a:t>
            </a:r>
          </a:p>
          <a:p>
            <a:pPr eaLnBrk="1" hangingPunct="1">
              <a:spcBef>
                <a:spcPct val="0"/>
              </a:spcBef>
              <a:buFontTx/>
              <a:buNone/>
            </a:pPr>
            <a:r>
              <a:rPr lang="en-US" altLang="en-US" sz="1800" b="0" dirty="0">
                <a:solidFill>
                  <a:srgbClr val="0070C0"/>
                </a:solidFill>
                <a:latin typeface="Georgia" panose="02040502050405020303" pitchFamily="18" charset="0"/>
              </a:rPr>
              <a:t>1.7</a:t>
            </a:r>
          </a:p>
          <a:p>
            <a:pPr eaLnBrk="1" hangingPunct="1">
              <a:spcBef>
                <a:spcPct val="0"/>
              </a:spcBef>
              <a:buFontTx/>
              <a:buNone/>
            </a:pPr>
            <a:r>
              <a:rPr lang="en-US" altLang="en-US" sz="1800" b="0" dirty="0">
                <a:solidFill>
                  <a:srgbClr val="0070C0"/>
                </a:solidFill>
                <a:latin typeface="Georgia" panose="02040502050405020303" pitchFamily="18" charset="0"/>
              </a:rPr>
              <a:t>2.2</a:t>
            </a:r>
          </a:p>
          <a:p>
            <a:pPr eaLnBrk="1" hangingPunct="1">
              <a:spcBef>
                <a:spcPct val="0"/>
              </a:spcBef>
              <a:buFontTx/>
              <a:buNone/>
            </a:pPr>
            <a:r>
              <a:rPr lang="en-US" altLang="en-US" sz="1800" b="0" dirty="0">
                <a:solidFill>
                  <a:srgbClr val="0070C0"/>
                </a:solidFill>
                <a:latin typeface="Georgia" panose="02040502050405020303" pitchFamily="18" charset="0"/>
              </a:rPr>
              <a:t>0.6</a:t>
            </a:r>
          </a:p>
        </p:txBody>
      </p:sp>
      <p:sp>
        <p:nvSpPr>
          <p:cNvPr id="77" name="Flowchart: Summing Junction 76"/>
          <p:cNvSpPr/>
          <p:nvPr/>
        </p:nvSpPr>
        <p:spPr>
          <a:xfrm>
            <a:off x="6400800" y="2514600"/>
            <a:ext cx="228600" cy="228600"/>
          </a:xfrm>
          <a:prstGeom prst="flowChartSummingJunction">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8" name="Flowchart: Summing Junction 77"/>
          <p:cNvSpPr/>
          <p:nvPr/>
        </p:nvSpPr>
        <p:spPr>
          <a:xfrm>
            <a:off x="6400800" y="3733800"/>
            <a:ext cx="228600" cy="2286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9" name="Flowchart: Summing Junction 78"/>
          <p:cNvSpPr/>
          <p:nvPr/>
        </p:nvSpPr>
        <p:spPr>
          <a:xfrm>
            <a:off x="6400800" y="5029200"/>
            <a:ext cx="228600" cy="228600"/>
          </a:xfrm>
          <a:prstGeom prst="flowChartSummingJunct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0" name="TextBox 79"/>
          <p:cNvSpPr txBox="1">
            <a:spLocks noChangeArrowheads="1"/>
          </p:cNvSpPr>
          <p:nvPr/>
        </p:nvSpPr>
        <p:spPr bwMode="auto">
          <a:xfrm>
            <a:off x="2743200" y="13716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i="1">
                <a:latin typeface="Georgia" panose="02040502050405020303" pitchFamily="18" charset="0"/>
              </a:rPr>
              <a:t>Aspect Segmentation            </a:t>
            </a:r>
          </a:p>
        </p:txBody>
      </p:sp>
      <p:sp>
        <p:nvSpPr>
          <p:cNvPr id="81" name="TextBox 80"/>
          <p:cNvSpPr txBox="1">
            <a:spLocks noChangeArrowheads="1"/>
          </p:cNvSpPr>
          <p:nvPr/>
        </p:nvSpPr>
        <p:spPr bwMode="auto">
          <a:xfrm>
            <a:off x="6781800" y="13716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i="1">
                <a:latin typeface="Georgia" panose="02040502050405020303" pitchFamily="18" charset="0"/>
              </a:rPr>
              <a:t>Latent Rating Regression</a:t>
            </a:r>
          </a:p>
        </p:txBody>
      </p:sp>
      <p:sp>
        <p:nvSpPr>
          <p:cNvPr id="82" name="TextBox 81"/>
          <p:cNvSpPr txBox="1">
            <a:spLocks noChangeArrowheads="1"/>
          </p:cNvSpPr>
          <p:nvPr/>
        </p:nvSpPr>
        <p:spPr bwMode="auto">
          <a:xfrm>
            <a:off x="8382000" y="2590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B050"/>
                </a:solidFill>
                <a:latin typeface="Georgia" panose="02040502050405020303" pitchFamily="18" charset="0"/>
              </a:rPr>
              <a:t>3.9</a:t>
            </a:r>
          </a:p>
        </p:txBody>
      </p:sp>
      <p:sp>
        <p:nvSpPr>
          <p:cNvPr id="83" name="TextBox 82"/>
          <p:cNvSpPr txBox="1">
            <a:spLocks noChangeArrowheads="1"/>
          </p:cNvSpPr>
          <p:nvPr/>
        </p:nvSpPr>
        <p:spPr bwMode="auto">
          <a:xfrm>
            <a:off x="8382000" y="3744914"/>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FF0000"/>
                </a:solidFill>
                <a:latin typeface="Georgia" panose="02040502050405020303" pitchFamily="18" charset="0"/>
              </a:rPr>
              <a:t>4.8</a:t>
            </a:r>
          </a:p>
        </p:txBody>
      </p:sp>
      <p:sp>
        <p:nvSpPr>
          <p:cNvPr id="84" name="TextBox 83"/>
          <p:cNvSpPr txBox="1">
            <a:spLocks noChangeArrowheads="1"/>
          </p:cNvSpPr>
          <p:nvPr/>
        </p:nvSpPr>
        <p:spPr bwMode="auto">
          <a:xfrm>
            <a:off x="8382000" y="4953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70C0"/>
                </a:solidFill>
                <a:latin typeface="Georgia" panose="02040502050405020303" pitchFamily="18" charset="0"/>
              </a:rPr>
              <a:t>5.8</a:t>
            </a:r>
          </a:p>
        </p:txBody>
      </p:sp>
      <p:sp>
        <p:nvSpPr>
          <p:cNvPr id="85" name="Right Arrow 84"/>
          <p:cNvSpPr/>
          <p:nvPr/>
        </p:nvSpPr>
        <p:spPr>
          <a:xfrm>
            <a:off x="7620000" y="2743200"/>
            <a:ext cx="457200" cy="1524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6" name="Right Arrow 85"/>
          <p:cNvSpPr/>
          <p:nvPr/>
        </p:nvSpPr>
        <p:spPr>
          <a:xfrm>
            <a:off x="7620000" y="388620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7" name="Right Arrow 86"/>
          <p:cNvSpPr/>
          <p:nvPr/>
        </p:nvSpPr>
        <p:spPr>
          <a:xfrm>
            <a:off x="7620000" y="5105400"/>
            <a:ext cx="457200" cy="1524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cxnSp>
        <p:nvCxnSpPr>
          <p:cNvPr id="88" name="Straight Connector 87"/>
          <p:cNvCxnSpPr/>
          <p:nvPr/>
        </p:nvCxnSpPr>
        <p:spPr>
          <a:xfrm rot="10800000" flipV="1">
            <a:off x="9220200" y="1828800"/>
            <a:ext cx="0" cy="400685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89" name="TextBox 88"/>
          <p:cNvSpPr txBox="1">
            <a:spLocks noChangeArrowheads="1"/>
          </p:cNvSpPr>
          <p:nvPr/>
        </p:nvSpPr>
        <p:spPr bwMode="auto">
          <a:xfrm>
            <a:off x="9221789" y="1828800"/>
            <a:ext cx="1495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Aspect Weight</a:t>
            </a:r>
          </a:p>
        </p:txBody>
      </p:sp>
      <p:sp>
        <p:nvSpPr>
          <p:cNvPr id="90" name="TextBox 89"/>
          <p:cNvSpPr txBox="1">
            <a:spLocks noChangeArrowheads="1"/>
          </p:cNvSpPr>
          <p:nvPr/>
        </p:nvSpPr>
        <p:spPr bwMode="auto">
          <a:xfrm>
            <a:off x="9601200" y="2590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B050"/>
                </a:solidFill>
                <a:latin typeface="Georgia" panose="02040502050405020303" pitchFamily="18" charset="0"/>
              </a:rPr>
              <a:t>0.2</a:t>
            </a:r>
          </a:p>
        </p:txBody>
      </p:sp>
      <p:sp>
        <p:nvSpPr>
          <p:cNvPr id="91" name="TextBox 90"/>
          <p:cNvSpPr txBox="1">
            <a:spLocks noChangeArrowheads="1"/>
          </p:cNvSpPr>
          <p:nvPr/>
        </p:nvSpPr>
        <p:spPr bwMode="auto">
          <a:xfrm>
            <a:off x="9601200" y="3733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FF0000"/>
                </a:solidFill>
                <a:latin typeface="Georgia" panose="02040502050405020303" pitchFamily="18" charset="0"/>
              </a:rPr>
              <a:t>0.2</a:t>
            </a:r>
          </a:p>
        </p:txBody>
      </p:sp>
      <p:sp>
        <p:nvSpPr>
          <p:cNvPr id="92" name="TextBox 91"/>
          <p:cNvSpPr txBox="1">
            <a:spLocks noChangeArrowheads="1"/>
          </p:cNvSpPr>
          <p:nvPr/>
        </p:nvSpPr>
        <p:spPr bwMode="auto">
          <a:xfrm>
            <a:off x="9601200" y="4953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70C0"/>
                </a:solidFill>
                <a:latin typeface="Georgia" panose="02040502050405020303" pitchFamily="18" charset="0"/>
              </a:rPr>
              <a:t>0.6</a:t>
            </a:r>
          </a:p>
        </p:txBody>
      </p:sp>
      <p:sp>
        <p:nvSpPr>
          <p:cNvPr id="93" name="Multiply 92"/>
          <p:cNvSpPr/>
          <p:nvPr/>
        </p:nvSpPr>
        <p:spPr>
          <a:xfrm>
            <a:off x="9067800" y="2743200"/>
            <a:ext cx="228600" cy="228600"/>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Multiply 93"/>
          <p:cNvSpPr/>
          <p:nvPr/>
        </p:nvSpPr>
        <p:spPr>
          <a:xfrm>
            <a:off x="9067800" y="3810000"/>
            <a:ext cx="228600" cy="228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Multiply 94"/>
          <p:cNvSpPr/>
          <p:nvPr/>
        </p:nvSpPr>
        <p:spPr>
          <a:xfrm>
            <a:off x="9067800" y="5029200"/>
            <a:ext cx="228600" cy="228600"/>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Flowchart: Summing Junction 95"/>
          <p:cNvSpPr/>
          <p:nvPr/>
        </p:nvSpPr>
        <p:spPr>
          <a:xfrm>
            <a:off x="10363200" y="3810000"/>
            <a:ext cx="228600" cy="2286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cxnSp>
        <p:nvCxnSpPr>
          <p:cNvPr id="98" name="Straight Arrow Connector 97"/>
          <p:cNvCxnSpPr>
            <a:endCxn id="96" idx="0"/>
          </p:cNvCxnSpPr>
          <p:nvPr/>
        </p:nvCxnSpPr>
        <p:spPr>
          <a:xfrm rot="16200000" flipH="1">
            <a:off x="9886950" y="3219450"/>
            <a:ext cx="838200" cy="3429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1" idx="3"/>
            <a:endCxn id="96" idx="2"/>
          </p:cNvCxnSpPr>
          <p:nvPr/>
        </p:nvCxnSpPr>
        <p:spPr>
          <a:xfrm>
            <a:off x="10210800" y="3917950"/>
            <a:ext cx="152400" cy="6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3"/>
            <a:endCxn id="96" idx="4"/>
          </p:cNvCxnSpPr>
          <p:nvPr/>
        </p:nvCxnSpPr>
        <p:spPr>
          <a:xfrm flipV="1">
            <a:off x="10134600" y="4038600"/>
            <a:ext cx="342900" cy="10985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2" name="Shape 111"/>
          <p:cNvCxnSpPr>
            <a:stCxn id="96" idx="0"/>
          </p:cNvCxnSpPr>
          <p:nvPr/>
        </p:nvCxnSpPr>
        <p:spPr>
          <a:xfrm rot="16200000" flipV="1">
            <a:off x="6153150" y="-514350"/>
            <a:ext cx="1066800" cy="7581900"/>
          </a:xfrm>
          <a:prstGeom prst="curvedConnector2">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2895600" y="586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i="1">
                <a:solidFill>
                  <a:srgbClr val="EE0802"/>
                </a:solidFill>
                <a:latin typeface="Georgia" panose="02040502050405020303" pitchFamily="18" charset="0"/>
              </a:rPr>
              <a:t>Observed </a:t>
            </a:r>
          </a:p>
        </p:txBody>
      </p:sp>
      <p:sp>
        <p:nvSpPr>
          <p:cNvPr id="57" name="TextBox 56"/>
          <p:cNvSpPr txBox="1">
            <a:spLocks noChangeArrowheads="1"/>
          </p:cNvSpPr>
          <p:nvPr/>
        </p:nvSpPr>
        <p:spPr bwMode="auto">
          <a:xfrm>
            <a:off x="5867400" y="13716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a:latin typeface="Georgia" panose="02040502050405020303" pitchFamily="18" charset="0"/>
              </a:rPr>
              <a: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09800"/>
            <a:ext cx="3429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4314" y="2209800"/>
            <a:ext cx="2174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1" y="2209800"/>
            <a:ext cx="1889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2209800"/>
            <a:ext cx="2492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2514601"/>
            <a:ext cx="2286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a:spLocks noChangeArrowheads="1"/>
          </p:cNvSpPr>
          <p:nvPr/>
        </p:nvSpPr>
        <p:spPr bwMode="auto">
          <a:xfrm>
            <a:off x="8077200" y="5867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i="1">
                <a:solidFill>
                  <a:srgbClr val="EE0802"/>
                </a:solidFill>
                <a:latin typeface="Georgia" panose="02040502050405020303" pitchFamily="18" charset="0"/>
              </a:rPr>
              <a:t>Latent!</a:t>
            </a:r>
          </a:p>
        </p:txBody>
      </p:sp>
      <p:sp>
        <p:nvSpPr>
          <p:cNvPr id="4" name="Slide Number Placeholder 3"/>
          <p:cNvSpPr>
            <a:spLocks noGrp="1"/>
          </p:cNvSpPr>
          <p:nvPr>
            <p:ph type="sldNum" sz="quarter" idx="12"/>
          </p:nvPr>
        </p:nvSpPr>
        <p:spPr/>
        <p:txBody>
          <a:bodyPr/>
          <a:lstStyle/>
          <a:p>
            <a:fld id="{88AD08FE-21CA-447A-B5E0-10774CCDBD3A}" type="slidenum">
              <a:rPr lang="en-US" smtClean="0"/>
              <a:t>34</a:t>
            </a:fld>
            <a:endParaRPr lang="en-US"/>
          </a:p>
        </p:txBody>
      </p:sp>
    </p:spTree>
    <p:custDataLst>
      <p:tags r:id="rId1"/>
    </p:custDataLst>
    <p:extLst>
      <p:ext uri="{BB962C8B-B14F-4D97-AF65-F5344CB8AC3E}">
        <p14:creationId xmlns:p14="http://schemas.microsoft.com/office/powerpoint/2010/main" val="3734605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8" name="Straight Connector 137"/>
          <p:cNvCxnSpPr/>
          <p:nvPr/>
        </p:nvCxnSpPr>
        <p:spPr>
          <a:xfrm rot="5400000">
            <a:off x="3941763" y="3189288"/>
            <a:ext cx="3581400" cy="3492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1111251"/>
            <a:ext cx="1143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444626"/>
            <a:ext cx="3429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Title 1"/>
          <p:cNvSpPr>
            <a:spLocks noGrp="1"/>
          </p:cNvSpPr>
          <p:nvPr>
            <p:ph type="title"/>
          </p:nvPr>
        </p:nvSpPr>
        <p:spPr/>
        <p:txBody>
          <a:bodyPr/>
          <a:lstStyle/>
          <a:p>
            <a:r>
              <a:rPr lang="en-US" altLang="en-US" dirty="0" smtClean="0"/>
              <a:t>Latent Rating Regression </a:t>
            </a:r>
            <a:r>
              <a:rPr lang="en-US" altLang="en-US" sz="2800" dirty="0" smtClean="0"/>
              <a:t>[Wang et al. 2010]</a:t>
            </a:r>
          </a:p>
        </p:txBody>
      </p:sp>
      <p:sp>
        <p:nvSpPr>
          <p:cNvPr id="21" name="TextBox 20"/>
          <p:cNvSpPr txBox="1">
            <a:spLocks noChangeArrowheads="1"/>
          </p:cNvSpPr>
          <p:nvPr/>
        </p:nvSpPr>
        <p:spPr bwMode="auto">
          <a:xfrm>
            <a:off x="1524001" y="1416051"/>
            <a:ext cx="174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latin typeface="Georgia" panose="02040502050405020303" pitchFamily="18" charset="0"/>
              </a:rPr>
              <a:t>Aspect segments</a:t>
            </a:r>
          </a:p>
        </p:txBody>
      </p:sp>
      <p:sp>
        <p:nvSpPr>
          <p:cNvPr id="25" name="TextBox 24"/>
          <p:cNvSpPr txBox="1">
            <a:spLocks noChangeArrowheads="1"/>
          </p:cNvSpPr>
          <p:nvPr/>
        </p:nvSpPr>
        <p:spPr bwMode="auto">
          <a:xfrm>
            <a:off x="1752600" y="1720850"/>
            <a:ext cx="1131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B050"/>
                </a:solidFill>
                <a:latin typeface="Georgia" panose="02040502050405020303" pitchFamily="18" charset="0"/>
              </a:rPr>
              <a:t>location:1</a:t>
            </a:r>
          </a:p>
          <a:p>
            <a:pPr eaLnBrk="1" hangingPunct="1">
              <a:spcBef>
                <a:spcPct val="0"/>
              </a:spcBef>
              <a:buFontTx/>
              <a:buNone/>
            </a:pPr>
            <a:r>
              <a:rPr lang="en-US" altLang="en-US" sz="1400" b="0">
                <a:solidFill>
                  <a:srgbClr val="00B050"/>
                </a:solidFill>
                <a:latin typeface="Georgia" panose="02040502050405020303" pitchFamily="18" charset="0"/>
              </a:rPr>
              <a:t>amazing:1</a:t>
            </a:r>
          </a:p>
          <a:p>
            <a:pPr eaLnBrk="1" hangingPunct="1">
              <a:spcBef>
                <a:spcPct val="0"/>
              </a:spcBef>
              <a:buFontTx/>
              <a:buNone/>
            </a:pPr>
            <a:r>
              <a:rPr lang="en-US" altLang="en-US" sz="1400" b="0">
                <a:solidFill>
                  <a:srgbClr val="00B050"/>
                </a:solidFill>
                <a:latin typeface="Georgia" panose="02040502050405020303" pitchFamily="18" charset="0"/>
              </a:rPr>
              <a:t>walk:1</a:t>
            </a:r>
          </a:p>
          <a:p>
            <a:pPr eaLnBrk="1" hangingPunct="1">
              <a:spcBef>
                <a:spcPct val="0"/>
              </a:spcBef>
              <a:buFontTx/>
              <a:buNone/>
            </a:pPr>
            <a:r>
              <a:rPr lang="en-US" altLang="en-US" sz="1400" b="0">
                <a:solidFill>
                  <a:srgbClr val="00B050"/>
                </a:solidFill>
                <a:latin typeface="Georgia" panose="02040502050405020303" pitchFamily="18" charset="0"/>
              </a:rPr>
              <a:t>anywhere:1</a:t>
            </a:r>
          </a:p>
        </p:txBody>
      </p:sp>
      <p:sp>
        <p:nvSpPr>
          <p:cNvPr id="28" name="TextBox 27"/>
          <p:cNvSpPr txBox="1">
            <a:spLocks noChangeArrowheads="1"/>
          </p:cNvSpPr>
          <p:nvPr/>
        </p:nvSpPr>
        <p:spPr bwMode="auto">
          <a:xfrm>
            <a:off x="3519488" y="2711450"/>
            <a:ext cx="692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FF0000"/>
                </a:solidFill>
                <a:latin typeface="Georgia" panose="02040502050405020303" pitchFamily="18" charset="0"/>
              </a:rPr>
              <a:t>0.1</a:t>
            </a:r>
          </a:p>
          <a:p>
            <a:pPr eaLnBrk="1" hangingPunct="1">
              <a:spcBef>
                <a:spcPct val="0"/>
              </a:spcBef>
              <a:buFontTx/>
              <a:buNone/>
            </a:pPr>
            <a:r>
              <a:rPr lang="en-US" altLang="en-US" sz="1400" b="0">
                <a:solidFill>
                  <a:srgbClr val="FF0000"/>
                </a:solidFill>
                <a:latin typeface="Georgia" panose="02040502050405020303" pitchFamily="18" charset="0"/>
              </a:rPr>
              <a:t>0.7</a:t>
            </a:r>
          </a:p>
          <a:p>
            <a:pPr eaLnBrk="1" hangingPunct="1">
              <a:spcBef>
                <a:spcPct val="0"/>
              </a:spcBef>
              <a:buFontTx/>
              <a:buNone/>
            </a:pPr>
            <a:r>
              <a:rPr lang="en-US" altLang="en-US" sz="1400" b="0">
                <a:solidFill>
                  <a:srgbClr val="FF0000"/>
                </a:solidFill>
                <a:latin typeface="Georgia" panose="02040502050405020303" pitchFamily="18" charset="0"/>
              </a:rPr>
              <a:t>0.1</a:t>
            </a:r>
          </a:p>
          <a:p>
            <a:pPr eaLnBrk="1" hangingPunct="1">
              <a:spcBef>
                <a:spcPct val="0"/>
              </a:spcBef>
              <a:buFontTx/>
              <a:buNone/>
            </a:pPr>
            <a:r>
              <a:rPr lang="en-US" altLang="en-US" sz="1400" b="0">
                <a:solidFill>
                  <a:srgbClr val="FF0000"/>
                </a:solidFill>
                <a:latin typeface="Georgia" panose="02040502050405020303" pitchFamily="18" charset="0"/>
              </a:rPr>
              <a:t>0.9</a:t>
            </a:r>
          </a:p>
        </p:txBody>
      </p:sp>
      <p:sp>
        <p:nvSpPr>
          <p:cNvPr id="29" name="TextBox 28"/>
          <p:cNvSpPr txBox="1">
            <a:spLocks noChangeArrowheads="1"/>
          </p:cNvSpPr>
          <p:nvPr/>
        </p:nvSpPr>
        <p:spPr bwMode="auto">
          <a:xfrm>
            <a:off x="1752600" y="3702050"/>
            <a:ext cx="15890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70C0"/>
                </a:solidFill>
                <a:latin typeface="Georgia" panose="02040502050405020303" pitchFamily="18" charset="0"/>
              </a:rPr>
              <a:t>nice:1</a:t>
            </a:r>
          </a:p>
          <a:p>
            <a:pPr eaLnBrk="1" hangingPunct="1">
              <a:spcBef>
                <a:spcPct val="0"/>
              </a:spcBef>
              <a:buFontTx/>
              <a:buNone/>
            </a:pPr>
            <a:r>
              <a:rPr lang="en-US" altLang="en-US" sz="1400" b="0">
                <a:solidFill>
                  <a:srgbClr val="0070C0"/>
                </a:solidFill>
                <a:latin typeface="Georgia" panose="02040502050405020303" pitchFamily="18" charset="0"/>
              </a:rPr>
              <a:t>accommodating:1</a:t>
            </a:r>
          </a:p>
          <a:p>
            <a:pPr eaLnBrk="1" hangingPunct="1">
              <a:spcBef>
                <a:spcPct val="0"/>
              </a:spcBef>
              <a:buFontTx/>
              <a:buNone/>
            </a:pPr>
            <a:r>
              <a:rPr lang="en-US" altLang="en-US" sz="1400" b="0">
                <a:solidFill>
                  <a:srgbClr val="0070C0"/>
                </a:solidFill>
                <a:latin typeface="Georgia" panose="02040502050405020303" pitchFamily="18" charset="0"/>
              </a:rPr>
              <a:t>smile:1</a:t>
            </a:r>
          </a:p>
          <a:p>
            <a:pPr eaLnBrk="1" hangingPunct="1">
              <a:spcBef>
                <a:spcPct val="0"/>
              </a:spcBef>
              <a:buFontTx/>
              <a:buNone/>
            </a:pPr>
            <a:r>
              <a:rPr lang="en-US" altLang="en-US" sz="1400" b="0">
                <a:solidFill>
                  <a:srgbClr val="0070C0"/>
                </a:solidFill>
                <a:latin typeface="Georgia" panose="02040502050405020303" pitchFamily="18" charset="0"/>
              </a:rPr>
              <a:t>friendliness:1</a:t>
            </a:r>
          </a:p>
          <a:p>
            <a:pPr eaLnBrk="1" hangingPunct="1">
              <a:spcBef>
                <a:spcPct val="0"/>
              </a:spcBef>
              <a:buFontTx/>
              <a:buNone/>
            </a:pPr>
            <a:r>
              <a:rPr lang="en-US" altLang="en-US" sz="1400" b="0">
                <a:solidFill>
                  <a:srgbClr val="0070C0"/>
                </a:solidFill>
                <a:latin typeface="Georgia" panose="02040502050405020303" pitchFamily="18" charset="0"/>
              </a:rPr>
              <a:t>attentiveness:1</a:t>
            </a:r>
          </a:p>
        </p:txBody>
      </p:sp>
      <p:sp>
        <p:nvSpPr>
          <p:cNvPr id="67" name="TextBox 66"/>
          <p:cNvSpPr txBox="1">
            <a:spLocks noChangeArrowheads="1"/>
          </p:cNvSpPr>
          <p:nvPr/>
        </p:nvSpPr>
        <p:spPr bwMode="auto">
          <a:xfrm>
            <a:off x="3165475" y="1416051"/>
            <a:ext cx="1308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latin typeface="Georgia" panose="02040502050405020303" pitchFamily="18" charset="0"/>
              </a:rPr>
              <a:t>Term Weights</a:t>
            </a:r>
          </a:p>
        </p:txBody>
      </p:sp>
      <p:sp>
        <p:nvSpPr>
          <p:cNvPr id="68" name="TextBox 67"/>
          <p:cNvSpPr txBox="1">
            <a:spLocks noChangeArrowheads="1"/>
          </p:cNvSpPr>
          <p:nvPr/>
        </p:nvSpPr>
        <p:spPr bwMode="auto">
          <a:xfrm>
            <a:off x="4460876" y="1416051"/>
            <a:ext cx="1293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latin typeface="Georgia" panose="02040502050405020303" pitchFamily="18" charset="0"/>
              </a:rPr>
              <a:t>Aspect Rating</a:t>
            </a:r>
          </a:p>
        </p:txBody>
      </p:sp>
      <p:cxnSp>
        <p:nvCxnSpPr>
          <p:cNvPr id="70" name="Straight Connector 69"/>
          <p:cNvCxnSpPr/>
          <p:nvPr/>
        </p:nvCxnSpPr>
        <p:spPr>
          <a:xfrm rot="5400000">
            <a:off x="1163638" y="3113088"/>
            <a:ext cx="3886200" cy="3492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2687638" y="3189288"/>
            <a:ext cx="3581400" cy="34925"/>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a:spLocks noChangeArrowheads="1"/>
          </p:cNvSpPr>
          <p:nvPr/>
        </p:nvSpPr>
        <p:spPr bwMode="auto">
          <a:xfrm>
            <a:off x="3519488" y="1720850"/>
            <a:ext cx="622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B050"/>
                </a:solidFill>
                <a:latin typeface="Georgia" panose="02040502050405020303" pitchFamily="18" charset="0"/>
              </a:rPr>
              <a:t>0.0</a:t>
            </a:r>
          </a:p>
          <a:p>
            <a:pPr eaLnBrk="1" hangingPunct="1">
              <a:spcBef>
                <a:spcPct val="0"/>
              </a:spcBef>
              <a:buFontTx/>
              <a:buNone/>
            </a:pPr>
            <a:r>
              <a:rPr lang="en-US" altLang="en-US" sz="1400" b="0">
                <a:solidFill>
                  <a:srgbClr val="00B050"/>
                </a:solidFill>
                <a:latin typeface="Georgia" panose="02040502050405020303" pitchFamily="18" charset="0"/>
              </a:rPr>
              <a:t>0.9</a:t>
            </a:r>
          </a:p>
          <a:p>
            <a:pPr eaLnBrk="1" hangingPunct="1">
              <a:spcBef>
                <a:spcPct val="0"/>
              </a:spcBef>
              <a:buFontTx/>
              <a:buNone/>
            </a:pPr>
            <a:r>
              <a:rPr lang="en-US" altLang="en-US" sz="1400" b="0">
                <a:solidFill>
                  <a:srgbClr val="00B050"/>
                </a:solidFill>
                <a:latin typeface="Georgia" panose="02040502050405020303" pitchFamily="18" charset="0"/>
              </a:rPr>
              <a:t>0.1</a:t>
            </a:r>
          </a:p>
          <a:p>
            <a:pPr eaLnBrk="1" hangingPunct="1">
              <a:spcBef>
                <a:spcPct val="0"/>
              </a:spcBef>
              <a:buFontTx/>
              <a:buNone/>
            </a:pPr>
            <a:r>
              <a:rPr lang="en-US" altLang="en-US" sz="1400" b="0">
                <a:solidFill>
                  <a:srgbClr val="00B050"/>
                </a:solidFill>
                <a:latin typeface="Georgia" panose="02040502050405020303" pitchFamily="18" charset="0"/>
              </a:rPr>
              <a:t>0.3</a:t>
            </a:r>
          </a:p>
        </p:txBody>
      </p:sp>
      <p:sp>
        <p:nvSpPr>
          <p:cNvPr id="74" name="TextBox 73"/>
          <p:cNvSpPr txBox="1">
            <a:spLocks noChangeArrowheads="1"/>
          </p:cNvSpPr>
          <p:nvPr/>
        </p:nvSpPr>
        <p:spPr bwMode="auto">
          <a:xfrm>
            <a:off x="1752601" y="2711450"/>
            <a:ext cx="1306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FF0000"/>
                </a:solidFill>
                <a:latin typeface="Georgia" panose="02040502050405020303" pitchFamily="18" charset="0"/>
              </a:rPr>
              <a:t>room:1</a:t>
            </a:r>
          </a:p>
          <a:p>
            <a:pPr eaLnBrk="1" hangingPunct="1">
              <a:spcBef>
                <a:spcPct val="0"/>
              </a:spcBef>
              <a:buFontTx/>
              <a:buNone/>
            </a:pPr>
            <a:r>
              <a:rPr lang="en-US" altLang="en-US" sz="1400" b="0">
                <a:solidFill>
                  <a:srgbClr val="FF0000"/>
                </a:solidFill>
                <a:latin typeface="Georgia" panose="02040502050405020303" pitchFamily="18" charset="0"/>
              </a:rPr>
              <a:t>nicely:1</a:t>
            </a:r>
          </a:p>
          <a:p>
            <a:pPr eaLnBrk="1" hangingPunct="1">
              <a:spcBef>
                <a:spcPct val="0"/>
              </a:spcBef>
              <a:buFontTx/>
              <a:buNone/>
            </a:pPr>
            <a:r>
              <a:rPr lang="en-US" altLang="en-US" sz="1400" b="0">
                <a:solidFill>
                  <a:srgbClr val="FF0000"/>
                </a:solidFill>
                <a:latin typeface="Georgia" panose="02040502050405020303" pitchFamily="18" charset="0"/>
              </a:rPr>
              <a:t>appointed:1</a:t>
            </a:r>
          </a:p>
          <a:p>
            <a:pPr eaLnBrk="1" hangingPunct="1">
              <a:spcBef>
                <a:spcPct val="0"/>
              </a:spcBef>
              <a:buFontTx/>
              <a:buNone/>
            </a:pPr>
            <a:r>
              <a:rPr lang="en-US" altLang="en-US" sz="1400" b="0">
                <a:solidFill>
                  <a:srgbClr val="FF0000"/>
                </a:solidFill>
                <a:latin typeface="Georgia" panose="02040502050405020303" pitchFamily="18" charset="0"/>
              </a:rPr>
              <a:t>comfortable:1</a:t>
            </a:r>
          </a:p>
        </p:txBody>
      </p:sp>
      <p:sp>
        <p:nvSpPr>
          <p:cNvPr id="76" name="TextBox 75"/>
          <p:cNvSpPr txBox="1">
            <a:spLocks noChangeArrowheads="1"/>
          </p:cNvSpPr>
          <p:nvPr/>
        </p:nvSpPr>
        <p:spPr bwMode="auto">
          <a:xfrm>
            <a:off x="3519489" y="3702050"/>
            <a:ext cx="4841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70C0"/>
                </a:solidFill>
                <a:latin typeface="Georgia" panose="02040502050405020303" pitchFamily="18" charset="0"/>
              </a:rPr>
              <a:t>0.6</a:t>
            </a:r>
          </a:p>
          <a:p>
            <a:pPr eaLnBrk="1" hangingPunct="1">
              <a:spcBef>
                <a:spcPct val="0"/>
              </a:spcBef>
              <a:buFontTx/>
              <a:buNone/>
            </a:pPr>
            <a:r>
              <a:rPr lang="en-US" altLang="en-US" sz="1400" b="0">
                <a:solidFill>
                  <a:srgbClr val="0070C0"/>
                </a:solidFill>
                <a:latin typeface="Georgia" panose="02040502050405020303" pitchFamily="18" charset="0"/>
              </a:rPr>
              <a:t>0.8</a:t>
            </a:r>
          </a:p>
          <a:p>
            <a:pPr eaLnBrk="1" hangingPunct="1">
              <a:spcBef>
                <a:spcPct val="0"/>
              </a:spcBef>
              <a:buFontTx/>
              <a:buNone/>
            </a:pPr>
            <a:r>
              <a:rPr lang="en-US" altLang="en-US" sz="1400" b="0">
                <a:solidFill>
                  <a:srgbClr val="0070C0"/>
                </a:solidFill>
                <a:latin typeface="Georgia" panose="02040502050405020303" pitchFamily="18" charset="0"/>
              </a:rPr>
              <a:t>0.7</a:t>
            </a:r>
          </a:p>
          <a:p>
            <a:pPr eaLnBrk="1" hangingPunct="1">
              <a:spcBef>
                <a:spcPct val="0"/>
              </a:spcBef>
              <a:buFontTx/>
              <a:buNone/>
            </a:pPr>
            <a:r>
              <a:rPr lang="en-US" altLang="en-US" sz="1400" b="0">
                <a:solidFill>
                  <a:srgbClr val="0070C0"/>
                </a:solidFill>
                <a:latin typeface="Georgia" panose="02040502050405020303" pitchFamily="18" charset="0"/>
              </a:rPr>
              <a:t>0.8</a:t>
            </a:r>
          </a:p>
          <a:p>
            <a:pPr eaLnBrk="1" hangingPunct="1">
              <a:spcBef>
                <a:spcPct val="0"/>
              </a:spcBef>
              <a:buFontTx/>
              <a:buNone/>
            </a:pPr>
            <a:r>
              <a:rPr lang="en-US" altLang="en-US" sz="1400" b="0">
                <a:solidFill>
                  <a:srgbClr val="0070C0"/>
                </a:solidFill>
                <a:latin typeface="Georgia" panose="02040502050405020303" pitchFamily="18" charset="0"/>
              </a:rPr>
              <a:t>0.9</a:t>
            </a:r>
          </a:p>
        </p:txBody>
      </p:sp>
      <p:sp>
        <p:nvSpPr>
          <p:cNvPr id="77" name="Flowchart: Summing Junction 76"/>
          <p:cNvSpPr/>
          <p:nvPr/>
        </p:nvSpPr>
        <p:spPr>
          <a:xfrm>
            <a:off x="2989263" y="2101850"/>
            <a:ext cx="176212" cy="179388"/>
          </a:xfrm>
          <a:prstGeom prst="flowChartSummingJunction">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8" name="Flowchart: Summing Junction 77"/>
          <p:cNvSpPr/>
          <p:nvPr/>
        </p:nvSpPr>
        <p:spPr>
          <a:xfrm>
            <a:off x="2989263" y="3168650"/>
            <a:ext cx="176212" cy="179388"/>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9" name="Flowchart: Summing Junction 78"/>
          <p:cNvSpPr/>
          <p:nvPr/>
        </p:nvSpPr>
        <p:spPr>
          <a:xfrm>
            <a:off x="2989263" y="4311650"/>
            <a:ext cx="176212" cy="179388"/>
          </a:xfrm>
          <a:prstGeom prst="flowChartSummingJunct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2" name="TextBox 81"/>
          <p:cNvSpPr txBox="1">
            <a:spLocks noChangeArrowheads="1"/>
          </p:cNvSpPr>
          <p:nvPr/>
        </p:nvSpPr>
        <p:spPr bwMode="auto">
          <a:xfrm>
            <a:off x="4994276" y="2025651"/>
            <a:ext cx="411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B050"/>
                </a:solidFill>
                <a:latin typeface="Georgia" panose="02040502050405020303" pitchFamily="18" charset="0"/>
              </a:rPr>
              <a:t>1.3</a:t>
            </a:r>
          </a:p>
        </p:txBody>
      </p:sp>
      <p:sp>
        <p:nvSpPr>
          <p:cNvPr id="83" name="TextBox 82"/>
          <p:cNvSpPr txBox="1">
            <a:spLocks noChangeArrowheads="1"/>
          </p:cNvSpPr>
          <p:nvPr/>
        </p:nvSpPr>
        <p:spPr bwMode="auto">
          <a:xfrm>
            <a:off x="4994275" y="3027364"/>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FF0000"/>
                </a:solidFill>
                <a:latin typeface="Georgia" panose="02040502050405020303" pitchFamily="18" charset="0"/>
              </a:rPr>
              <a:t>1.8</a:t>
            </a:r>
          </a:p>
        </p:txBody>
      </p:sp>
      <p:sp>
        <p:nvSpPr>
          <p:cNvPr id="84" name="TextBox 83"/>
          <p:cNvSpPr txBox="1">
            <a:spLocks noChangeArrowheads="1"/>
          </p:cNvSpPr>
          <p:nvPr/>
        </p:nvSpPr>
        <p:spPr bwMode="auto">
          <a:xfrm>
            <a:off x="4918075" y="4232276"/>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70C0"/>
                </a:solidFill>
                <a:latin typeface="Georgia" panose="02040502050405020303" pitchFamily="18" charset="0"/>
              </a:rPr>
              <a:t>3.8</a:t>
            </a:r>
          </a:p>
        </p:txBody>
      </p:sp>
      <p:sp>
        <p:nvSpPr>
          <p:cNvPr id="85" name="Right Arrow 84"/>
          <p:cNvSpPr/>
          <p:nvPr/>
        </p:nvSpPr>
        <p:spPr>
          <a:xfrm>
            <a:off x="4338639" y="2209800"/>
            <a:ext cx="350837" cy="12065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6" name="Right Arrow 85"/>
          <p:cNvSpPr/>
          <p:nvPr/>
        </p:nvSpPr>
        <p:spPr>
          <a:xfrm>
            <a:off x="4338639" y="3168650"/>
            <a:ext cx="350837" cy="1206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7" name="Right Arrow 86"/>
          <p:cNvSpPr/>
          <p:nvPr/>
        </p:nvSpPr>
        <p:spPr>
          <a:xfrm>
            <a:off x="4338639" y="4387850"/>
            <a:ext cx="350837" cy="12065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9" name="TextBox 88"/>
          <p:cNvSpPr txBox="1">
            <a:spLocks noChangeArrowheads="1"/>
          </p:cNvSpPr>
          <p:nvPr/>
        </p:nvSpPr>
        <p:spPr bwMode="auto">
          <a:xfrm>
            <a:off x="5756275" y="1416051"/>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latin typeface="Georgia" panose="02040502050405020303" pitchFamily="18" charset="0"/>
              </a:rPr>
              <a:t>Aspect Weight</a:t>
            </a:r>
          </a:p>
        </p:txBody>
      </p:sp>
      <p:sp>
        <p:nvSpPr>
          <p:cNvPr id="90" name="TextBox 89"/>
          <p:cNvSpPr txBox="1">
            <a:spLocks noChangeArrowheads="1"/>
          </p:cNvSpPr>
          <p:nvPr/>
        </p:nvSpPr>
        <p:spPr bwMode="auto">
          <a:xfrm>
            <a:off x="6137276" y="2101851"/>
            <a:ext cx="487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B050"/>
                </a:solidFill>
                <a:latin typeface="Georgia" panose="02040502050405020303" pitchFamily="18" charset="0"/>
              </a:rPr>
              <a:t>0.2</a:t>
            </a:r>
          </a:p>
        </p:txBody>
      </p:sp>
      <p:sp>
        <p:nvSpPr>
          <p:cNvPr id="91" name="TextBox 90"/>
          <p:cNvSpPr txBox="1">
            <a:spLocks noChangeArrowheads="1"/>
          </p:cNvSpPr>
          <p:nvPr/>
        </p:nvSpPr>
        <p:spPr bwMode="auto">
          <a:xfrm>
            <a:off x="6137275" y="3089276"/>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FF0000"/>
                </a:solidFill>
                <a:latin typeface="Georgia" panose="02040502050405020303" pitchFamily="18" charset="0"/>
              </a:rPr>
              <a:t>0.2</a:t>
            </a:r>
          </a:p>
        </p:txBody>
      </p:sp>
      <p:sp>
        <p:nvSpPr>
          <p:cNvPr id="92" name="TextBox 91"/>
          <p:cNvSpPr txBox="1">
            <a:spLocks noChangeArrowheads="1"/>
          </p:cNvSpPr>
          <p:nvPr/>
        </p:nvSpPr>
        <p:spPr bwMode="auto">
          <a:xfrm>
            <a:off x="6137276" y="4311651"/>
            <a:ext cx="487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400" b="0">
                <a:solidFill>
                  <a:srgbClr val="0070C0"/>
                </a:solidFill>
                <a:latin typeface="Georgia" panose="02040502050405020303" pitchFamily="18" charset="0"/>
              </a:rPr>
              <a:t>0.6</a:t>
            </a:r>
          </a:p>
        </p:txBody>
      </p:sp>
      <p:sp>
        <p:nvSpPr>
          <p:cNvPr id="93" name="Multiply 92"/>
          <p:cNvSpPr/>
          <p:nvPr/>
        </p:nvSpPr>
        <p:spPr>
          <a:xfrm>
            <a:off x="5656263" y="2178050"/>
            <a:ext cx="176212" cy="179388"/>
          </a:xfrm>
          <a:prstGeom prst="mathMultiply">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Multiply 93"/>
          <p:cNvSpPr/>
          <p:nvPr/>
        </p:nvSpPr>
        <p:spPr>
          <a:xfrm>
            <a:off x="5656263" y="3141664"/>
            <a:ext cx="176212" cy="17938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Multiply 94"/>
          <p:cNvSpPr/>
          <p:nvPr/>
        </p:nvSpPr>
        <p:spPr>
          <a:xfrm>
            <a:off x="5656263" y="4360864"/>
            <a:ext cx="176212" cy="179387"/>
          </a:xfrm>
          <a:prstGeom prst="mathMultiply">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Flowchart: Summing Junction 95"/>
          <p:cNvSpPr/>
          <p:nvPr/>
        </p:nvSpPr>
        <p:spPr>
          <a:xfrm>
            <a:off x="6899276" y="3141664"/>
            <a:ext cx="176213" cy="179387"/>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cxnSp>
        <p:nvCxnSpPr>
          <p:cNvPr id="98" name="Straight Arrow Connector 97"/>
          <p:cNvCxnSpPr>
            <a:endCxn id="96" idx="0"/>
          </p:cNvCxnSpPr>
          <p:nvPr/>
        </p:nvCxnSpPr>
        <p:spPr>
          <a:xfrm rot="16200000" flipH="1">
            <a:off x="6423819" y="2577307"/>
            <a:ext cx="811213" cy="3175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1" idx="3"/>
            <a:endCxn id="96" idx="2"/>
          </p:cNvCxnSpPr>
          <p:nvPr/>
        </p:nvCxnSpPr>
        <p:spPr>
          <a:xfrm flipV="1">
            <a:off x="6607175" y="3230563"/>
            <a:ext cx="292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3"/>
            <a:endCxn id="96" idx="4"/>
          </p:cNvCxnSpPr>
          <p:nvPr/>
        </p:nvCxnSpPr>
        <p:spPr>
          <a:xfrm flipV="1">
            <a:off x="6624639" y="3321050"/>
            <a:ext cx="363537" cy="1144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797051"/>
            <a:ext cx="2698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875" y="1797050"/>
            <a:ext cx="1714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0164" y="1797050"/>
            <a:ext cx="1492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9675" y="1797050"/>
            <a:ext cx="19685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3168650"/>
            <a:ext cx="2286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1670050"/>
            <a:ext cx="1066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29"/>
          <p:cNvGrpSpPr>
            <a:grpSpLocks/>
          </p:cNvGrpSpPr>
          <p:nvPr/>
        </p:nvGrpSpPr>
        <p:grpSpPr bwMode="auto">
          <a:xfrm>
            <a:off x="2209800" y="4876800"/>
            <a:ext cx="7162800" cy="990600"/>
            <a:chOff x="533400" y="5899891"/>
            <a:chExt cx="7162800" cy="990599"/>
          </a:xfrm>
        </p:grpSpPr>
        <p:sp>
          <p:nvSpPr>
            <p:cNvPr id="123952" name="TextBox 107"/>
            <p:cNvSpPr txBox="1">
              <a:spLocks noChangeArrowheads="1"/>
            </p:cNvSpPr>
            <p:nvPr/>
          </p:nvSpPr>
          <p:spPr bwMode="auto">
            <a:xfrm>
              <a:off x="533400" y="5899891"/>
              <a:ext cx="403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latin typeface="Georgia" panose="02040502050405020303" pitchFamily="18" charset="0"/>
                </a:rPr>
                <a:t>Conditional likelihood</a:t>
              </a:r>
            </a:p>
          </p:txBody>
        </p:sp>
        <p:pic>
          <p:nvPicPr>
            <p:cNvPr id="123953"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5962847"/>
              <a:ext cx="4876800" cy="9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9" name="Arc 118"/>
          <p:cNvSpPr/>
          <p:nvPr/>
        </p:nvSpPr>
        <p:spPr>
          <a:xfrm rot="1207281" flipV="1">
            <a:off x="6197600" y="973139"/>
            <a:ext cx="2528888" cy="2365375"/>
          </a:xfrm>
          <a:prstGeom prst="arc">
            <a:avLst>
              <a:gd name="adj1" fmla="val 16200000"/>
              <a:gd name="adj2" fmla="val 21010437"/>
            </a:avLst>
          </a:prstGeom>
          <a:ln w="28575">
            <a:solidFill>
              <a:srgbClr val="7030A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6" name="Arc 125"/>
          <p:cNvSpPr/>
          <p:nvPr/>
        </p:nvSpPr>
        <p:spPr>
          <a:xfrm>
            <a:off x="4114800" y="1111250"/>
            <a:ext cx="5334000" cy="3124200"/>
          </a:xfrm>
          <a:prstGeom prst="arc">
            <a:avLst>
              <a:gd name="adj1" fmla="val 13011114"/>
              <a:gd name="adj2" fmla="val 21267024"/>
            </a:avLst>
          </a:prstGeom>
          <a:ln w="28575">
            <a:solidFill>
              <a:srgbClr val="00B0F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8" name="Arc 127"/>
          <p:cNvSpPr/>
          <p:nvPr/>
        </p:nvSpPr>
        <p:spPr>
          <a:xfrm>
            <a:off x="6096000" y="1873250"/>
            <a:ext cx="990600" cy="533400"/>
          </a:xfrm>
          <a:prstGeom prst="arc">
            <a:avLst>
              <a:gd name="adj1" fmla="val 16542636"/>
              <a:gd name="adj2" fmla="val 0"/>
            </a:avLst>
          </a:prstGeom>
          <a:ln w="28575">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Slide Number Placeholder 4"/>
          <p:cNvSpPr>
            <a:spLocks noGrp="1"/>
          </p:cNvSpPr>
          <p:nvPr>
            <p:ph type="sldNum" sz="quarter" idx="12"/>
          </p:nvPr>
        </p:nvSpPr>
        <p:spPr/>
        <p:txBody>
          <a:bodyPr/>
          <a:lstStyle/>
          <a:p>
            <a:fld id="{88AD08FE-21CA-447A-B5E0-10774CCDBD3A}" type="slidenum">
              <a:rPr lang="en-US" smtClean="0"/>
              <a:t>35</a:t>
            </a:fld>
            <a:endParaRPr lang="en-US"/>
          </a:p>
        </p:txBody>
      </p:sp>
      <p:sp>
        <p:nvSpPr>
          <p:cNvPr id="50" name="Rectangle 49"/>
          <p:cNvSpPr/>
          <p:nvPr/>
        </p:nvSpPr>
        <p:spPr>
          <a:xfrm>
            <a:off x="955675" y="5999163"/>
            <a:ext cx="10668000" cy="523220"/>
          </a:xfrm>
          <a:prstGeom prst="rect">
            <a:avLst/>
          </a:prstGeom>
          <a:solidFill>
            <a:srgbClr val="FFFF99"/>
          </a:solidFill>
        </p:spPr>
        <p:txBody>
          <a:bodyPr wrap="square">
            <a:spAutoFit/>
          </a:bodyPr>
          <a:lstStyle/>
          <a:p>
            <a:pPr>
              <a:defRPr/>
            </a:pPr>
            <a:r>
              <a:rPr lang="en-US" sz="1400" dirty="0" err="1"/>
              <a:t>Hongning</a:t>
            </a:r>
            <a:r>
              <a:rPr lang="en-US" sz="1400" dirty="0"/>
              <a:t> Wang, Yue Lu, </a:t>
            </a:r>
            <a:r>
              <a:rPr lang="en-US" sz="1400" dirty="0" err="1"/>
              <a:t>ChengXiang</a:t>
            </a:r>
            <a:r>
              <a:rPr lang="en-US" sz="1400" dirty="0"/>
              <a:t> Zhai. Latent Aspect Rating Analysis on Review Text Data: A Rating Regression Approach, </a:t>
            </a:r>
            <a:r>
              <a:rPr lang="en-US" sz="1400" i="1" dirty="0"/>
              <a:t>Proceedings of the 17th ACM SIGKDD International Conference on Knowledge Discovery and Data Mining </a:t>
            </a:r>
            <a:r>
              <a:rPr lang="en-US" sz="1400" dirty="0"/>
              <a:t>(KDD'10), pages 115-124, 2010</a:t>
            </a:r>
            <a:r>
              <a:rPr lang="en-US" sz="1400" dirty="0" smtClean="0"/>
              <a:t>.</a:t>
            </a:r>
            <a:endParaRPr lang="en-US" sz="1400" dirty="0"/>
          </a:p>
        </p:txBody>
      </p:sp>
    </p:spTree>
    <p:custDataLst>
      <p:tags r:id="rId1"/>
    </p:custDataLst>
    <p:extLst>
      <p:ext uri="{BB962C8B-B14F-4D97-AF65-F5344CB8AC3E}">
        <p14:creationId xmlns:p14="http://schemas.microsoft.com/office/powerpoint/2010/main" val="428976420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a:grpSpLocks/>
          </p:cNvGrpSpPr>
          <p:nvPr/>
        </p:nvGrpSpPr>
        <p:grpSpPr bwMode="auto">
          <a:xfrm>
            <a:off x="4230689" y="2400301"/>
            <a:ext cx="3113087" cy="3593453"/>
            <a:chOff x="1644431" y="2931434"/>
            <a:chExt cx="3400935" cy="3851116"/>
          </a:xfrm>
        </p:grpSpPr>
        <p:sp>
          <p:nvSpPr>
            <p:cNvPr id="126004" name="TextBox 121"/>
            <p:cNvSpPr txBox="1">
              <a:spLocks noChangeArrowheads="1"/>
            </p:cNvSpPr>
            <p:nvPr/>
          </p:nvSpPr>
          <p:spPr bwMode="auto">
            <a:xfrm>
              <a:off x="1644431" y="3517082"/>
              <a:ext cx="3400935" cy="32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dirty="0">
                  <a:solidFill>
                    <a:srgbClr val="008000"/>
                  </a:solidFill>
                  <a:latin typeface="Calibri" panose="020F0502020204030204" pitchFamily="34" charset="0"/>
                </a:rPr>
                <a:t>Excellent location in walking distance </a:t>
              </a:r>
              <a:r>
                <a:rPr lang="en-US" altLang="en-US" sz="1600" b="0" dirty="0">
                  <a:latin typeface="Calibri" panose="020F0502020204030204" pitchFamily="34" charset="0"/>
                </a:rPr>
                <a:t>to Tiananmen Square and </a:t>
              </a:r>
              <a:r>
                <a:rPr lang="en-US" altLang="en-US" sz="1600" b="0" dirty="0">
                  <a:solidFill>
                    <a:srgbClr val="008000"/>
                  </a:solidFill>
                  <a:latin typeface="Calibri" panose="020F0502020204030204" pitchFamily="34" charset="0"/>
                </a:rPr>
                <a:t>shopping streets</a:t>
              </a:r>
              <a:r>
                <a:rPr lang="en-US" altLang="en-US" sz="1600" b="0" dirty="0">
                  <a:latin typeface="Calibri" panose="020F0502020204030204" pitchFamily="34" charset="0"/>
                </a:rPr>
                <a:t>. That’s the best part of this hotel! The </a:t>
              </a:r>
              <a:r>
                <a:rPr lang="en-US" altLang="en-US" sz="1600" b="0" dirty="0">
                  <a:solidFill>
                    <a:srgbClr val="FF0000"/>
                  </a:solidFill>
                  <a:latin typeface="Calibri" panose="020F0502020204030204" pitchFamily="34" charset="0"/>
                </a:rPr>
                <a:t>rooms are getting really old</a:t>
              </a:r>
              <a:r>
                <a:rPr lang="en-US" altLang="en-US" sz="1600" b="0" dirty="0">
                  <a:latin typeface="Calibri" panose="020F0502020204030204" pitchFamily="34" charset="0"/>
                </a:rPr>
                <a:t>. </a:t>
              </a:r>
              <a:r>
                <a:rPr lang="en-US" altLang="en-US" sz="1600" b="0" dirty="0">
                  <a:solidFill>
                    <a:srgbClr val="FF0000"/>
                  </a:solidFill>
                  <a:latin typeface="Calibri" panose="020F0502020204030204" pitchFamily="34" charset="0"/>
                </a:rPr>
                <a:t>Bathroom was nasty. The fixtures were falling off, lots of cracks and everything looked dirty</a:t>
              </a:r>
              <a:r>
                <a:rPr lang="en-US" altLang="en-US" sz="1600" b="0" dirty="0">
                  <a:latin typeface="Calibri" panose="020F0502020204030204" pitchFamily="34" charset="0"/>
                </a:rPr>
                <a:t>. I don’t think it worth the price. </a:t>
              </a:r>
              <a:r>
                <a:rPr lang="en-US" altLang="en-US" sz="1600" b="0" dirty="0">
                  <a:solidFill>
                    <a:srgbClr val="0000FF"/>
                  </a:solidFill>
                  <a:latin typeface="Calibri" panose="020F0502020204030204" pitchFamily="34" charset="0"/>
                </a:rPr>
                <a:t>Service was the most disappointing part, especially the door men. this is not how you treat guests, this is not hospitality.</a:t>
              </a:r>
            </a:p>
          </p:txBody>
        </p:sp>
        <p:pic>
          <p:nvPicPr>
            <p:cNvPr id="126005" name="Picture 122" descr="Screen shot 2011-08-11 at 5.28.27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4431" y="2931434"/>
              <a:ext cx="3238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955" name="Title 1"/>
          <p:cNvSpPr>
            <a:spLocks noGrp="1"/>
          </p:cNvSpPr>
          <p:nvPr>
            <p:ph type="title"/>
          </p:nvPr>
        </p:nvSpPr>
        <p:spPr>
          <a:xfrm>
            <a:off x="1981200" y="-228600"/>
            <a:ext cx="8229600" cy="1143000"/>
          </a:xfrm>
        </p:spPr>
        <p:txBody>
          <a:bodyPr>
            <a:normAutofit fontScale="90000"/>
          </a:bodyPr>
          <a:lstStyle/>
          <a:p>
            <a:r>
              <a:rPr lang="en-US" altLang="en-US" dirty="0" smtClean="0"/>
              <a:t>A Unified Generative Model for LARA</a:t>
            </a:r>
          </a:p>
        </p:txBody>
      </p:sp>
      <p:sp>
        <p:nvSpPr>
          <p:cNvPr id="54" name="TextBox 53"/>
          <p:cNvSpPr txBox="1">
            <a:spLocks noChangeArrowheads="1"/>
          </p:cNvSpPr>
          <p:nvPr/>
        </p:nvSpPr>
        <p:spPr bwMode="auto">
          <a:xfrm>
            <a:off x="277020" y="3835400"/>
            <a:ext cx="1373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b="0" dirty="0">
                <a:latin typeface="Calibri" panose="020F0502020204030204" pitchFamily="34" charset="0"/>
              </a:rPr>
              <a:t>Aspects</a:t>
            </a:r>
          </a:p>
        </p:txBody>
      </p:sp>
      <p:sp>
        <p:nvSpPr>
          <p:cNvPr id="57" name="TextBox 56"/>
          <p:cNvSpPr txBox="1">
            <a:spLocks noChangeArrowheads="1"/>
          </p:cNvSpPr>
          <p:nvPr/>
        </p:nvSpPr>
        <p:spPr bwMode="auto">
          <a:xfrm>
            <a:off x="1576388" y="2273300"/>
            <a:ext cx="1371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solidFill>
                  <a:srgbClr val="008000"/>
                </a:solidFill>
                <a:latin typeface="Calibri" panose="020F0502020204030204" pitchFamily="34" charset="0"/>
              </a:rPr>
              <a:t>location</a:t>
            </a:r>
          </a:p>
          <a:p>
            <a:pPr eaLnBrk="1" hangingPunct="1">
              <a:spcBef>
                <a:spcPct val="0"/>
              </a:spcBef>
              <a:buFontTx/>
              <a:buNone/>
            </a:pPr>
            <a:r>
              <a:rPr lang="en-US" altLang="en-US" sz="1600" b="0">
                <a:solidFill>
                  <a:srgbClr val="008000"/>
                </a:solidFill>
                <a:latin typeface="Calibri" panose="020F0502020204030204" pitchFamily="34" charset="0"/>
              </a:rPr>
              <a:t>amazing</a:t>
            </a:r>
          </a:p>
          <a:p>
            <a:pPr eaLnBrk="1" hangingPunct="1">
              <a:spcBef>
                <a:spcPct val="0"/>
              </a:spcBef>
              <a:buFontTx/>
              <a:buNone/>
            </a:pPr>
            <a:r>
              <a:rPr lang="en-US" altLang="en-US" sz="1600" b="0">
                <a:solidFill>
                  <a:srgbClr val="008000"/>
                </a:solidFill>
                <a:latin typeface="Calibri" panose="020F0502020204030204" pitchFamily="34" charset="0"/>
              </a:rPr>
              <a:t>walk</a:t>
            </a:r>
          </a:p>
          <a:p>
            <a:pPr eaLnBrk="1" hangingPunct="1">
              <a:spcBef>
                <a:spcPct val="0"/>
              </a:spcBef>
              <a:buFontTx/>
              <a:buNone/>
            </a:pPr>
            <a:r>
              <a:rPr lang="en-US" altLang="en-US" sz="1600" b="0">
                <a:solidFill>
                  <a:srgbClr val="008000"/>
                </a:solidFill>
                <a:latin typeface="Calibri" panose="020F0502020204030204" pitchFamily="34" charset="0"/>
              </a:rPr>
              <a:t>anywhere</a:t>
            </a:r>
          </a:p>
        </p:txBody>
      </p:sp>
      <p:sp>
        <p:nvSpPr>
          <p:cNvPr id="58" name="TextBox 57"/>
          <p:cNvSpPr txBox="1">
            <a:spLocks noChangeArrowheads="1"/>
          </p:cNvSpPr>
          <p:nvPr/>
        </p:nvSpPr>
        <p:spPr bwMode="auto">
          <a:xfrm>
            <a:off x="1574800" y="4964113"/>
            <a:ext cx="1981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solidFill>
                  <a:srgbClr val="0000FF"/>
                </a:solidFill>
                <a:latin typeface="Calibri" panose="020F0502020204030204" pitchFamily="34" charset="0"/>
              </a:rPr>
              <a:t>terrible</a:t>
            </a:r>
          </a:p>
          <a:p>
            <a:pPr eaLnBrk="1" hangingPunct="1">
              <a:spcBef>
                <a:spcPct val="0"/>
              </a:spcBef>
              <a:buFontTx/>
              <a:buNone/>
            </a:pPr>
            <a:r>
              <a:rPr lang="en-US" altLang="en-US" sz="1600" b="0">
                <a:solidFill>
                  <a:srgbClr val="0000FF"/>
                </a:solidFill>
                <a:latin typeface="Calibri" panose="020F0502020204030204" pitchFamily="34" charset="0"/>
              </a:rPr>
              <a:t>front-desk</a:t>
            </a:r>
          </a:p>
          <a:p>
            <a:pPr eaLnBrk="1" hangingPunct="1">
              <a:spcBef>
                <a:spcPct val="0"/>
              </a:spcBef>
              <a:buFontTx/>
              <a:buNone/>
            </a:pPr>
            <a:r>
              <a:rPr lang="en-US" altLang="en-US" sz="1600" b="0">
                <a:solidFill>
                  <a:srgbClr val="0000FF"/>
                </a:solidFill>
                <a:latin typeface="Calibri" panose="020F0502020204030204" pitchFamily="34" charset="0"/>
              </a:rPr>
              <a:t>smile</a:t>
            </a:r>
          </a:p>
          <a:p>
            <a:pPr eaLnBrk="1" hangingPunct="1">
              <a:spcBef>
                <a:spcPct val="0"/>
              </a:spcBef>
              <a:buFontTx/>
              <a:buNone/>
            </a:pPr>
            <a:r>
              <a:rPr lang="en-US" altLang="en-US" sz="1600" b="0">
                <a:solidFill>
                  <a:srgbClr val="0000FF"/>
                </a:solidFill>
                <a:latin typeface="Calibri" panose="020F0502020204030204" pitchFamily="34" charset="0"/>
              </a:rPr>
              <a:t>unhelpful</a:t>
            </a:r>
          </a:p>
        </p:txBody>
      </p:sp>
      <p:sp>
        <p:nvSpPr>
          <p:cNvPr id="60" name="TextBox 59"/>
          <p:cNvSpPr txBox="1">
            <a:spLocks noChangeArrowheads="1"/>
          </p:cNvSpPr>
          <p:nvPr/>
        </p:nvSpPr>
        <p:spPr bwMode="auto">
          <a:xfrm>
            <a:off x="1577975" y="3575051"/>
            <a:ext cx="1600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600" b="0">
                <a:solidFill>
                  <a:srgbClr val="FF0000"/>
                </a:solidFill>
                <a:latin typeface="Calibri" panose="020F0502020204030204" pitchFamily="34" charset="0"/>
              </a:rPr>
              <a:t>room</a:t>
            </a:r>
          </a:p>
          <a:p>
            <a:pPr eaLnBrk="1" hangingPunct="1">
              <a:spcBef>
                <a:spcPct val="0"/>
              </a:spcBef>
              <a:buFontTx/>
              <a:buNone/>
            </a:pPr>
            <a:r>
              <a:rPr lang="en-US" altLang="en-US" sz="1600" b="0">
                <a:solidFill>
                  <a:srgbClr val="FF0000"/>
                </a:solidFill>
                <a:latin typeface="Calibri" panose="020F0502020204030204" pitchFamily="34" charset="0"/>
              </a:rPr>
              <a:t>dirty</a:t>
            </a:r>
          </a:p>
          <a:p>
            <a:pPr eaLnBrk="1" hangingPunct="1">
              <a:spcBef>
                <a:spcPct val="0"/>
              </a:spcBef>
              <a:buFontTx/>
              <a:buNone/>
            </a:pPr>
            <a:r>
              <a:rPr lang="en-US" altLang="en-US" sz="1600" b="0">
                <a:solidFill>
                  <a:srgbClr val="FF0000"/>
                </a:solidFill>
                <a:latin typeface="Calibri" panose="020F0502020204030204" pitchFamily="34" charset="0"/>
              </a:rPr>
              <a:t>appointed</a:t>
            </a:r>
          </a:p>
          <a:p>
            <a:pPr eaLnBrk="1" hangingPunct="1">
              <a:spcBef>
                <a:spcPct val="0"/>
              </a:spcBef>
              <a:buFontTx/>
              <a:buNone/>
            </a:pPr>
            <a:r>
              <a:rPr lang="en-US" altLang="en-US" sz="1600" b="0">
                <a:solidFill>
                  <a:srgbClr val="FF0000"/>
                </a:solidFill>
                <a:latin typeface="Calibri" panose="020F0502020204030204" pitchFamily="34" charset="0"/>
              </a:rPr>
              <a:t>smelly</a:t>
            </a:r>
          </a:p>
        </p:txBody>
      </p:sp>
      <p:sp>
        <p:nvSpPr>
          <p:cNvPr id="66" name="TextBox 65"/>
          <p:cNvSpPr txBox="1">
            <a:spLocks noChangeArrowheads="1"/>
          </p:cNvSpPr>
          <p:nvPr/>
        </p:nvSpPr>
        <p:spPr bwMode="auto">
          <a:xfrm>
            <a:off x="2103439" y="1905000"/>
            <a:ext cx="120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8000"/>
                </a:solidFill>
                <a:latin typeface="Calibri" panose="020F0502020204030204" pitchFamily="34" charset="0"/>
              </a:rPr>
              <a:t>Location</a:t>
            </a:r>
          </a:p>
        </p:txBody>
      </p:sp>
      <p:sp>
        <p:nvSpPr>
          <p:cNvPr id="67" name="TextBox 66"/>
          <p:cNvSpPr txBox="1">
            <a:spLocks noChangeArrowheads="1"/>
          </p:cNvSpPr>
          <p:nvPr/>
        </p:nvSpPr>
        <p:spPr bwMode="auto">
          <a:xfrm>
            <a:off x="2130426" y="3325812"/>
            <a:ext cx="120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FF0000"/>
                </a:solidFill>
                <a:latin typeface="Calibri" panose="020F0502020204030204" pitchFamily="34" charset="0"/>
              </a:rPr>
              <a:t>Room</a:t>
            </a:r>
          </a:p>
        </p:txBody>
      </p:sp>
      <p:sp>
        <p:nvSpPr>
          <p:cNvPr id="68" name="TextBox 67"/>
          <p:cNvSpPr txBox="1">
            <a:spLocks noChangeArrowheads="1"/>
          </p:cNvSpPr>
          <p:nvPr/>
        </p:nvSpPr>
        <p:spPr bwMode="auto">
          <a:xfrm>
            <a:off x="2170113" y="4657725"/>
            <a:ext cx="1204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solidFill>
                  <a:srgbClr val="0000FF"/>
                </a:solidFill>
                <a:latin typeface="Calibri" panose="020F0502020204030204" pitchFamily="34" charset="0"/>
              </a:rPr>
              <a:t>Service</a:t>
            </a:r>
          </a:p>
        </p:txBody>
      </p:sp>
      <p:sp>
        <p:nvSpPr>
          <p:cNvPr id="71" name="TextBox 70"/>
          <p:cNvSpPr txBox="1">
            <a:spLocks noChangeArrowheads="1"/>
          </p:cNvSpPr>
          <p:nvPr/>
        </p:nvSpPr>
        <p:spPr bwMode="auto">
          <a:xfrm>
            <a:off x="6996113" y="1700510"/>
            <a:ext cx="1817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dirty="0">
                <a:latin typeface="Calibri" panose="020F0502020204030204" pitchFamily="34" charset="0"/>
              </a:rPr>
              <a:t>Aspect Rating</a:t>
            </a:r>
          </a:p>
        </p:txBody>
      </p:sp>
      <p:pic>
        <p:nvPicPr>
          <p:cNvPr id="73" name="Picture 72" descr="Screen shot 2011-08-11 at 2.13.49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08876" y="4284664"/>
            <a:ext cx="7858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descr="Screen shot 2011-08-11 at 2.14.38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23164" y="3179763"/>
            <a:ext cx="7508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descr="Screen shot 2011-08-11 at 2.17.12 A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31100" y="5505450"/>
            <a:ext cx="7508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75"/>
          <p:cNvSpPr txBox="1">
            <a:spLocks noChangeArrowheads="1"/>
          </p:cNvSpPr>
          <p:nvPr/>
        </p:nvSpPr>
        <p:spPr bwMode="auto">
          <a:xfrm>
            <a:off x="8667297" y="1717293"/>
            <a:ext cx="1817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b="0" dirty="0">
                <a:latin typeface="Calibri" panose="020F0502020204030204" pitchFamily="34" charset="0"/>
              </a:rPr>
              <a:t>Aspect Weight</a:t>
            </a:r>
          </a:p>
        </p:txBody>
      </p:sp>
      <p:cxnSp>
        <p:nvCxnSpPr>
          <p:cNvPr id="85" name="Straight Arrow Connector 84"/>
          <p:cNvCxnSpPr/>
          <p:nvPr/>
        </p:nvCxnSpPr>
        <p:spPr>
          <a:xfrm>
            <a:off x="7194550" y="3244850"/>
            <a:ext cx="273050" cy="15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7194550" y="4375151"/>
            <a:ext cx="273050" cy="9525"/>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7194550" y="5607050"/>
            <a:ext cx="274638" cy="15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grpSp>
        <p:nvGrpSpPr>
          <p:cNvPr id="99" name="Group 98"/>
          <p:cNvGrpSpPr>
            <a:grpSpLocks/>
          </p:cNvGrpSpPr>
          <p:nvPr/>
        </p:nvGrpSpPr>
        <p:grpSpPr bwMode="auto">
          <a:xfrm>
            <a:off x="2695576" y="2352676"/>
            <a:ext cx="1374775" cy="777875"/>
            <a:chOff x="1091639" y="1600201"/>
            <a:chExt cx="4397833" cy="1799783"/>
          </a:xfrm>
        </p:grpSpPr>
        <p:cxnSp>
          <p:nvCxnSpPr>
            <p:cNvPr id="100" name="Straight Arrow Connector 99"/>
            <p:cNvCxnSpPr/>
            <p:nvPr/>
          </p:nvCxnSpPr>
          <p:spPr>
            <a:xfrm>
              <a:off x="1091639" y="3385292"/>
              <a:ext cx="4397833" cy="14692"/>
            </a:xfrm>
            <a:prstGeom prst="straightConnector1">
              <a:avLst/>
            </a:prstGeom>
            <a:ln w="3175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5400000" flipH="1" flipV="1">
              <a:off x="199092" y="2492748"/>
              <a:ext cx="1785091" cy="0"/>
            </a:xfrm>
            <a:prstGeom prst="straightConnector1">
              <a:avLst/>
            </a:prstGeom>
            <a:ln w="3175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02" name="Freeform 101"/>
            <p:cNvSpPr/>
            <p:nvPr/>
          </p:nvSpPr>
          <p:spPr>
            <a:xfrm>
              <a:off x="1106876" y="2132789"/>
              <a:ext cx="4230247" cy="1076198"/>
            </a:xfrm>
            <a:custGeom>
              <a:avLst/>
              <a:gdLst>
                <a:gd name="connsiteX0" fmla="*/ 0 w 4233175"/>
                <a:gd name="connsiteY0" fmla="*/ 680452 h 1076434"/>
                <a:gd name="connsiteX1" fmla="*/ 778358 w 4233175"/>
                <a:gd name="connsiteY1" fmla="*/ 11379 h 1076434"/>
                <a:gd name="connsiteX2" fmla="*/ 1761547 w 4233175"/>
                <a:gd name="connsiteY2" fmla="*/ 612179 h 1076434"/>
                <a:gd name="connsiteX3" fmla="*/ 2799358 w 4233175"/>
                <a:gd name="connsiteY3" fmla="*/ 229852 h 1076434"/>
                <a:gd name="connsiteX4" fmla="*/ 4233175 w 4233175"/>
                <a:gd name="connsiteY4" fmla="*/ 1076434 h 1076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175" h="1076434">
                  <a:moveTo>
                    <a:pt x="0" y="680452"/>
                  </a:moveTo>
                  <a:cubicBezTo>
                    <a:pt x="242383" y="351605"/>
                    <a:pt x="484767" y="22758"/>
                    <a:pt x="778358" y="11379"/>
                  </a:cubicBezTo>
                  <a:cubicBezTo>
                    <a:pt x="1071949" y="0"/>
                    <a:pt x="1424714" y="575767"/>
                    <a:pt x="1761547" y="612179"/>
                  </a:cubicBezTo>
                  <a:cubicBezTo>
                    <a:pt x="2098380" y="648591"/>
                    <a:pt x="2387420" y="152476"/>
                    <a:pt x="2799358" y="229852"/>
                  </a:cubicBezTo>
                  <a:cubicBezTo>
                    <a:pt x="3211296" y="307228"/>
                    <a:pt x="4233175" y="1076434"/>
                    <a:pt x="4233175" y="1076434"/>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grpSp>
      <p:grpSp>
        <p:nvGrpSpPr>
          <p:cNvPr id="103" name="Group 102"/>
          <p:cNvGrpSpPr>
            <a:grpSpLocks/>
          </p:cNvGrpSpPr>
          <p:nvPr/>
        </p:nvGrpSpPr>
        <p:grpSpPr bwMode="auto">
          <a:xfrm>
            <a:off x="2676525" y="3748087"/>
            <a:ext cx="1371600" cy="776288"/>
            <a:chOff x="1091638" y="2132387"/>
            <a:chExt cx="2568010" cy="1267597"/>
          </a:xfrm>
        </p:grpSpPr>
        <p:cxnSp>
          <p:nvCxnSpPr>
            <p:cNvPr id="104" name="Straight Arrow Connector 103"/>
            <p:cNvCxnSpPr/>
            <p:nvPr/>
          </p:nvCxnSpPr>
          <p:spPr>
            <a:xfrm>
              <a:off x="1091638" y="3389615"/>
              <a:ext cx="2568010" cy="10369"/>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5400000" flipH="1" flipV="1">
              <a:off x="461727" y="2762298"/>
              <a:ext cx="1259820" cy="0"/>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6" name="Freeform 105"/>
            <p:cNvSpPr/>
            <p:nvPr/>
          </p:nvSpPr>
          <p:spPr>
            <a:xfrm>
              <a:off x="1091638" y="2389018"/>
              <a:ext cx="2541261" cy="902093"/>
            </a:xfrm>
            <a:custGeom>
              <a:avLst/>
              <a:gdLst>
                <a:gd name="connsiteX0" fmla="*/ 0 w 2539905"/>
                <a:gd name="connsiteY0" fmla="*/ 0 h 901201"/>
                <a:gd name="connsiteX1" fmla="*/ 682770 w 2539905"/>
                <a:gd name="connsiteY1" fmla="*/ 518873 h 901201"/>
                <a:gd name="connsiteX2" fmla="*/ 1160709 w 2539905"/>
                <a:gd name="connsiteY2" fmla="*/ 518873 h 901201"/>
                <a:gd name="connsiteX3" fmla="*/ 1556716 w 2539905"/>
                <a:gd name="connsiteY3" fmla="*/ 873892 h 901201"/>
                <a:gd name="connsiteX4" fmla="*/ 2539905 w 2539905"/>
                <a:gd name="connsiteY4" fmla="*/ 682728 h 90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905" h="901201">
                  <a:moveTo>
                    <a:pt x="0" y="0"/>
                  </a:moveTo>
                  <a:cubicBezTo>
                    <a:pt x="244659" y="216197"/>
                    <a:pt x="489319" y="432394"/>
                    <a:pt x="682770" y="518873"/>
                  </a:cubicBezTo>
                  <a:cubicBezTo>
                    <a:pt x="876222" y="605352"/>
                    <a:pt x="1015051" y="459703"/>
                    <a:pt x="1160709" y="518873"/>
                  </a:cubicBezTo>
                  <a:cubicBezTo>
                    <a:pt x="1306367" y="578043"/>
                    <a:pt x="1326850" y="846583"/>
                    <a:pt x="1556716" y="873892"/>
                  </a:cubicBezTo>
                  <a:cubicBezTo>
                    <a:pt x="1786582" y="901201"/>
                    <a:pt x="2539905" y="682728"/>
                    <a:pt x="2539905" y="68272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grpSp>
      <p:grpSp>
        <p:nvGrpSpPr>
          <p:cNvPr id="107" name="Group 106"/>
          <p:cNvGrpSpPr>
            <a:grpSpLocks/>
          </p:cNvGrpSpPr>
          <p:nvPr/>
        </p:nvGrpSpPr>
        <p:grpSpPr bwMode="auto">
          <a:xfrm>
            <a:off x="2713038" y="5180012"/>
            <a:ext cx="1371600" cy="776288"/>
            <a:chOff x="1091638" y="2132387"/>
            <a:chExt cx="2568010" cy="1267597"/>
          </a:xfrm>
        </p:grpSpPr>
        <p:cxnSp>
          <p:nvCxnSpPr>
            <p:cNvPr id="108" name="Straight Arrow Connector 107"/>
            <p:cNvCxnSpPr/>
            <p:nvPr/>
          </p:nvCxnSpPr>
          <p:spPr>
            <a:xfrm>
              <a:off x="1091638" y="3389615"/>
              <a:ext cx="2568010" cy="10369"/>
            </a:xfrm>
            <a:prstGeom prst="straightConnector1">
              <a:avLst/>
            </a:prstGeom>
            <a:ln w="3175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rot="5400000" flipH="1" flipV="1">
              <a:off x="461727" y="2762298"/>
              <a:ext cx="1259820" cy="0"/>
            </a:xfrm>
            <a:prstGeom prst="straightConnector1">
              <a:avLst/>
            </a:prstGeom>
            <a:ln w="3175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0" name="Freeform 109"/>
            <p:cNvSpPr/>
            <p:nvPr/>
          </p:nvSpPr>
          <p:spPr>
            <a:xfrm>
              <a:off x="1091638" y="2487522"/>
              <a:ext cx="2377787" cy="707676"/>
            </a:xfrm>
            <a:custGeom>
              <a:avLst/>
              <a:gdLst>
                <a:gd name="connsiteX0" fmla="*/ 0 w 2376041"/>
                <a:gd name="connsiteY0" fmla="*/ 448324 h 707761"/>
                <a:gd name="connsiteX1" fmla="*/ 928568 w 2376041"/>
                <a:gd name="connsiteY1" fmla="*/ 52342 h 707761"/>
                <a:gd name="connsiteX2" fmla="*/ 1857135 w 2376041"/>
                <a:gd name="connsiteY2" fmla="*/ 134269 h 707761"/>
                <a:gd name="connsiteX3" fmla="*/ 2376041 w 2376041"/>
                <a:gd name="connsiteY3" fmla="*/ 707761 h 707761"/>
              </a:gdLst>
              <a:ahLst/>
              <a:cxnLst>
                <a:cxn ang="0">
                  <a:pos x="connsiteX0" y="connsiteY0"/>
                </a:cxn>
                <a:cxn ang="0">
                  <a:pos x="connsiteX1" y="connsiteY1"/>
                </a:cxn>
                <a:cxn ang="0">
                  <a:pos x="connsiteX2" y="connsiteY2"/>
                </a:cxn>
                <a:cxn ang="0">
                  <a:pos x="connsiteX3" y="connsiteY3"/>
                </a:cxn>
              </a:cxnLst>
              <a:rect l="l" t="t" r="r" b="b"/>
              <a:pathLst>
                <a:path w="2376041" h="707761">
                  <a:moveTo>
                    <a:pt x="0" y="448324"/>
                  </a:moveTo>
                  <a:cubicBezTo>
                    <a:pt x="309523" y="276504"/>
                    <a:pt x="619046" y="104685"/>
                    <a:pt x="928568" y="52342"/>
                  </a:cubicBezTo>
                  <a:cubicBezTo>
                    <a:pt x="1238091" y="0"/>
                    <a:pt x="1615890" y="25033"/>
                    <a:pt x="1857135" y="134269"/>
                  </a:cubicBezTo>
                  <a:cubicBezTo>
                    <a:pt x="2098380" y="243505"/>
                    <a:pt x="2282729" y="593973"/>
                    <a:pt x="2376041" y="707761"/>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a:p>
          </p:txBody>
        </p:sp>
      </p:grpSp>
      <p:grpSp>
        <p:nvGrpSpPr>
          <p:cNvPr id="65" name="Group 64"/>
          <p:cNvGrpSpPr>
            <a:grpSpLocks/>
          </p:cNvGrpSpPr>
          <p:nvPr/>
        </p:nvGrpSpPr>
        <p:grpSpPr bwMode="auto">
          <a:xfrm>
            <a:off x="8458200" y="3048000"/>
            <a:ext cx="1697038" cy="2730500"/>
            <a:chOff x="6934200" y="3407690"/>
            <a:chExt cx="1696357" cy="2729704"/>
          </a:xfrm>
        </p:grpSpPr>
        <p:sp>
          <p:nvSpPr>
            <p:cNvPr id="125989" name="TextBox 76"/>
            <p:cNvSpPr txBox="1">
              <a:spLocks noChangeArrowheads="1"/>
            </p:cNvSpPr>
            <p:nvPr/>
          </p:nvSpPr>
          <p:spPr bwMode="auto">
            <a:xfrm>
              <a:off x="7302435" y="3407690"/>
              <a:ext cx="1316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latin typeface="Calibri" panose="020F0502020204030204" pitchFamily="34" charset="0"/>
                </a:rPr>
                <a:t>0.86</a:t>
              </a:r>
            </a:p>
          </p:txBody>
        </p:sp>
        <p:sp>
          <p:nvSpPr>
            <p:cNvPr id="125990" name="TextBox 77"/>
            <p:cNvSpPr txBox="1">
              <a:spLocks noChangeArrowheads="1"/>
            </p:cNvSpPr>
            <p:nvPr/>
          </p:nvSpPr>
          <p:spPr bwMode="auto">
            <a:xfrm>
              <a:off x="7313869" y="4530045"/>
              <a:ext cx="1316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latin typeface="Calibri" panose="020F0502020204030204" pitchFamily="34" charset="0"/>
                </a:rPr>
                <a:t>0.04</a:t>
              </a:r>
            </a:p>
          </p:txBody>
        </p:sp>
        <p:sp>
          <p:nvSpPr>
            <p:cNvPr id="125991" name="TextBox 78"/>
            <p:cNvSpPr txBox="1">
              <a:spLocks noChangeArrowheads="1"/>
            </p:cNvSpPr>
            <p:nvPr/>
          </p:nvSpPr>
          <p:spPr bwMode="auto">
            <a:xfrm>
              <a:off x="7313869" y="5768062"/>
              <a:ext cx="1316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b="0">
                  <a:latin typeface="Calibri" panose="020F0502020204030204" pitchFamily="34" charset="0"/>
                </a:rPr>
                <a:t>0.10</a:t>
              </a:r>
            </a:p>
          </p:txBody>
        </p:sp>
        <p:sp>
          <p:nvSpPr>
            <p:cNvPr id="135" name="Flowchart: Summing Junction 77"/>
            <p:cNvSpPr/>
            <p:nvPr/>
          </p:nvSpPr>
          <p:spPr>
            <a:xfrm>
              <a:off x="6934200" y="3487042"/>
              <a:ext cx="228508" cy="228533"/>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6" name="Flowchart: Summing Junction 77"/>
            <p:cNvSpPr/>
            <p:nvPr/>
          </p:nvSpPr>
          <p:spPr>
            <a:xfrm>
              <a:off x="6934200" y="4607490"/>
              <a:ext cx="228508" cy="228533"/>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7" name="Flowchart: Summing Junction 77"/>
            <p:cNvSpPr/>
            <p:nvPr/>
          </p:nvSpPr>
          <p:spPr>
            <a:xfrm>
              <a:off x="6934200" y="5853315"/>
              <a:ext cx="228508" cy="228533"/>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52" name="Group 51"/>
          <p:cNvGrpSpPr>
            <a:grpSpLocks/>
          </p:cNvGrpSpPr>
          <p:nvPr/>
        </p:nvGrpSpPr>
        <p:grpSpPr bwMode="auto">
          <a:xfrm>
            <a:off x="1650207" y="835025"/>
            <a:ext cx="2109788" cy="995362"/>
            <a:chOff x="346389" y="1253580"/>
            <a:chExt cx="2109381" cy="994253"/>
          </a:xfrm>
        </p:grpSpPr>
        <p:sp>
          <p:nvSpPr>
            <p:cNvPr id="125987" name="TextBox 54"/>
            <p:cNvSpPr txBox="1">
              <a:spLocks noChangeArrowheads="1"/>
            </p:cNvSpPr>
            <p:nvPr/>
          </p:nvSpPr>
          <p:spPr bwMode="auto">
            <a:xfrm>
              <a:off x="346389" y="1487544"/>
              <a:ext cx="1108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b="0">
                  <a:latin typeface="Calibri" panose="020F0502020204030204" pitchFamily="34" charset="0"/>
                </a:rPr>
                <a:t>Entity</a:t>
              </a:r>
            </a:p>
          </p:txBody>
        </p:sp>
        <p:pic>
          <p:nvPicPr>
            <p:cNvPr id="125988" name="Picture 14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12650" y="1253580"/>
              <a:ext cx="943120" cy="9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52"/>
          <p:cNvGrpSpPr>
            <a:grpSpLocks/>
          </p:cNvGrpSpPr>
          <p:nvPr/>
        </p:nvGrpSpPr>
        <p:grpSpPr bwMode="auto">
          <a:xfrm>
            <a:off x="5038725" y="858838"/>
            <a:ext cx="1409656" cy="1252666"/>
            <a:chOff x="3565473" y="1218627"/>
            <a:chExt cx="1372183" cy="1400939"/>
          </a:xfrm>
        </p:grpSpPr>
        <p:sp>
          <p:nvSpPr>
            <p:cNvPr id="125985" name="TextBox 116"/>
            <p:cNvSpPr txBox="1">
              <a:spLocks noChangeArrowheads="1"/>
            </p:cNvSpPr>
            <p:nvPr/>
          </p:nvSpPr>
          <p:spPr bwMode="auto">
            <a:xfrm>
              <a:off x="3565473" y="2219456"/>
              <a:ext cx="1372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2000" b="0">
                  <a:latin typeface="Calibri" panose="020F0502020204030204" pitchFamily="34" charset="0"/>
                </a:rPr>
                <a:t>Review</a:t>
              </a:r>
            </a:p>
          </p:txBody>
        </p:sp>
        <p:pic>
          <p:nvPicPr>
            <p:cNvPr id="125986" name="Picture 14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78457" y="1218627"/>
              <a:ext cx="1013373" cy="9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68"/>
          <p:cNvGrpSpPr>
            <a:grpSpLocks/>
          </p:cNvGrpSpPr>
          <p:nvPr/>
        </p:nvGrpSpPr>
        <p:grpSpPr bwMode="auto">
          <a:xfrm>
            <a:off x="5245101" y="2852738"/>
            <a:ext cx="4856163" cy="2755900"/>
            <a:chOff x="3928142" y="3212034"/>
            <a:chExt cx="4682197" cy="2756731"/>
          </a:xfrm>
        </p:grpSpPr>
        <p:sp>
          <p:nvSpPr>
            <p:cNvPr id="81" name="Flowchart: Summing Junction 77"/>
            <p:cNvSpPr/>
            <p:nvPr/>
          </p:nvSpPr>
          <p:spPr>
            <a:xfrm>
              <a:off x="8382275" y="4611043"/>
              <a:ext cx="228064" cy="228669"/>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3" name="Straight Arrow Connector 82"/>
            <p:cNvCxnSpPr/>
            <p:nvPr/>
          </p:nvCxnSpPr>
          <p:spPr>
            <a:xfrm>
              <a:off x="7978188" y="4747609"/>
              <a:ext cx="353576" cy="15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16200000" flipH="1">
              <a:off x="7656782" y="3904300"/>
              <a:ext cx="973430" cy="376535"/>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5400000" flipH="1" flipV="1">
              <a:off x="7620622" y="5257621"/>
              <a:ext cx="1068710" cy="353576"/>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81" idx="0"/>
            </p:cNvCxnSpPr>
            <p:nvPr/>
          </p:nvCxnSpPr>
          <p:spPr>
            <a:xfrm rot="16200000" flipV="1">
              <a:off x="5498562" y="1641614"/>
              <a:ext cx="1399009" cy="4539848"/>
            </a:xfrm>
            <a:prstGeom prst="curvedConnector2">
              <a:avLst/>
            </a:prstGeom>
            <a:ln>
              <a:tailEnd type="triangle" w="lg"/>
            </a:ln>
          </p:spPr>
          <p:style>
            <a:lnRef idx="2">
              <a:schemeClr val="accent1"/>
            </a:lnRef>
            <a:fillRef idx="0">
              <a:schemeClr val="accent1"/>
            </a:fillRef>
            <a:effectRef idx="1">
              <a:schemeClr val="accent1"/>
            </a:effectRef>
            <a:fontRef idx="minor">
              <a:schemeClr val="tx1"/>
            </a:fontRef>
          </p:style>
        </p:cxnSp>
      </p:grpSp>
      <p:pic>
        <p:nvPicPr>
          <p:cNvPr id="56" name="Picture 5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24825" y="762000"/>
            <a:ext cx="713196" cy="8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59995" y="6123355"/>
            <a:ext cx="8058604" cy="584775"/>
          </a:xfrm>
          <a:prstGeom prst="rect">
            <a:avLst/>
          </a:prstGeom>
          <a:solidFill>
            <a:srgbClr val="FFFF99"/>
          </a:solidFill>
        </p:spPr>
        <p:txBody>
          <a:bodyPr wrap="square">
            <a:spAutoFit/>
          </a:bodyPr>
          <a:lstStyle/>
          <a:p>
            <a:pPr>
              <a:defRPr/>
            </a:pPr>
            <a:r>
              <a:rPr lang="en-US" sz="1600" dirty="0" err="1"/>
              <a:t>Hongning</a:t>
            </a:r>
            <a:r>
              <a:rPr lang="en-US" sz="1600" dirty="0"/>
              <a:t> Wang, Yue Lu, </a:t>
            </a:r>
            <a:r>
              <a:rPr lang="en-US" sz="1600" dirty="0" err="1"/>
              <a:t>ChengXiang</a:t>
            </a:r>
            <a:r>
              <a:rPr lang="en-US" sz="1600" dirty="0"/>
              <a:t> Zhai, Latent Aspect Rating Analysis without Aspect Keyword Supervision, </a:t>
            </a:r>
            <a:r>
              <a:rPr lang="en-US" sz="1600" i="1" dirty="0"/>
              <a:t>Proceedings </a:t>
            </a:r>
            <a:r>
              <a:rPr lang="en-US" sz="1600" i="1" dirty="0" smtClean="0"/>
              <a:t>of KDD 2011, </a:t>
            </a:r>
            <a:r>
              <a:rPr lang="en-US" sz="1600" dirty="0" smtClean="0"/>
              <a:t>pages </a:t>
            </a:r>
            <a:r>
              <a:rPr lang="en-US" sz="1600" dirty="0"/>
              <a:t>618-626.</a:t>
            </a:r>
          </a:p>
        </p:txBody>
      </p:sp>
      <p:sp>
        <p:nvSpPr>
          <p:cNvPr id="4" name="Slide Number Placeholder 3"/>
          <p:cNvSpPr>
            <a:spLocks noGrp="1"/>
          </p:cNvSpPr>
          <p:nvPr>
            <p:ph type="sldNum" sz="quarter" idx="12"/>
          </p:nvPr>
        </p:nvSpPr>
        <p:spPr/>
        <p:txBody>
          <a:bodyPr/>
          <a:lstStyle/>
          <a:p>
            <a:fld id="{88AD08FE-21CA-447A-B5E0-10774CCDBD3A}" type="slidenum">
              <a:rPr lang="en-US" smtClean="0"/>
              <a:t>36</a:t>
            </a:fld>
            <a:endParaRPr lang="en-US"/>
          </a:p>
        </p:txBody>
      </p:sp>
    </p:spTree>
    <p:custDataLst>
      <p:tags r:id="rId1"/>
    </p:custDataLst>
    <p:extLst>
      <p:ext uri="{BB962C8B-B14F-4D97-AF65-F5344CB8AC3E}">
        <p14:creationId xmlns:p14="http://schemas.microsoft.com/office/powerpoint/2010/main" val="53657707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57772158"/>
              </p:ext>
            </p:extLst>
          </p:nvPr>
        </p:nvGraphicFramePr>
        <p:xfrm>
          <a:off x="990600" y="2570629"/>
          <a:ext cx="10591798" cy="2885609"/>
        </p:xfrm>
        <a:graphic>
          <a:graphicData uri="http://schemas.openxmlformats.org/drawingml/2006/table">
            <a:tbl>
              <a:tblPr firstRow="1" bandRow="1">
                <a:tableStyleId>{21E4AEA4-8DFA-4A89-87EB-49C32662AFE0}</a:tableStyleId>
              </a:tblPr>
              <a:tblGrid>
                <a:gridCol w="3971924">
                  <a:extLst>
                    <a:ext uri="{9D8B030D-6E8A-4147-A177-3AD203B41FA5}">
                      <a16:colId xmlns:a16="http://schemas.microsoft.com/office/drawing/2014/main" val="20000"/>
                    </a:ext>
                  </a:extLst>
                </a:gridCol>
                <a:gridCol w="1609725">
                  <a:extLst>
                    <a:ext uri="{9D8B030D-6E8A-4147-A177-3AD203B41FA5}">
                      <a16:colId xmlns:a16="http://schemas.microsoft.com/office/drawing/2014/main" val="20001"/>
                    </a:ext>
                  </a:extLst>
                </a:gridCol>
                <a:gridCol w="1428751">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981198">
                  <a:extLst>
                    <a:ext uri="{9D8B030D-6E8A-4147-A177-3AD203B41FA5}">
                      <a16:colId xmlns:a16="http://schemas.microsoft.com/office/drawing/2014/main" val="20004"/>
                    </a:ext>
                  </a:extLst>
                </a:gridCol>
              </a:tblGrid>
              <a:tr h="792985">
                <a:tc>
                  <a:txBody>
                    <a:bodyPr/>
                    <a:lstStyle/>
                    <a:p>
                      <a:pPr algn="ctr"/>
                      <a:r>
                        <a:rPr lang="en-US" sz="2800" b="1" i="1" dirty="0" smtClean="0"/>
                        <a:t>Hotel</a:t>
                      </a:r>
                      <a:endParaRPr lang="en-US" sz="2800" b="1" i="1" dirty="0"/>
                    </a:p>
                  </a:txBody>
                  <a:tcPr anchor="ctr"/>
                </a:tc>
                <a:tc>
                  <a:txBody>
                    <a:bodyPr/>
                    <a:lstStyle/>
                    <a:p>
                      <a:pPr algn="ctr"/>
                      <a:r>
                        <a:rPr lang="en-US" sz="2800" b="1" i="1" dirty="0" smtClean="0"/>
                        <a:t>Value</a:t>
                      </a:r>
                      <a:endParaRPr lang="en-US" sz="2800" b="1" i="1" dirty="0"/>
                    </a:p>
                  </a:txBody>
                  <a:tcPr anchor="ctr"/>
                </a:tc>
                <a:tc>
                  <a:txBody>
                    <a:bodyPr/>
                    <a:lstStyle/>
                    <a:p>
                      <a:pPr algn="ctr"/>
                      <a:r>
                        <a:rPr lang="en-US" sz="2800" b="1" i="1" dirty="0" smtClean="0"/>
                        <a:t>Room</a:t>
                      </a:r>
                      <a:endParaRPr lang="en-US" sz="2800" b="1" i="1" dirty="0"/>
                    </a:p>
                  </a:txBody>
                  <a:tcPr anchor="ctr"/>
                </a:tc>
                <a:tc>
                  <a:txBody>
                    <a:bodyPr/>
                    <a:lstStyle/>
                    <a:p>
                      <a:pPr algn="ctr"/>
                      <a:r>
                        <a:rPr lang="en-US" sz="2800" b="1" i="1" dirty="0" smtClean="0"/>
                        <a:t>Location</a:t>
                      </a:r>
                      <a:endParaRPr lang="en-US" sz="2800" b="1" i="1" dirty="0"/>
                    </a:p>
                  </a:txBody>
                  <a:tcPr anchor="ctr"/>
                </a:tc>
                <a:tc>
                  <a:txBody>
                    <a:bodyPr/>
                    <a:lstStyle/>
                    <a:p>
                      <a:pPr algn="ctr"/>
                      <a:r>
                        <a:rPr lang="en-US" sz="2800" b="1" i="1" dirty="0" smtClean="0"/>
                        <a:t>Cleanliness</a:t>
                      </a:r>
                      <a:endParaRPr lang="en-US" sz="2800" b="1" i="1" dirty="0"/>
                    </a:p>
                  </a:txBody>
                  <a:tcPr anchor="ctr"/>
                </a:tc>
                <a:extLst>
                  <a:ext uri="{0D108BD9-81ED-4DB2-BD59-A6C34878D82A}">
                    <a16:rowId xmlns:a16="http://schemas.microsoft.com/office/drawing/2014/main" val="10000"/>
                  </a:ext>
                </a:extLst>
              </a:tr>
              <a:tr h="573872">
                <a:tc>
                  <a:txBody>
                    <a:bodyPr/>
                    <a:lstStyle/>
                    <a:p>
                      <a:pPr algn="ctr"/>
                      <a:r>
                        <a:rPr lang="en-US" sz="2800" b="0" dirty="0" smtClean="0"/>
                        <a:t>Grand Mirage Resort</a:t>
                      </a:r>
                      <a:endParaRPr lang="en-US" sz="2800" b="0" dirty="0"/>
                    </a:p>
                  </a:txBody>
                  <a:tcPr anchor="ctr"/>
                </a:tc>
                <a:tc>
                  <a:txBody>
                    <a:bodyPr/>
                    <a:lstStyle/>
                    <a:p>
                      <a:pPr algn="ctr"/>
                      <a:r>
                        <a:rPr lang="en-US" sz="2800" b="0" dirty="0" smtClean="0"/>
                        <a:t>4.2(4.7)</a:t>
                      </a:r>
                      <a:endParaRPr lang="en-US" sz="2800" b="0" dirty="0"/>
                    </a:p>
                  </a:txBody>
                  <a:tcPr anchor="ctr"/>
                </a:tc>
                <a:tc>
                  <a:txBody>
                    <a:bodyPr/>
                    <a:lstStyle/>
                    <a:p>
                      <a:pPr algn="ctr"/>
                      <a:r>
                        <a:rPr lang="en-US" sz="2800" b="0" dirty="0" smtClean="0"/>
                        <a:t>3.8(3.1)</a:t>
                      </a:r>
                      <a:endParaRPr lang="en-US" sz="2800" b="0" dirty="0"/>
                    </a:p>
                  </a:txBody>
                  <a:tcPr anchor="ctr"/>
                </a:tc>
                <a:tc>
                  <a:txBody>
                    <a:bodyPr/>
                    <a:lstStyle/>
                    <a:p>
                      <a:pPr algn="ctr"/>
                      <a:r>
                        <a:rPr lang="en-US" sz="2800" b="0" dirty="0" smtClean="0"/>
                        <a:t>4.0(4.2)</a:t>
                      </a:r>
                      <a:endParaRPr lang="en-US" sz="2800" b="0" dirty="0"/>
                    </a:p>
                  </a:txBody>
                  <a:tcPr anchor="ctr"/>
                </a:tc>
                <a:tc>
                  <a:txBody>
                    <a:bodyPr/>
                    <a:lstStyle/>
                    <a:p>
                      <a:pPr algn="ctr"/>
                      <a:r>
                        <a:rPr lang="en-US" sz="2800" b="0" dirty="0" smtClean="0"/>
                        <a:t>4.1(4.2)</a:t>
                      </a:r>
                      <a:endParaRPr lang="en-US" sz="2800" b="0" dirty="0"/>
                    </a:p>
                  </a:txBody>
                  <a:tcPr anchor="ctr"/>
                </a:tc>
                <a:extLst>
                  <a:ext uri="{0D108BD9-81ED-4DB2-BD59-A6C34878D82A}">
                    <a16:rowId xmlns:a16="http://schemas.microsoft.com/office/drawing/2014/main" val="10001"/>
                  </a:ext>
                </a:extLst>
              </a:tr>
              <a:tr h="573872">
                <a:tc>
                  <a:txBody>
                    <a:bodyPr/>
                    <a:lstStyle/>
                    <a:p>
                      <a:pPr algn="ctr"/>
                      <a:r>
                        <a:rPr lang="en-US" sz="2800" b="0" dirty="0" smtClean="0"/>
                        <a:t>Gold Coast Hotel</a:t>
                      </a:r>
                      <a:endParaRPr lang="en-US" sz="2800" b="0" dirty="0"/>
                    </a:p>
                  </a:txBody>
                  <a:tcPr anchor="ctr"/>
                </a:tc>
                <a:tc>
                  <a:txBody>
                    <a:bodyPr/>
                    <a:lstStyle/>
                    <a:p>
                      <a:pPr algn="ctr"/>
                      <a:r>
                        <a:rPr lang="en-US" sz="2800" b="0" dirty="0" smtClean="0"/>
                        <a:t>4.3(4.0)</a:t>
                      </a:r>
                      <a:endParaRPr lang="en-US" sz="2800" b="0" dirty="0"/>
                    </a:p>
                  </a:txBody>
                  <a:tcPr anchor="ctr"/>
                </a:tc>
                <a:tc>
                  <a:txBody>
                    <a:bodyPr/>
                    <a:lstStyle/>
                    <a:p>
                      <a:pPr algn="ctr"/>
                      <a:r>
                        <a:rPr lang="en-US" sz="2800" b="0" dirty="0" smtClean="0"/>
                        <a:t>3.9(3.3)</a:t>
                      </a:r>
                      <a:endParaRPr lang="en-US" sz="2800" b="0" dirty="0"/>
                    </a:p>
                  </a:txBody>
                  <a:tcPr anchor="ctr"/>
                </a:tc>
                <a:tc>
                  <a:txBody>
                    <a:bodyPr/>
                    <a:lstStyle/>
                    <a:p>
                      <a:pPr algn="ctr"/>
                      <a:r>
                        <a:rPr lang="en-US" sz="2800" b="0" dirty="0" smtClean="0"/>
                        <a:t>3.7(3.1)</a:t>
                      </a:r>
                      <a:endParaRPr lang="en-US" sz="2800" b="0" dirty="0"/>
                    </a:p>
                  </a:txBody>
                  <a:tcPr anchor="ctr"/>
                </a:tc>
                <a:tc>
                  <a:txBody>
                    <a:bodyPr/>
                    <a:lstStyle/>
                    <a:p>
                      <a:pPr algn="ctr"/>
                      <a:r>
                        <a:rPr lang="en-US" sz="2800" b="0" dirty="0" smtClean="0"/>
                        <a:t>4.2(4.7)</a:t>
                      </a:r>
                      <a:endParaRPr lang="en-US" sz="2800" b="0" dirty="0"/>
                    </a:p>
                  </a:txBody>
                  <a:tcPr anchor="ctr"/>
                </a:tc>
                <a:extLst>
                  <a:ext uri="{0D108BD9-81ED-4DB2-BD59-A6C34878D82A}">
                    <a16:rowId xmlns:a16="http://schemas.microsoft.com/office/drawing/2014/main" val="10002"/>
                  </a:ext>
                </a:extLst>
              </a:tr>
              <a:tr h="573872">
                <a:tc>
                  <a:txBody>
                    <a:bodyPr/>
                    <a:lstStyle/>
                    <a:p>
                      <a:pPr algn="ctr"/>
                      <a:r>
                        <a:rPr lang="en-US" sz="2800" b="0" dirty="0" err="1" smtClean="0"/>
                        <a:t>Eurostars</a:t>
                      </a:r>
                      <a:r>
                        <a:rPr lang="en-US" sz="2800" b="0" dirty="0" smtClean="0"/>
                        <a:t> Grand Marina</a:t>
                      </a:r>
                      <a:r>
                        <a:rPr lang="en-US" sz="2800" b="0" baseline="0" dirty="0" smtClean="0"/>
                        <a:t> Hotel</a:t>
                      </a:r>
                      <a:endParaRPr lang="en-US" sz="2800" b="0" dirty="0"/>
                    </a:p>
                  </a:txBody>
                  <a:tcPr anchor="ctr"/>
                </a:tc>
                <a:tc>
                  <a:txBody>
                    <a:bodyPr/>
                    <a:lstStyle/>
                    <a:p>
                      <a:pPr algn="ctr"/>
                      <a:r>
                        <a:rPr lang="en-US" sz="2800" b="0" dirty="0" smtClean="0"/>
                        <a:t>3.7(3.8)</a:t>
                      </a:r>
                      <a:endParaRPr lang="en-US" sz="2800" b="0" dirty="0"/>
                    </a:p>
                  </a:txBody>
                  <a:tcPr anchor="ctr"/>
                </a:tc>
                <a:tc>
                  <a:txBody>
                    <a:bodyPr/>
                    <a:lstStyle/>
                    <a:p>
                      <a:pPr algn="ctr"/>
                      <a:r>
                        <a:rPr lang="en-US" sz="2800" b="0" dirty="0" smtClean="0"/>
                        <a:t>4.4(3.8)</a:t>
                      </a:r>
                      <a:endParaRPr lang="en-US" sz="2800" b="0" dirty="0"/>
                    </a:p>
                  </a:txBody>
                  <a:tcPr anchor="ctr"/>
                </a:tc>
                <a:tc>
                  <a:txBody>
                    <a:bodyPr/>
                    <a:lstStyle/>
                    <a:p>
                      <a:pPr algn="ctr"/>
                      <a:r>
                        <a:rPr lang="en-US" sz="2800" b="0" dirty="0" smtClean="0"/>
                        <a:t>4.1(4.9)</a:t>
                      </a:r>
                      <a:endParaRPr lang="en-US" sz="2800" b="0" dirty="0"/>
                    </a:p>
                  </a:txBody>
                  <a:tcPr anchor="ctr"/>
                </a:tc>
                <a:tc>
                  <a:txBody>
                    <a:bodyPr/>
                    <a:lstStyle/>
                    <a:p>
                      <a:pPr algn="ctr"/>
                      <a:r>
                        <a:rPr lang="en-US" sz="2800" b="0" dirty="0" smtClean="0"/>
                        <a:t>4.5(4.8)</a:t>
                      </a:r>
                      <a:endParaRPr lang="en-US" sz="2800" b="0" dirty="0"/>
                    </a:p>
                  </a:txBody>
                  <a:tcPr anchor="ctr"/>
                </a:tc>
                <a:extLst>
                  <a:ext uri="{0D108BD9-81ED-4DB2-BD59-A6C34878D82A}">
                    <a16:rowId xmlns:a16="http://schemas.microsoft.com/office/drawing/2014/main" val="10003"/>
                  </a:ext>
                </a:extLst>
              </a:tr>
            </a:tbl>
          </a:graphicData>
        </a:graphic>
      </p:graphicFrame>
      <p:sp>
        <p:nvSpPr>
          <p:cNvPr id="72738" name="Title 1"/>
          <p:cNvSpPr>
            <a:spLocks noGrp="1"/>
          </p:cNvSpPr>
          <p:nvPr>
            <p:ph type="title"/>
          </p:nvPr>
        </p:nvSpPr>
        <p:spPr>
          <a:xfrm>
            <a:off x="6626" y="306389"/>
            <a:ext cx="12192000" cy="990600"/>
          </a:xfrm>
        </p:spPr>
        <p:txBody>
          <a:bodyPr>
            <a:noAutofit/>
          </a:bodyPr>
          <a:lstStyle/>
          <a:p>
            <a:r>
              <a:rPr lang="en-US" altLang="en-US" sz="4000" dirty="0" smtClean="0"/>
              <a:t>Decomposed ratings show difference </a:t>
            </a:r>
            <a:br>
              <a:rPr lang="en-US" altLang="en-US" sz="4000" dirty="0" smtClean="0"/>
            </a:br>
            <a:r>
              <a:rPr lang="en-US" altLang="en-US" sz="4000" dirty="0" smtClean="0"/>
              <a:t>between hotels with the same overall rating</a:t>
            </a:r>
          </a:p>
        </p:txBody>
      </p:sp>
      <p:sp>
        <p:nvSpPr>
          <p:cNvPr id="72741" name="TextBox 7"/>
          <p:cNvSpPr txBox="1">
            <a:spLocks noChangeArrowheads="1"/>
          </p:cNvSpPr>
          <p:nvPr/>
        </p:nvSpPr>
        <p:spPr bwMode="auto">
          <a:xfrm>
            <a:off x="2057401" y="1766819"/>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b="0" i="1" dirty="0">
                <a:latin typeface="Georgia" panose="02040502050405020303" pitchFamily="18" charset="0"/>
              </a:rPr>
              <a:t>(All 5 Stars hotels, ground-truth in parenthesis.)</a:t>
            </a:r>
          </a:p>
        </p:txBody>
      </p:sp>
      <p:cxnSp>
        <p:nvCxnSpPr>
          <p:cNvPr id="10" name="Straight Connector 9"/>
          <p:cNvCxnSpPr/>
          <p:nvPr/>
        </p:nvCxnSpPr>
        <p:spPr>
          <a:xfrm>
            <a:off x="9906000" y="5257800"/>
            <a:ext cx="12192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800" y="3962400"/>
            <a:ext cx="9906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0" y="4495800"/>
            <a:ext cx="12192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88AD08FE-21CA-447A-B5E0-10774CCDBD3A}" type="slidenum">
              <a:rPr lang="en-US" smtClean="0"/>
              <a:t>37</a:t>
            </a:fld>
            <a:endParaRPr lang="en-US"/>
          </a:p>
        </p:txBody>
      </p:sp>
    </p:spTree>
    <p:custDataLst>
      <p:tags r:id="rId1"/>
    </p:custDataLst>
    <p:extLst>
      <p:ext uri="{BB962C8B-B14F-4D97-AF65-F5344CB8AC3E}">
        <p14:creationId xmlns:p14="http://schemas.microsoft.com/office/powerpoint/2010/main" val="3581242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Autofit/>
          </a:bodyPr>
          <a:lstStyle/>
          <a:p>
            <a:r>
              <a:rPr lang="en-US" altLang="en-US" sz="3600" b="1" dirty="0"/>
              <a:t>Decomposed ratings show </a:t>
            </a:r>
            <a:r>
              <a:rPr lang="en-US" altLang="en-US" sz="3600" b="1" dirty="0" smtClean="0"/>
              <a:t>detailed opinions of reviewers</a:t>
            </a:r>
          </a:p>
        </p:txBody>
      </p:sp>
      <p:graphicFrame>
        <p:nvGraphicFramePr>
          <p:cNvPr id="6" name="Table 5"/>
          <p:cNvGraphicFramePr>
            <a:graphicFrameLocks noGrp="1"/>
          </p:cNvGraphicFramePr>
          <p:nvPr>
            <p:extLst>
              <p:ext uri="{D42A27DB-BD31-4B8C-83A1-F6EECF244321}">
                <p14:modId xmlns:p14="http://schemas.microsoft.com/office/powerpoint/2010/main" val="1818754825"/>
              </p:ext>
            </p:extLst>
          </p:nvPr>
        </p:nvGraphicFramePr>
        <p:xfrm>
          <a:off x="1295400" y="1905000"/>
          <a:ext cx="8915400" cy="1981374"/>
        </p:xfrm>
        <a:graphic>
          <a:graphicData uri="http://schemas.openxmlformats.org/drawingml/2006/table">
            <a:tbl>
              <a:tblPr firstRow="1" bandRow="1">
                <a:tableStyleId>{21E4AEA4-8DFA-4A89-87EB-49C32662AFE0}</a:tableStyleId>
              </a:tblPr>
              <a:tblGrid>
                <a:gridCol w="2393949">
                  <a:extLst>
                    <a:ext uri="{9D8B030D-6E8A-4147-A177-3AD203B41FA5}">
                      <a16:colId xmlns:a16="http://schemas.microsoft.com/office/drawing/2014/main" val="20000"/>
                    </a:ext>
                  </a:extLst>
                </a:gridCol>
                <a:gridCol w="1605139">
                  <a:extLst>
                    <a:ext uri="{9D8B030D-6E8A-4147-A177-3AD203B41FA5}">
                      <a16:colId xmlns:a16="http://schemas.microsoft.com/office/drawing/2014/main" val="20001"/>
                    </a:ext>
                  </a:extLst>
                </a:gridCol>
                <a:gridCol w="1605139">
                  <a:extLst>
                    <a:ext uri="{9D8B030D-6E8A-4147-A177-3AD203B41FA5}">
                      <a16:colId xmlns:a16="http://schemas.microsoft.com/office/drawing/2014/main" val="20002"/>
                    </a:ext>
                  </a:extLst>
                </a:gridCol>
                <a:gridCol w="1605139">
                  <a:extLst>
                    <a:ext uri="{9D8B030D-6E8A-4147-A177-3AD203B41FA5}">
                      <a16:colId xmlns:a16="http://schemas.microsoft.com/office/drawing/2014/main" val="20003"/>
                    </a:ext>
                  </a:extLst>
                </a:gridCol>
                <a:gridCol w="1706034">
                  <a:extLst>
                    <a:ext uri="{9D8B030D-6E8A-4147-A177-3AD203B41FA5}">
                      <a16:colId xmlns:a16="http://schemas.microsoft.com/office/drawing/2014/main" val="20004"/>
                    </a:ext>
                  </a:extLst>
                </a:gridCol>
              </a:tblGrid>
              <a:tr h="467916">
                <a:tc>
                  <a:txBody>
                    <a:bodyPr/>
                    <a:lstStyle/>
                    <a:p>
                      <a:pPr algn="ctr"/>
                      <a:r>
                        <a:rPr lang="en-US" sz="2800" i="1" dirty="0" smtClean="0"/>
                        <a:t>Reviewer</a:t>
                      </a:r>
                      <a:endParaRPr lang="en-US" sz="2800" i="1" dirty="0"/>
                    </a:p>
                  </a:txBody>
                  <a:tcPr marT="45749" marB="45749" anchor="ctr"/>
                </a:tc>
                <a:tc>
                  <a:txBody>
                    <a:bodyPr/>
                    <a:lstStyle/>
                    <a:p>
                      <a:pPr algn="ctr"/>
                      <a:r>
                        <a:rPr lang="en-US" sz="2800" i="1" dirty="0" smtClean="0"/>
                        <a:t>Value</a:t>
                      </a:r>
                      <a:endParaRPr lang="en-US" sz="2800" i="1" dirty="0"/>
                    </a:p>
                  </a:txBody>
                  <a:tcPr marT="45749" marB="45749" anchor="ctr"/>
                </a:tc>
                <a:tc>
                  <a:txBody>
                    <a:bodyPr/>
                    <a:lstStyle/>
                    <a:p>
                      <a:pPr algn="ctr"/>
                      <a:r>
                        <a:rPr lang="en-US" sz="2800" i="1" dirty="0" smtClean="0"/>
                        <a:t>Room</a:t>
                      </a:r>
                      <a:endParaRPr lang="en-US" sz="2800" i="1" dirty="0"/>
                    </a:p>
                  </a:txBody>
                  <a:tcPr marT="45749" marB="45749" anchor="ctr"/>
                </a:tc>
                <a:tc>
                  <a:txBody>
                    <a:bodyPr/>
                    <a:lstStyle/>
                    <a:p>
                      <a:pPr algn="ctr"/>
                      <a:r>
                        <a:rPr lang="en-US" sz="2800" i="1" dirty="0" smtClean="0"/>
                        <a:t>Location</a:t>
                      </a:r>
                      <a:endParaRPr lang="en-US" sz="2800" i="1" dirty="0"/>
                    </a:p>
                  </a:txBody>
                  <a:tcPr marT="45749" marB="45749" anchor="ctr"/>
                </a:tc>
                <a:tc>
                  <a:txBody>
                    <a:bodyPr/>
                    <a:lstStyle/>
                    <a:p>
                      <a:pPr algn="ctr"/>
                      <a:r>
                        <a:rPr lang="en-US" sz="2800" i="1" dirty="0" smtClean="0"/>
                        <a:t>Cleanliness</a:t>
                      </a:r>
                      <a:endParaRPr lang="en-US" sz="2800" i="1" dirty="0"/>
                    </a:p>
                  </a:txBody>
                  <a:tcPr marT="45749" marB="45749" anchor="ctr"/>
                </a:tc>
                <a:extLst>
                  <a:ext uri="{0D108BD9-81ED-4DB2-BD59-A6C34878D82A}">
                    <a16:rowId xmlns:a16="http://schemas.microsoft.com/office/drawing/2014/main" val="10000"/>
                  </a:ext>
                </a:extLst>
              </a:tr>
              <a:tr h="467916">
                <a:tc>
                  <a:txBody>
                    <a:bodyPr/>
                    <a:lstStyle/>
                    <a:p>
                      <a:pPr algn="ctr"/>
                      <a:r>
                        <a:rPr lang="en-US" sz="2800" dirty="0" err="1" smtClean="0"/>
                        <a:t>Mr.Saturday</a:t>
                      </a:r>
                      <a:endParaRPr lang="en-US" sz="2800" dirty="0"/>
                    </a:p>
                  </a:txBody>
                  <a:tcPr marT="45749" marB="45749" anchor="ctr"/>
                </a:tc>
                <a:tc>
                  <a:txBody>
                    <a:bodyPr/>
                    <a:lstStyle/>
                    <a:p>
                      <a:pPr algn="ctr"/>
                      <a:r>
                        <a:rPr lang="en-US" sz="2800" dirty="0" smtClean="0"/>
                        <a:t>3.7(4.0)</a:t>
                      </a:r>
                      <a:endParaRPr lang="en-US" sz="2800" dirty="0"/>
                    </a:p>
                  </a:txBody>
                  <a:tcPr marT="45749" marB="45749" anchor="ctr"/>
                </a:tc>
                <a:tc>
                  <a:txBody>
                    <a:bodyPr/>
                    <a:lstStyle/>
                    <a:p>
                      <a:pPr algn="ctr"/>
                      <a:r>
                        <a:rPr lang="en-US" sz="2800" dirty="0" smtClean="0"/>
                        <a:t>3.5(4.0)</a:t>
                      </a:r>
                      <a:endParaRPr lang="en-US" sz="2800" dirty="0"/>
                    </a:p>
                  </a:txBody>
                  <a:tcPr marT="45749" marB="45749" anchor="ctr"/>
                </a:tc>
                <a:tc>
                  <a:txBody>
                    <a:bodyPr/>
                    <a:lstStyle/>
                    <a:p>
                      <a:pPr algn="ctr"/>
                      <a:r>
                        <a:rPr lang="en-US" sz="2800" dirty="0" smtClean="0"/>
                        <a:t>3.7(4.0)</a:t>
                      </a:r>
                      <a:endParaRPr lang="en-US" sz="2800" dirty="0"/>
                    </a:p>
                  </a:txBody>
                  <a:tcPr marT="45749" marB="45749" anchor="ctr"/>
                </a:tc>
                <a:tc>
                  <a:txBody>
                    <a:bodyPr/>
                    <a:lstStyle/>
                    <a:p>
                      <a:pPr algn="ctr"/>
                      <a:r>
                        <a:rPr lang="en-US" sz="2800" dirty="0" smtClean="0"/>
                        <a:t>5.8(5.0)</a:t>
                      </a:r>
                      <a:endParaRPr lang="en-US" sz="2800" dirty="0"/>
                    </a:p>
                  </a:txBody>
                  <a:tcPr marT="45749" marB="45749" anchor="ctr"/>
                </a:tc>
                <a:extLst>
                  <a:ext uri="{0D108BD9-81ED-4DB2-BD59-A6C34878D82A}">
                    <a16:rowId xmlns:a16="http://schemas.microsoft.com/office/drawing/2014/main" val="10001"/>
                  </a:ext>
                </a:extLst>
              </a:tr>
              <a:tr h="467916">
                <a:tc>
                  <a:txBody>
                    <a:bodyPr/>
                    <a:lstStyle/>
                    <a:p>
                      <a:pPr algn="ctr"/>
                      <a:r>
                        <a:rPr lang="en-US" sz="2800" dirty="0" err="1" smtClean="0"/>
                        <a:t>Salsrug</a:t>
                      </a:r>
                      <a:endParaRPr lang="en-US" sz="2800" dirty="0"/>
                    </a:p>
                  </a:txBody>
                  <a:tcPr marT="45749" marB="45749" anchor="ctr"/>
                </a:tc>
                <a:tc>
                  <a:txBody>
                    <a:bodyPr/>
                    <a:lstStyle/>
                    <a:p>
                      <a:pPr algn="ctr"/>
                      <a:r>
                        <a:rPr lang="en-US" sz="2800" dirty="0" smtClean="0"/>
                        <a:t>5.0(5.0)</a:t>
                      </a:r>
                      <a:endParaRPr lang="en-US" sz="2800" dirty="0"/>
                    </a:p>
                  </a:txBody>
                  <a:tcPr marT="45749" marB="45749" anchor="ctr"/>
                </a:tc>
                <a:tc>
                  <a:txBody>
                    <a:bodyPr/>
                    <a:lstStyle/>
                    <a:p>
                      <a:pPr algn="ctr"/>
                      <a:r>
                        <a:rPr lang="en-US" sz="2800" dirty="0" smtClean="0"/>
                        <a:t>3.0(3.0)</a:t>
                      </a:r>
                      <a:endParaRPr lang="en-US" sz="2800" dirty="0"/>
                    </a:p>
                  </a:txBody>
                  <a:tcPr marT="45749" marB="45749" anchor="ctr"/>
                </a:tc>
                <a:tc>
                  <a:txBody>
                    <a:bodyPr/>
                    <a:lstStyle/>
                    <a:p>
                      <a:pPr algn="ctr"/>
                      <a:r>
                        <a:rPr lang="en-US" sz="2800" dirty="0" smtClean="0"/>
                        <a:t>5.0(4.0)</a:t>
                      </a:r>
                      <a:endParaRPr lang="en-US" sz="2800" dirty="0"/>
                    </a:p>
                  </a:txBody>
                  <a:tcPr marT="45749" marB="45749" anchor="ctr"/>
                </a:tc>
                <a:tc>
                  <a:txBody>
                    <a:bodyPr/>
                    <a:lstStyle/>
                    <a:p>
                      <a:pPr algn="ctr"/>
                      <a:r>
                        <a:rPr lang="en-US" sz="2800" dirty="0" smtClean="0"/>
                        <a:t>3.5(4.0)</a:t>
                      </a:r>
                      <a:endParaRPr lang="en-US" sz="2800" dirty="0"/>
                    </a:p>
                  </a:txBody>
                  <a:tcPr marT="45749" marB="45749" anchor="ctr"/>
                </a:tc>
                <a:extLst>
                  <a:ext uri="{0D108BD9-81ED-4DB2-BD59-A6C34878D82A}">
                    <a16:rowId xmlns:a16="http://schemas.microsoft.com/office/drawing/2014/main" val="10002"/>
                  </a:ext>
                </a:extLst>
              </a:tr>
            </a:tbl>
          </a:graphicData>
        </a:graphic>
      </p:graphicFrame>
      <p:sp>
        <p:nvSpPr>
          <p:cNvPr id="73759" name="TextBox 6"/>
          <p:cNvSpPr txBox="1">
            <a:spLocks noChangeArrowheads="1"/>
          </p:cNvSpPr>
          <p:nvPr/>
        </p:nvSpPr>
        <p:spPr bwMode="auto">
          <a:xfrm>
            <a:off x="2574235" y="1124634"/>
            <a:ext cx="69855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3600" b="0" dirty="0" smtClean="0">
                <a:latin typeface="Georgia" panose="02040502050405020303" pitchFamily="18" charset="0"/>
              </a:rPr>
              <a:t>Hotel </a:t>
            </a:r>
            <a:r>
              <a:rPr lang="en-US" altLang="en-US" sz="3600" b="0" dirty="0" err="1">
                <a:latin typeface="Georgia" panose="02040502050405020303" pitchFamily="18" charset="0"/>
              </a:rPr>
              <a:t>Riu</a:t>
            </a:r>
            <a:r>
              <a:rPr lang="en-US" altLang="en-US" sz="3600" b="0" dirty="0">
                <a:latin typeface="Georgia" panose="02040502050405020303" pitchFamily="18" charset="0"/>
              </a:rPr>
              <a:t> Palace Punta </a:t>
            </a:r>
            <a:r>
              <a:rPr lang="en-US" altLang="en-US" sz="3600" b="0" dirty="0" smtClean="0">
                <a:latin typeface="Georgia" panose="02040502050405020303" pitchFamily="18" charset="0"/>
              </a:rPr>
              <a:t>Cana</a:t>
            </a:r>
            <a:endParaRPr lang="en-US" altLang="en-US" sz="3600" b="0" dirty="0">
              <a:latin typeface="Georgia" panose="02040502050405020303" pitchFamily="18" charset="0"/>
            </a:endParaRPr>
          </a:p>
        </p:txBody>
      </p:sp>
      <p:cxnSp>
        <p:nvCxnSpPr>
          <p:cNvPr id="9" name="Straight Connector 8"/>
          <p:cNvCxnSpPr/>
          <p:nvPr/>
        </p:nvCxnSpPr>
        <p:spPr>
          <a:xfrm>
            <a:off x="5625548" y="3886374"/>
            <a:ext cx="107673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97787" y="3298119"/>
            <a:ext cx="7620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59087" y="3361067"/>
            <a:ext cx="762000" cy="0"/>
          </a:xfrm>
          <a:prstGeom prst="line">
            <a:avLst/>
          </a:prstGeom>
          <a:ln w="38100">
            <a:solidFill>
              <a:srgbClr val="EE0802"/>
            </a:solidFill>
          </a:ln>
        </p:spPr>
        <p:style>
          <a:lnRef idx="1">
            <a:schemeClr val="accent1"/>
          </a:lnRef>
          <a:fillRef idx="0">
            <a:schemeClr val="accent1"/>
          </a:fillRef>
          <a:effectRef idx="0">
            <a:schemeClr val="accent1"/>
          </a:effectRef>
          <a:fontRef idx="minor">
            <a:schemeClr val="tx1"/>
          </a:fontRef>
        </p:style>
      </p:cxnSp>
      <p:pic>
        <p:nvPicPr>
          <p:cNvPr id="4097"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86" t="-10093" r="-186" b="43720"/>
          <a:stretch/>
        </p:blipFill>
        <p:spPr bwMode="auto">
          <a:xfrm>
            <a:off x="6866593" y="1124634"/>
            <a:ext cx="4624388" cy="398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8AD08FE-21CA-447A-B5E0-10774CCDBD3A}" type="slidenum">
              <a:rPr lang="en-US" smtClean="0"/>
              <a:t>38</a:t>
            </a:fld>
            <a:endParaRPr lang="en-US"/>
          </a:p>
        </p:txBody>
      </p:sp>
      <p:grpSp>
        <p:nvGrpSpPr>
          <p:cNvPr id="12" name="Group 11"/>
          <p:cNvGrpSpPr/>
          <p:nvPr/>
        </p:nvGrpSpPr>
        <p:grpSpPr>
          <a:xfrm>
            <a:off x="8376099" y="893800"/>
            <a:ext cx="3669402" cy="877165"/>
            <a:chOff x="8376099" y="893800"/>
            <a:chExt cx="3669402" cy="877165"/>
          </a:xfrm>
        </p:grpSpPr>
        <p:sp>
          <p:nvSpPr>
            <p:cNvPr id="5" name="TextBox 4"/>
            <p:cNvSpPr txBox="1"/>
            <p:nvPr/>
          </p:nvSpPr>
          <p:spPr>
            <a:xfrm>
              <a:off x="8376099" y="893800"/>
              <a:ext cx="3669402" cy="461665"/>
            </a:xfrm>
            <a:prstGeom prst="rect">
              <a:avLst/>
            </a:prstGeom>
            <a:solidFill>
              <a:srgbClr val="FFFF99"/>
            </a:solidFill>
          </p:spPr>
          <p:txBody>
            <a:bodyPr wrap="none" rtlCol="0">
              <a:spAutoFit/>
            </a:bodyPr>
            <a:lstStyle/>
            <a:p>
              <a:r>
                <a:rPr lang="en-US" sz="2400" b="1" dirty="0" smtClean="0"/>
                <a:t>Good price for what we got</a:t>
              </a:r>
              <a:endParaRPr lang="en-US" sz="2400" b="1" dirty="0"/>
            </a:p>
          </p:txBody>
        </p:sp>
        <p:cxnSp>
          <p:nvCxnSpPr>
            <p:cNvPr id="8" name="Straight Arrow Connector 7"/>
            <p:cNvCxnSpPr/>
            <p:nvPr/>
          </p:nvCxnSpPr>
          <p:spPr>
            <a:xfrm flipH="1">
              <a:off x="8797787" y="1447799"/>
              <a:ext cx="381000" cy="3231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23033" y="4435909"/>
            <a:ext cx="7025567" cy="1200329"/>
            <a:chOff x="823033" y="4435909"/>
            <a:chExt cx="7025567" cy="1200329"/>
          </a:xfrm>
        </p:grpSpPr>
        <p:cxnSp>
          <p:nvCxnSpPr>
            <p:cNvPr id="23" name="Straight Arrow Connector 22"/>
            <p:cNvCxnSpPr/>
            <p:nvPr/>
          </p:nvCxnSpPr>
          <p:spPr>
            <a:xfrm flipV="1">
              <a:off x="6070600" y="5216274"/>
              <a:ext cx="1778000" cy="1639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23033" y="4435909"/>
              <a:ext cx="5406887" cy="1200329"/>
            </a:xfrm>
            <a:prstGeom prst="rect">
              <a:avLst/>
            </a:prstGeom>
            <a:solidFill>
              <a:srgbClr val="FFFF99"/>
            </a:solidFill>
          </p:spPr>
          <p:txBody>
            <a:bodyPr wrap="square" rtlCol="0">
              <a:spAutoFit/>
            </a:bodyPr>
            <a:lstStyle/>
            <a:p>
              <a:r>
                <a:rPr lang="en-US" sz="2400" b="1" dirty="0"/>
                <a:t>“… For the price we paid, </a:t>
              </a:r>
              <a:endParaRPr lang="en-US" sz="2400" b="1" dirty="0" smtClean="0"/>
            </a:p>
            <a:p>
              <a:r>
                <a:rPr lang="en-US" sz="2400" b="1" dirty="0" smtClean="0"/>
                <a:t>we </a:t>
              </a:r>
              <a:r>
                <a:rPr lang="en-US" sz="2400" b="1" dirty="0"/>
                <a:t>did have a good time besides those small things…. </a:t>
              </a:r>
              <a:r>
                <a:rPr lang="en-US" sz="2400" b="1" dirty="0" smtClean="0"/>
                <a:t>“</a:t>
              </a:r>
              <a:endParaRPr lang="en-US" sz="2400" b="1" dirty="0"/>
            </a:p>
          </p:txBody>
        </p:sp>
      </p:grpSp>
    </p:spTree>
    <p:custDataLst>
      <p:tags r:id="rId1"/>
    </p:custDataLst>
    <p:extLst>
      <p:ext uri="{BB962C8B-B14F-4D97-AF65-F5344CB8AC3E}">
        <p14:creationId xmlns:p14="http://schemas.microsoft.com/office/powerpoint/2010/main" val="145414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9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52400" y="457200"/>
            <a:ext cx="11734800" cy="990600"/>
          </a:xfrm>
        </p:spPr>
        <p:txBody>
          <a:bodyPr>
            <a:noAutofit/>
          </a:bodyPr>
          <a:lstStyle/>
          <a:p>
            <a:r>
              <a:rPr lang="en-US" altLang="en-US" sz="4000" dirty="0" smtClean="0"/>
              <a:t>“By-product”: </a:t>
            </a:r>
            <a:r>
              <a:rPr lang="en-US" altLang="en-US" sz="4000" b="1" dirty="0" smtClean="0"/>
              <a:t>Aspect-Specific</a:t>
            </a:r>
            <a:r>
              <a:rPr lang="en-US" altLang="en-US" sz="4000" dirty="0" smtClean="0"/>
              <a:t> </a:t>
            </a:r>
            <a:r>
              <a:rPr lang="en-US" altLang="en-US" sz="4000" dirty="0"/>
              <a:t>Sentiment Lexicon </a:t>
            </a:r>
            <a:r>
              <a:rPr lang="en-US" altLang="en-US" sz="4000" dirty="0" smtClean="0"/>
              <a:t/>
            </a:r>
            <a:br>
              <a:rPr lang="en-US" altLang="en-US" sz="4000" dirty="0" smtClean="0"/>
            </a:br>
            <a:endParaRPr lang="en-US" altLang="en-US" sz="4000" dirty="0" smtClean="0"/>
          </a:p>
        </p:txBody>
      </p:sp>
      <p:graphicFrame>
        <p:nvGraphicFramePr>
          <p:cNvPr id="5" name="Table 4"/>
          <p:cNvGraphicFramePr>
            <a:graphicFrameLocks noGrp="1"/>
          </p:cNvGraphicFramePr>
          <p:nvPr>
            <p:extLst>
              <p:ext uri="{D42A27DB-BD31-4B8C-83A1-F6EECF244321}">
                <p14:modId xmlns:p14="http://schemas.microsoft.com/office/powerpoint/2010/main" val="1565816539"/>
              </p:ext>
            </p:extLst>
          </p:nvPr>
        </p:nvGraphicFramePr>
        <p:xfrm>
          <a:off x="2286000" y="1752604"/>
          <a:ext cx="8686801" cy="3657596"/>
        </p:xfrm>
        <a:graphic>
          <a:graphicData uri="http://schemas.openxmlformats.org/drawingml/2006/table">
            <a:tbl>
              <a:tblPr firstRow="1">
                <a:tableStyleId>{21E4AEA4-8DFA-4A89-87EB-49C32662AFE0}</a:tableStyleId>
              </a:tblPr>
              <a:tblGrid>
                <a:gridCol w="2031242">
                  <a:extLst>
                    <a:ext uri="{9D8B030D-6E8A-4147-A177-3AD203B41FA5}">
                      <a16:colId xmlns:a16="http://schemas.microsoft.com/office/drawing/2014/main" val="20000"/>
                    </a:ext>
                  </a:extLst>
                </a:gridCol>
                <a:gridCol w="2333767">
                  <a:extLst>
                    <a:ext uri="{9D8B030D-6E8A-4147-A177-3AD203B41FA5}">
                      <a16:colId xmlns:a16="http://schemas.microsoft.com/office/drawing/2014/main" val="20001"/>
                    </a:ext>
                  </a:extLst>
                </a:gridCol>
                <a:gridCol w="2160896">
                  <a:extLst>
                    <a:ext uri="{9D8B030D-6E8A-4147-A177-3AD203B41FA5}">
                      <a16:colId xmlns:a16="http://schemas.microsoft.com/office/drawing/2014/main" val="20002"/>
                    </a:ext>
                  </a:extLst>
                </a:gridCol>
                <a:gridCol w="2160896">
                  <a:extLst>
                    <a:ext uri="{9D8B030D-6E8A-4147-A177-3AD203B41FA5}">
                      <a16:colId xmlns:a16="http://schemas.microsoft.com/office/drawing/2014/main" val="20003"/>
                    </a:ext>
                  </a:extLst>
                </a:gridCol>
              </a:tblGrid>
              <a:tr h="378372">
                <a:tc>
                  <a:txBody>
                    <a:bodyPr/>
                    <a:lstStyle/>
                    <a:p>
                      <a:pPr algn="ctr"/>
                      <a:r>
                        <a:rPr kumimoji="0" lang="en-US" sz="1800" b="1" i="1" kern="1200" dirty="0" smtClean="0">
                          <a:solidFill>
                            <a:schemeClr val="lt1"/>
                          </a:solidFill>
                          <a:latin typeface="+mn-lt"/>
                          <a:ea typeface="+mn-ea"/>
                          <a:cs typeface="+mn-cs"/>
                        </a:rPr>
                        <a:t>Value</a:t>
                      </a:r>
                    </a:p>
                  </a:txBody>
                  <a:tcPr marT="45719" marB="45719" anchor="ctr"/>
                </a:tc>
                <a:tc>
                  <a:txBody>
                    <a:bodyPr/>
                    <a:lstStyle/>
                    <a:p>
                      <a:pPr algn="ctr"/>
                      <a:r>
                        <a:rPr kumimoji="0" lang="en-US" sz="1800" b="1" i="1" kern="1200" dirty="0" smtClean="0">
                          <a:solidFill>
                            <a:schemeClr val="lt1"/>
                          </a:solidFill>
                          <a:latin typeface="+mn-lt"/>
                          <a:ea typeface="+mn-ea"/>
                          <a:cs typeface="+mn-cs"/>
                        </a:rPr>
                        <a:t>Rooms</a:t>
                      </a:r>
                    </a:p>
                  </a:txBody>
                  <a:tcPr marT="45719" marB="45719" anchor="ctr"/>
                </a:tc>
                <a:tc>
                  <a:txBody>
                    <a:bodyPr/>
                    <a:lstStyle/>
                    <a:p>
                      <a:pPr algn="ctr"/>
                      <a:r>
                        <a:rPr kumimoji="0" lang="en-US" sz="1800" b="1" i="1" kern="1200" dirty="0" smtClean="0">
                          <a:solidFill>
                            <a:schemeClr val="lt1"/>
                          </a:solidFill>
                          <a:latin typeface="+mn-lt"/>
                          <a:ea typeface="+mn-ea"/>
                          <a:cs typeface="+mn-cs"/>
                        </a:rPr>
                        <a:t>Location</a:t>
                      </a:r>
                    </a:p>
                  </a:txBody>
                  <a:tcPr marT="45719" marB="45719" anchor="ctr"/>
                </a:tc>
                <a:tc>
                  <a:txBody>
                    <a:bodyPr/>
                    <a:lstStyle/>
                    <a:p>
                      <a:pPr algn="ctr"/>
                      <a:r>
                        <a:rPr kumimoji="0" lang="en-US" sz="1800" b="1" i="1" kern="1200" dirty="0" smtClean="0">
                          <a:solidFill>
                            <a:schemeClr val="lt1"/>
                          </a:solidFill>
                          <a:latin typeface="+mn-lt"/>
                          <a:ea typeface="+mn-ea"/>
                          <a:cs typeface="+mn-cs"/>
                        </a:rPr>
                        <a:t>Cleanliness</a:t>
                      </a:r>
                    </a:p>
                  </a:txBody>
                  <a:tcPr marT="45719" marB="45719" anchor="ctr"/>
                </a:tc>
                <a:extLst>
                  <a:ext uri="{0D108BD9-81ED-4DB2-BD59-A6C34878D82A}">
                    <a16:rowId xmlns:a16="http://schemas.microsoft.com/office/drawing/2014/main" val="10000"/>
                  </a:ext>
                </a:extLst>
              </a:tr>
              <a:tr h="409903">
                <a:tc>
                  <a:txBody>
                    <a:bodyPr/>
                    <a:lstStyle/>
                    <a:p>
                      <a:pPr algn="ctr"/>
                      <a:r>
                        <a:rPr lang="en-US" sz="2000" b="1" dirty="0" smtClean="0"/>
                        <a:t>resort 22.80</a:t>
                      </a:r>
                      <a:endParaRPr lang="en-US" sz="2000" b="1" dirty="0"/>
                    </a:p>
                  </a:txBody>
                  <a:tcPr marT="45719" marB="45719" anchor="ctr">
                    <a:solidFill>
                      <a:srgbClr val="CFD8D9"/>
                    </a:solidFill>
                  </a:tcPr>
                </a:tc>
                <a:tc>
                  <a:txBody>
                    <a:bodyPr/>
                    <a:lstStyle/>
                    <a:p>
                      <a:pPr algn="ctr"/>
                      <a:r>
                        <a:rPr lang="en-US" sz="2000" b="1" dirty="0" smtClean="0"/>
                        <a:t>view 28.05</a:t>
                      </a:r>
                      <a:endParaRPr lang="en-US" sz="2000" b="1" dirty="0"/>
                    </a:p>
                  </a:txBody>
                  <a:tcPr marT="45719" marB="45719" anchor="ctr">
                    <a:solidFill>
                      <a:srgbClr val="CFD8D9"/>
                    </a:solidFill>
                  </a:tcPr>
                </a:tc>
                <a:tc>
                  <a:txBody>
                    <a:bodyPr/>
                    <a:lstStyle/>
                    <a:p>
                      <a:pPr algn="ctr"/>
                      <a:r>
                        <a:rPr lang="en-US" sz="2000" b="1" dirty="0" smtClean="0"/>
                        <a:t>restaurant 24.47</a:t>
                      </a:r>
                      <a:endParaRPr lang="en-US" sz="2000" b="1" dirty="0"/>
                    </a:p>
                  </a:txBody>
                  <a:tcPr marT="45719" marB="45719" anchor="ctr">
                    <a:solidFill>
                      <a:srgbClr val="CFD8D9"/>
                    </a:solidFill>
                  </a:tcPr>
                </a:tc>
                <a:tc>
                  <a:txBody>
                    <a:bodyPr/>
                    <a:lstStyle/>
                    <a:p>
                      <a:pPr algn="ctr"/>
                      <a:r>
                        <a:rPr lang="en-US" sz="2000" b="1" dirty="0" smtClean="0"/>
                        <a:t>clean 55.35</a:t>
                      </a:r>
                      <a:endParaRPr lang="en-US" sz="2000" b="1" dirty="0"/>
                    </a:p>
                  </a:txBody>
                  <a:tcPr marT="45719" marB="45719" anchor="ctr">
                    <a:solidFill>
                      <a:srgbClr val="CFD8D9"/>
                    </a:solidFill>
                  </a:tcPr>
                </a:tc>
                <a:extLst>
                  <a:ext uri="{0D108BD9-81ED-4DB2-BD59-A6C34878D82A}">
                    <a16:rowId xmlns:a16="http://schemas.microsoft.com/office/drawing/2014/main" val="10001"/>
                  </a:ext>
                </a:extLst>
              </a:tr>
              <a:tr h="409903">
                <a:tc>
                  <a:txBody>
                    <a:bodyPr/>
                    <a:lstStyle/>
                    <a:p>
                      <a:pPr algn="ctr"/>
                      <a:r>
                        <a:rPr lang="en-US" sz="2000" b="1" dirty="0" smtClean="0"/>
                        <a:t>value 19.64</a:t>
                      </a:r>
                      <a:endParaRPr lang="en-US" sz="2000" b="1" dirty="0"/>
                    </a:p>
                  </a:txBody>
                  <a:tcPr marT="45719" marB="45719" anchor="ctr">
                    <a:solidFill>
                      <a:srgbClr val="CFD8D9"/>
                    </a:solidFill>
                  </a:tcPr>
                </a:tc>
                <a:tc>
                  <a:txBody>
                    <a:bodyPr/>
                    <a:lstStyle/>
                    <a:p>
                      <a:pPr algn="ctr"/>
                      <a:r>
                        <a:rPr lang="en-US" sz="2000" b="1" dirty="0" smtClean="0"/>
                        <a:t>comfortable 23.15</a:t>
                      </a:r>
                      <a:endParaRPr lang="en-US" sz="2000" b="1" dirty="0"/>
                    </a:p>
                  </a:txBody>
                  <a:tcPr marT="45719" marB="45719" anchor="ctr">
                    <a:solidFill>
                      <a:srgbClr val="CFD8D9"/>
                    </a:solidFill>
                  </a:tcPr>
                </a:tc>
                <a:tc>
                  <a:txBody>
                    <a:bodyPr/>
                    <a:lstStyle/>
                    <a:p>
                      <a:pPr algn="ctr"/>
                      <a:r>
                        <a:rPr lang="en-US" sz="2000" b="1" dirty="0" smtClean="0"/>
                        <a:t>walk 18.89</a:t>
                      </a:r>
                      <a:endParaRPr lang="en-US" sz="2000" b="1" dirty="0"/>
                    </a:p>
                  </a:txBody>
                  <a:tcPr marT="45719" marB="45719" anchor="ctr">
                    <a:solidFill>
                      <a:srgbClr val="CFD8D9"/>
                    </a:solidFill>
                  </a:tcPr>
                </a:tc>
                <a:tc>
                  <a:txBody>
                    <a:bodyPr/>
                    <a:lstStyle/>
                    <a:p>
                      <a:pPr algn="ctr"/>
                      <a:r>
                        <a:rPr lang="en-US" sz="2000" b="1" dirty="0" smtClean="0"/>
                        <a:t>smell 14.38</a:t>
                      </a:r>
                      <a:endParaRPr lang="en-US" sz="2000" b="1" dirty="0"/>
                    </a:p>
                  </a:txBody>
                  <a:tcPr marT="45719" marB="45719" anchor="ctr">
                    <a:solidFill>
                      <a:srgbClr val="CFD8D9"/>
                    </a:solidFill>
                  </a:tcPr>
                </a:tc>
                <a:extLst>
                  <a:ext uri="{0D108BD9-81ED-4DB2-BD59-A6C34878D82A}">
                    <a16:rowId xmlns:a16="http://schemas.microsoft.com/office/drawing/2014/main" val="10002"/>
                  </a:ext>
                </a:extLst>
              </a:tr>
              <a:tr h="409903">
                <a:tc>
                  <a:txBody>
                    <a:bodyPr/>
                    <a:lstStyle/>
                    <a:p>
                      <a:pPr algn="ctr"/>
                      <a:r>
                        <a:rPr lang="en-US" sz="2000" b="1" dirty="0" smtClean="0"/>
                        <a:t>excellent 19.54</a:t>
                      </a:r>
                      <a:endParaRPr lang="en-US" sz="2000" b="1" dirty="0"/>
                    </a:p>
                  </a:txBody>
                  <a:tcPr marT="45719" marB="45719" anchor="ctr">
                    <a:solidFill>
                      <a:srgbClr val="CFD8D9"/>
                    </a:solidFill>
                  </a:tcPr>
                </a:tc>
                <a:tc>
                  <a:txBody>
                    <a:bodyPr/>
                    <a:lstStyle/>
                    <a:p>
                      <a:pPr algn="ctr"/>
                      <a:r>
                        <a:rPr lang="en-US" sz="2000" b="1" dirty="0" smtClean="0"/>
                        <a:t>modern 15.82</a:t>
                      </a:r>
                      <a:endParaRPr lang="en-US" sz="2000" b="1" dirty="0"/>
                    </a:p>
                  </a:txBody>
                  <a:tcPr marT="45719" marB="45719" anchor="ctr">
                    <a:solidFill>
                      <a:srgbClr val="CFD8D9"/>
                    </a:solidFill>
                  </a:tcPr>
                </a:tc>
                <a:tc>
                  <a:txBody>
                    <a:bodyPr/>
                    <a:lstStyle/>
                    <a:p>
                      <a:pPr algn="ctr"/>
                      <a:r>
                        <a:rPr lang="en-US" sz="2000" b="1" dirty="0" smtClean="0"/>
                        <a:t>bus 14.32</a:t>
                      </a:r>
                      <a:endParaRPr lang="en-US" sz="2000" b="1" dirty="0"/>
                    </a:p>
                  </a:txBody>
                  <a:tcPr marT="45719" marB="45719" anchor="ctr">
                    <a:solidFill>
                      <a:srgbClr val="CFD8D9"/>
                    </a:solidFill>
                  </a:tcPr>
                </a:tc>
                <a:tc>
                  <a:txBody>
                    <a:bodyPr/>
                    <a:lstStyle/>
                    <a:p>
                      <a:pPr algn="ctr"/>
                      <a:r>
                        <a:rPr lang="en-US" sz="2000" b="1" dirty="0" smtClean="0"/>
                        <a:t>linen 14.25</a:t>
                      </a:r>
                      <a:endParaRPr lang="en-US" sz="2000" b="1" dirty="0"/>
                    </a:p>
                  </a:txBody>
                  <a:tcPr marT="45719" marB="45719" anchor="ctr">
                    <a:solidFill>
                      <a:srgbClr val="CFD8D9"/>
                    </a:solidFill>
                  </a:tcPr>
                </a:tc>
                <a:extLst>
                  <a:ext uri="{0D108BD9-81ED-4DB2-BD59-A6C34878D82A}">
                    <a16:rowId xmlns:a16="http://schemas.microsoft.com/office/drawing/2014/main" val="10003"/>
                  </a:ext>
                </a:extLst>
              </a:tr>
              <a:tr h="409903">
                <a:tc>
                  <a:txBody>
                    <a:bodyPr/>
                    <a:lstStyle/>
                    <a:p>
                      <a:pPr algn="ctr"/>
                      <a:r>
                        <a:rPr lang="en-US" sz="2000" b="1" dirty="0" smtClean="0"/>
                        <a:t>worth 19.20</a:t>
                      </a:r>
                      <a:endParaRPr lang="en-US" sz="2000" b="1" dirty="0"/>
                    </a:p>
                  </a:txBody>
                  <a:tcPr marT="45719" marB="45719" anchor="ctr">
                    <a:solidFill>
                      <a:srgbClr val="CFD8D9"/>
                    </a:solidFill>
                  </a:tcPr>
                </a:tc>
                <a:tc>
                  <a:txBody>
                    <a:bodyPr/>
                    <a:lstStyle/>
                    <a:p>
                      <a:pPr algn="ctr"/>
                      <a:r>
                        <a:rPr lang="en-US" sz="2000" b="1" dirty="0" smtClean="0"/>
                        <a:t>quiet 15.37</a:t>
                      </a:r>
                      <a:endParaRPr lang="en-US" sz="2000" b="1" dirty="0"/>
                    </a:p>
                  </a:txBody>
                  <a:tcPr marT="45719" marB="45719" anchor="ctr">
                    <a:solidFill>
                      <a:srgbClr val="CFD8D9"/>
                    </a:solidFill>
                  </a:tcPr>
                </a:tc>
                <a:tc>
                  <a:txBody>
                    <a:bodyPr/>
                    <a:lstStyle/>
                    <a:p>
                      <a:pPr algn="ctr"/>
                      <a:r>
                        <a:rPr lang="en-US" sz="2000" b="1" dirty="0" smtClean="0"/>
                        <a:t>beach 14.11</a:t>
                      </a:r>
                      <a:endParaRPr lang="en-US" sz="2000" b="1" dirty="0"/>
                    </a:p>
                  </a:txBody>
                  <a:tcPr marT="45719" marB="45719" anchor="ctr">
                    <a:solidFill>
                      <a:srgbClr val="CFD8D9"/>
                    </a:solidFill>
                  </a:tcPr>
                </a:tc>
                <a:tc>
                  <a:txBody>
                    <a:bodyPr/>
                    <a:lstStyle/>
                    <a:p>
                      <a:pPr algn="ctr"/>
                      <a:r>
                        <a:rPr lang="en-US" sz="2000" b="1" dirty="0" smtClean="0"/>
                        <a:t>maintain 13.51</a:t>
                      </a:r>
                      <a:endParaRPr lang="en-US" sz="2000" b="1" dirty="0"/>
                    </a:p>
                  </a:txBody>
                  <a:tcPr marT="45719" marB="45719" anchor="ctr">
                    <a:solidFill>
                      <a:srgbClr val="CFD8D9"/>
                    </a:solidFill>
                  </a:tcPr>
                </a:tc>
                <a:extLst>
                  <a:ext uri="{0D108BD9-81ED-4DB2-BD59-A6C34878D82A}">
                    <a16:rowId xmlns:a16="http://schemas.microsoft.com/office/drawing/2014/main" val="10004"/>
                  </a:ext>
                </a:extLst>
              </a:tr>
              <a:tr h="409903">
                <a:tc>
                  <a:txBody>
                    <a:bodyPr/>
                    <a:lstStyle/>
                    <a:p>
                      <a:pPr algn="ctr"/>
                      <a:r>
                        <a:rPr lang="en-US" sz="2000" b="0" i="0" dirty="0" smtClean="0"/>
                        <a:t>bad -24.09</a:t>
                      </a:r>
                      <a:endParaRPr lang="en-US" sz="2000" b="0" i="0" dirty="0"/>
                    </a:p>
                  </a:txBody>
                  <a:tcPr marT="45719" marB="45719" anchor="ctr"/>
                </a:tc>
                <a:tc>
                  <a:txBody>
                    <a:bodyPr/>
                    <a:lstStyle/>
                    <a:p>
                      <a:pPr algn="ctr"/>
                      <a:r>
                        <a:rPr lang="en-US" sz="2000" b="0" i="0" dirty="0" smtClean="0"/>
                        <a:t>carpet -9.88</a:t>
                      </a:r>
                      <a:endParaRPr lang="en-US" sz="2000" b="0" i="0" dirty="0"/>
                    </a:p>
                  </a:txBody>
                  <a:tcPr marT="45719" marB="45719" anchor="ctr"/>
                </a:tc>
                <a:tc>
                  <a:txBody>
                    <a:bodyPr/>
                    <a:lstStyle/>
                    <a:p>
                      <a:pPr algn="ctr"/>
                      <a:r>
                        <a:rPr lang="en-US" sz="2000" b="0" i="0" dirty="0" smtClean="0"/>
                        <a:t>wall -11.70</a:t>
                      </a:r>
                      <a:endParaRPr lang="en-US" sz="2000" b="0" i="0" dirty="0"/>
                    </a:p>
                  </a:txBody>
                  <a:tcPr marT="45719" marB="45719" anchor="ctr"/>
                </a:tc>
                <a:tc>
                  <a:txBody>
                    <a:bodyPr/>
                    <a:lstStyle/>
                    <a:p>
                      <a:pPr algn="ctr"/>
                      <a:r>
                        <a:rPr lang="en-US" sz="2000" b="0" i="0" dirty="0" smtClean="0"/>
                        <a:t>smelly -0.53</a:t>
                      </a:r>
                      <a:endParaRPr lang="en-US" sz="2000" b="0" i="0" dirty="0"/>
                    </a:p>
                  </a:txBody>
                  <a:tcPr marT="45719" marB="45719" anchor="ctr"/>
                </a:tc>
                <a:extLst>
                  <a:ext uri="{0D108BD9-81ED-4DB2-BD59-A6C34878D82A}">
                    <a16:rowId xmlns:a16="http://schemas.microsoft.com/office/drawing/2014/main" val="10005"/>
                  </a:ext>
                </a:extLst>
              </a:tr>
              <a:tr h="409903">
                <a:tc>
                  <a:txBody>
                    <a:bodyPr/>
                    <a:lstStyle/>
                    <a:p>
                      <a:pPr algn="ctr"/>
                      <a:r>
                        <a:rPr lang="en-US" sz="2000" b="0" i="0" dirty="0" smtClean="0"/>
                        <a:t>money -11.02</a:t>
                      </a:r>
                      <a:endParaRPr lang="en-US" sz="2000" b="0" i="0" dirty="0"/>
                    </a:p>
                  </a:txBody>
                  <a:tcPr marT="45719" marB="45719" anchor="ctr"/>
                </a:tc>
                <a:tc>
                  <a:txBody>
                    <a:bodyPr/>
                    <a:lstStyle/>
                    <a:p>
                      <a:pPr algn="ctr"/>
                      <a:r>
                        <a:rPr lang="en-US" sz="2000" b="0" i="0" dirty="0" smtClean="0"/>
                        <a:t>smell -8.83</a:t>
                      </a:r>
                      <a:endParaRPr lang="en-US" sz="2000" b="0" i="0" dirty="0"/>
                    </a:p>
                  </a:txBody>
                  <a:tcPr marT="45719" marB="45719" anchor="ctr"/>
                </a:tc>
                <a:tc>
                  <a:txBody>
                    <a:bodyPr/>
                    <a:lstStyle/>
                    <a:p>
                      <a:pPr algn="ctr"/>
                      <a:r>
                        <a:rPr lang="en-US" sz="2000" b="0" i="0" dirty="0" smtClean="0"/>
                        <a:t>bad -5.40</a:t>
                      </a:r>
                      <a:endParaRPr lang="en-US" sz="2000" b="0" i="0" dirty="0"/>
                    </a:p>
                  </a:txBody>
                  <a:tcPr marT="45719" marB="45719" anchor="ctr"/>
                </a:tc>
                <a:tc>
                  <a:txBody>
                    <a:bodyPr/>
                    <a:lstStyle/>
                    <a:p>
                      <a:pPr algn="ctr"/>
                      <a:r>
                        <a:rPr lang="en-US" sz="2000" b="0" i="0" dirty="0" smtClean="0"/>
                        <a:t>urine -0.43</a:t>
                      </a:r>
                      <a:endParaRPr lang="en-US" sz="2000" b="0" i="0" dirty="0"/>
                    </a:p>
                  </a:txBody>
                  <a:tcPr marT="45719" marB="45719" anchor="ctr"/>
                </a:tc>
                <a:extLst>
                  <a:ext uri="{0D108BD9-81ED-4DB2-BD59-A6C34878D82A}">
                    <a16:rowId xmlns:a16="http://schemas.microsoft.com/office/drawing/2014/main" val="10006"/>
                  </a:ext>
                </a:extLst>
              </a:tr>
              <a:tr h="409903">
                <a:tc>
                  <a:txBody>
                    <a:bodyPr/>
                    <a:lstStyle/>
                    <a:p>
                      <a:pPr algn="ctr"/>
                      <a:r>
                        <a:rPr lang="en-US" sz="2000" b="0" i="0" dirty="0" smtClean="0"/>
                        <a:t>terrible -10.01</a:t>
                      </a:r>
                      <a:endParaRPr lang="en-US" sz="2000" b="0" i="0" dirty="0"/>
                    </a:p>
                  </a:txBody>
                  <a:tcPr marT="45719" marB="45719" anchor="ctr"/>
                </a:tc>
                <a:tc>
                  <a:txBody>
                    <a:bodyPr/>
                    <a:lstStyle/>
                    <a:p>
                      <a:pPr algn="ctr"/>
                      <a:r>
                        <a:rPr lang="en-US" sz="2000" b="0" i="0" dirty="0" smtClean="0"/>
                        <a:t>dirty -7.85</a:t>
                      </a:r>
                      <a:endParaRPr lang="en-US" sz="2000" b="0" i="0" dirty="0"/>
                    </a:p>
                  </a:txBody>
                  <a:tcPr marT="45719" marB="45719" anchor="ctr"/>
                </a:tc>
                <a:tc>
                  <a:txBody>
                    <a:bodyPr/>
                    <a:lstStyle/>
                    <a:p>
                      <a:pPr algn="ctr"/>
                      <a:r>
                        <a:rPr lang="en-US" sz="2000" b="0" i="0" dirty="0" smtClean="0"/>
                        <a:t>road -2.90</a:t>
                      </a:r>
                      <a:endParaRPr lang="en-US" sz="2000" b="0" i="0" dirty="0"/>
                    </a:p>
                  </a:txBody>
                  <a:tcPr marT="45719" marB="45719" anchor="ctr"/>
                </a:tc>
                <a:tc>
                  <a:txBody>
                    <a:bodyPr/>
                    <a:lstStyle/>
                    <a:p>
                      <a:pPr algn="ctr"/>
                      <a:r>
                        <a:rPr lang="en-US" sz="2000" b="0" i="0" dirty="0" smtClean="0"/>
                        <a:t>filthy -0.42</a:t>
                      </a:r>
                      <a:endParaRPr lang="en-US" sz="2000" b="0" i="0" dirty="0"/>
                    </a:p>
                  </a:txBody>
                  <a:tcPr marT="45719" marB="45719" anchor="ctr"/>
                </a:tc>
                <a:extLst>
                  <a:ext uri="{0D108BD9-81ED-4DB2-BD59-A6C34878D82A}">
                    <a16:rowId xmlns:a16="http://schemas.microsoft.com/office/drawing/2014/main" val="10007"/>
                  </a:ext>
                </a:extLst>
              </a:tr>
              <a:tr h="409903">
                <a:tc>
                  <a:txBody>
                    <a:bodyPr/>
                    <a:lstStyle/>
                    <a:p>
                      <a:pPr algn="ctr"/>
                      <a:r>
                        <a:rPr lang="en-US" sz="2000" b="0" i="0" dirty="0" smtClean="0"/>
                        <a:t>overprice -9.06</a:t>
                      </a:r>
                      <a:endParaRPr lang="en-US" sz="2000" b="0" i="0" dirty="0"/>
                    </a:p>
                  </a:txBody>
                  <a:tcPr marT="45719" marB="45719" anchor="ctr"/>
                </a:tc>
                <a:tc>
                  <a:txBody>
                    <a:bodyPr/>
                    <a:lstStyle/>
                    <a:p>
                      <a:pPr algn="ctr"/>
                      <a:r>
                        <a:rPr lang="en-US" sz="2000" b="0" i="0" dirty="0" smtClean="0"/>
                        <a:t>stain -5.85</a:t>
                      </a:r>
                      <a:endParaRPr lang="en-US" sz="2000" b="0" i="0" dirty="0"/>
                    </a:p>
                  </a:txBody>
                  <a:tcPr marT="45719" marB="45719" anchor="ctr"/>
                </a:tc>
                <a:tc>
                  <a:txBody>
                    <a:bodyPr/>
                    <a:lstStyle/>
                    <a:p>
                      <a:pPr algn="ctr"/>
                      <a:r>
                        <a:rPr lang="en-US" sz="2000" b="0" i="0" dirty="0" smtClean="0"/>
                        <a:t>website -1.67</a:t>
                      </a:r>
                      <a:endParaRPr lang="en-US" sz="2000" b="0" i="0" dirty="0"/>
                    </a:p>
                  </a:txBody>
                  <a:tcPr marT="45719" marB="45719" anchor="ctr"/>
                </a:tc>
                <a:tc>
                  <a:txBody>
                    <a:bodyPr/>
                    <a:lstStyle/>
                    <a:p>
                      <a:pPr algn="ctr"/>
                      <a:r>
                        <a:rPr lang="en-US" sz="2000" b="0" i="0" dirty="0" smtClean="0"/>
                        <a:t>dingy -0.38</a:t>
                      </a:r>
                      <a:endParaRPr lang="en-US" sz="2000" b="0" i="0" dirty="0"/>
                    </a:p>
                  </a:txBody>
                  <a:tcPr marT="45719" marB="45719" anchor="ct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fld id="{88AD08FE-21CA-447A-B5E0-10774CCDBD3A}" type="slidenum">
              <a:rPr lang="en-US" smtClean="0"/>
              <a:t>39</a:t>
            </a:fld>
            <a:endParaRPr lang="en-US"/>
          </a:p>
        </p:txBody>
      </p:sp>
      <p:sp>
        <p:nvSpPr>
          <p:cNvPr id="8" name="TextBox 7"/>
          <p:cNvSpPr txBox="1"/>
          <p:nvPr/>
        </p:nvSpPr>
        <p:spPr>
          <a:xfrm>
            <a:off x="361565" y="2501030"/>
            <a:ext cx="1776320" cy="6442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662959" rtl="0" fontAlgn="auto" latinLnBrk="0" hangingPunct="0">
              <a:lnSpc>
                <a:spcPct val="110000"/>
              </a:lnSpc>
              <a:spcBef>
                <a:spcPts val="0"/>
              </a:spcBef>
              <a:spcAft>
                <a:spcPts val="0"/>
              </a:spcAft>
              <a:buClrTx/>
              <a:buSzTx/>
              <a:buFontTx/>
              <a:buNone/>
              <a:tabLst/>
            </a:pPr>
            <a:r>
              <a:rPr kumimoji="0" lang="en-US" sz="3200" b="1" i="0" u="none" strike="noStrike" cap="none" spc="60" normalizeH="0" baseline="0" dirty="0" smtClean="0">
                <a:ln>
                  <a:noFill/>
                </a:ln>
                <a:solidFill>
                  <a:srgbClr val="002060"/>
                </a:solidFill>
                <a:effectLst/>
                <a:uFillTx/>
                <a:latin typeface="Microsoft YaHei"/>
                <a:ea typeface="Microsoft YaHei"/>
                <a:cs typeface="Microsoft YaHei"/>
                <a:sym typeface="Microsoft YaHei"/>
              </a:rPr>
              <a:t>Positive</a:t>
            </a:r>
            <a:endParaRPr kumimoji="0" lang="en-US" sz="3200" b="1" i="0" u="none" strike="noStrike" cap="none" spc="60" normalizeH="0" baseline="0" dirty="0">
              <a:ln>
                <a:noFill/>
              </a:ln>
              <a:solidFill>
                <a:srgbClr val="002060"/>
              </a:solidFill>
              <a:effectLst/>
              <a:uFillTx/>
              <a:latin typeface="Microsoft YaHei"/>
              <a:ea typeface="Microsoft YaHei"/>
              <a:cs typeface="Microsoft YaHei"/>
              <a:sym typeface="Microsoft YaHei"/>
            </a:endParaRPr>
          </a:p>
        </p:txBody>
      </p:sp>
      <p:sp>
        <p:nvSpPr>
          <p:cNvPr id="9" name="TextBox 8"/>
          <p:cNvSpPr txBox="1"/>
          <p:nvPr/>
        </p:nvSpPr>
        <p:spPr>
          <a:xfrm>
            <a:off x="237717" y="4249863"/>
            <a:ext cx="2024016" cy="6442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662959" rtl="0" fontAlgn="auto" latinLnBrk="0" hangingPunct="0">
              <a:lnSpc>
                <a:spcPct val="110000"/>
              </a:lnSpc>
              <a:spcBef>
                <a:spcPts val="0"/>
              </a:spcBef>
              <a:spcAft>
                <a:spcPts val="0"/>
              </a:spcAft>
              <a:buClrTx/>
              <a:buSzTx/>
              <a:buFontTx/>
              <a:buNone/>
              <a:tabLst/>
            </a:pPr>
            <a:r>
              <a:rPr lang="en-US" sz="3200" b="1" spc="60" dirty="0" smtClean="0">
                <a:solidFill>
                  <a:srgbClr val="002060"/>
                </a:solidFill>
                <a:latin typeface="Microsoft YaHei"/>
                <a:ea typeface="Microsoft YaHei"/>
                <a:cs typeface="Microsoft YaHei"/>
                <a:sym typeface="Microsoft YaHei"/>
              </a:rPr>
              <a:t>Nega</a:t>
            </a:r>
            <a:r>
              <a:rPr kumimoji="0" lang="en-US" sz="3200" b="1" i="0" u="none" strike="noStrike" cap="none" spc="60" normalizeH="0" baseline="0" dirty="0" smtClean="0">
                <a:ln>
                  <a:noFill/>
                </a:ln>
                <a:solidFill>
                  <a:srgbClr val="002060"/>
                </a:solidFill>
                <a:effectLst/>
                <a:uFillTx/>
                <a:latin typeface="Microsoft YaHei"/>
                <a:ea typeface="Microsoft YaHei"/>
                <a:cs typeface="Microsoft YaHei"/>
                <a:sym typeface="Microsoft YaHei"/>
              </a:rPr>
              <a:t>tive</a:t>
            </a:r>
            <a:endParaRPr kumimoji="0" lang="en-US" sz="3200" b="1" i="0" u="none" strike="noStrike" cap="none" spc="60" normalizeH="0" baseline="0" dirty="0">
              <a:ln>
                <a:noFill/>
              </a:ln>
              <a:solidFill>
                <a:srgbClr val="002060"/>
              </a:solidFill>
              <a:effectLst/>
              <a:uFillTx/>
              <a:latin typeface="Microsoft YaHei"/>
              <a:ea typeface="Microsoft YaHei"/>
              <a:cs typeface="Microsoft YaHei"/>
              <a:sym typeface="Microsoft YaHei"/>
            </a:endParaRPr>
          </a:p>
        </p:txBody>
      </p:sp>
      <p:cxnSp>
        <p:nvCxnSpPr>
          <p:cNvPr id="11" name="Straight Connector 10"/>
          <p:cNvCxnSpPr/>
          <p:nvPr/>
        </p:nvCxnSpPr>
        <p:spPr>
          <a:xfrm>
            <a:off x="685800" y="3733804"/>
            <a:ext cx="10439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70810" y="1144479"/>
            <a:ext cx="6317179" cy="461665"/>
          </a:xfrm>
          <a:prstGeom prst="rect">
            <a:avLst/>
          </a:prstGeom>
          <a:solidFill>
            <a:srgbClr val="FFFF00"/>
          </a:solidFill>
        </p:spPr>
        <p:txBody>
          <a:bodyPr wrap="none" rtlCol="0">
            <a:spAutoFit/>
          </a:bodyPr>
          <a:lstStyle/>
          <a:p>
            <a:r>
              <a:rPr lang="en-US" sz="2400" b="1" dirty="0" smtClean="0"/>
              <a:t>Useful for tagging new review text (e.g., tweets)</a:t>
            </a:r>
            <a:endParaRPr lang="en-US" sz="2400" b="1" dirty="0"/>
          </a:p>
        </p:txBody>
      </p:sp>
    </p:spTree>
    <p:custDataLst>
      <p:tags r:id="rId1"/>
    </p:custDataLst>
    <p:extLst>
      <p:ext uri="{BB962C8B-B14F-4D97-AF65-F5344CB8AC3E}">
        <p14:creationId xmlns:p14="http://schemas.microsoft.com/office/powerpoint/2010/main" val="83826994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bg2">
                <a:shade val="45000"/>
                <a:satMod val="135000"/>
              </a:schemeClr>
              <a:prstClr val="white"/>
            </a:duotone>
          </a:blip>
          <a:stretch>
            <a:fillRect/>
          </a:stretch>
        </p:blipFill>
        <p:spPr>
          <a:xfrm>
            <a:off x="159410" y="870680"/>
            <a:ext cx="11644277" cy="5542693"/>
          </a:xfrm>
          <a:prstGeom prst="rect">
            <a:avLst/>
          </a:prstGeom>
        </p:spPr>
      </p:pic>
      <p:sp>
        <p:nvSpPr>
          <p:cNvPr id="2" name="Title 1"/>
          <p:cNvSpPr>
            <a:spLocks noGrp="1"/>
          </p:cNvSpPr>
          <p:nvPr>
            <p:ph type="title"/>
          </p:nvPr>
        </p:nvSpPr>
        <p:spPr/>
        <p:txBody>
          <a:bodyPr/>
          <a:lstStyle/>
          <a:p>
            <a:r>
              <a:rPr lang="en-US" b="1" dirty="0" smtClean="0"/>
              <a:t>Autonomous</a:t>
            </a:r>
            <a:r>
              <a:rPr lang="en-US" dirty="0" smtClean="0"/>
              <a:t> AI vs. </a:t>
            </a:r>
            <a:r>
              <a:rPr lang="en-US" b="1" dirty="0" smtClean="0"/>
              <a:t>Assistive</a:t>
            </a:r>
            <a:r>
              <a:rPr lang="en-US" dirty="0" smtClean="0"/>
              <a:t> AI</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4</a:t>
            </a:fld>
            <a:endParaRPr lang="en-US"/>
          </a:p>
        </p:txBody>
      </p:sp>
      <p:sp>
        <p:nvSpPr>
          <p:cNvPr id="6" name="TextBox 5"/>
          <p:cNvSpPr txBox="1"/>
          <p:nvPr/>
        </p:nvSpPr>
        <p:spPr>
          <a:xfrm>
            <a:off x="4790504" y="1751514"/>
            <a:ext cx="7394588" cy="461665"/>
          </a:xfrm>
          <a:prstGeom prst="rect">
            <a:avLst/>
          </a:prstGeom>
          <a:solidFill>
            <a:schemeClr val="accent6">
              <a:lumMod val="60000"/>
              <a:lumOff val="40000"/>
            </a:schemeClr>
          </a:solidFill>
        </p:spPr>
        <p:txBody>
          <a:bodyPr wrap="none" rtlCol="0">
            <a:spAutoFit/>
          </a:bodyPr>
          <a:lstStyle/>
          <a:p>
            <a:r>
              <a:rPr lang="en-US" sz="2400" b="1" dirty="0" smtClean="0"/>
              <a:t>Simple tasks, Big training data available, Limited domain</a:t>
            </a:r>
            <a:endParaRPr lang="en-US" sz="2400" b="1" dirty="0"/>
          </a:p>
        </p:txBody>
      </p:sp>
      <p:sp>
        <p:nvSpPr>
          <p:cNvPr id="7" name="TextBox 6"/>
          <p:cNvSpPr txBox="1"/>
          <p:nvPr/>
        </p:nvSpPr>
        <p:spPr>
          <a:xfrm>
            <a:off x="5486400" y="2249291"/>
            <a:ext cx="6002797" cy="461665"/>
          </a:xfrm>
          <a:prstGeom prst="rect">
            <a:avLst/>
          </a:prstGeom>
          <a:solidFill>
            <a:srgbClr val="FFFF00"/>
          </a:solidFill>
        </p:spPr>
        <p:txBody>
          <a:bodyPr wrap="none" rtlCol="0">
            <a:spAutoFit/>
          </a:bodyPr>
          <a:lstStyle/>
          <a:p>
            <a:r>
              <a:rPr lang="en-US" sz="2400" b="1" dirty="0" smtClean="0"/>
              <a:t>Intelligence(Machine)</a:t>
            </a:r>
            <a:r>
              <a:rPr lang="en-US" sz="2400" b="1" dirty="0" smtClean="0">
                <a:sym typeface="Symbol" panose="05050102010706020507" pitchFamily="18" charset="2"/>
              </a:rPr>
              <a:t>  Intelligence (Human)</a:t>
            </a:r>
            <a:r>
              <a:rPr lang="en-US" sz="2400" b="1" dirty="0" smtClean="0"/>
              <a:t> </a:t>
            </a:r>
            <a:endParaRPr lang="en-US" sz="2400" b="1" dirty="0"/>
          </a:p>
        </p:txBody>
      </p:sp>
      <p:sp>
        <p:nvSpPr>
          <p:cNvPr id="9" name="TextBox 8"/>
          <p:cNvSpPr txBox="1"/>
          <p:nvPr/>
        </p:nvSpPr>
        <p:spPr>
          <a:xfrm>
            <a:off x="3581400" y="5765679"/>
            <a:ext cx="1905000" cy="461665"/>
          </a:xfrm>
          <a:prstGeom prst="rect">
            <a:avLst/>
          </a:prstGeom>
          <a:solidFill>
            <a:srgbClr val="FFFF66"/>
          </a:solidFill>
        </p:spPr>
        <p:txBody>
          <a:bodyPr wrap="square" rtlCol="0">
            <a:spAutoFit/>
          </a:bodyPr>
          <a:lstStyle/>
          <a:p>
            <a:pPr algn="ctr"/>
            <a:r>
              <a:rPr lang="en-US" sz="2400" b="1" dirty="0" smtClean="0"/>
              <a:t>Assistive AI </a:t>
            </a:r>
            <a:endParaRPr lang="en-US" sz="2400" b="1" dirty="0"/>
          </a:p>
        </p:txBody>
      </p:sp>
      <p:sp>
        <p:nvSpPr>
          <p:cNvPr id="10" name="TextBox 9"/>
          <p:cNvSpPr txBox="1"/>
          <p:nvPr/>
        </p:nvSpPr>
        <p:spPr>
          <a:xfrm>
            <a:off x="3581400" y="1016560"/>
            <a:ext cx="2244717" cy="461665"/>
          </a:xfrm>
          <a:prstGeom prst="rect">
            <a:avLst/>
          </a:prstGeom>
          <a:solidFill>
            <a:srgbClr val="FFFF66"/>
          </a:solidFill>
        </p:spPr>
        <p:txBody>
          <a:bodyPr wrap="none" rtlCol="0">
            <a:spAutoFit/>
          </a:bodyPr>
          <a:lstStyle/>
          <a:p>
            <a:r>
              <a:rPr lang="en-US" sz="2400" b="1" dirty="0" smtClean="0"/>
              <a:t>Autonomous AI </a:t>
            </a:r>
            <a:endParaRPr lang="en-US" sz="2400" b="1" dirty="0"/>
          </a:p>
        </p:txBody>
      </p:sp>
      <p:sp>
        <p:nvSpPr>
          <p:cNvPr id="11" name="TextBox 10"/>
          <p:cNvSpPr txBox="1"/>
          <p:nvPr/>
        </p:nvSpPr>
        <p:spPr>
          <a:xfrm>
            <a:off x="3048000" y="3346564"/>
            <a:ext cx="4038600" cy="463436"/>
          </a:xfrm>
          <a:prstGeom prst="rect">
            <a:avLst/>
          </a:prstGeom>
          <a:solidFill>
            <a:schemeClr val="accent6">
              <a:lumMod val="60000"/>
              <a:lumOff val="40000"/>
            </a:schemeClr>
          </a:solidFill>
        </p:spPr>
        <p:txBody>
          <a:bodyPr wrap="square" rtlCol="0">
            <a:spAutoFit/>
          </a:bodyPr>
          <a:lstStyle/>
          <a:p>
            <a:r>
              <a:rPr lang="en-US" sz="2400" b="1" dirty="0" smtClean="0"/>
              <a:t>Any domain, All kinds of data</a:t>
            </a:r>
            <a:endParaRPr lang="en-US" sz="2400" b="1" dirty="0"/>
          </a:p>
        </p:txBody>
      </p:sp>
      <p:sp>
        <p:nvSpPr>
          <p:cNvPr id="12" name="TextBox 11"/>
          <p:cNvSpPr txBox="1"/>
          <p:nvPr/>
        </p:nvSpPr>
        <p:spPr>
          <a:xfrm>
            <a:off x="1775163" y="4537741"/>
            <a:ext cx="7879673" cy="461665"/>
          </a:xfrm>
          <a:prstGeom prst="rect">
            <a:avLst/>
          </a:prstGeom>
          <a:solidFill>
            <a:schemeClr val="accent6">
              <a:lumMod val="60000"/>
              <a:lumOff val="40000"/>
            </a:schemeClr>
          </a:solidFill>
        </p:spPr>
        <p:txBody>
          <a:bodyPr wrap="square" rtlCol="0">
            <a:spAutoFit/>
          </a:bodyPr>
          <a:lstStyle/>
          <a:p>
            <a:r>
              <a:rPr lang="en-US" sz="2400" b="1" dirty="0" smtClean="0"/>
              <a:t>“Data Scope” to enhance human perception, Complex tasks</a:t>
            </a:r>
            <a:endParaRPr lang="en-US" sz="2400" b="1" dirty="0"/>
          </a:p>
        </p:txBody>
      </p:sp>
      <p:sp>
        <p:nvSpPr>
          <p:cNvPr id="13" name="TextBox 12"/>
          <p:cNvSpPr txBox="1"/>
          <p:nvPr/>
        </p:nvSpPr>
        <p:spPr>
          <a:xfrm>
            <a:off x="1046158" y="5140521"/>
            <a:ext cx="7315200" cy="461665"/>
          </a:xfrm>
          <a:prstGeom prst="rect">
            <a:avLst/>
          </a:prstGeom>
          <a:solidFill>
            <a:srgbClr val="FFFF00"/>
          </a:solidFill>
        </p:spPr>
        <p:txBody>
          <a:bodyPr wrap="square" rtlCol="0">
            <a:spAutoFit/>
          </a:bodyPr>
          <a:lstStyle/>
          <a:p>
            <a:r>
              <a:rPr lang="en-US" sz="2400" b="1" dirty="0" smtClean="0"/>
              <a:t>Intelligence (Machine + Human) &gt; Intelligence(Human) </a:t>
            </a:r>
            <a:endParaRPr lang="en-US" sz="2400" b="1" dirty="0"/>
          </a:p>
        </p:txBody>
      </p:sp>
      <p:grpSp>
        <p:nvGrpSpPr>
          <p:cNvPr id="23" name="Group 22"/>
          <p:cNvGrpSpPr/>
          <p:nvPr/>
        </p:nvGrpSpPr>
        <p:grpSpPr>
          <a:xfrm>
            <a:off x="2041350" y="3946023"/>
            <a:ext cx="5378157" cy="584775"/>
            <a:chOff x="2041350" y="3946023"/>
            <a:chExt cx="5378157" cy="584775"/>
          </a:xfrm>
        </p:grpSpPr>
        <p:sp>
          <p:nvSpPr>
            <p:cNvPr id="14" name="TextBox 13"/>
            <p:cNvSpPr txBox="1"/>
            <p:nvPr/>
          </p:nvSpPr>
          <p:spPr>
            <a:xfrm>
              <a:off x="5523411" y="3946023"/>
              <a:ext cx="1896096" cy="584775"/>
            </a:xfrm>
            <a:prstGeom prst="rect">
              <a:avLst/>
            </a:prstGeom>
            <a:solidFill>
              <a:srgbClr val="FF9933"/>
            </a:solidFill>
          </p:spPr>
          <p:txBody>
            <a:bodyPr wrap="none" rtlCol="0">
              <a:spAutoFit/>
            </a:bodyPr>
            <a:lstStyle/>
            <a:p>
              <a:r>
                <a:rPr lang="en-US" sz="3200" b="1" dirty="0" smtClean="0">
                  <a:sym typeface="Wingdings" panose="05000000000000000000" pitchFamily="2" charset="2"/>
                </a:rPr>
                <a:t>TextScope</a:t>
              </a:r>
              <a:endParaRPr lang="en-US" sz="3200" b="1" dirty="0"/>
            </a:p>
          </p:txBody>
        </p:sp>
        <p:sp>
          <p:nvSpPr>
            <p:cNvPr id="16" name="Freeform 15"/>
            <p:cNvSpPr/>
            <p:nvPr/>
          </p:nvSpPr>
          <p:spPr>
            <a:xfrm>
              <a:off x="2041350" y="4119910"/>
              <a:ext cx="3673650" cy="252928"/>
            </a:xfrm>
            <a:custGeom>
              <a:avLst/>
              <a:gdLst>
                <a:gd name="connsiteX0" fmla="*/ 0 w 3473825"/>
                <a:gd name="connsiteY0" fmla="*/ 0 h 218018"/>
                <a:gd name="connsiteX1" fmla="*/ 1789612 w 3473825"/>
                <a:gd name="connsiteY1" fmla="*/ 209006 h 218018"/>
                <a:gd name="connsiteX2" fmla="*/ 3317966 w 3473825"/>
                <a:gd name="connsiteY2" fmla="*/ 182880 h 218018"/>
                <a:gd name="connsiteX3" fmla="*/ 3344092 w 3473825"/>
                <a:gd name="connsiteY3" fmla="*/ 182880 h 218018"/>
              </a:gdLst>
              <a:ahLst/>
              <a:cxnLst>
                <a:cxn ang="0">
                  <a:pos x="connsiteX0" y="connsiteY0"/>
                </a:cxn>
                <a:cxn ang="0">
                  <a:pos x="connsiteX1" y="connsiteY1"/>
                </a:cxn>
                <a:cxn ang="0">
                  <a:pos x="connsiteX2" y="connsiteY2"/>
                </a:cxn>
                <a:cxn ang="0">
                  <a:pos x="connsiteX3" y="connsiteY3"/>
                </a:cxn>
              </a:cxnLst>
              <a:rect l="l" t="t" r="r" b="b"/>
              <a:pathLst>
                <a:path w="3473825" h="218018">
                  <a:moveTo>
                    <a:pt x="0" y="0"/>
                  </a:moveTo>
                  <a:cubicBezTo>
                    <a:pt x="618309" y="89263"/>
                    <a:pt x="1236618" y="178526"/>
                    <a:pt x="1789612" y="209006"/>
                  </a:cubicBezTo>
                  <a:cubicBezTo>
                    <a:pt x="2342606" y="239486"/>
                    <a:pt x="3317966" y="182880"/>
                    <a:pt x="3317966" y="182880"/>
                  </a:cubicBezTo>
                  <a:cubicBezTo>
                    <a:pt x="3577046" y="178526"/>
                    <a:pt x="3460569" y="180703"/>
                    <a:pt x="3344092" y="182880"/>
                  </a:cubicBezTo>
                </a:path>
              </a:pathLst>
            </a:custGeom>
            <a:noFill/>
            <a:ln w="6667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rot="20631843">
            <a:off x="7425377" y="4007436"/>
            <a:ext cx="2371040" cy="378342"/>
          </a:xfrm>
          <a:custGeom>
            <a:avLst/>
            <a:gdLst>
              <a:gd name="connsiteX0" fmla="*/ 0 w 3473825"/>
              <a:gd name="connsiteY0" fmla="*/ 0 h 218018"/>
              <a:gd name="connsiteX1" fmla="*/ 1789612 w 3473825"/>
              <a:gd name="connsiteY1" fmla="*/ 209006 h 218018"/>
              <a:gd name="connsiteX2" fmla="*/ 3317966 w 3473825"/>
              <a:gd name="connsiteY2" fmla="*/ 182880 h 218018"/>
              <a:gd name="connsiteX3" fmla="*/ 3344092 w 3473825"/>
              <a:gd name="connsiteY3" fmla="*/ 182880 h 218018"/>
            </a:gdLst>
            <a:ahLst/>
            <a:cxnLst>
              <a:cxn ang="0">
                <a:pos x="connsiteX0" y="connsiteY0"/>
              </a:cxn>
              <a:cxn ang="0">
                <a:pos x="connsiteX1" y="connsiteY1"/>
              </a:cxn>
              <a:cxn ang="0">
                <a:pos x="connsiteX2" y="connsiteY2"/>
              </a:cxn>
              <a:cxn ang="0">
                <a:pos x="connsiteX3" y="connsiteY3"/>
              </a:cxn>
            </a:cxnLst>
            <a:rect l="l" t="t" r="r" b="b"/>
            <a:pathLst>
              <a:path w="3473825" h="218018">
                <a:moveTo>
                  <a:pt x="0" y="0"/>
                </a:moveTo>
                <a:cubicBezTo>
                  <a:pt x="618309" y="89263"/>
                  <a:pt x="1236618" y="178526"/>
                  <a:pt x="1789612" y="209006"/>
                </a:cubicBezTo>
                <a:cubicBezTo>
                  <a:pt x="2342606" y="239486"/>
                  <a:pt x="3317966" y="182880"/>
                  <a:pt x="3317966" y="182880"/>
                </a:cubicBezTo>
                <a:cubicBezTo>
                  <a:pt x="3577046" y="178526"/>
                  <a:pt x="3460569" y="180703"/>
                  <a:pt x="3344092" y="182880"/>
                </a:cubicBezTo>
              </a:path>
            </a:pathLst>
          </a:custGeom>
          <a:noFill/>
          <a:ln w="6667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66504" y="3740579"/>
            <a:ext cx="11537183" cy="849447"/>
            <a:chOff x="266504" y="3740579"/>
            <a:chExt cx="11537183" cy="849447"/>
          </a:xfrm>
        </p:grpSpPr>
        <p:sp>
          <p:nvSpPr>
            <p:cNvPr id="15" name="TextBox 14"/>
            <p:cNvSpPr txBox="1"/>
            <p:nvPr/>
          </p:nvSpPr>
          <p:spPr>
            <a:xfrm>
              <a:off x="266504" y="3740579"/>
              <a:ext cx="1774845" cy="584775"/>
            </a:xfrm>
            <a:prstGeom prst="rect">
              <a:avLst/>
            </a:prstGeom>
            <a:solidFill>
              <a:srgbClr val="FF9933"/>
            </a:solidFill>
          </p:spPr>
          <p:txBody>
            <a:bodyPr wrap="none" rtlCol="0">
              <a:spAutoFit/>
            </a:bodyPr>
            <a:lstStyle/>
            <a:p>
              <a:r>
                <a:rPr lang="en-US" sz="3200" b="1" dirty="0" smtClean="0"/>
                <a:t>Text Data</a:t>
              </a:r>
              <a:endParaRPr lang="en-US" sz="3200" b="1" dirty="0"/>
            </a:p>
          </p:txBody>
        </p:sp>
        <p:sp>
          <p:nvSpPr>
            <p:cNvPr id="19" name="TextBox 18"/>
            <p:cNvSpPr txBox="1"/>
            <p:nvPr/>
          </p:nvSpPr>
          <p:spPr>
            <a:xfrm>
              <a:off x="10165674" y="4005251"/>
              <a:ext cx="1638013" cy="584775"/>
            </a:xfrm>
            <a:prstGeom prst="rect">
              <a:avLst/>
            </a:prstGeom>
            <a:solidFill>
              <a:srgbClr val="FF9933"/>
            </a:solidFill>
          </p:spPr>
          <p:txBody>
            <a:bodyPr wrap="none" rtlCol="0">
              <a:spAutoFit/>
            </a:bodyPr>
            <a:lstStyle/>
            <a:p>
              <a:r>
                <a:rPr lang="en-US" sz="3200" b="1" dirty="0" smtClean="0"/>
                <a:t>This Talk</a:t>
              </a:r>
              <a:endParaRPr lang="en-US" sz="3200" b="1" dirty="0"/>
            </a:p>
          </p:txBody>
        </p:sp>
      </p:grpSp>
      <p:pic>
        <p:nvPicPr>
          <p:cNvPr id="18" name="Picture 17"/>
          <p:cNvPicPr>
            <a:picLocks noChangeAspect="1"/>
          </p:cNvPicPr>
          <p:nvPr/>
        </p:nvPicPr>
        <p:blipFill>
          <a:blip r:embed="rId3">
            <a:duotone>
              <a:prstClr val="black"/>
              <a:schemeClr val="accent5">
                <a:tint val="45000"/>
                <a:satMod val="400000"/>
              </a:schemeClr>
            </a:duotone>
          </a:blip>
          <a:stretch>
            <a:fillRect/>
          </a:stretch>
        </p:blipFill>
        <p:spPr>
          <a:xfrm>
            <a:off x="9219959" y="796941"/>
            <a:ext cx="1511837" cy="942236"/>
          </a:xfrm>
          <a:prstGeom prst="rect">
            <a:avLst/>
          </a:prstGeom>
        </p:spPr>
      </p:pic>
      <p:pic>
        <p:nvPicPr>
          <p:cNvPr id="21" name="Picture 20"/>
          <p:cNvPicPr>
            <a:picLocks noChangeAspect="1"/>
          </p:cNvPicPr>
          <p:nvPr/>
        </p:nvPicPr>
        <p:blipFill>
          <a:blip r:embed="rId4"/>
          <a:stretch>
            <a:fillRect/>
          </a:stretch>
        </p:blipFill>
        <p:spPr>
          <a:xfrm>
            <a:off x="7419506" y="860030"/>
            <a:ext cx="1573784" cy="923860"/>
          </a:xfrm>
          <a:prstGeom prst="rect">
            <a:avLst/>
          </a:prstGeom>
        </p:spPr>
      </p:pic>
      <p:grpSp>
        <p:nvGrpSpPr>
          <p:cNvPr id="28" name="Group 27"/>
          <p:cNvGrpSpPr/>
          <p:nvPr/>
        </p:nvGrpSpPr>
        <p:grpSpPr>
          <a:xfrm>
            <a:off x="8569384" y="5006349"/>
            <a:ext cx="2742882" cy="1647726"/>
            <a:chOff x="8530878" y="4987003"/>
            <a:chExt cx="2742882" cy="1647726"/>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878" y="4987003"/>
              <a:ext cx="1554777" cy="1034633"/>
            </a:xfrm>
            <a:prstGeom prst="rect">
              <a:avLst/>
            </a:prstGeom>
          </p:spPr>
        </p:pic>
        <p:pic>
          <p:nvPicPr>
            <p:cNvPr id="27" name="Picture 26"/>
            <p:cNvPicPr>
              <a:picLocks noChangeAspect="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colorTemperature colorTemp="6514"/>
                      </a14:imgEffect>
                    </a14:imgLayer>
                  </a14:imgProps>
                </a:ext>
              </a:extLst>
            </a:blip>
            <a:stretch>
              <a:fillRect/>
            </a:stretch>
          </p:blipFill>
          <p:spPr>
            <a:xfrm>
              <a:off x="9763782" y="5611484"/>
              <a:ext cx="1509978" cy="1023245"/>
            </a:xfrm>
            <a:prstGeom prst="rect">
              <a:avLst/>
            </a:prstGeom>
          </p:spPr>
        </p:pic>
      </p:grpSp>
    </p:spTree>
    <p:extLst>
      <p:ext uri="{BB962C8B-B14F-4D97-AF65-F5344CB8AC3E}">
        <p14:creationId xmlns:p14="http://schemas.microsoft.com/office/powerpoint/2010/main" val="60933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21" presetClass="entr" presetSubtype="1" fill="hold" nodeType="with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wheel(1)">
                                      <p:cBhvr>
                                        <p:cTn id="35" dur="2000"/>
                                        <p:tgtEl>
                                          <p:spTgt spid="23"/>
                                        </p:tgtEl>
                                      </p:cBhvr>
                                    </p:animEffect>
                                  </p:childTnLst>
                                </p:cTn>
                              </p:par>
                              <p:par>
                                <p:cTn id="36" presetID="21" presetClass="entr" presetSubtype="1" fill="hold" grpId="0" nodeType="withEffect">
                                  <p:stCondLst>
                                    <p:cond delay="500"/>
                                  </p:stCondLst>
                                  <p:childTnLst>
                                    <p:set>
                                      <p:cBhvr>
                                        <p:cTn id="37" dur="1" fill="hold">
                                          <p:stCondLst>
                                            <p:cond delay="0"/>
                                          </p:stCondLst>
                                        </p:cTn>
                                        <p:tgtEl>
                                          <p:spTgt spid="17"/>
                                        </p:tgtEl>
                                        <p:attrNameLst>
                                          <p:attrName>style.visibility</p:attrName>
                                        </p:attrNameLst>
                                      </p:cBhvr>
                                      <p:to>
                                        <p:strVal val="visible"/>
                                      </p:to>
                                    </p:set>
                                    <p:animEffect transition="in" filter="wheel(1)">
                                      <p:cBhvr>
                                        <p:cTn id="38"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240119"/>
            <a:ext cx="12192000" cy="1371600"/>
          </a:xfrm>
        </p:spPr>
        <p:txBody>
          <a:bodyPr>
            <a:normAutofit fontScale="90000"/>
          </a:bodyPr>
          <a:lstStyle/>
          <a:p>
            <a:r>
              <a:rPr lang="en-US" altLang="en-US" sz="4000" dirty="0" smtClean="0"/>
              <a:t>Enable </a:t>
            </a:r>
            <a:r>
              <a:rPr lang="en-US" altLang="en-US" sz="4000" b="1" dirty="0" smtClean="0"/>
              <a:t>comparative</a:t>
            </a:r>
            <a:r>
              <a:rPr lang="en-US" altLang="en-US" sz="4000" dirty="0" smtClean="0"/>
              <a:t> analysis of </a:t>
            </a:r>
            <a:r>
              <a:rPr lang="en-US" altLang="en-US" sz="4000" b="1" dirty="0" smtClean="0"/>
              <a:t>rating behavior </a:t>
            </a:r>
            <a:r>
              <a:rPr lang="en-US" altLang="en-US" sz="4000" dirty="0" smtClean="0"/>
              <a:t>&amp; </a:t>
            </a:r>
            <a:r>
              <a:rPr lang="en-US" altLang="en-US" sz="4000" b="1" dirty="0" smtClean="0"/>
              <a:t>preferences</a:t>
            </a:r>
            <a:r>
              <a:rPr lang="en-US" altLang="en-US" dirty="0" smtClean="0"/>
              <a:t/>
            </a:r>
            <a:br>
              <a:rPr lang="en-US" altLang="en-US" dirty="0" smtClean="0"/>
            </a:br>
            <a:endParaRPr lang="en-US" alt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1220405718"/>
              </p:ext>
            </p:extLst>
          </p:nvPr>
        </p:nvGraphicFramePr>
        <p:xfrm>
          <a:off x="2387592" y="1318071"/>
          <a:ext cx="6096000" cy="3032127"/>
        </p:xfrm>
        <a:graphic>
          <a:graphicData uri="http://schemas.openxmlformats.org/drawingml/2006/table">
            <a:tbl>
              <a:tblPr/>
              <a:tblGrid>
                <a:gridCol w="1689731">
                  <a:extLst>
                    <a:ext uri="{9D8B030D-6E8A-4147-A177-3AD203B41FA5}">
                      <a16:colId xmlns:a16="http://schemas.microsoft.com/office/drawing/2014/main" val="20000"/>
                    </a:ext>
                  </a:extLst>
                </a:gridCol>
                <a:gridCol w="1102468">
                  <a:extLst>
                    <a:ext uri="{9D8B030D-6E8A-4147-A177-3AD203B41FA5}">
                      <a16:colId xmlns:a16="http://schemas.microsoft.com/office/drawing/2014/main" val="20001"/>
                    </a:ext>
                  </a:extLst>
                </a:gridCol>
                <a:gridCol w="1100667">
                  <a:extLst>
                    <a:ext uri="{9D8B030D-6E8A-4147-A177-3AD203B41FA5}">
                      <a16:colId xmlns:a16="http://schemas.microsoft.com/office/drawing/2014/main" val="20002"/>
                    </a:ext>
                  </a:extLst>
                </a:gridCol>
                <a:gridCol w="1102468">
                  <a:extLst>
                    <a:ext uri="{9D8B030D-6E8A-4147-A177-3AD203B41FA5}">
                      <a16:colId xmlns:a16="http://schemas.microsoft.com/office/drawing/2014/main" val="20003"/>
                    </a:ext>
                  </a:extLst>
                </a:gridCol>
                <a:gridCol w="1100666">
                  <a:extLst>
                    <a:ext uri="{9D8B030D-6E8A-4147-A177-3AD203B41FA5}">
                      <a16:colId xmlns:a16="http://schemas.microsoft.com/office/drawing/2014/main" val="20004"/>
                    </a:ext>
                  </a:extLst>
                </a:gridCol>
              </a:tblGrid>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FFFF"/>
                          </a:solidFill>
                          <a:effectLst/>
                          <a:latin typeface="Georgia" pitchFamily="18" charset="0"/>
                        </a:rPr>
                        <a:t>Expensive Hotel</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FFFFFF"/>
                          </a:solidFill>
                          <a:effectLst/>
                          <a:latin typeface="Georgia" pitchFamily="18" charset="0"/>
                        </a:rPr>
                        <a:t>Cheap Hotel</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rgbClr val="000000"/>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Georgia" pitchFamily="18" charset="0"/>
                        </a:rPr>
                        <a:t>5 Stars</a:t>
                      </a:r>
                      <a:endParaRPr kumimoji="0" lang="en-US" sz="1600" b="1" i="1" u="none" strike="noStrike" cap="none" normalizeH="0" baseline="0" smtClean="0">
                        <a:ln>
                          <a:noFill/>
                        </a:ln>
                        <a:solidFill>
                          <a:srgbClr val="000000"/>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00"/>
                          </a:solidFill>
                          <a:effectLst/>
                          <a:latin typeface="Georgia" pitchFamily="18" charset="0"/>
                        </a:rPr>
                        <a:t>3 Stars</a:t>
                      </a:r>
                      <a:endParaRPr kumimoji="0" lang="en-US" sz="1600" b="1" i="1" u="none" strike="noStrike" cap="none" normalizeH="0" baseline="0" dirty="0" smtClean="0">
                        <a:ln>
                          <a:noFill/>
                        </a:ln>
                        <a:solidFill>
                          <a:srgbClr val="000000"/>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Georgia" pitchFamily="18" charset="0"/>
                        </a:rPr>
                        <a:t>5 Stars</a:t>
                      </a:r>
                      <a:endParaRPr kumimoji="0" lang="en-US" sz="1600" b="1" i="1" u="none" strike="noStrike" cap="none" normalizeH="0" baseline="0" smtClean="0">
                        <a:ln>
                          <a:noFill/>
                        </a:ln>
                        <a:solidFill>
                          <a:srgbClr val="000000"/>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000000"/>
                          </a:solidFill>
                          <a:effectLst/>
                          <a:latin typeface="Georgia" pitchFamily="18" charset="0"/>
                        </a:rPr>
                        <a:t>1 Star</a:t>
                      </a:r>
                      <a:endParaRPr kumimoji="0" lang="en-US" sz="1600" b="1" i="1" u="none" strike="noStrike" cap="none" normalizeH="0" baseline="0" dirty="0" smtClean="0">
                        <a:ln>
                          <a:noFill/>
                        </a:ln>
                        <a:solidFill>
                          <a:srgbClr val="000000"/>
                        </a:solidFill>
                        <a:effectLst/>
                        <a:latin typeface="Georgia" pitchFamily="18" charset="0"/>
                      </a:endParaRP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FF"/>
                    </a:solidFill>
                  </a:tcPr>
                </a:tc>
                <a:extLst>
                  <a:ext uri="{0D108BD9-81ED-4DB2-BD59-A6C34878D82A}">
                    <a16:rowId xmlns:a16="http://schemas.microsoft.com/office/drawing/2014/main" val="10001"/>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Value</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0.134</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0.148</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18" charset="0"/>
                        </a:rPr>
                        <a:t>0.171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eorgia" pitchFamily="18" charset="0"/>
                        </a:rPr>
                        <a:t>0.093</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extLst>
                  <a:ext uri="{0D108BD9-81ED-4DB2-BD59-A6C34878D82A}">
                    <a16:rowId xmlns:a16="http://schemas.microsoft.com/office/drawing/2014/main" val="10002"/>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Room</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0.098</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0.162</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0.126</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0.121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extLst>
                  <a:ext uri="{0D108BD9-81ED-4DB2-BD59-A6C34878D82A}">
                    <a16:rowId xmlns:a16="http://schemas.microsoft.com/office/drawing/2014/main" val="10003"/>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Location</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0.171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0.074</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0.161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0.082</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extLst>
                  <a:ext uri="{0D108BD9-81ED-4DB2-BD59-A6C34878D82A}">
                    <a16:rowId xmlns:a16="http://schemas.microsoft.com/office/drawing/2014/main" val="10004"/>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Cleanliness</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0.081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18" charset="0"/>
                        </a:rPr>
                        <a:t>0.163</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0.116</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18" charset="0"/>
                        </a:rPr>
                        <a:t>0.294</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D9"/>
                    </a:solidFill>
                  </a:tcPr>
                </a:tc>
                <a:extLst>
                  <a:ext uri="{0D108BD9-81ED-4DB2-BD59-A6C34878D82A}">
                    <a16:rowId xmlns:a16="http://schemas.microsoft.com/office/drawing/2014/main" val="10005"/>
                  </a:ext>
                </a:extLst>
              </a:tr>
              <a:tr h="433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rPr>
                        <a:t>Service</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18" charset="0"/>
                        </a:rPr>
                        <a:t>0.251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eorgia" pitchFamily="18" charset="0"/>
                        </a:rPr>
                        <a:t>0.101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eorgia" pitchFamily="18" charset="0"/>
                        </a:rPr>
                        <a:t>0.101</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Georgia" pitchFamily="18" charset="0"/>
                        </a:rPr>
                        <a:t>0.049</a:t>
                      </a:r>
                    </a:p>
                  </a:txBody>
                  <a:tcPr marT="45694" marB="456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ED"/>
                    </a:solidFill>
                  </a:tcPr>
                </a:tc>
                <a:extLst>
                  <a:ext uri="{0D108BD9-81ED-4DB2-BD59-A6C34878D82A}">
                    <a16:rowId xmlns:a16="http://schemas.microsoft.com/office/drawing/2014/main" val="10006"/>
                  </a:ext>
                </a:extLst>
              </a:tr>
            </a:tbl>
          </a:graphicData>
        </a:graphic>
      </p:graphicFrame>
      <p:sp>
        <p:nvSpPr>
          <p:cNvPr id="78900" name="Oval 8"/>
          <p:cNvSpPr>
            <a:spLocks noChangeArrowheads="1"/>
          </p:cNvSpPr>
          <p:nvPr/>
        </p:nvSpPr>
        <p:spPr bwMode="auto">
          <a:xfrm>
            <a:off x="4172455" y="3987297"/>
            <a:ext cx="927626" cy="383974"/>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en-US" altLang="en-US" sz="1800" b="0">
              <a:latin typeface="Times New Roman" panose="02020603050405020304" pitchFamily="18" charset="0"/>
            </a:endParaRPr>
          </a:p>
        </p:txBody>
      </p:sp>
      <p:sp>
        <p:nvSpPr>
          <p:cNvPr id="78901" name="TextBox 13"/>
          <p:cNvSpPr txBox="1">
            <a:spLocks noChangeArrowheads="1"/>
          </p:cNvSpPr>
          <p:nvPr/>
        </p:nvSpPr>
        <p:spPr bwMode="auto">
          <a:xfrm>
            <a:off x="182566" y="4652972"/>
            <a:ext cx="4206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dirty="0">
                <a:solidFill>
                  <a:srgbClr val="C00000"/>
                </a:solidFill>
                <a:latin typeface="Calibri" panose="020F0502020204030204" pitchFamily="34" charset="0"/>
              </a:rPr>
              <a:t>People  </a:t>
            </a:r>
            <a:r>
              <a:rPr lang="en-US" altLang="en-US" sz="2400" dirty="0" smtClean="0">
                <a:solidFill>
                  <a:srgbClr val="C00000"/>
                </a:solidFill>
                <a:latin typeface="Calibri" panose="020F0502020204030204" pitchFamily="34" charset="0"/>
              </a:rPr>
              <a:t>liking  </a:t>
            </a:r>
            <a:r>
              <a:rPr lang="en-US" altLang="en-US" sz="2400" dirty="0">
                <a:latin typeface="Calibri" panose="020F0502020204030204" pitchFamily="34" charset="0"/>
              </a:rPr>
              <a:t>expensive</a:t>
            </a:r>
            <a:r>
              <a:rPr lang="en-US" altLang="en-US" sz="2400" dirty="0">
                <a:solidFill>
                  <a:srgbClr val="C00000"/>
                </a:solidFill>
                <a:latin typeface="Calibri" panose="020F0502020204030204" pitchFamily="34" charset="0"/>
              </a:rPr>
              <a:t> hotels </a:t>
            </a:r>
          </a:p>
          <a:p>
            <a:pPr eaLnBrk="1" hangingPunct="1">
              <a:spcBef>
                <a:spcPct val="0"/>
              </a:spcBef>
              <a:buFontTx/>
              <a:buNone/>
            </a:pPr>
            <a:r>
              <a:rPr lang="en-US" altLang="en-US" sz="2400" dirty="0" smtClean="0">
                <a:solidFill>
                  <a:srgbClr val="C00000"/>
                </a:solidFill>
                <a:latin typeface="Calibri" panose="020F0502020204030204" pitchFamily="34" charset="0"/>
              </a:rPr>
              <a:t>care most about “</a:t>
            </a:r>
            <a:r>
              <a:rPr lang="en-US" altLang="en-US" sz="2400" dirty="0" smtClean="0">
                <a:latin typeface="Calibri" panose="020F0502020204030204" pitchFamily="34" charset="0"/>
              </a:rPr>
              <a:t>Service</a:t>
            </a:r>
            <a:r>
              <a:rPr lang="en-US" altLang="en-US" sz="2400" dirty="0" smtClean="0">
                <a:solidFill>
                  <a:srgbClr val="C00000"/>
                </a:solidFill>
                <a:latin typeface="Calibri" panose="020F0502020204030204" pitchFamily="34" charset="0"/>
              </a:rPr>
              <a:t>” </a:t>
            </a:r>
            <a:endParaRPr lang="en-US" altLang="en-US" sz="2400" dirty="0">
              <a:solidFill>
                <a:srgbClr val="C00000"/>
              </a:solidFill>
              <a:latin typeface="Calibri" panose="020F0502020204030204" pitchFamily="34" charset="0"/>
            </a:endParaRPr>
          </a:p>
        </p:txBody>
      </p:sp>
      <p:cxnSp>
        <p:nvCxnSpPr>
          <p:cNvPr id="78902" name="Straight Arrow Connector 14"/>
          <p:cNvCxnSpPr>
            <a:cxnSpLocks noChangeShapeType="1"/>
          </p:cNvCxnSpPr>
          <p:nvPr/>
        </p:nvCxnSpPr>
        <p:spPr bwMode="auto">
          <a:xfrm flipV="1">
            <a:off x="3677704" y="4332251"/>
            <a:ext cx="737137" cy="320721"/>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78903" name="TextBox 10"/>
          <p:cNvSpPr txBox="1">
            <a:spLocks noChangeArrowheads="1"/>
          </p:cNvSpPr>
          <p:nvPr/>
        </p:nvSpPr>
        <p:spPr bwMode="auto">
          <a:xfrm>
            <a:off x="8556894" y="1413737"/>
            <a:ext cx="4037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dirty="0">
                <a:solidFill>
                  <a:srgbClr val="C00000"/>
                </a:solidFill>
                <a:latin typeface="Calibri" panose="020F0502020204030204" pitchFamily="34" charset="0"/>
              </a:rPr>
              <a:t>People </a:t>
            </a:r>
            <a:r>
              <a:rPr lang="en-US" altLang="en-US" sz="2400" dirty="0" smtClean="0">
                <a:solidFill>
                  <a:srgbClr val="C00000"/>
                </a:solidFill>
                <a:latin typeface="Calibri" panose="020F0502020204030204" pitchFamily="34" charset="0"/>
              </a:rPr>
              <a:t>liking </a:t>
            </a:r>
            <a:r>
              <a:rPr lang="en-US" altLang="en-US" sz="2400" dirty="0">
                <a:latin typeface="Calibri" panose="020F0502020204030204" pitchFamily="34" charset="0"/>
              </a:rPr>
              <a:t>cheap</a:t>
            </a:r>
            <a:r>
              <a:rPr lang="en-US" altLang="en-US" sz="2400" dirty="0">
                <a:solidFill>
                  <a:srgbClr val="C00000"/>
                </a:solidFill>
                <a:latin typeface="Calibri" panose="020F0502020204030204" pitchFamily="34" charset="0"/>
              </a:rPr>
              <a:t> hotels </a:t>
            </a:r>
            <a:r>
              <a:rPr lang="en-US" altLang="en-US" sz="2400" dirty="0" smtClean="0">
                <a:solidFill>
                  <a:srgbClr val="C00000"/>
                </a:solidFill>
                <a:latin typeface="Calibri" panose="020F0502020204030204" pitchFamily="34" charset="0"/>
              </a:rPr>
              <a:t>care most about “</a:t>
            </a:r>
            <a:r>
              <a:rPr lang="en-US" altLang="en-US" sz="2400" dirty="0" smtClean="0">
                <a:latin typeface="Calibri" panose="020F0502020204030204" pitchFamily="34" charset="0"/>
              </a:rPr>
              <a:t>Value</a:t>
            </a:r>
            <a:r>
              <a:rPr lang="en-US" altLang="en-US" sz="2400" dirty="0" smtClean="0">
                <a:solidFill>
                  <a:srgbClr val="C00000"/>
                </a:solidFill>
                <a:latin typeface="Calibri" panose="020F0502020204030204" pitchFamily="34" charset="0"/>
              </a:rPr>
              <a:t>” </a:t>
            </a:r>
            <a:endParaRPr lang="en-US" altLang="en-US" sz="2400" dirty="0">
              <a:solidFill>
                <a:srgbClr val="C00000"/>
              </a:solidFill>
              <a:latin typeface="Calibri" panose="020F0502020204030204" pitchFamily="34" charset="0"/>
            </a:endParaRPr>
          </a:p>
        </p:txBody>
      </p:sp>
      <p:sp>
        <p:nvSpPr>
          <p:cNvPr id="78904" name="Oval 12"/>
          <p:cNvSpPr>
            <a:spLocks noChangeArrowheads="1"/>
          </p:cNvSpPr>
          <p:nvPr/>
        </p:nvSpPr>
        <p:spPr bwMode="auto">
          <a:xfrm>
            <a:off x="6492882" y="2206109"/>
            <a:ext cx="1127117" cy="465614"/>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en-US" altLang="en-US" sz="1800" b="0">
              <a:latin typeface="Times New Roman" panose="02020603050405020304" pitchFamily="18" charset="0"/>
            </a:endParaRPr>
          </a:p>
        </p:txBody>
      </p:sp>
      <p:cxnSp>
        <p:nvCxnSpPr>
          <p:cNvPr id="78905" name="Straight Arrow Connector 14"/>
          <p:cNvCxnSpPr>
            <a:cxnSpLocks noChangeShapeType="1"/>
          </p:cNvCxnSpPr>
          <p:nvPr/>
        </p:nvCxnSpPr>
        <p:spPr bwMode="auto">
          <a:xfrm flipH="1">
            <a:off x="7620000" y="2214208"/>
            <a:ext cx="1264714" cy="139828"/>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88AD08FE-21CA-447A-B5E0-10774CCDBD3A}" type="slidenum">
              <a:rPr lang="en-US" smtClean="0"/>
              <a:t>40</a:t>
            </a:fld>
            <a:endParaRPr lang="en-US"/>
          </a:p>
        </p:txBody>
      </p:sp>
      <p:grpSp>
        <p:nvGrpSpPr>
          <p:cNvPr id="11" name="Group 10"/>
          <p:cNvGrpSpPr/>
          <p:nvPr/>
        </p:nvGrpSpPr>
        <p:grpSpPr>
          <a:xfrm>
            <a:off x="5095289" y="3876701"/>
            <a:ext cx="6400800" cy="1624808"/>
            <a:chOff x="9870304" y="6697383"/>
            <a:chExt cx="6400800" cy="1624808"/>
          </a:xfrm>
        </p:grpSpPr>
        <p:sp>
          <p:nvSpPr>
            <p:cNvPr id="12" name="TextBox 10"/>
            <p:cNvSpPr txBox="1">
              <a:spLocks noChangeArrowheads="1"/>
            </p:cNvSpPr>
            <p:nvPr/>
          </p:nvSpPr>
          <p:spPr bwMode="auto">
            <a:xfrm>
              <a:off x="9870304" y="7491194"/>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dirty="0" smtClean="0">
                  <a:solidFill>
                    <a:srgbClr val="002060"/>
                  </a:solidFill>
                  <a:latin typeface="Calibri" panose="020F0502020204030204" pitchFamily="34" charset="0"/>
                </a:rPr>
                <a:t>Less/no difference when they didn’t like a hotel:</a:t>
              </a:r>
            </a:p>
            <a:p>
              <a:pPr eaLnBrk="1" hangingPunct="1">
                <a:spcBef>
                  <a:spcPct val="0"/>
                </a:spcBef>
                <a:buFontTx/>
                <a:buNone/>
              </a:pPr>
              <a:r>
                <a:rPr lang="en-US" altLang="en-US" sz="2400" dirty="0" smtClean="0">
                  <a:solidFill>
                    <a:srgbClr val="C00000"/>
                  </a:solidFill>
                  <a:latin typeface="Calibri" panose="020F0502020204030204" pitchFamily="34" charset="0"/>
                </a:rPr>
                <a:t>All care a lot about “</a:t>
              </a:r>
              <a:r>
                <a:rPr lang="en-US" altLang="en-US" sz="2400" dirty="0" smtClean="0">
                  <a:latin typeface="Calibri" panose="020F0502020204030204" pitchFamily="34" charset="0"/>
                </a:rPr>
                <a:t>Cleanliness</a:t>
              </a:r>
              <a:r>
                <a:rPr lang="en-US" altLang="en-US" sz="2400" dirty="0" smtClean="0">
                  <a:solidFill>
                    <a:srgbClr val="C00000"/>
                  </a:solidFill>
                  <a:latin typeface="Calibri" panose="020F0502020204030204" pitchFamily="34" charset="0"/>
                </a:rPr>
                <a:t>”</a:t>
              </a:r>
              <a:endParaRPr lang="en-US" altLang="en-US" sz="2400" dirty="0">
                <a:solidFill>
                  <a:srgbClr val="C00000"/>
                </a:solidFill>
                <a:latin typeface="Calibri" panose="020F0502020204030204" pitchFamily="34" charset="0"/>
              </a:endParaRPr>
            </a:p>
          </p:txBody>
        </p:sp>
        <p:cxnSp>
          <p:nvCxnSpPr>
            <p:cNvPr id="13" name="Straight Arrow Connector 14"/>
            <p:cNvCxnSpPr>
              <a:cxnSpLocks noChangeShapeType="1"/>
            </p:cNvCxnSpPr>
            <p:nvPr/>
          </p:nvCxnSpPr>
          <p:spPr bwMode="auto">
            <a:xfrm flipH="1" flipV="1">
              <a:off x="10834451" y="6697383"/>
              <a:ext cx="983178" cy="785155"/>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4"/>
            <p:cNvCxnSpPr>
              <a:cxnSpLocks noChangeShapeType="1"/>
            </p:cNvCxnSpPr>
            <p:nvPr/>
          </p:nvCxnSpPr>
          <p:spPr bwMode="auto">
            <a:xfrm flipV="1">
              <a:off x="12112367" y="6697383"/>
              <a:ext cx="333916" cy="758095"/>
            </a:xfrm>
            <a:prstGeom prst="straightConnector1">
              <a:avLst/>
            </a:prstGeom>
            <a:noFill/>
            <a:ln w="31750" algn="ctr">
              <a:solidFill>
                <a:srgbClr val="C00000"/>
              </a:solidFill>
              <a:round/>
              <a:headEnd/>
              <a:tailEnd type="arrow" w="med" len="me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2394964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295400" y="56965"/>
            <a:ext cx="10439400" cy="1066800"/>
          </a:xfrm>
        </p:spPr>
        <p:txBody>
          <a:bodyPr>
            <a:normAutofit fontScale="90000"/>
          </a:bodyPr>
          <a:lstStyle/>
          <a:p>
            <a:r>
              <a:rPr lang="en-US" altLang="en-US" dirty="0" smtClean="0"/>
              <a:t>Enable personalized </a:t>
            </a:r>
            <a:r>
              <a:rPr lang="en-US" altLang="en-US" dirty="0"/>
              <a:t>r</a:t>
            </a:r>
            <a:r>
              <a:rPr lang="en-US" altLang="en-US" dirty="0" smtClean="0"/>
              <a:t>ecommendation of entities</a:t>
            </a:r>
          </a:p>
        </p:txBody>
      </p:sp>
      <p:pic>
        <p:nvPicPr>
          <p:cNvPr id="798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353" y="1123765"/>
            <a:ext cx="801044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17"/>
          <p:cNvSpPr txBox="1">
            <a:spLocks noChangeArrowheads="1"/>
          </p:cNvSpPr>
          <p:nvPr/>
        </p:nvSpPr>
        <p:spPr bwMode="auto">
          <a:xfrm>
            <a:off x="381000" y="3953753"/>
            <a:ext cx="2830070" cy="954107"/>
          </a:xfrm>
          <a:prstGeom prst="rect">
            <a:avLst/>
          </a:prstGeom>
          <a:solidFill>
            <a:srgbClr val="FFFF99"/>
          </a:solidFill>
          <a:ln w="9525">
            <a:solidFill>
              <a:srgbClr val="000000"/>
            </a:solidFill>
            <a:miter lim="800000"/>
            <a:headEnd/>
            <a:tailEnd/>
          </a:ln>
          <a:extLst/>
        </p:spPr>
        <p:txBody>
          <a:bodyPr wrap="non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dirty="0">
                <a:latin typeface="Calibri" panose="020F0502020204030204" pitchFamily="34" charset="0"/>
              </a:rPr>
              <a:t>Query: 0.9 value</a:t>
            </a:r>
          </a:p>
          <a:p>
            <a:pPr eaLnBrk="1" hangingPunct="1">
              <a:spcBef>
                <a:spcPct val="0"/>
              </a:spcBef>
              <a:buFontTx/>
              <a:buNone/>
            </a:pPr>
            <a:r>
              <a:rPr lang="en-US" altLang="en-US" dirty="0">
                <a:latin typeface="Calibri" panose="020F0502020204030204" pitchFamily="34" charset="0"/>
              </a:rPr>
              <a:t>             0.1 others </a:t>
            </a:r>
          </a:p>
        </p:txBody>
      </p:sp>
      <p:grpSp>
        <p:nvGrpSpPr>
          <p:cNvPr id="4" name="Group 3"/>
          <p:cNvGrpSpPr/>
          <p:nvPr/>
        </p:nvGrpSpPr>
        <p:grpSpPr>
          <a:xfrm>
            <a:off x="381000" y="2091822"/>
            <a:ext cx="3836111" cy="954107"/>
            <a:chOff x="561134" y="3083247"/>
            <a:chExt cx="3836111" cy="954107"/>
          </a:xfrm>
        </p:grpSpPr>
        <p:sp>
          <p:nvSpPr>
            <p:cNvPr id="79877" name="TextBox 18"/>
            <p:cNvSpPr txBox="1">
              <a:spLocks noChangeArrowheads="1"/>
            </p:cNvSpPr>
            <p:nvPr/>
          </p:nvSpPr>
          <p:spPr bwMode="auto">
            <a:xfrm>
              <a:off x="561134" y="3083247"/>
              <a:ext cx="3065006" cy="954107"/>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dirty="0" smtClean="0">
                  <a:solidFill>
                    <a:schemeClr val="tx1">
                      <a:lumMod val="65000"/>
                      <a:lumOff val="35000"/>
                    </a:schemeClr>
                  </a:solidFill>
                  <a:latin typeface="Calibri" panose="020F0502020204030204" pitchFamily="34" charset="0"/>
                </a:rPr>
                <a:t>Non-Personalized:</a:t>
              </a:r>
            </a:p>
            <a:p>
              <a:pPr eaLnBrk="1" hangingPunct="1">
                <a:spcBef>
                  <a:spcPct val="0"/>
                </a:spcBef>
                <a:buFontTx/>
                <a:buNone/>
              </a:pPr>
              <a:r>
                <a:rPr lang="en-US" altLang="en-US" dirty="0" smtClean="0">
                  <a:solidFill>
                    <a:schemeClr val="tx1">
                      <a:lumMod val="65000"/>
                      <a:lumOff val="35000"/>
                    </a:schemeClr>
                  </a:solidFill>
                  <a:latin typeface="Calibri" panose="020F0502020204030204" pitchFamily="34" charset="0"/>
                </a:rPr>
                <a:t>Using all reviewers </a:t>
              </a:r>
              <a:endParaRPr lang="en-US" altLang="en-US" dirty="0">
                <a:solidFill>
                  <a:schemeClr val="tx1">
                    <a:lumMod val="65000"/>
                    <a:lumOff val="35000"/>
                  </a:schemeClr>
                </a:solidFill>
                <a:latin typeface="Calibri" panose="020F0502020204030204" pitchFamily="34" charset="0"/>
              </a:endParaRPr>
            </a:p>
          </p:txBody>
        </p:sp>
        <p:cxnSp>
          <p:nvCxnSpPr>
            <p:cNvPr id="79879" name="Straight Arrow Connector 23"/>
            <p:cNvCxnSpPr>
              <a:cxnSpLocks noChangeShapeType="1"/>
            </p:cNvCxnSpPr>
            <p:nvPr/>
          </p:nvCxnSpPr>
          <p:spPr bwMode="auto">
            <a:xfrm>
              <a:off x="3406645" y="3397251"/>
              <a:ext cx="990600"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 name="Group 4"/>
          <p:cNvGrpSpPr/>
          <p:nvPr/>
        </p:nvGrpSpPr>
        <p:grpSpPr>
          <a:xfrm>
            <a:off x="838200" y="4856274"/>
            <a:ext cx="8001742" cy="1136019"/>
            <a:chOff x="1239855" y="4878388"/>
            <a:chExt cx="8001742" cy="1136019"/>
          </a:xfrm>
          <a:solidFill>
            <a:srgbClr val="FFFF99"/>
          </a:solidFill>
        </p:grpSpPr>
        <p:sp>
          <p:nvSpPr>
            <p:cNvPr id="79878" name="TextBox 19"/>
            <p:cNvSpPr txBox="1">
              <a:spLocks noChangeArrowheads="1"/>
            </p:cNvSpPr>
            <p:nvPr/>
          </p:nvSpPr>
          <p:spPr bwMode="auto">
            <a:xfrm>
              <a:off x="1239855" y="5491187"/>
              <a:ext cx="8001742"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dirty="0" smtClean="0">
                  <a:latin typeface="Calibri" panose="020F0502020204030204" pitchFamily="34" charset="0"/>
                </a:rPr>
                <a:t>Personalized: Using reviewers with similar weighting</a:t>
              </a:r>
              <a:endParaRPr lang="en-US" altLang="en-US" dirty="0">
                <a:latin typeface="Calibri" panose="020F0502020204030204" pitchFamily="34" charset="0"/>
              </a:endParaRPr>
            </a:p>
          </p:txBody>
        </p:sp>
        <p:cxnSp>
          <p:nvCxnSpPr>
            <p:cNvPr id="79880" name="Straight Arrow Connector 26"/>
            <p:cNvCxnSpPr>
              <a:cxnSpLocks noChangeShapeType="1"/>
            </p:cNvCxnSpPr>
            <p:nvPr/>
          </p:nvCxnSpPr>
          <p:spPr bwMode="auto">
            <a:xfrm flipV="1">
              <a:off x="3200400" y="4878388"/>
              <a:ext cx="1140352" cy="538163"/>
            </a:xfrm>
            <a:prstGeom prst="straightConnector1">
              <a:avLst/>
            </a:prstGeom>
            <a:grpFill/>
            <a:ln w="31750" algn="ctr">
              <a:solidFill>
                <a:schemeClr val="tx1"/>
              </a:solidFill>
              <a:round/>
              <a:headEnd/>
              <a:tailEnd type="arrow" w="med" len="med"/>
            </a:ln>
            <a:extLst/>
          </p:spPr>
        </p:cxnSp>
      </p:grpSp>
      <p:sp>
        <p:nvSpPr>
          <p:cNvPr id="2" name="Slide Number Placeholder 1"/>
          <p:cNvSpPr>
            <a:spLocks noGrp="1"/>
          </p:cNvSpPr>
          <p:nvPr>
            <p:ph type="sldNum" sz="quarter" idx="12"/>
          </p:nvPr>
        </p:nvSpPr>
        <p:spPr/>
        <p:txBody>
          <a:bodyPr/>
          <a:lstStyle/>
          <a:p>
            <a:fld id="{88AD08FE-21CA-447A-B5E0-10774CCDBD3A}" type="slidenum">
              <a:rPr lang="en-US" smtClean="0"/>
              <a:t>41</a:t>
            </a:fld>
            <a:endParaRPr lang="en-US"/>
          </a:p>
        </p:txBody>
      </p:sp>
      <p:sp>
        <p:nvSpPr>
          <p:cNvPr id="6" name="Rounded Rectangle 5"/>
          <p:cNvSpPr/>
          <p:nvPr/>
        </p:nvSpPr>
        <p:spPr>
          <a:xfrm>
            <a:off x="3626140" y="3560300"/>
            <a:ext cx="8108660" cy="1602065"/>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44039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42</a:t>
            </a:fld>
            <a:endParaRPr lang="en-US"/>
          </a:p>
        </p:txBody>
      </p:sp>
      <p:pic>
        <p:nvPicPr>
          <p:cNvPr id="7" name="Picture 6"/>
          <p:cNvPicPr>
            <a:picLocks noChangeAspect="1"/>
          </p:cNvPicPr>
          <p:nvPr/>
        </p:nvPicPr>
        <p:blipFill>
          <a:blip r:embed="rId2"/>
          <a:stretch>
            <a:fillRect/>
          </a:stretch>
        </p:blipFill>
        <p:spPr>
          <a:xfrm>
            <a:off x="990600" y="917576"/>
            <a:ext cx="10593576" cy="5562600"/>
          </a:xfrm>
          <a:prstGeom prst="rect">
            <a:avLst/>
          </a:prstGeom>
        </p:spPr>
      </p:pic>
      <p:grpSp>
        <p:nvGrpSpPr>
          <p:cNvPr id="12" name="Group 11"/>
          <p:cNvGrpSpPr/>
          <p:nvPr/>
        </p:nvGrpSpPr>
        <p:grpSpPr>
          <a:xfrm>
            <a:off x="838200" y="3886200"/>
            <a:ext cx="3120955" cy="2340717"/>
            <a:chOff x="768152" y="4154225"/>
            <a:chExt cx="3120955" cy="2340717"/>
          </a:xfrm>
        </p:grpSpPr>
        <p:pic>
          <p:nvPicPr>
            <p:cNvPr id="13" name="Picture 2" descr="http://b94818f72e658aa7f030-e02c1d54ef30da44df8b89fd9c6c30b6.r50.cf5.rackcdn.com/wp-content/uploads/2015/12/breaking-ne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52" y="4154225"/>
              <a:ext cx="3120955" cy="23407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55773" y="4267636"/>
              <a:ext cx="2363596" cy="400110"/>
            </a:xfrm>
            <a:prstGeom prst="rect">
              <a:avLst/>
            </a:prstGeom>
            <a:solidFill>
              <a:srgbClr val="FFFF00"/>
            </a:solidFill>
          </p:spPr>
          <p:txBody>
            <a:bodyPr wrap="none" rtlCol="0">
              <a:spAutoFit/>
            </a:bodyPr>
            <a:lstStyle/>
            <a:p>
              <a:r>
                <a:rPr lang="en-US" sz="2000" b="1" dirty="0" smtClean="0"/>
                <a:t>Events in Real World</a:t>
              </a:r>
              <a:endParaRPr lang="en-US" sz="2000" b="1" dirty="0"/>
            </a:p>
          </p:txBody>
        </p:sp>
      </p:grpSp>
      <p:sp>
        <p:nvSpPr>
          <p:cNvPr id="15" name="TextBox 14"/>
          <p:cNvSpPr txBox="1"/>
          <p:nvPr/>
        </p:nvSpPr>
        <p:spPr>
          <a:xfrm>
            <a:off x="4876800" y="3335278"/>
            <a:ext cx="3801297" cy="400110"/>
          </a:xfrm>
          <a:prstGeom prst="rect">
            <a:avLst/>
          </a:prstGeom>
          <a:solidFill>
            <a:srgbClr val="FFFF00"/>
          </a:solidFill>
        </p:spPr>
        <p:txBody>
          <a:bodyPr wrap="none" rtlCol="0">
            <a:spAutoFit/>
          </a:bodyPr>
          <a:lstStyle/>
          <a:p>
            <a:r>
              <a:rPr lang="en-US" sz="2000" b="1" dirty="0" smtClean="0"/>
              <a:t>Stock traders, financial analysts,…</a:t>
            </a:r>
            <a:endParaRPr lang="en-US" sz="2000" b="1" dirty="0"/>
          </a:p>
        </p:txBody>
      </p:sp>
      <p:sp>
        <p:nvSpPr>
          <p:cNvPr id="16" name="TextBox 15"/>
          <p:cNvSpPr txBox="1"/>
          <p:nvPr/>
        </p:nvSpPr>
        <p:spPr>
          <a:xfrm>
            <a:off x="1828800" y="1351118"/>
            <a:ext cx="2286000" cy="707886"/>
          </a:xfrm>
          <a:prstGeom prst="rect">
            <a:avLst/>
          </a:prstGeom>
          <a:solidFill>
            <a:srgbClr val="FFFF00"/>
          </a:solidFill>
        </p:spPr>
        <p:txBody>
          <a:bodyPr wrap="square" rtlCol="0">
            <a:spAutoFit/>
          </a:bodyPr>
          <a:lstStyle/>
          <a:p>
            <a:r>
              <a:rPr lang="en-US" sz="2000" b="1" dirty="0" smtClean="0"/>
              <a:t>Market volatility</a:t>
            </a:r>
          </a:p>
          <a:p>
            <a:r>
              <a:rPr lang="en-US" sz="2000" b="1" dirty="0" smtClean="0"/>
              <a:t>Stock trends, … </a:t>
            </a:r>
          </a:p>
        </p:txBody>
      </p:sp>
      <p:sp>
        <p:nvSpPr>
          <p:cNvPr id="17" name="Title 1"/>
          <p:cNvSpPr txBox="1">
            <a:spLocks/>
          </p:cNvSpPr>
          <p:nvPr/>
        </p:nvSpPr>
        <p:spPr>
          <a:xfrm>
            <a:off x="2057245" y="104776"/>
            <a:ext cx="8460286" cy="762000"/>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sz="4000" b="1" dirty="0" smtClean="0">
                <a:solidFill>
                  <a:schemeClr val="tx1"/>
                </a:solidFill>
                <a:latin typeface="Arial Black" panose="020B0A04020102020204" pitchFamily="34" charset="0"/>
                <a:ea typeface="Microsoft YaHei" panose="020B0503020204020204" pitchFamily="34" charset="-122"/>
              </a:rPr>
              <a:t>Application 4: Stock Market</a:t>
            </a:r>
            <a:endParaRPr lang="en-US" sz="4000" b="1" dirty="0">
              <a:solidFill>
                <a:schemeClr val="tx1"/>
              </a:solidFill>
              <a:latin typeface="Arial Black" panose="020B0A04020102020204" pitchFamily="34" charset="0"/>
              <a:ea typeface="Microsoft YaHei" panose="020B0503020204020204" pitchFamily="34" charset="-122"/>
            </a:endParaRPr>
          </a:p>
        </p:txBody>
      </p:sp>
    </p:spTree>
    <p:extLst>
      <p:ext uri="{BB962C8B-B14F-4D97-AF65-F5344CB8AC3E}">
        <p14:creationId xmlns:p14="http://schemas.microsoft.com/office/powerpoint/2010/main" val="297412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25500" t="35417" r="12250" b="29529"/>
          <a:stretch>
            <a:fillRect/>
          </a:stretch>
        </p:blipFill>
        <p:spPr bwMode="auto">
          <a:xfrm>
            <a:off x="266143" y="1523078"/>
            <a:ext cx="4872838" cy="2884626"/>
          </a:xfrm>
          <a:prstGeom prst="rect">
            <a:avLst/>
          </a:prstGeom>
          <a:noFill/>
          <a:ln w="9525">
            <a:noFill/>
            <a:miter lim="800000"/>
            <a:headEnd/>
            <a:tailEnd/>
          </a:ln>
        </p:spPr>
      </p:pic>
      <p:grpSp>
        <p:nvGrpSpPr>
          <p:cNvPr id="12" name="Group 11"/>
          <p:cNvGrpSpPr/>
          <p:nvPr/>
        </p:nvGrpSpPr>
        <p:grpSpPr>
          <a:xfrm>
            <a:off x="150424" y="4597688"/>
            <a:ext cx="5188525" cy="1388942"/>
            <a:chOff x="466804" y="4639215"/>
            <a:chExt cx="8097987" cy="1851922"/>
          </a:xfrm>
        </p:grpSpPr>
        <p:sp>
          <p:nvSpPr>
            <p:cNvPr id="13" name="Flowchart: Multidocument 12"/>
            <p:cNvSpPr/>
            <p:nvPr/>
          </p:nvSpPr>
          <p:spPr>
            <a:xfrm>
              <a:off x="914400"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1603248"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ultidocument 14"/>
            <p:cNvSpPr/>
            <p:nvPr/>
          </p:nvSpPr>
          <p:spPr>
            <a:xfrm>
              <a:off x="2365248"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55487" y="4639215"/>
              <a:ext cx="769763" cy="1477328"/>
            </a:xfrm>
            <a:prstGeom prst="rect">
              <a:avLst/>
            </a:prstGeom>
            <a:noFill/>
          </p:spPr>
          <p:txBody>
            <a:bodyPr wrap="none" rtlCol="0">
              <a:spAutoFit/>
            </a:bodyPr>
            <a:lstStyle/>
            <a:p>
              <a:r>
                <a:rPr lang="en-US" sz="6600" dirty="0"/>
                <a:t>…</a:t>
              </a:r>
            </a:p>
          </p:txBody>
        </p:sp>
        <p:sp>
          <p:nvSpPr>
            <p:cNvPr id="17" name="Flowchart: Multidocument 16"/>
            <p:cNvSpPr/>
            <p:nvPr/>
          </p:nvSpPr>
          <p:spPr>
            <a:xfrm>
              <a:off x="4953000"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ultidocument 17"/>
            <p:cNvSpPr/>
            <p:nvPr/>
          </p:nvSpPr>
          <p:spPr>
            <a:xfrm>
              <a:off x="5641848"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ultidocument 18"/>
            <p:cNvSpPr/>
            <p:nvPr/>
          </p:nvSpPr>
          <p:spPr>
            <a:xfrm>
              <a:off x="6403848"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609600" y="4706034"/>
              <a:ext cx="7620000"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9724" y="4911136"/>
              <a:ext cx="1350384" cy="697627"/>
            </a:xfrm>
            <a:prstGeom prst="rect">
              <a:avLst/>
            </a:prstGeom>
            <a:noFill/>
          </p:spPr>
          <p:txBody>
            <a:bodyPr wrap="none" rtlCol="0">
              <a:spAutoFit/>
            </a:bodyPr>
            <a:lstStyle/>
            <a:p>
              <a:r>
                <a:rPr lang="en-US" sz="2800" b="1" dirty="0"/>
                <a:t>Time</a:t>
              </a:r>
            </a:p>
          </p:txBody>
        </p:sp>
        <p:sp>
          <p:nvSpPr>
            <p:cNvPr id="22" name="TextBox 21"/>
            <p:cNvSpPr txBox="1"/>
            <p:nvPr/>
          </p:nvSpPr>
          <p:spPr>
            <a:xfrm>
              <a:off x="466804" y="5875584"/>
              <a:ext cx="8097987" cy="615553"/>
            </a:xfrm>
            <a:prstGeom prst="rect">
              <a:avLst/>
            </a:prstGeom>
            <a:noFill/>
          </p:spPr>
          <p:txBody>
            <a:bodyPr wrap="none" rtlCol="0">
              <a:spAutoFit/>
            </a:bodyPr>
            <a:lstStyle/>
            <a:p>
              <a:r>
                <a:rPr lang="en-US" sz="2400" b="1" dirty="0"/>
                <a:t>Any clues in the companion news stream?</a:t>
              </a:r>
            </a:p>
          </p:txBody>
        </p:sp>
      </p:grpSp>
      <p:sp>
        <p:nvSpPr>
          <p:cNvPr id="9" name="Rectangle 8"/>
          <p:cNvSpPr/>
          <p:nvPr/>
        </p:nvSpPr>
        <p:spPr>
          <a:xfrm>
            <a:off x="292524" y="4120058"/>
            <a:ext cx="5410200" cy="600164"/>
          </a:xfrm>
          <a:prstGeom prst="rect">
            <a:avLst/>
          </a:prstGeom>
        </p:spPr>
        <p:txBody>
          <a:bodyPr wrap="square">
            <a:spAutoFit/>
          </a:bodyPr>
          <a:lstStyle/>
          <a:p>
            <a:r>
              <a:rPr lang="en-US" sz="1500" b="1" dirty="0">
                <a:solidFill>
                  <a:schemeClr val="bg1">
                    <a:lumMod val="50000"/>
                  </a:schemeClr>
                </a:solidFill>
                <a:ea typeface="Arial"/>
              </a:rPr>
              <a:t>Dow Jones Industrial Average [Source: Yahoo Finance]</a:t>
            </a:r>
            <a:r>
              <a:rPr lang="en-US" b="1" dirty="0">
                <a:solidFill>
                  <a:schemeClr val="bg1">
                    <a:lumMod val="50000"/>
                  </a:schemeClr>
                </a:solidFill>
                <a:ea typeface="Arial"/>
              </a:rPr>
              <a:t/>
            </a:r>
            <a:br>
              <a:rPr lang="en-US" b="1" dirty="0">
                <a:solidFill>
                  <a:schemeClr val="bg1">
                    <a:lumMod val="50000"/>
                  </a:schemeClr>
                </a:solidFill>
                <a:ea typeface="Arial"/>
              </a:rPr>
            </a:br>
            <a:endParaRPr lang="en-US" dirty="0">
              <a:solidFill>
                <a:schemeClr val="bg1">
                  <a:lumMod val="50000"/>
                </a:schemeClr>
              </a:solidFill>
              <a:ea typeface="Arial"/>
            </a:endParaRPr>
          </a:p>
        </p:txBody>
      </p:sp>
      <p:sp>
        <p:nvSpPr>
          <p:cNvPr id="10" name="Title 1"/>
          <p:cNvSpPr txBox="1">
            <a:spLocks/>
          </p:cNvSpPr>
          <p:nvPr/>
        </p:nvSpPr>
        <p:spPr bwMode="auto">
          <a:xfrm>
            <a:off x="0" y="-40569"/>
            <a:ext cx="11963399"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C0000"/>
                </a:solidFill>
                <a:latin typeface="+mj-lt"/>
                <a:ea typeface="+mj-ea"/>
                <a:cs typeface="+mj-cs"/>
              </a:defRPr>
            </a:lvl1pPr>
            <a:lvl2pPr algn="ctr" rtl="0" eaLnBrk="0" fontAlgn="base" hangingPunct="0">
              <a:spcBef>
                <a:spcPct val="0"/>
              </a:spcBef>
              <a:spcAft>
                <a:spcPct val="0"/>
              </a:spcAft>
              <a:defRPr sz="4000" b="1">
                <a:solidFill>
                  <a:srgbClr val="CC0000"/>
                </a:solidFill>
                <a:latin typeface="Arial" charset="0"/>
              </a:defRPr>
            </a:lvl2pPr>
            <a:lvl3pPr algn="ctr" rtl="0" eaLnBrk="0" fontAlgn="base" hangingPunct="0">
              <a:spcBef>
                <a:spcPct val="0"/>
              </a:spcBef>
              <a:spcAft>
                <a:spcPct val="0"/>
              </a:spcAft>
              <a:defRPr sz="4000" b="1">
                <a:solidFill>
                  <a:srgbClr val="CC0000"/>
                </a:solidFill>
                <a:latin typeface="Arial" charset="0"/>
              </a:defRPr>
            </a:lvl3pPr>
            <a:lvl4pPr algn="ctr" rtl="0" eaLnBrk="0" fontAlgn="base" hangingPunct="0">
              <a:spcBef>
                <a:spcPct val="0"/>
              </a:spcBef>
              <a:spcAft>
                <a:spcPct val="0"/>
              </a:spcAft>
              <a:defRPr sz="4000" b="1">
                <a:solidFill>
                  <a:srgbClr val="CC0000"/>
                </a:solidFill>
                <a:latin typeface="Arial" charset="0"/>
              </a:defRPr>
            </a:lvl4pPr>
            <a:lvl5pPr algn="ctr" rtl="0" eaLnBrk="0" fontAlgn="base" hangingPunct="0">
              <a:spcBef>
                <a:spcPct val="0"/>
              </a:spcBef>
              <a:spcAft>
                <a:spcPct val="0"/>
              </a:spcAft>
              <a:defRPr sz="4000" b="1">
                <a:solidFill>
                  <a:srgbClr val="CC0000"/>
                </a:solidFill>
                <a:latin typeface="Arial" charset="0"/>
              </a:defRPr>
            </a:lvl5pPr>
            <a:lvl6pPr marL="457200" algn="ctr" rtl="0" eaLnBrk="0" fontAlgn="base" hangingPunct="0">
              <a:spcBef>
                <a:spcPct val="0"/>
              </a:spcBef>
              <a:spcAft>
                <a:spcPct val="0"/>
              </a:spcAft>
              <a:defRPr sz="4000" b="1">
                <a:solidFill>
                  <a:srgbClr val="CC0000"/>
                </a:solidFill>
                <a:latin typeface="Arial" charset="0"/>
              </a:defRPr>
            </a:lvl6pPr>
            <a:lvl7pPr marL="914400" algn="ctr" rtl="0" eaLnBrk="0" fontAlgn="base" hangingPunct="0">
              <a:spcBef>
                <a:spcPct val="0"/>
              </a:spcBef>
              <a:spcAft>
                <a:spcPct val="0"/>
              </a:spcAft>
              <a:defRPr sz="4000" b="1">
                <a:solidFill>
                  <a:srgbClr val="CC0000"/>
                </a:solidFill>
                <a:latin typeface="Arial" charset="0"/>
              </a:defRPr>
            </a:lvl7pPr>
            <a:lvl8pPr marL="1371600" algn="ctr" rtl="0" eaLnBrk="0" fontAlgn="base" hangingPunct="0">
              <a:spcBef>
                <a:spcPct val="0"/>
              </a:spcBef>
              <a:spcAft>
                <a:spcPct val="0"/>
              </a:spcAft>
              <a:defRPr sz="4000" b="1">
                <a:solidFill>
                  <a:srgbClr val="CC0000"/>
                </a:solidFill>
                <a:latin typeface="Arial" charset="0"/>
              </a:defRPr>
            </a:lvl8pPr>
            <a:lvl9pPr marL="1828800" algn="ctr" rtl="0" eaLnBrk="0" fontAlgn="base" hangingPunct="0">
              <a:spcBef>
                <a:spcPct val="0"/>
              </a:spcBef>
              <a:spcAft>
                <a:spcPct val="0"/>
              </a:spcAft>
              <a:defRPr sz="4000" b="1">
                <a:solidFill>
                  <a:srgbClr val="CC0000"/>
                </a:solidFill>
                <a:latin typeface="Arial" charset="0"/>
              </a:defRPr>
            </a:lvl9pPr>
          </a:lstStyle>
          <a:p>
            <a:r>
              <a:rPr lang="en-US" sz="3200" b="0" dirty="0" smtClean="0">
                <a:solidFill>
                  <a:srgbClr val="C00000"/>
                </a:solidFill>
              </a:rPr>
              <a:t> </a:t>
            </a:r>
            <a:r>
              <a:rPr lang="en-US" sz="3600" dirty="0">
                <a:solidFill>
                  <a:srgbClr val="C00000"/>
                </a:solidFill>
              </a:rPr>
              <a:t>Text Mining for Understanding Time </a:t>
            </a:r>
            <a:r>
              <a:rPr lang="en-US" sz="3600" dirty="0" smtClean="0">
                <a:solidFill>
                  <a:srgbClr val="C00000"/>
                </a:solidFill>
              </a:rPr>
              <a:t>Series </a:t>
            </a:r>
            <a:r>
              <a:rPr lang="en-US" sz="3200" b="0" dirty="0" smtClean="0">
                <a:solidFill>
                  <a:srgbClr val="C00000"/>
                </a:solidFill>
              </a:rPr>
              <a:t>[Kim et al. CIKM’13] </a:t>
            </a:r>
            <a:endParaRPr lang="en-US" sz="2800" b="0" dirty="0">
              <a:solidFill>
                <a:srgbClr val="C00000"/>
              </a:solidFill>
            </a:endParaRPr>
          </a:p>
        </p:txBody>
      </p:sp>
      <p:sp>
        <p:nvSpPr>
          <p:cNvPr id="11" name="TextBox 10"/>
          <p:cNvSpPr txBox="1"/>
          <p:nvPr/>
        </p:nvSpPr>
        <p:spPr>
          <a:xfrm>
            <a:off x="434100" y="836593"/>
            <a:ext cx="6633483" cy="461665"/>
          </a:xfrm>
          <a:prstGeom prst="rect">
            <a:avLst/>
          </a:prstGeom>
          <a:solidFill>
            <a:srgbClr val="FFFF99"/>
          </a:solidFill>
        </p:spPr>
        <p:txBody>
          <a:bodyPr wrap="none" rtlCol="0">
            <a:spAutoFit/>
          </a:bodyPr>
          <a:lstStyle/>
          <a:p>
            <a:r>
              <a:rPr lang="en-US" sz="2400" b="1" dirty="0"/>
              <a:t>What might have caused the stock market crash?   </a:t>
            </a:r>
          </a:p>
        </p:txBody>
      </p:sp>
      <p:cxnSp>
        <p:nvCxnSpPr>
          <p:cNvPr id="6" name="Straight Arrow Connector 5"/>
          <p:cNvCxnSpPr/>
          <p:nvPr/>
        </p:nvCxnSpPr>
        <p:spPr>
          <a:xfrm flipH="1">
            <a:off x="2967866" y="1561213"/>
            <a:ext cx="228600" cy="15490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806159" y="905813"/>
            <a:ext cx="7016576" cy="5248547"/>
            <a:chOff x="4806159" y="905813"/>
            <a:chExt cx="7016576" cy="5248547"/>
          </a:xfrm>
        </p:grpSpPr>
        <p:grpSp>
          <p:nvGrpSpPr>
            <p:cNvPr id="5" name="Group 4"/>
            <p:cNvGrpSpPr/>
            <p:nvPr/>
          </p:nvGrpSpPr>
          <p:grpSpPr>
            <a:xfrm>
              <a:off x="4806159" y="905813"/>
              <a:ext cx="7016576" cy="5248547"/>
              <a:chOff x="4806159" y="905813"/>
              <a:chExt cx="7016576" cy="5248547"/>
            </a:xfrm>
          </p:grpSpPr>
          <p:grpSp>
            <p:nvGrpSpPr>
              <p:cNvPr id="3" name="Group 2"/>
              <p:cNvGrpSpPr/>
              <p:nvPr/>
            </p:nvGrpSpPr>
            <p:grpSpPr>
              <a:xfrm>
                <a:off x="4806159" y="905813"/>
                <a:ext cx="7016576" cy="5248547"/>
                <a:chOff x="4806159" y="905813"/>
                <a:chExt cx="7016576" cy="5248547"/>
              </a:xfrm>
            </p:grpSpPr>
            <p:pic>
              <p:nvPicPr>
                <p:cNvPr id="26" name="Picture 25"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646" y="3553156"/>
                  <a:ext cx="1872507" cy="173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3" cstate="print"/>
                <a:srcRect l="25500" t="35417" r="12250" b="29529"/>
                <a:stretch>
                  <a:fillRect/>
                </a:stretch>
              </p:blipFill>
              <p:spPr bwMode="auto">
                <a:xfrm>
                  <a:off x="8365879" y="1821729"/>
                  <a:ext cx="3148853" cy="2178907"/>
                </a:xfrm>
                <a:prstGeom prst="rect">
                  <a:avLst/>
                </a:prstGeom>
                <a:noFill/>
                <a:ln w="9525">
                  <a:noFill/>
                  <a:miter lim="800000"/>
                  <a:headEnd/>
                  <a:tailEnd/>
                </a:ln>
              </p:spPr>
            </p:pic>
            <p:grpSp>
              <p:nvGrpSpPr>
                <p:cNvPr id="23" name="Group 22"/>
                <p:cNvGrpSpPr/>
                <p:nvPr/>
              </p:nvGrpSpPr>
              <p:grpSpPr>
                <a:xfrm>
                  <a:off x="8340182" y="905813"/>
                  <a:ext cx="3482553" cy="3676932"/>
                  <a:chOff x="477262" y="73069"/>
                  <a:chExt cx="8308672" cy="4902574"/>
                </a:xfrm>
              </p:grpSpPr>
              <p:sp>
                <p:nvSpPr>
                  <p:cNvPr id="24" name="Freeform 23"/>
                  <p:cNvSpPr/>
                  <p:nvPr/>
                </p:nvSpPr>
                <p:spPr>
                  <a:xfrm>
                    <a:off x="477262" y="3700645"/>
                    <a:ext cx="7221938" cy="1274998"/>
                  </a:xfrm>
                  <a:custGeom>
                    <a:avLst/>
                    <a:gdLst>
                      <a:gd name="connsiteX0" fmla="*/ 0 w 7438292"/>
                      <a:gd name="connsiteY0" fmla="*/ 1509685 h 1509685"/>
                      <a:gd name="connsiteX1" fmla="*/ 228600 w 7438292"/>
                      <a:gd name="connsiteY1" fmla="*/ 1456931 h 1509685"/>
                      <a:gd name="connsiteX2" fmla="*/ 738554 w 7438292"/>
                      <a:gd name="connsiteY2" fmla="*/ 1316254 h 1509685"/>
                      <a:gd name="connsiteX3" fmla="*/ 2848707 w 7438292"/>
                      <a:gd name="connsiteY3" fmla="*/ 1456931 h 1509685"/>
                      <a:gd name="connsiteX4" fmla="*/ 4062046 w 7438292"/>
                      <a:gd name="connsiteY4" fmla="*/ 1245916 h 1509685"/>
                      <a:gd name="connsiteX5" fmla="*/ 4360984 w 7438292"/>
                      <a:gd name="connsiteY5" fmla="*/ 1281085 h 1509685"/>
                      <a:gd name="connsiteX6" fmla="*/ 4800600 w 7438292"/>
                      <a:gd name="connsiteY6" fmla="*/ 85331 h 1509685"/>
                      <a:gd name="connsiteX7" fmla="*/ 5046784 w 7438292"/>
                      <a:gd name="connsiteY7" fmla="*/ 138085 h 1509685"/>
                      <a:gd name="connsiteX8" fmla="*/ 5785338 w 7438292"/>
                      <a:gd name="connsiteY8" fmla="*/ 472193 h 1509685"/>
                      <a:gd name="connsiteX9" fmla="*/ 6453554 w 7438292"/>
                      <a:gd name="connsiteY9" fmla="*/ 560116 h 1509685"/>
                      <a:gd name="connsiteX10" fmla="*/ 6858000 w 7438292"/>
                      <a:gd name="connsiteY10" fmla="*/ 735962 h 1509685"/>
                      <a:gd name="connsiteX11" fmla="*/ 7438292 w 7438292"/>
                      <a:gd name="connsiteY11" fmla="*/ 823885 h 150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292" h="1509685">
                        <a:moveTo>
                          <a:pt x="0" y="1509685"/>
                        </a:moveTo>
                        <a:cubicBezTo>
                          <a:pt x="52754" y="1499427"/>
                          <a:pt x="105508" y="1489169"/>
                          <a:pt x="228600" y="1456931"/>
                        </a:cubicBezTo>
                        <a:cubicBezTo>
                          <a:pt x="351692" y="1424692"/>
                          <a:pt x="301870" y="1316254"/>
                          <a:pt x="738554" y="1316254"/>
                        </a:cubicBezTo>
                        <a:cubicBezTo>
                          <a:pt x="1175238" y="1316254"/>
                          <a:pt x="2294792" y="1468654"/>
                          <a:pt x="2848707" y="1456931"/>
                        </a:cubicBezTo>
                        <a:cubicBezTo>
                          <a:pt x="3402622" y="1445208"/>
                          <a:pt x="3810000" y="1275224"/>
                          <a:pt x="4062046" y="1245916"/>
                        </a:cubicBezTo>
                        <a:cubicBezTo>
                          <a:pt x="4314092" y="1216608"/>
                          <a:pt x="4237892" y="1474516"/>
                          <a:pt x="4360984" y="1281085"/>
                        </a:cubicBezTo>
                        <a:cubicBezTo>
                          <a:pt x="4484076" y="1087654"/>
                          <a:pt x="4686300" y="275831"/>
                          <a:pt x="4800600" y="85331"/>
                        </a:cubicBezTo>
                        <a:cubicBezTo>
                          <a:pt x="4914900" y="-105169"/>
                          <a:pt x="4882661" y="73608"/>
                          <a:pt x="5046784" y="138085"/>
                        </a:cubicBezTo>
                        <a:cubicBezTo>
                          <a:pt x="5210907" y="202562"/>
                          <a:pt x="5550876" y="401854"/>
                          <a:pt x="5785338" y="472193"/>
                        </a:cubicBezTo>
                        <a:cubicBezTo>
                          <a:pt x="6019800" y="542531"/>
                          <a:pt x="6274777" y="516154"/>
                          <a:pt x="6453554" y="560116"/>
                        </a:cubicBezTo>
                        <a:cubicBezTo>
                          <a:pt x="6632331" y="604078"/>
                          <a:pt x="6693877" y="692000"/>
                          <a:pt x="6858000" y="735962"/>
                        </a:cubicBezTo>
                        <a:cubicBezTo>
                          <a:pt x="7022123" y="779923"/>
                          <a:pt x="7230207" y="801904"/>
                          <a:pt x="7438292" y="823885"/>
                        </a:cubicBezTo>
                      </a:path>
                    </a:pathLst>
                  </a:cu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628595" y="73069"/>
                    <a:ext cx="5157339" cy="615553"/>
                  </a:xfrm>
                  <a:prstGeom prst="rect">
                    <a:avLst/>
                  </a:prstGeom>
                  <a:solidFill>
                    <a:srgbClr val="FFFF99"/>
                  </a:solidFill>
                </p:spPr>
                <p:txBody>
                  <a:bodyPr wrap="none" rtlCol="0">
                    <a:spAutoFit/>
                  </a:bodyPr>
                  <a:lstStyle/>
                  <a:p>
                    <a:r>
                      <a:rPr lang="en-US" sz="2400" b="1" dirty="0"/>
                      <a:t>Sept 11 attack! </a:t>
                    </a:r>
                  </a:p>
                </p:txBody>
              </p:sp>
            </p:grpSp>
            <p:grpSp>
              <p:nvGrpSpPr>
                <p:cNvPr id="28" name="Group 27"/>
                <p:cNvGrpSpPr/>
                <p:nvPr/>
              </p:nvGrpSpPr>
              <p:grpSpPr>
                <a:xfrm>
                  <a:off x="8343474" y="4822452"/>
                  <a:ext cx="3221019" cy="1331908"/>
                  <a:chOff x="466804" y="4639215"/>
                  <a:chExt cx="7973304" cy="1851922"/>
                </a:xfrm>
              </p:grpSpPr>
              <p:sp>
                <p:nvSpPr>
                  <p:cNvPr id="29" name="Flowchart: Multidocument 28"/>
                  <p:cNvSpPr/>
                  <p:nvPr/>
                </p:nvSpPr>
                <p:spPr>
                  <a:xfrm>
                    <a:off x="914400"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ultidocument 29"/>
                  <p:cNvSpPr/>
                  <p:nvPr/>
                </p:nvSpPr>
                <p:spPr>
                  <a:xfrm>
                    <a:off x="1603248"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ultidocument 30"/>
                  <p:cNvSpPr/>
                  <p:nvPr/>
                </p:nvSpPr>
                <p:spPr>
                  <a:xfrm>
                    <a:off x="2365248" y="49530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555487" y="4639215"/>
                    <a:ext cx="1421364" cy="1069852"/>
                  </a:xfrm>
                  <a:prstGeom prst="rect">
                    <a:avLst/>
                  </a:prstGeom>
                  <a:noFill/>
                </p:spPr>
                <p:txBody>
                  <a:bodyPr wrap="none" rtlCol="0">
                    <a:spAutoFit/>
                  </a:bodyPr>
                  <a:lstStyle/>
                  <a:p>
                    <a:r>
                      <a:rPr lang="en-US" sz="4400" dirty="0"/>
                      <a:t>…</a:t>
                    </a:r>
                  </a:p>
                </p:txBody>
              </p:sp>
              <p:sp>
                <p:nvSpPr>
                  <p:cNvPr id="33" name="Flowchart: Multidocument 32"/>
                  <p:cNvSpPr/>
                  <p:nvPr/>
                </p:nvSpPr>
                <p:spPr>
                  <a:xfrm>
                    <a:off x="4953000"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ultidocument 33"/>
                  <p:cNvSpPr/>
                  <p:nvPr/>
                </p:nvSpPr>
                <p:spPr>
                  <a:xfrm>
                    <a:off x="5641848"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ultidocument 34"/>
                  <p:cNvSpPr/>
                  <p:nvPr/>
                </p:nvSpPr>
                <p:spPr>
                  <a:xfrm>
                    <a:off x="6403848" y="5029200"/>
                    <a:ext cx="530352" cy="762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609600" y="4706034"/>
                    <a:ext cx="7620000"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89724" y="4911136"/>
                    <a:ext cx="1350384" cy="697627"/>
                  </a:xfrm>
                  <a:prstGeom prst="rect">
                    <a:avLst/>
                  </a:prstGeom>
                  <a:noFill/>
                </p:spPr>
                <p:txBody>
                  <a:bodyPr wrap="none" rtlCol="0">
                    <a:spAutoFit/>
                  </a:bodyPr>
                  <a:lstStyle/>
                  <a:p>
                    <a:r>
                      <a:rPr lang="en-US" sz="2800" b="1" dirty="0"/>
                      <a:t>Time</a:t>
                    </a:r>
                  </a:p>
                </p:txBody>
              </p:sp>
              <p:sp>
                <p:nvSpPr>
                  <p:cNvPr id="38" name="TextBox 37"/>
                  <p:cNvSpPr txBox="1"/>
                  <p:nvPr/>
                </p:nvSpPr>
                <p:spPr>
                  <a:xfrm>
                    <a:off x="466804" y="5875584"/>
                    <a:ext cx="457283" cy="615553"/>
                  </a:xfrm>
                  <a:prstGeom prst="rect">
                    <a:avLst/>
                  </a:prstGeom>
                  <a:noFill/>
                </p:spPr>
                <p:txBody>
                  <a:bodyPr wrap="none" rtlCol="0">
                    <a:spAutoFit/>
                  </a:bodyPr>
                  <a:lstStyle/>
                  <a:p>
                    <a:endParaRPr lang="en-US" sz="2400" b="1" dirty="0"/>
                  </a:p>
                </p:txBody>
              </p:sp>
            </p:grpSp>
            <p:sp>
              <p:nvSpPr>
                <p:cNvPr id="2" name="Right Arrow 1"/>
                <p:cNvSpPr/>
                <p:nvPr/>
              </p:nvSpPr>
              <p:spPr>
                <a:xfrm>
                  <a:off x="4806159" y="4059137"/>
                  <a:ext cx="978408" cy="4616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7582025" y="4160503"/>
                  <a:ext cx="680945" cy="3235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p:cNvCxnSpPr/>
              <p:nvPr/>
            </p:nvCxnSpPr>
            <p:spPr>
              <a:xfrm flipH="1">
                <a:off x="10110438" y="1523078"/>
                <a:ext cx="430751" cy="22378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5749923" y="2817846"/>
              <a:ext cx="1896096" cy="584775"/>
            </a:xfrm>
            <a:prstGeom prst="rect">
              <a:avLst/>
            </a:prstGeom>
            <a:solidFill>
              <a:srgbClr val="FF0000"/>
            </a:solidFill>
          </p:spPr>
          <p:txBody>
            <a:bodyPr wrap="none" rtlCol="0">
              <a:spAutoFit/>
            </a:bodyPr>
            <a:lstStyle/>
            <a:p>
              <a:r>
                <a:rPr lang="en-US" sz="3200" b="1" dirty="0" smtClean="0"/>
                <a:t>TextScope</a:t>
              </a:r>
              <a:endParaRPr lang="en-US" sz="3200" b="1" dirty="0"/>
            </a:p>
          </p:txBody>
        </p:sp>
      </p:grpSp>
      <p:sp>
        <p:nvSpPr>
          <p:cNvPr id="43" name="Rectangle 42"/>
          <p:cNvSpPr/>
          <p:nvPr/>
        </p:nvSpPr>
        <p:spPr>
          <a:xfrm>
            <a:off x="1524000" y="6010597"/>
            <a:ext cx="10591800" cy="523220"/>
          </a:xfrm>
          <a:prstGeom prst="rect">
            <a:avLst/>
          </a:prstGeom>
          <a:solidFill>
            <a:srgbClr val="FFFF66"/>
          </a:solidFill>
        </p:spPr>
        <p:txBody>
          <a:bodyPr wrap="square">
            <a:spAutoFit/>
          </a:bodyPr>
          <a:lstStyle/>
          <a:p>
            <a:r>
              <a:rPr lang="en-US" sz="1400" dirty="0" smtClean="0">
                <a:latin typeface="CMR10"/>
              </a:rPr>
              <a:t>H.  </a:t>
            </a:r>
            <a:r>
              <a:rPr lang="en-US" sz="1400" dirty="0">
                <a:latin typeface="CMR10"/>
              </a:rPr>
              <a:t>Kim, </a:t>
            </a:r>
            <a:r>
              <a:rPr lang="en-US" sz="1400" dirty="0" smtClean="0">
                <a:latin typeface="CMR10"/>
              </a:rPr>
              <a:t>M. </a:t>
            </a:r>
            <a:r>
              <a:rPr lang="en-US" sz="1400" dirty="0">
                <a:latin typeface="CMR10"/>
              </a:rPr>
              <a:t>Castellanos, </a:t>
            </a:r>
            <a:r>
              <a:rPr lang="en-US" sz="1400" dirty="0" smtClean="0">
                <a:latin typeface="CMR10"/>
              </a:rPr>
              <a:t>M. </a:t>
            </a:r>
            <a:r>
              <a:rPr lang="en-US" sz="1400" dirty="0">
                <a:latin typeface="CMR10"/>
              </a:rPr>
              <a:t>Hsu, </a:t>
            </a:r>
            <a:r>
              <a:rPr lang="en-US" sz="1400" dirty="0" smtClean="0">
                <a:latin typeface="CMR10"/>
              </a:rPr>
              <a:t>C. </a:t>
            </a:r>
            <a:r>
              <a:rPr lang="en-US" sz="1400" dirty="0">
                <a:latin typeface="CMR10"/>
              </a:rPr>
              <a:t>Zhai, </a:t>
            </a:r>
            <a:r>
              <a:rPr lang="en-US" sz="1400" dirty="0" smtClean="0">
                <a:latin typeface="CMR10"/>
              </a:rPr>
              <a:t>T. </a:t>
            </a:r>
            <a:r>
              <a:rPr lang="en-US" sz="1400" dirty="0">
                <a:latin typeface="CMR10"/>
              </a:rPr>
              <a:t>A. </a:t>
            </a:r>
            <a:r>
              <a:rPr lang="en-US" sz="1400" dirty="0" err="1" smtClean="0">
                <a:latin typeface="CMR10"/>
              </a:rPr>
              <a:t>Rietz</a:t>
            </a:r>
            <a:r>
              <a:rPr lang="en-US" sz="1400" dirty="0" smtClean="0">
                <a:latin typeface="CMR10"/>
              </a:rPr>
              <a:t>, D. </a:t>
            </a:r>
            <a:r>
              <a:rPr lang="en-US" sz="1400" dirty="0" err="1">
                <a:latin typeface="CMR10"/>
              </a:rPr>
              <a:t>Diermeier</a:t>
            </a:r>
            <a:r>
              <a:rPr lang="en-US" sz="1400" dirty="0">
                <a:latin typeface="CMR10"/>
              </a:rPr>
              <a:t>. Mining causal topics in text data: iterative topic modeling with </a:t>
            </a:r>
            <a:r>
              <a:rPr lang="en-US" sz="1400" dirty="0" smtClean="0">
                <a:latin typeface="CMR10"/>
              </a:rPr>
              <a:t>time series </a:t>
            </a:r>
            <a:r>
              <a:rPr lang="en-US" sz="1400" dirty="0">
                <a:latin typeface="CMR10"/>
              </a:rPr>
              <a:t>feedback, </a:t>
            </a:r>
            <a:r>
              <a:rPr lang="en-US" sz="1400" dirty="0">
                <a:latin typeface="CMTI10"/>
              </a:rPr>
              <a:t>Proceedings of </a:t>
            </a:r>
            <a:r>
              <a:rPr lang="en-US" sz="1400" dirty="0" smtClean="0">
                <a:latin typeface="CMTI10"/>
              </a:rPr>
              <a:t>ACM CIKM 2013</a:t>
            </a:r>
            <a:r>
              <a:rPr lang="en-US" sz="1400" dirty="0" smtClean="0">
                <a:latin typeface="CMR10"/>
              </a:rPr>
              <a:t>, </a:t>
            </a:r>
            <a:r>
              <a:rPr lang="en-US" sz="1400" dirty="0">
                <a:latin typeface="CMR10"/>
              </a:rPr>
              <a:t>pp. 885-890, 2013.</a:t>
            </a:r>
            <a:endParaRPr lang="en-US" sz="1400" dirty="0"/>
          </a:p>
        </p:txBody>
      </p:sp>
      <p:sp>
        <p:nvSpPr>
          <p:cNvPr id="4" name="Slide Number Placeholder 3"/>
          <p:cNvSpPr>
            <a:spLocks noGrp="1"/>
          </p:cNvSpPr>
          <p:nvPr>
            <p:ph type="sldNum" sz="quarter" idx="12"/>
          </p:nvPr>
        </p:nvSpPr>
        <p:spPr/>
        <p:txBody>
          <a:bodyPr/>
          <a:lstStyle/>
          <a:p>
            <a:fld id="{88AD08FE-21CA-447A-B5E0-10774CCDBD3A}" type="slidenum">
              <a:rPr lang="en-US" smtClean="0"/>
              <a:t>43</a:t>
            </a:fld>
            <a:endParaRPr lang="en-US"/>
          </a:p>
        </p:txBody>
      </p:sp>
    </p:spTree>
    <p:extLst>
      <p:ext uri="{BB962C8B-B14F-4D97-AF65-F5344CB8AC3E}">
        <p14:creationId xmlns:p14="http://schemas.microsoft.com/office/powerpoint/2010/main" val="24553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309"/>
            <a:ext cx="12496800" cy="990600"/>
          </a:xfrm>
        </p:spPr>
        <p:txBody>
          <a:bodyPr>
            <a:normAutofit fontScale="90000"/>
          </a:bodyPr>
          <a:lstStyle/>
          <a:p>
            <a:r>
              <a:rPr lang="en-US" sz="4000" dirty="0" smtClean="0"/>
              <a:t>A General Framework for </a:t>
            </a:r>
            <a:r>
              <a:rPr lang="en-US" sz="4000" dirty="0"/>
              <a:t>Causal Topic </a:t>
            </a:r>
            <a:r>
              <a:rPr lang="en-US" sz="4000" dirty="0" smtClean="0"/>
              <a:t>Modeling </a:t>
            </a:r>
            <a:r>
              <a:rPr lang="en-US" sz="3100" dirty="0" smtClean="0"/>
              <a:t>[Kim et al. CIKM’13] </a:t>
            </a:r>
            <a:endParaRPr lang="en-US" sz="3100" dirty="0"/>
          </a:p>
        </p:txBody>
      </p:sp>
      <p:grpSp>
        <p:nvGrpSpPr>
          <p:cNvPr id="90" name="Group 120"/>
          <p:cNvGrpSpPr/>
          <p:nvPr/>
        </p:nvGrpSpPr>
        <p:grpSpPr>
          <a:xfrm>
            <a:off x="6316950" y="2391732"/>
            <a:ext cx="1624613" cy="1090606"/>
            <a:chOff x="4791235" y="998618"/>
            <a:chExt cx="1569812" cy="1065028"/>
          </a:xfrm>
        </p:grpSpPr>
        <p:sp>
          <p:nvSpPr>
            <p:cNvPr id="129" name="TextBox 128"/>
            <p:cNvSpPr txBox="1"/>
            <p:nvPr/>
          </p:nvSpPr>
          <p:spPr>
            <a:xfrm>
              <a:off x="4791235" y="998618"/>
              <a:ext cx="1569812" cy="691284"/>
            </a:xfrm>
            <a:prstGeom prst="rect">
              <a:avLst/>
            </a:prstGeom>
            <a:noFill/>
          </p:spPr>
          <p:txBody>
            <a:bodyPr wrap="none" rtlCol="0">
              <a:spAutoFit/>
            </a:bodyPr>
            <a:lstStyle/>
            <a:p>
              <a:pPr algn="ctr">
                <a:defRPr/>
              </a:pPr>
              <a:r>
                <a:rPr lang="en-US" altLang="ko-KR" sz="2000" b="1" kern="0" dirty="0">
                  <a:solidFill>
                    <a:srgbClr val="000000"/>
                  </a:solidFill>
                  <a:latin typeface="Futura Bk" pitchFamily="34" charset="0"/>
                  <a:ea typeface="Arial"/>
                </a:rPr>
                <a:t>Non-text</a:t>
              </a:r>
              <a:br>
                <a:rPr lang="en-US" altLang="ko-KR" sz="2000" b="1" kern="0" dirty="0">
                  <a:solidFill>
                    <a:srgbClr val="000000"/>
                  </a:solidFill>
                  <a:latin typeface="Futura Bk" pitchFamily="34" charset="0"/>
                  <a:ea typeface="Arial"/>
                </a:rPr>
              </a:br>
              <a:r>
                <a:rPr lang="en-US" altLang="ko-KR" sz="2000" b="1" kern="0" dirty="0">
                  <a:solidFill>
                    <a:srgbClr val="000000"/>
                  </a:solidFill>
                  <a:latin typeface="Futura Bk" pitchFamily="34" charset="0"/>
                  <a:ea typeface="Arial"/>
                </a:rPr>
                <a:t>Time Series</a:t>
              </a:r>
            </a:p>
          </p:txBody>
        </p:sp>
        <p:graphicFrame>
          <p:nvGraphicFramePr>
            <p:cNvPr id="130" name="Chart 129"/>
            <p:cNvGraphicFramePr/>
            <p:nvPr>
              <p:extLst/>
            </p:nvPr>
          </p:nvGraphicFramePr>
          <p:xfrm>
            <a:off x="4800600" y="1143000"/>
            <a:ext cx="1559169" cy="920646"/>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91" name="Group 90"/>
          <p:cNvGrpSpPr/>
          <p:nvPr/>
        </p:nvGrpSpPr>
        <p:grpSpPr>
          <a:xfrm>
            <a:off x="1752599" y="884594"/>
            <a:ext cx="1859216" cy="1539704"/>
            <a:chOff x="13916727" y="6537125"/>
            <a:chExt cx="4549043" cy="2719398"/>
          </a:xfrm>
        </p:grpSpPr>
        <p:sp>
          <p:nvSpPr>
            <p:cNvPr id="124" name="Can 123"/>
            <p:cNvSpPr/>
            <p:nvPr/>
          </p:nvSpPr>
          <p:spPr>
            <a:xfrm>
              <a:off x="14255190" y="7228657"/>
              <a:ext cx="1692032" cy="1024664"/>
            </a:xfrm>
            <a:prstGeom prst="can">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sz="1600" b="1" kern="0" dirty="0">
                <a:solidFill>
                  <a:sysClr val="window" lastClr="FFFFFF"/>
                </a:solidFill>
                <a:latin typeface="Calibri"/>
                <a:ea typeface="Arial"/>
              </a:endParaRPr>
            </a:p>
          </p:txBody>
        </p:sp>
        <p:sp>
          <p:nvSpPr>
            <p:cNvPr id="125" name="Can 124"/>
            <p:cNvSpPr/>
            <p:nvPr/>
          </p:nvSpPr>
          <p:spPr>
            <a:xfrm>
              <a:off x="16135228" y="7228657"/>
              <a:ext cx="1692032" cy="1024664"/>
            </a:xfrm>
            <a:prstGeom prst="can">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sz="1600" b="1" kern="0" dirty="0">
                <a:solidFill>
                  <a:sysClr val="window" lastClr="FFFFFF"/>
                </a:solidFill>
                <a:latin typeface="Calibri"/>
                <a:ea typeface="Arial"/>
              </a:endParaRPr>
            </a:p>
          </p:txBody>
        </p:sp>
        <p:sp>
          <p:nvSpPr>
            <p:cNvPr id="126" name="TextBox 125"/>
            <p:cNvSpPr txBox="1"/>
            <p:nvPr/>
          </p:nvSpPr>
          <p:spPr>
            <a:xfrm>
              <a:off x="14309064" y="8223700"/>
              <a:ext cx="1471592" cy="1032819"/>
            </a:xfrm>
            <a:prstGeom prst="rect">
              <a:avLst/>
            </a:prstGeom>
            <a:noFill/>
          </p:spPr>
          <p:txBody>
            <a:bodyPr wrap="none" rtlCol="0">
              <a:spAutoFit/>
            </a:bodyPr>
            <a:lstStyle/>
            <a:p>
              <a:pPr>
                <a:defRPr/>
              </a:pPr>
              <a:r>
                <a:rPr lang="en-US" sz="1600" b="1" kern="0" dirty="0">
                  <a:solidFill>
                    <a:sysClr val="windowText" lastClr="000000"/>
                  </a:solidFill>
                  <a:ea typeface="Arial"/>
                </a:rPr>
                <a:t>Sep</a:t>
              </a:r>
              <a:br>
                <a:rPr lang="en-US" sz="1600" b="1" kern="0" dirty="0">
                  <a:solidFill>
                    <a:sysClr val="windowText" lastClr="000000"/>
                  </a:solidFill>
                  <a:ea typeface="Arial"/>
                </a:rPr>
              </a:br>
              <a:r>
                <a:rPr lang="en-US" sz="1600" b="1" kern="0" dirty="0">
                  <a:solidFill>
                    <a:sysClr val="windowText" lastClr="000000"/>
                  </a:solidFill>
                  <a:ea typeface="Arial"/>
                </a:rPr>
                <a:t>2001</a:t>
              </a:r>
            </a:p>
          </p:txBody>
        </p:sp>
        <p:sp>
          <p:nvSpPr>
            <p:cNvPr id="127" name="TextBox 126"/>
            <p:cNvSpPr txBox="1"/>
            <p:nvPr/>
          </p:nvSpPr>
          <p:spPr>
            <a:xfrm>
              <a:off x="16135225" y="8223704"/>
              <a:ext cx="2330545" cy="1032819"/>
            </a:xfrm>
            <a:prstGeom prst="rect">
              <a:avLst/>
            </a:prstGeom>
            <a:noFill/>
          </p:spPr>
          <p:txBody>
            <a:bodyPr wrap="none" rtlCol="0">
              <a:spAutoFit/>
            </a:bodyPr>
            <a:lstStyle/>
            <a:p>
              <a:pPr>
                <a:defRPr/>
              </a:pPr>
              <a:r>
                <a:rPr lang="en-US" sz="1600" b="1" kern="0" dirty="0">
                  <a:solidFill>
                    <a:sysClr val="windowText" lastClr="000000"/>
                  </a:solidFill>
                  <a:ea typeface="Arial"/>
                </a:rPr>
                <a:t>Oct       …</a:t>
              </a:r>
              <a:br>
                <a:rPr lang="en-US" sz="1600" b="1" kern="0" dirty="0">
                  <a:solidFill>
                    <a:sysClr val="windowText" lastClr="000000"/>
                  </a:solidFill>
                  <a:ea typeface="Arial"/>
                </a:rPr>
              </a:br>
              <a:r>
                <a:rPr lang="en-US" sz="1600" b="1" kern="0" dirty="0">
                  <a:solidFill>
                    <a:sysClr val="windowText" lastClr="000000"/>
                  </a:solidFill>
                  <a:ea typeface="Arial"/>
                </a:rPr>
                <a:t>2001</a:t>
              </a:r>
            </a:p>
          </p:txBody>
        </p:sp>
        <p:sp>
          <p:nvSpPr>
            <p:cNvPr id="128" name="TextBox 616"/>
            <p:cNvSpPr txBox="1">
              <a:spLocks noChangeArrowheads="1"/>
            </p:cNvSpPr>
            <p:nvPr/>
          </p:nvSpPr>
          <p:spPr bwMode="auto">
            <a:xfrm>
              <a:off x="13916727" y="6537125"/>
              <a:ext cx="4212868" cy="706667"/>
            </a:xfrm>
            <a:prstGeom prst="rect">
              <a:avLst/>
            </a:prstGeom>
            <a:noFill/>
            <a:ln w="9525">
              <a:noFill/>
              <a:miter lim="800000"/>
              <a:headEnd/>
              <a:tailEnd/>
            </a:ln>
          </p:spPr>
          <p:txBody>
            <a:bodyPr wrap="square">
              <a:spAutoFit/>
            </a:bodyPr>
            <a:lstStyle/>
            <a:p>
              <a:pPr algn="ctr" eaLnBrk="0" latinLnBrk="1" hangingPunct="0">
                <a:defRPr/>
              </a:pPr>
              <a:r>
                <a:rPr lang="en-US" altLang="ko-KR" sz="2000" b="1" kern="0" dirty="0">
                  <a:solidFill>
                    <a:srgbClr val="000000"/>
                  </a:solidFill>
                  <a:latin typeface="Futura Bk" pitchFamily="34" charset="0"/>
                  <a:ea typeface="Arial"/>
                </a:rPr>
                <a:t>Text Stream</a:t>
              </a:r>
              <a:endParaRPr lang="ko-KR" altLang="en-US" sz="2000" b="1" kern="0" dirty="0">
                <a:solidFill>
                  <a:srgbClr val="000000"/>
                </a:solidFill>
                <a:latin typeface="Futura Bk" pitchFamily="34" charset="0"/>
                <a:ea typeface="Arial"/>
              </a:endParaRPr>
            </a:p>
          </p:txBody>
        </p:sp>
      </p:grpSp>
      <p:grpSp>
        <p:nvGrpSpPr>
          <p:cNvPr id="92" name="Group 91"/>
          <p:cNvGrpSpPr/>
          <p:nvPr/>
        </p:nvGrpSpPr>
        <p:grpSpPr>
          <a:xfrm>
            <a:off x="7803975" y="838200"/>
            <a:ext cx="1799895" cy="1352744"/>
            <a:chOff x="6400800" y="742890"/>
            <a:chExt cx="1903826" cy="1476371"/>
          </a:xfrm>
        </p:grpSpPr>
        <p:sp>
          <p:nvSpPr>
            <p:cNvPr id="119" name="TextBox 118"/>
            <p:cNvSpPr txBox="1"/>
            <p:nvPr/>
          </p:nvSpPr>
          <p:spPr>
            <a:xfrm>
              <a:off x="6400800" y="742890"/>
              <a:ext cx="1850200" cy="403085"/>
            </a:xfrm>
            <a:prstGeom prst="rect">
              <a:avLst/>
            </a:prstGeom>
            <a:noFill/>
          </p:spPr>
          <p:txBody>
            <a:bodyPr wrap="none" rtlCol="0">
              <a:spAutoFit/>
            </a:bodyPr>
            <a:lstStyle/>
            <a:p>
              <a:pPr>
                <a:defRPr/>
              </a:pPr>
              <a:r>
                <a:rPr lang="en-US" altLang="ko-KR" b="1" kern="0" dirty="0">
                  <a:solidFill>
                    <a:srgbClr val="000000"/>
                  </a:solidFill>
                  <a:latin typeface="Futura Bk" pitchFamily="34" charset="0"/>
                  <a:ea typeface="Arial"/>
                </a:rPr>
                <a:t>Causal Topics</a:t>
              </a:r>
            </a:p>
          </p:txBody>
        </p:sp>
        <p:sp>
          <p:nvSpPr>
            <p:cNvPr id="120" name="직사각형 4"/>
            <p:cNvSpPr/>
            <p:nvPr/>
          </p:nvSpPr>
          <p:spPr bwMode="auto">
            <a:xfrm>
              <a:off x="6437674" y="1112166"/>
              <a:ext cx="90505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1</a:t>
              </a:r>
              <a:endParaRPr lang="ko-KR" altLang="en-US" sz="1400" b="1" kern="0" dirty="0">
                <a:solidFill>
                  <a:srgbClr val="000000"/>
                </a:solidFill>
                <a:latin typeface="Futura Bk" pitchFamily="34" charset="0"/>
                <a:ea typeface="Arial"/>
              </a:endParaRPr>
            </a:p>
          </p:txBody>
        </p:sp>
        <p:sp>
          <p:nvSpPr>
            <p:cNvPr id="121" name="직사각형 4"/>
            <p:cNvSpPr/>
            <p:nvPr/>
          </p:nvSpPr>
          <p:spPr bwMode="auto">
            <a:xfrm>
              <a:off x="7399573" y="1112166"/>
              <a:ext cx="905053" cy="510967"/>
            </a:xfrm>
            <a:prstGeom prst="rect">
              <a:avLst/>
            </a:prstGeom>
            <a:solidFill>
              <a:srgbClr val="EEECE1">
                <a:lumMod val="40000"/>
                <a:lumOff val="60000"/>
              </a:srgbClr>
            </a:solidFill>
            <a:ln w="25400" cap="flat" cmpd="sng" algn="ctr">
              <a:solidFill>
                <a:srgbClr val="AAABB0">
                  <a:lumMod val="75000"/>
                </a:srgbClr>
              </a:solidFill>
              <a:prstDash val="dashDot"/>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2</a:t>
              </a:r>
              <a:endParaRPr lang="ko-KR" altLang="en-US" sz="1400" b="1" kern="0" dirty="0">
                <a:solidFill>
                  <a:srgbClr val="000000"/>
                </a:solidFill>
                <a:latin typeface="Futura Bk" pitchFamily="34" charset="0"/>
                <a:ea typeface="Arial"/>
              </a:endParaRPr>
            </a:p>
          </p:txBody>
        </p:sp>
        <p:sp>
          <p:nvSpPr>
            <p:cNvPr id="122" name="직사각형 4"/>
            <p:cNvSpPr/>
            <p:nvPr/>
          </p:nvSpPr>
          <p:spPr bwMode="auto">
            <a:xfrm>
              <a:off x="6437674" y="1708294"/>
              <a:ext cx="905053" cy="510967"/>
            </a:xfrm>
            <a:prstGeom prst="rect">
              <a:avLst/>
            </a:prstGeom>
            <a:solidFill>
              <a:srgbClr val="EEECE1">
                <a:lumMod val="40000"/>
                <a:lumOff val="60000"/>
              </a:srgbClr>
            </a:solidFill>
            <a:ln w="25400" cap="flat" cmpd="sng" algn="ctr">
              <a:solidFill>
                <a:srgbClr val="AAABB0">
                  <a:lumMod val="75000"/>
                </a:srgbClr>
              </a:solidFill>
              <a:prstDash val="dashDot"/>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3</a:t>
              </a:r>
              <a:endParaRPr lang="ko-KR" altLang="en-US" sz="1400" b="1" kern="0" dirty="0">
                <a:solidFill>
                  <a:srgbClr val="000000"/>
                </a:solidFill>
                <a:latin typeface="Futura Bk" pitchFamily="34" charset="0"/>
                <a:ea typeface="Arial"/>
              </a:endParaRPr>
            </a:p>
          </p:txBody>
        </p:sp>
        <p:sp>
          <p:nvSpPr>
            <p:cNvPr id="123" name="직사각형 4"/>
            <p:cNvSpPr/>
            <p:nvPr/>
          </p:nvSpPr>
          <p:spPr bwMode="auto">
            <a:xfrm>
              <a:off x="7399573" y="1708294"/>
              <a:ext cx="90505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4</a:t>
              </a:r>
              <a:endParaRPr lang="ko-KR" altLang="en-US" sz="1400" b="1" kern="0" dirty="0">
                <a:solidFill>
                  <a:srgbClr val="000000"/>
                </a:solidFill>
                <a:latin typeface="Futura Bk" pitchFamily="34" charset="0"/>
                <a:ea typeface="Arial"/>
              </a:endParaRPr>
            </a:p>
          </p:txBody>
        </p:sp>
      </p:grpSp>
      <p:sp>
        <p:nvSpPr>
          <p:cNvPr id="93" name="오른쪽 화살표 44"/>
          <p:cNvSpPr>
            <a:spLocks noChangeArrowheads="1"/>
          </p:cNvSpPr>
          <p:nvPr/>
        </p:nvSpPr>
        <p:spPr bwMode="auto">
          <a:xfrm rot="5400000">
            <a:off x="8033857" y="2616163"/>
            <a:ext cx="1374993" cy="689640"/>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500" kern="0" dirty="0">
              <a:solidFill>
                <a:srgbClr val="000000"/>
              </a:solidFill>
              <a:latin typeface="Futura Bk" pitchFamily="34" charset="0"/>
              <a:ea typeface="Arial"/>
            </a:endParaRPr>
          </a:p>
        </p:txBody>
      </p:sp>
      <p:sp>
        <p:nvSpPr>
          <p:cNvPr id="94" name="TextBox 93"/>
          <p:cNvSpPr txBox="1"/>
          <p:nvPr/>
        </p:nvSpPr>
        <p:spPr>
          <a:xfrm>
            <a:off x="8956618" y="2582318"/>
            <a:ext cx="1581407" cy="707886"/>
          </a:xfrm>
          <a:prstGeom prst="rect">
            <a:avLst/>
          </a:prstGeom>
          <a:noFill/>
        </p:spPr>
        <p:txBody>
          <a:bodyPr wrap="none" rtlCol="0">
            <a:spAutoFit/>
          </a:bodyPr>
          <a:lstStyle/>
          <a:p>
            <a:pPr>
              <a:defRPr/>
            </a:pPr>
            <a:r>
              <a:rPr lang="en-US" altLang="ko-KR" sz="2000" b="1" kern="0" dirty="0">
                <a:solidFill>
                  <a:srgbClr val="000000"/>
                </a:solidFill>
                <a:latin typeface="Futura Bk" pitchFamily="34" charset="0"/>
                <a:ea typeface="Arial"/>
              </a:rPr>
              <a:t>Zoom into </a:t>
            </a:r>
          </a:p>
          <a:p>
            <a:pPr>
              <a:defRPr/>
            </a:pPr>
            <a:r>
              <a:rPr lang="en-US" altLang="ko-KR" sz="2000" b="1" kern="0" dirty="0">
                <a:solidFill>
                  <a:srgbClr val="000000"/>
                </a:solidFill>
                <a:ea typeface="Arial"/>
              </a:rPr>
              <a:t>W</a:t>
            </a:r>
            <a:r>
              <a:rPr lang="en-US" altLang="ko-KR" sz="2000" b="1" kern="0" dirty="0">
                <a:solidFill>
                  <a:srgbClr val="000000"/>
                </a:solidFill>
                <a:latin typeface="Futura Bk" pitchFamily="34" charset="0"/>
                <a:ea typeface="Arial"/>
              </a:rPr>
              <a:t>ord Level</a:t>
            </a:r>
          </a:p>
        </p:txBody>
      </p:sp>
      <p:sp>
        <p:nvSpPr>
          <p:cNvPr id="95" name="TextBox 94"/>
          <p:cNvSpPr txBox="1"/>
          <p:nvPr/>
        </p:nvSpPr>
        <p:spPr>
          <a:xfrm>
            <a:off x="4789410" y="3578660"/>
            <a:ext cx="1609460" cy="400110"/>
          </a:xfrm>
          <a:prstGeom prst="rect">
            <a:avLst/>
          </a:prstGeom>
          <a:noFill/>
        </p:spPr>
        <p:txBody>
          <a:bodyPr wrap="none" rtlCol="0">
            <a:spAutoFit/>
          </a:bodyPr>
          <a:lstStyle/>
          <a:p>
            <a:pPr algn="ctr">
              <a:defRPr/>
            </a:pPr>
            <a:r>
              <a:rPr lang="en-US" altLang="ko-KR" sz="2000" b="1" kern="0" dirty="0">
                <a:solidFill>
                  <a:srgbClr val="000000"/>
                </a:solidFill>
                <a:latin typeface="Futura Bk" pitchFamily="34" charset="0"/>
                <a:ea typeface="Arial"/>
              </a:rPr>
              <a:t>Split Words</a:t>
            </a:r>
          </a:p>
        </p:txBody>
      </p:sp>
      <p:sp>
        <p:nvSpPr>
          <p:cNvPr id="96" name="TextBox 95"/>
          <p:cNvSpPr txBox="1"/>
          <p:nvPr/>
        </p:nvSpPr>
        <p:spPr>
          <a:xfrm>
            <a:off x="4234317" y="2740326"/>
            <a:ext cx="1367883" cy="707886"/>
          </a:xfrm>
          <a:prstGeom prst="rect">
            <a:avLst/>
          </a:prstGeom>
          <a:noFill/>
        </p:spPr>
        <p:txBody>
          <a:bodyPr wrap="none" rtlCol="0">
            <a:spAutoFit/>
          </a:bodyPr>
          <a:lstStyle/>
          <a:p>
            <a:pPr>
              <a:defRPr/>
            </a:pPr>
            <a:r>
              <a:rPr lang="en-US" altLang="ko-KR" sz="2000" b="1" kern="0" dirty="0">
                <a:solidFill>
                  <a:srgbClr val="000000"/>
                </a:solidFill>
                <a:latin typeface="Futura Bk" pitchFamily="34" charset="0"/>
                <a:ea typeface="Arial"/>
              </a:rPr>
              <a:t>Feedback</a:t>
            </a:r>
          </a:p>
          <a:p>
            <a:pPr>
              <a:defRPr/>
            </a:pPr>
            <a:r>
              <a:rPr lang="en-US" altLang="ko-KR" sz="2000" b="1" kern="0" dirty="0">
                <a:solidFill>
                  <a:srgbClr val="000000"/>
                </a:solidFill>
                <a:latin typeface="Futura Bk" pitchFamily="34" charset="0"/>
                <a:ea typeface="Arial"/>
              </a:rPr>
              <a:t>as Prior</a:t>
            </a:r>
          </a:p>
        </p:txBody>
      </p:sp>
      <p:sp>
        <p:nvSpPr>
          <p:cNvPr id="97" name="TextBox 96"/>
          <p:cNvSpPr txBox="1"/>
          <p:nvPr/>
        </p:nvSpPr>
        <p:spPr>
          <a:xfrm>
            <a:off x="9388859" y="4396635"/>
            <a:ext cx="1026243" cy="707886"/>
          </a:xfrm>
          <a:prstGeom prst="rect">
            <a:avLst/>
          </a:prstGeom>
          <a:noFill/>
        </p:spPr>
        <p:txBody>
          <a:bodyPr wrap="none" rtlCol="0">
            <a:spAutoFit/>
          </a:bodyPr>
          <a:lstStyle/>
          <a:p>
            <a:pPr>
              <a:defRPr/>
            </a:pPr>
            <a:r>
              <a:rPr lang="en-US" altLang="ko-KR" sz="2000" b="1" kern="0" dirty="0">
                <a:solidFill>
                  <a:srgbClr val="000000"/>
                </a:solidFill>
                <a:latin typeface="Futura Bk" pitchFamily="34" charset="0"/>
                <a:ea typeface="Arial"/>
              </a:rPr>
              <a:t>Causal</a:t>
            </a:r>
            <a:br>
              <a:rPr lang="en-US" altLang="ko-KR" sz="2000" b="1" kern="0" dirty="0">
                <a:solidFill>
                  <a:srgbClr val="000000"/>
                </a:solidFill>
                <a:latin typeface="Futura Bk" pitchFamily="34" charset="0"/>
                <a:ea typeface="Arial"/>
              </a:rPr>
            </a:br>
            <a:r>
              <a:rPr lang="en-US" altLang="ko-KR" sz="2000" b="1" kern="0" dirty="0">
                <a:solidFill>
                  <a:srgbClr val="000000"/>
                </a:solidFill>
                <a:latin typeface="Futura Bk" pitchFamily="34" charset="0"/>
                <a:ea typeface="Arial"/>
              </a:rPr>
              <a:t>Words</a:t>
            </a:r>
          </a:p>
        </p:txBody>
      </p:sp>
      <p:sp>
        <p:nvSpPr>
          <p:cNvPr id="98" name="Bent-Up Arrow 97"/>
          <p:cNvSpPr/>
          <p:nvPr/>
        </p:nvSpPr>
        <p:spPr bwMode="auto">
          <a:xfrm flipH="1">
            <a:off x="3737948" y="1945536"/>
            <a:ext cx="940358" cy="3051469"/>
          </a:xfrm>
          <a:prstGeom prst="bentUpArrow">
            <a:avLst>
              <a:gd name="adj1" fmla="val 36995"/>
              <a:gd name="adj2" fmla="val 28830"/>
              <a:gd name="adj3" fmla="val 34283"/>
            </a:avLst>
          </a:prstGeom>
          <a:solidFill>
            <a:srgbClr val="B42E34"/>
          </a:solidFill>
          <a:ln w="9525" algn="ctr">
            <a:solidFill>
              <a:srgbClr val="C00000"/>
            </a:solidFill>
            <a:round/>
            <a:headEnd/>
            <a:tailEnd/>
          </a:ln>
        </p:spPr>
        <p:txBody>
          <a:bodyPr/>
          <a:lstStyle/>
          <a:p>
            <a:pPr algn="ctr" eaLnBrk="0" latinLnBrk="1" hangingPunct="0">
              <a:defRPr/>
            </a:pPr>
            <a:endParaRPr lang="en-US" sz="1500" kern="0" dirty="0">
              <a:solidFill>
                <a:srgbClr val="000000"/>
              </a:solidFill>
              <a:ea typeface="Arial"/>
            </a:endParaRPr>
          </a:p>
        </p:txBody>
      </p:sp>
      <p:sp>
        <p:nvSpPr>
          <p:cNvPr id="99" name="오른쪽 화살표 44"/>
          <p:cNvSpPr>
            <a:spLocks noChangeArrowheads="1"/>
          </p:cNvSpPr>
          <p:nvPr/>
        </p:nvSpPr>
        <p:spPr bwMode="auto">
          <a:xfrm rot="16200000">
            <a:off x="6893518" y="2054062"/>
            <a:ext cx="500047" cy="175297"/>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400" kern="0" dirty="0">
              <a:solidFill>
                <a:srgbClr val="000000"/>
              </a:solidFill>
              <a:latin typeface="Futura Bk" pitchFamily="34" charset="0"/>
              <a:ea typeface="Arial"/>
            </a:endParaRPr>
          </a:p>
        </p:txBody>
      </p:sp>
      <p:grpSp>
        <p:nvGrpSpPr>
          <p:cNvPr id="100" name="Group 99"/>
          <p:cNvGrpSpPr/>
          <p:nvPr/>
        </p:nvGrpSpPr>
        <p:grpSpPr>
          <a:xfrm>
            <a:off x="4706247" y="838200"/>
            <a:ext cx="1973026" cy="1466910"/>
            <a:chOff x="3124200" y="742890"/>
            <a:chExt cx="2086954" cy="1600970"/>
          </a:xfrm>
        </p:grpSpPr>
        <p:sp>
          <p:nvSpPr>
            <p:cNvPr id="110" name="직사각형 4"/>
            <p:cNvSpPr/>
            <p:nvPr/>
          </p:nvSpPr>
          <p:spPr bwMode="auto">
            <a:xfrm>
              <a:off x="3220004" y="1111606"/>
              <a:ext cx="91463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1</a:t>
              </a:r>
              <a:endParaRPr lang="ko-KR" altLang="en-US" sz="1400" b="1" kern="0" dirty="0">
                <a:solidFill>
                  <a:srgbClr val="000000"/>
                </a:solidFill>
                <a:latin typeface="Futura Bk" pitchFamily="34" charset="0"/>
                <a:ea typeface="Arial"/>
              </a:endParaRPr>
            </a:p>
          </p:txBody>
        </p:sp>
        <p:sp>
          <p:nvSpPr>
            <p:cNvPr id="111" name="TextBox 616"/>
            <p:cNvSpPr txBox="1">
              <a:spLocks noChangeArrowheads="1"/>
            </p:cNvSpPr>
            <p:nvPr/>
          </p:nvSpPr>
          <p:spPr bwMode="auto">
            <a:xfrm>
              <a:off x="3124200" y="742890"/>
              <a:ext cx="2086954" cy="403085"/>
            </a:xfrm>
            <a:prstGeom prst="rect">
              <a:avLst/>
            </a:prstGeom>
            <a:noFill/>
            <a:ln w="9525">
              <a:noFill/>
              <a:miter lim="800000"/>
              <a:headEnd/>
              <a:tailEnd/>
            </a:ln>
          </p:spPr>
          <p:txBody>
            <a:bodyPr wrap="square">
              <a:spAutoFit/>
            </a:bodyPr>
            <a:lstStyle/>
            <a:p>
              <a:pPr algn="ctr" eaLnBrk="0" latinLnBrk="1" hangingPunct="0">
                <a:defRPr/>
              </a:pPr>
              <a:r>
                <a:rPr lang="en-US" altLang="ko-KR" b="1" kern="0" dirty="0">
                  <a:solidFill>
                    <a:srgbClr val="000000"/>
                  </a:solidFill>
                  <a:latin typeface="Futura Bk" pitchFamily="34" charset="0"/>
                  <a:ea typeface="Arial"/>
                </a:rPr>
                <a:t>Topic Modeling</a:t>
              </a:r>
              <a:endParaRPr lang="ko-KR" altLang="en-US" b="1" kern="0" dirty="0">
                <a:solidFill>
                  <a:srgbClr val="000000"/>
                </a:solidFill>
                <a:latin typeface="Futura Bk" pitchFamily="34" charset="0"/>
                <a:ea typeface="Arial"/>
              </a:endParaRPr>
            </a:p>
          </p:txBody>
        </p:sp>
        <p:sp>
          <p:nvSpPr>
            <p:cNvPr id="112" name="직사각형 4"/>
            <p:cNvSpPr/>
            <p:nvPr/>
          </p:nvSpPr>
          <p:spPr bwMode="auto">
            <a:xfrm>
              <a:off x="4192085" y="1111606"/>
              <a:ext cx="91463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2</a:t>
              </a:r>
              <a:endParaRPr lang="ko-KR" altLang="en-US" sz="1400" b="1" kern="0" dirty="0">
                <a:solidFill>
                  <a:srgbClr val="000000"/>
                </a:solidFill>
                <a:latin typeface="Futura Bk" pitchFamily="34" charset="0"/>
                <a:ea typeface="Arial"/>
              </a:endParaRPr>
            </a:p>
          </p:txBody>
        </p:sp>
        <p:sp>
          <p:nvSpPr>
            <p:cNvPr id="113" name="직사각형 4"/>
            <p:cNvSpPr/>
            <p:nvPr/>
          </p:nvSpPr>
          <p:spPr bwMode="auto">
            <a:xfrm>
              <a:off x="3220004" y="1707734"/>
              <a:ext cx="91463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3</a:t>
              </a:r>
              <a:endParaRPr lang="ko-KR" altLang="en-US" sz="1400" b="1" kern="0" dirty="0">
                <a:solidFill>
                  <a:srgbClr val="000000"/>
                </a:solidFill>
                <a:latin typeface="Futura Bk" pitchFamily="34" charset="0"/>
                <a:ea typeface="Arial"/>
              </a:endParaRPr>
            </a:p>
          </p:txBody>
        </p:sp>
        <p:sp>
          <p:nvSpPr>
            <p:cNvPr id="114" name="직사각형 4"/>
            <p:cNvSpPr/>
            <p:nvPr/>
          </p:nvSpPr>
          <p:spPr bwMode="auto">
            <a:xfrm>
              <a:off x="4192085" y="1707734"/>
              <a:ext cx="914633" cy="510967"/>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400" b="1" kern="0" dirty="0">
                  <a:solidFill>
                    <a:srgbClr val="000000"/>
                  </a:solidFill>
                  <a:latin typeface="Futura Bk" pitchFamily="34" charset="0"/>
                  <a:ea typeface="Arial"/>
                </a:rPr>
                <a:t>Topic 4</a:t>
              </a:r>
              <a:endParaRPr lang="ko-KR" altLang="en-US" sz="1400" b="1" kern="0" dirty="0">
                <a:solidFill>
                  <a:srgbClr val="000000"/>
                </a:solidFill>
                <a:latin typeface="Futura Bk" pitchFamily="34" charset="0"/>
                <a:ea typeface="Arial"/>
              </a:endParaRPr>
            </a:p>
          </p:txBody>
        </p:sp>
        <p:graphicFrame>
          <p:nvGraphicFramePr>
            <p:cNvPr id="115" name="Chart 114"/>
            <p:cNvGraphicFramePr>
              <a:graphicFrameLocks/>
            </p:cNvGraphicFramePr>
            <p:nvPr>
              <p:extLst/>
            </p:nvPr>
          </p:nvGraphicFramePr>
          <p:xfrm>
            <a:off x="3224001" y="1262730"/>
            <a:ext cx="880612" cy="481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6" name="Chart 115"/>
            <p:cNvGraphicFramePr>
              <a:graphicFrameLocks/>
            </p:cNvGraphicFramePr>
            <p:nvPr>
              <p:extLst/>
            </p:nvPr>
          </p:nvGraphicFramePr>
          <p:xfrm>
            <a:off x="4165173" y="1835722"/>
            <a:ext cx="881518" cy="508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7" name="Chart 116"/>
            <p:cNvGraphicFramePr>
              <a:graphicFrameLocks/>
            </p:cNvGraphicFramePr>
            <p:nvPr>
              <p:extLst/>
            </p:nvPr>
          </p:nvGraphicFramePr>
          <p:xfrm>
            <a:off x="4191201" y="1179566"/>
            <a:ext cx="881518" cy="5821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8" name="Chart 117"/>
            <p:cNvGraphicFramePr>
              <a:graphicFrameLocks/>
            </p:cNvGraphicFramePr>
            <p:nvPr>
              <p:extLst/>
            </p:nvPr>
          </p:nvGraphicFramePr>
          <p:xfrm>
            <a:off x="3253119" y="1846413"/>
            <a:ext cx="881518" cy="497447"/>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02" name="Group 67"/>
          <p:cNvGrpSpPr/>
          <p:nvPr/>
        </p:nvGrpSpPr>
        <p:grpSpPr>
          <a:xfrm>
            <a:off x="4909759" y="3944585"/>
            <a:ext cx="1368763" cy="1745481"/>
            <a:chOff x="3581400" y="4133165"/>
            <a:chExt cx="1447800" cy="1905000"/>
          </a:xfrm>
        </p:grpSpPr>
        <p:sp>
          <p:nvSpPr>
            <p:cNvPr id="108" name="직사각형 4"/>
            <p:cNvSpPr/>
            <p:nvPr/>
          </p:nvSpPr>
          <p:spPr bwMode="auto">
            <a:xfrm>
              <a:off x="3581400" y="5123765"/>
              <a:ext cx="1447800" cy="914400"/>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600" b="1" kern="0" dirty="0">
                  <a:solidFill>
                    <a:srgbClr val="000000"/>
                  </a:solidFill>
                  <a:latin typeface="Futura Bk" pitchFamily="34" charset="0"/>
                  <a:ea typeface="Arial"/>
                </a:rPr>
                <a:t>Topic 1-2</a:t>
              </a:r>
            </a:p>
            <a:p>
              <a:pPr algn="ctr" eaLnBrk="0" hangingPunct="0">
                <a:defRPr/>
              </a:pPr>
              <a:r>
                <a:rPr lang="en-US" altLang="ko-KR" b="1" kern="0" dirty="0">
                  <a:solidFill>
                    <a:srgbClr val="000000"/>
                  </a:solidFill>
                  <a:latin typeface="Futura Bk" pitchFamily="34" charset="0"/>
                  <a:ea typeface="Arial"/>
                </a:rPr>
                <a:t>W2     --</a:t>
              </a:r>
            </a:p>
            <a:p>
              <a:pPr algn="ctr" eaLnBrk="0" hangingPunct="0">
                <a:defRPr/>
              </a:pPr>
              <a:r>
                <a:rPr lang="en-US" altLang="ko-KR" b="1" kern="0" dirty="0">
                  <a:solidFill>
                    <a:srgbClr val="000000"/>
                  </a:solidFill>
                  <a:latin typeface="Futura Bk" pitchFamily="34" charset="0"/>
                  <a:ea typeface="Arial"/>
                </a:rPr>
                <a:t>W4     --</a:t>
              </a:r>
              <a:endParaRPr lang="ko-KR" altLang="en-US" b="1" kern="0" dirty="0">
                <a:solidFill>
                  <a:srgbClr val="000000"/>
                </a:solidFill>
                <a:latin typeface="Futura Bk" pitchFamily="34" charset="0"/>
                <a:ea typeface="Arial"/>
              </a:endParaRPr>
            </a:p>
          </p:txBody>
        </p:sp>
        <p:sp>
          <p:nvSpPr>
            <p:cNvPr id="109" name="직사각형 4"/>
            <p:cNvSpPr/>
            <p:nvPr/>
          </p:nvSpPr>
          <p:spPr bwMode="auto">
            <a:xfrm>
              <a:off x="3581400" y="4133165"/>
              <a:ext cx="1447800" cy="914400"/>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600" b="1" kern="0" dirty="0">
                  <a:solidFill>
                    <a:srgbClr val="000000"/>
                  </a:solidFill>
                  <a:latin typeface="Futura Bk" pitchFamily="34" charset="0"/>
                  <a:ea typeface="Arial"/>
                </a:rPr>
                <a:t>Topic 1-1</a:t>
              </a:r>
            </a:p>
            <a:p>
              <a:pPr algn="ctr" eaLnBrk="0" hangingPunct="0">
                <a:defRPr/>
              </a:pPr>
              <a:r>
                <a:rPr lang="en-US" altLang="ko-KR" b="1" kern="0" dirty="0">
                  <a:solidFill>
                    <a:srgbClr val="000000"/>
                  </a:solidFill>
                  <a:latin typeface="Futura Bk" pitchFamily="34" charset="0"/>
                  <a:ea typeface="Arial"/>
                </a:rPr>
                <a:t>W1     +</a:t>
              </a:r>
            </a:p>
            <a:p>
              <a:pPr algn="ctr" eaLnBrk="0" hangingPunct="0">
                <a:defRPr/>
              </a:pPr>
              <a:r>
                <a:rPr lang="en-US" altLang="ko-KR" b="1" kern="0" dirty="0">
                  <a:solidFill>
                    <a:srgbClr val="000000"/>
                  </a:solidFill>
                  <a:latin typeface="Futura Bk" pitchFamily="34" charset="0"/>
                  <a:ea typeface="Arial"/>
                </a:rPr>
                <a:t>W3     +</a:t>
              </a:r>
              <a:endParaRPr lang="ko-KR" altLang="en-US" b="1" kern="0" dirty="0">
                <a:solidFill>
                  <a:srgbClr val="000000"/>
                </a:solidFill>
                <a:latin typeface="Futura Bk" pitchFamily="34" charset="0"/>
                <a:ea typeface="Arial"/>
              </a:endParaRPr>
            </a:p>
          </p:txBody>
        </p:sp>
      </p:grpSp>
      <p:grpSp>
        <p:nvGrpSpPr>
          <p:cNvPr id="131" name="Group 130"/>
          <p:cNvGrpSpPr/>
          <p:nvPr/>
        </p:nvGrpSpPr>
        <p:grpSpPr>
          <a:xfrm>
            <a:off x="8036971" y="3748856"/>
            <a:ext cx="1368763" cy="2213855"/>
            <a:chOff x="6512970" y="4339345"/>
            <a:chExt cx="1368763" cy="2213855"/>
          </a:xfrm>
        </p:grpSpPr>
        <p:sp>
          <p:nvSpPr>
            <p:cNvPr id="101" name="직사각형 4"/>
            <p:cNvSpPr/>
            <p:nvPr/>
          </p:nvSpPr>
          <p:spPr bwMode="auto">
            <a:xfrm>
              <a:off x="6512970" y="4339345"/>
              <a:ext cx="1368763" cy="2213855"/>
            </a:xfrm>
            <a:prstGeom prst="rect">
              <a:avLst/>
            </a:prstGeom>
            <a:solidFill>
              <a:srgbClr val="FFFFFF"/>
            </a:solidFill>
            <a:ln w="25400" cap="flat" cmpd="sng" algn="ctr">
              <a:solidFill>
                <a:srgbClr val="AAABB0">
                  <a:lumMod val="75000"/>
                </a:srgbClr>
              </a:solidFill>
              <a:prstDash val="solid"/>
              <a:headEnd type="none" w="med" len="med"/>
              <a:tailEnd type="none" w="med" len="med"/>
            </a:ln>
            <a:effectLst/>
          </p:spPr>
          <p:txBody>
            <a:bodyPr/>
            <a:lstStyle/>
            <a:p>
              <a:pPr algn="ctr" eaLnBrk="0" hangingPunct="0">
                <a:defRPr/>
              </a:pPr>
              <a:r>
                <a:rPr lang="en-US" altLang="ko-KR" sz="1600" b="1" kern="0" dirty="0">
                  <a:solidFill>
                    <a:srgbClr val="000000"/>
                  </a:solidFill>
                  <a:latin typeface="Futura Bk" pitchFamily="34" charset="0"/>
                  <a:ea typeface="Arial"/>
                </a:rPr>
                <a:t>Topic 1</a:t>
              </a:r>
            </a:p>
            <a:p>
              <a:pPr algn="ctr" eaLnBrk="0" hangingPunct="0">
                <a:defRPr/>
              </a:pPr>
              <a:endParaRPr lang="en-US" altLang="ko-KR" sz="1500" b="1" kern="0" dirty="0">
                <a:solidFill>
                  <a:srgbClr val="000000"/>
                </a:solidFill>
                <a:latin typeface="Futura Bk" pitchFamily="34" charset="0"/>
                <a:ea typeface="Arial"/>
              </a:endParaRPr>
            </a:p>
            <a:p>
              <a:pPr algn="ctr" eaLnBrk="0" hangingPunct="0">
                <a:defRPr/>
              </a:pPr>
              <a:r>
                <a:rPr lang="en-US" altLang="ko-KR" b="1" kern="0" dirty="0">
                  <a:solidFill>
                    <a:srgbClr val="000000"/>
                  </a:solidFill>
                  <a:latin typeface="Futura Bk" pitchFamily="34" charset="0"/>
                  <a:ea typeface="Arial"/>
                </a:rPr>
                <a:t>W1     +</a:t>
              </a:r>
            </a:p>
            <a:p>
              <a:pPr algn="ctr" eaLnBrk="0" hangingPunct="0">
                <a:defRPr/>
              </a:pPr>
              <a:r>
                <a:rPr lang="en-US" altLang="ko-KR" b="1" kern="0" dirty="0">
                  <a:solidFill>
                    <a:srgbClr val="000000"/>
                  </a:solidFill>
                  <a:latin typeface="Futura Bk" pitchFamily="34" charset="0"/>
                  <a:ea typeface="Arial"/>
                </a:rPr>
                <a:t>W2     --</a:t>
              </a:r>
            </a:p>
            <a:p>
              <a:pPr algn="ctr" eaLnBrk="0" hangingPunct="0">
                <a:defRPr/>
              </a:pPr>
              <a:r>
                <a:rPr lang="en-US" altLang="ko-KR" b="1" kern="0" dirty="0">
                  <a:solidFill>
                    <a:srgbClr val="000000"/>
                  </a:solidFill>
                  <a:latin typeface="Futura Bk" pitchFamily="34" charset="0"/>
                  <a:ea typeface="Arial"/>
                </a:rPr>
                <a:t>W3     +</a:t>
              </a:r>
            </a:p>
            <a:p>
              <a:pPr algn="ctr" eaLnBrk="0" hangingPunct="0">
                <a:defRPr/>
              </a:pPr>
              <a:r>
                <a:rPr lang="en-US" altLang="ko-KR" b="1" kern="0" dirty="0">
                  <a:solidFill>
                    <a:srgbClr val="000000"/>
                  </a:solidFill>
                  <a:latin typeface="Futura Bk" pitchFamily="34" charset="0"/>
                  <a:ea typeface="Arial"/>
                </a:rPr>
                <a:t>W4     --</a:t>
              </a:r>
            </a:p>
            <a:p>
              <a:pPr eaLnBrk="0" hangingPunct="0">
                <a:defRPr/>
              </a:pPr>
              <a:r>
                <a:rPr lang="en-US" altLang="ko-KR" b="1" kern="0" dirty="0">
                  <a:solidFill>
                    <a:srgbClr val="000000"/>
                  </a:solidFill>
                  <a:latin typeface="Futura Bk" pitchFamily="34" charset="0"/>
                  <a:ea typeface="Arial"/>
                </a:rPr>
                <a:t>   W5       </a:t>
              </a:r>
            </a:p>
            <a:p>
              <a:pPr algn="ctr" eaLnBrk="0" hangingPunct="0">
                <a:defRPr/>
              </a:pPr>
              <a:r>
                <a:rPr lang="en-US" altLang="ko-KR" b="1" kern="0" dirty="0">
                  <a:solidFill>
                    <a:srgbClr val="000000"/>
                  </a:solidFill>
                  <a:latin typeface="Futura Bk" pitchFamily="34" charset="0"/>
                  <a:ea typeface="Arial"/>
                </a:rPr>
                <a:t>…</a:t>
              </a:r>
            </a:p>
            <a:p>
              <a:pPr algn="ctr" eaLnBrk="0" hangingPunct="0">
                <a:defRPr/>
              </a:pPr>
              <a:endParaRPr lang="en-US" altLang="ko-KR" sz="2000" b="1" kern="0" dirty="0">
                <a:solidFill>
                  <a:srgbClr val="000000"/>
                </a:solidFill>
                <a:latin typeface="Futura Bk" pitchFamily="34" charset="0"/>
                <a:ea typeface="Arial"/>
              </a:endParaRPr>
            </a:p>
            <a:p>
              <a:pPr algn="ctr" eaLnBrk="0" hangingPunct="0">
                <a:defRPr/>
              </a:pPr>
              <a:endParaRPr lang="ko-KR" altLang="en-US" sz="1500" b="1" kern="0" dirty="0">
                <a:solidFill>
                  <a:srgbClr val="000000"/>
                </a:solidFill>
                <a:latin typeface="Futura Bk" pitchFamily="34" charset="0"/>
                <a:ea typeface="Arial"/>
              </a:endParaRPr>
            </a:p>
          </p:txBody>
        </p:sp>
        <p:cxnSp>
          <p:nvCxnSpPr>
            <p:cNvPr id="103" name="Straight Connector 102"/>
            <p:cNvCxnSpPr/>
            <p:nvPr/>
          </p:nvCxnSpPr>
          <p:spPr>
            <a:xfrm>
              <a:off x="6640175" y="6248400"/>
              <a:ext cx="1152643" cy="0"/>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grpSp>
      <p:sp>
        <p:nvSpPr>
          <p:cNvPr id="104" name="오른쪽 화살표 44"/>
          <p:cNvSpPr>
            <a:spLocks noChangeArrowheads="1"/>
          </p:cNvSpPr>
          <p:nvPr/>
        </p:nvSpPr>
        <p:spPr bwMode="auto">
          <a:xfrm>
            <a:off x="7876016" y="2740327"/>
            <a:ext cx="630313" cy="164921"/>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600" kern="0" dirty="0">
              <a:solidFill>
                <a:srgbClr val="000000"/>
              </a:solidFill>
              <a:latin typeface="Futura Bk" pitchFamily="34" charset="0"/>
              <a:ea typeface="Arial"/>
            </a:endParaRPr>
          </a:p>
        </p:txBody>
      </p:sp>
      <p:sp>
        <p:nvSpPr>
          <p:cNvPr id="105" name="오른쪽 화살표 44"/>
          <p:cNvSpPr>
            <a:spLocks noChangeArrowheads="1"/>
          </p:cNvSpPr>
          <p:nvPr/>
        </p:nvSpPr>
        <p:spPr bwMode="auto">
          <a:xfrm>
            <a:off x="6651332" y="1348373"/>
            <a:ext cx="1110981" cy="668379"/>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400" kern="0" dirty="0">
              <a:solidFill>
                <a:srgbClr val="000000"/>
              </a:solidFill>
              <a:latin typeface="Futura Bk" pitchFamily="34" charset="0"/>
              <a:ea typeface="Arial"/>
            </a:endParaRPr>
          </a:p>
        </p:txBody>
      </p:sp>
      <p:sp>
        <p:nvSpPr>
          <p:cNvPr id="106" name="오른쪽 화살표 44"/>
          <p:cNvSpPr>
            <a:spLocks noChangeArrowheads="1"/>
          </p:cNvSpPr>
          <p:nvPr/>
        </p:nvSpPr>
        <p:spPr bwMode="auto">
          <a:xfrm rot="10800000">
            <a:off x="6352881" y="4492583"/>
            <a:ext cx="1523135" cy="668379"/>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500" kern="0" dirty="0">
              <a:solidFill>
                <a:srgbClr val="000000"/>
              </a:solidFill>
              <a:latin typeface="Futura Bk" pitchFamily="34" charset="0"/>
              <a:ea typeface="Arial"/>
            </a:endParaRPr>
          </a:p>
        </p:txBody>
      </p:sp>
      <p:sp>
        <p:nvSpPr>
          <p:cNvPr id="107" name="오른쪽 화살표 44"/>
          <p:cNvSpPr>
            <a:spLocks noChangeArrowheads="1"/>
          </p:cNvSpPr>
          <p:nvPr/>
        </p:nvSpPr>
        <p:spPr bwMode="auto">
          <a:xfrm>
            <a:off x="3553605" y="1348373"/>
            <a:ext cx="1110981" cy="668379"/>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defRPr/>
            </a:pPr>
            <a:endParaRPr lang="ko-KR" altLang="en-US" sz="1600" kern="0" dirty="0">
              <a:solidFill>
                <a:srgbClr val="000000"/>
              </a:solidFill>
              <a:latin typeface="Futura Bk" pitchFamily="34" charset="0"/>
              <a:ea typeface="Arial"/>
            </a:endParaRPr>
          </a:p>
        </p:txBody>
      </p:sp>
      <p:sp>
        <p:nvSpPr>
          <p:cNvPr id="46" name="Rectangle 45"/>
          <p:cNvSpPr/>
          <p:nvPr/>
        </p:nvSpPr>
        <p:spPr>
          <a:xfrm>
            <a:off x="1021050" y="6010597"/>
            <a:ext cx="10591800" cy="523220"/>
          </a:xfrm>
          <a:prstGeom prst="rect">
            <a:avLst/>
          </a:prstGeom>
          <a:solidFill>
            <a:srgbClr val="FFFF66"/>
          </a:solidFill>
        </p:spPr>
        <p:txBody>
          <a:bodyPr wrap="square">
            <a:spAutoFit/>
          </a:bodyPr>
          <a:lstStyle/>
          <a:p>
            <a:r>
              <a:rPr lang="en-US" sz="1400" dirty="0" smtClean="0">
                <a:latin typeface="CMR10"/>
              </a:rPr>
              <a:t>H.  </a:t>
            </a:r>
            <a:r>
              <a:rPr lang="en-US" sz="1400" dirty="0">
                <a:latin typeface="CMR10"/>
              </a:rPr>
              <a:t>Kim, </a:t>
            </a:r>
            <a:r>
              <a:rPr lang="en-US" sz="1400" dirty="0" smtClean="0">
                <a:latin typeface="CMR10"/>
              </a:rPr>
              <a:t>M. </a:t>
            </a:r>
            <a:r>
              <a:rPr lang="en-US" sz="1400" dirty="0">
                <a:latin typeface="CMR10"/>
              </a:rPr>
              <a:t>Castellanos, </a:t>
            </a:r>
            <a:r>
              <a:rPr lang="en-US" sz="1400" dirty="0" smtClean="0">
                <a:latin typeface="CMR10"/>
              </a:rPr>
              <a:t>M. </a:t>
            </a:r>
            <a:r>
              <a:rPr lang="en-US" sz="1400" dirty="0">
                <a:latin typeface="CMR10"/>
              </a:rPr>
              <a:t>Hsu, </a:t>
            </a:r>
            <a:r>
              <a:rPr lang="en-US" sz="1400" dirty="0" smtClean="0">
                <a:latin typeface="CMR10"/>
              </a:rPr>
              <a:t>C. </a:t>
            </a:r>
            <a:r>
              <a:rPr lang="en-US" sz="1400" dirty="0">
                <a:latin typeface="CMR10"/>
              </a:rPr>
              <a:t>Zhai, </a:t>
            </a:r>
            <a:r>
              <a:rPr lang="en-US" sz="1400" dirty="0" smtClean="0">
                <a:latin typeface="CMR10"/>
              </a:rPr>
              <a:t>T. </a:t>
            </a:r>
            <a:r>
              <a:rPr lang="en-US" sz="1400" dirty="0">
                <a:latin typeface="CMR10"/>
              </a:rPr>
              <a:t>A. </a:t>
            </a:r>
            <a:r>
              <a:rPr lang="en-US" sz="1400" dirty="0" err="1" smtClean="0">
                <a:latin typeface="CMR10"/>
              </a:rPr>
              <a:t>Rietz</a:t>
            </a:r>
            <a:r>
              <a:rPr lang="en-US" sz="1400" dirty="0" smtClean="0">
                <a:latin typeface="CMR10"/>
              </a:rPr>
              <a:t>, D. </a:t>
            </a:r>
            <a:r>
              <a:rPr lang="en-US" sz="1400" dirty="0" err="1">
                <a:latin typeface="CMR10"/>
              </a:rPr>
              <a:t>Diermeier</a:t>
            </a:r>
            <a:r>
              <a:rPr lang="en-US" sz="1400" dirty="0">
                <a:latin typeface="CMR10"/>
              </a:rPr>
              <a:t>. Mining causal topics in text data: iterative topic modeling with </a:t>
            </a:r>
            <a:r>
              <a:rPr lang="en-US" sz="1400" dirty="0" smtClean="0">
                <a:latin typeface="CMR10"/>
              </a:rPr>
              <a:t>time series </a:t>
            </a:r>
            <a:r>
              <a:rPr lang="en-US" sz="1400" dirty="0">
                <a:latin typeface="CMR10"/>
              </a:rPr>
              <a:t>feedback, </a:t>
            </a:r>
            <a:r>
              <a:rPr lang="en-US" sz="1400" dirty="0">
                <a:latin typeface="CMTI10"/>
              </a:rPr>
              <a:t>Proceedings of </a:t>
            </a:r>
            <a:r>
              <a:rPr lang="en-US" sz="1400" dirty="0" smtClean="0">
                <a:latin typeface="CMTI10"/>
              </a:rPr>
              <a:t>ACM CIKM 2013</a:t>
            </a:r>
            <a:r>
              <a:rPr lang="en-US" sz="1400" dirty="0" smtClean="0">
                <a:latin typeface="CMR10"/>
              </a:rPr>
              <a:t>, </a:t>
            </a:r>
            <a:r>
              <a:rPr lang="en-US" sz="1400" dirty="0">
                <a:latin typeface="CMR10"/>
              </a:rPr>
              <a:t>pp. 885-890, 2013.</a:t>
            </a:r>
            <a:endParaRPr lang="en-US" sz="1400" dirty="0"/>
          </a:p>
        </p:txBody>
      </p:sp>
      <p:sp>
        <p:nvSpPr>
          <p:cNvPr id="4" name="Slide Number Placeholder 3"/>
          <p:cNvSpPr>
            <a:spLocks noGrp="1"/>
          </p:cNvSpPr>
          <p:nvPr>
            <p:ph type="sldNum" sz="quarter" idx="12"/>
          </p:nvPr>
        </p:nvSpPr>
        <p:spPr/>
        <p:txBody>
          <a:bodyPr/>
          <a:lstStyle/>
          <a:p>
            <a:fld id="{88AD08FE-21CA-447A-B5E0-10774CCDBD3A}" type="slidenum">
              <a:rPr lang="en-US" smtClean="0"/>
              <a:t>44</a:t>
            </a:fld>
            <a:endParaRPr lang="en-US"/>
          </a:p>
        </p:txBody>
      </p:sp>
    </p:spTree>
    <p:extLst>
      <p:ext uri="{BB962C8B-B14F-4D97-AF65-F5344CB8AC3E}">
        <p14:creationId xmlns:p14="http://schemas.microsoft.com/office/powerpoint/2010/main" val="33086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par>
                                <p:cTn id="8" presetID="22" presetClass="entr" presetSubtype="8"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left)">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left)">
                                      <p:cBhvr>
                                        <p:cTn id="15" dur="500"/>
                                        <p:tgtEl>
                                          <p:spTgt spid="105"/>
                                        </p:tgtEl>
                                      </p:cBhvr>
                                    </p:animEffect>
                                  </p:childTnLst>
                                </p:cTn>
                              </p:par>
                              <p:par>
                                <p:cTn id="16" presetID="22" presetClass="entr" presetSubtype="8" fill="hold"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wipe(left)">
                                      <p:cBhvr>
                                        <p:cTn id="18" dur="500"/>
                                        <p:tgtEl>
                                          <p:spTgt spid="92"/>
                                        </p:tgtEl>
                                      </p:cBhvr>
                                    </p:animEffect>
                                  </p:childTnLst>
                                </p:cTn>
                              </p:par>
                              <p:par>
                                <p:cTn id="19" presetID="22" presetClass="entr" presetSubtype="4"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wipe(down)">
                                      <p:cBhvr>
                                        <p:cTn id="21" dur="500"/>
                                        <p:tgtEl>
                                          <p:spTgt spid="9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wipe(down)">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left)">
                                      <p:cBhvr>
                                        <p:cTn id="29" dur="500"/>
                                        <p:tgtEl>
                                          <p:spTgt spid="10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up)">
                                      <p:cBhvr>
                                        <p:cTn id="32" dur="500"/>
                                        <p:tgtEl>
                                          <p:spTgt spid="9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wipe(up)">
                                      <p:cBhvr>
                                        <p:cTn id="35" dur="500"/>
                                        <p:tgtEl>
                                          <p:spTgt spid="9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wipe(up)">
                                      <p:cBhvr>
                                        <p:cTn id="38" dur="500"/>
                                        <p:tgtEl>
                                          <p:spTgt spid="97"/>
                                        </p:tgtEl>
                                      </p:cBhvr>
                                    </p:animEffect>
                                  </p:childTnLst>
                                </p:cTn>
                              </p:par>
                              <p:par>
                                <p:cTn id="39" presetID="22" presetClass="entr" presetSubtype="1" fill="hold" nodeType="withEffect">
                                  <p:stCondLst>
                                    <p:cond delay="0"/>
                                  </p:stCondLst>
                                  <p:childTnLst>
                                    <p:set>
                                      <p:cBhvr>
                                        <p:cTn id="40" dur="1" fill="hold">
                                          <p:stCondLst>
                                            <p:cond delay="0"/>
                                          </p:stCondLst>
                                        </p:cTn>
                                        <p:tgtEl>
                                          <p:spTgt spid="131"/>
                                        </p:tgtEl>
                                        <p:attrNameLst>
                                          <p:attrName>style.visibility</p:attrName>
                                        </p:attrNameLst>
                                      </p:cBhvr>
                                      <p:to>
                                        <p:strVal val="visible"/>
                                      </p:to>
                                    </p:set>
                                    <p:animEffect transition="in" filter="wipe(up)">
                                      <p:cBhvr>
                                        <p:cTn id="41" dur="500"/>
                                        <p:tgtEl>
                                          <p:spTgt spid="1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wipe(right)">
                                      <p:cBhvr>
                                        <p:cTn id="46" dur="500"/>
                                        <p:tgtEl>
                                          <p:spTgt spid="106"/>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wipe(right)">
                                      <p:cBhvr>
                                        <p:cTn id="49" dur="500"/>
                                        <p:tgtEl>
                                          <p:spTgt spid="95"/>
                                        </p:tgtEl>
                                      </p:cBhvr>
                                    </p:animEffect>
                                  </p:childTnLst>
                                </p:cTn>
                              </p:par>
                              <p:par>
                                <p:cTn id="50" presetID="22" presetClass="entr" presetSubtype="2" fill="hold"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wipe(right)">
                                      <p:cBhvr>
                                        <p:cTn id="52" dur="500"/>
                                        <p:tgtEl>
                                          <p:spTgt spid="1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wipe(down)">
                                      <p:cBhvr>
                                        <p:cTn id="57" dur="500"/>
                                        <p:tgtEl>
                                          <p:spTgt spid="9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wipe(down)">
                                      <p:cBhvr>
                                        <p:cTn id="6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95" grpId="0"/>
      <p:bldP spid="96" grpId="0"/>
      <p:bldP spid="97" grpId="0"/>
      <p:bldP spid="98" grpId="0" animBg="1"/>
      <p:bldP spid="99" grpId="0" animBg="1"/>
      <p:bldP spid="104" grpId="0" animBg="1"/>
      <p:bldP spid="105" grpId="0" animBg="1"/>
      <p:bldP spid="106" grpId="0" animBg="1"/>
      <p:bldP spid="10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90600"/>
          </a:xfrm>
        </p:spPr>
        <p:txBody>
          <a:bodyPr>
            <a:normAutofit/>
          </a:bodyPr>
          <a:lstStyle/>
          <a:p>
            <a:r>
              <a:rPr lang="en-US" sz="3600" dirty="0"/>
              <a:t>Heuristic Optimization of Causality + Coherence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18" t="23750" r="30762" b="17656"/>
          <a:stretch/>
        </p:blipFill>
        <p:spPr bwMode="auto">
          <a:xfrm>
            <a:off x="2133600" y="1088572"/>
            <a:ext cx="8077200" cy="576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8AD08FE-21CA-447A-B5E0-10774CCDBD3A}" type="slidenum">
              <a:rPr lang="en-US" smtClean="0"/>
              <a:t>45</a:t>
            </a:fld>
            <a:endParaRPr lang="en-US"/>
          </a:p>
        </p:txBody>
      </p:sp>
    </p:spTree>
    <p:extLst>
      <p:ext uri="{BB962C8B-B14F-4D97-AF65-F5344CB8AC3E}">
        <p14:creationId xmlns:p14="http://schemas.microsoft.com/office/powerpoint/2010/main" val="1215568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8677161"/>
              </p:ext>
            </p:extLst>
          </p:nvPr>
        </p:nvGraphicFramePr>
        <p:xfrm>
          <a:off x="1676400" y="1315968"/>
          <a:ext cx="8458200" cy="3781812"/>
        </p:xfrm>
        <a:graphic>
          <a:graphicData uri="http://schemas.openxmlformats.org/drawingml/2006/table">
            <a:tbl>
              <a:tblPr firstRow="1" bandRow="1">
                <a:tableStyleId>{9D7B26C5-4107-4FEC-AEDC-1716B250A1EF}</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421392">
                <a:tc>
                  <a:txBody>
                    <a:bodyPr/>
                    <a:lstStyle/>
                    <a:p>
                      <a:pPr algn="ctr"/>
                      <a:r>
                        <a:rPr lang="en-US" sz="2000" dirty="0" smtClean="0"/>
                        <a:t>AAMRQ (American Airlines)</a:t>
                      </a:r>
                      <a:endParaRPr lang="en-US" sz="2000" dirty="0"/>
                    </a:p>
                  </a:txBody>
                  <a:tcPr marT="34290" marB="34290">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sz="2000" dirty="0" smtClean="0"/>
                        <a:t>AAPL (Apple)</a:t>
                      </a:r>
                      <a:endParaRPr lang="en-US" sz="2000" dirty="0"/>
                    </a:p>
                  </a:txBody>
                  <a:tcPr marT="34290" marB="34290">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0"/>
                  </a:ext>
                </a:extLst>
              </a:tr>
              <a:tr h="3312407">
                <a:tc>
                  <a:txBody>
                    <a:bodyPr/>
                    <a:lstStyle/>
                    <a:p>
                      <a:pPr algn="ctr"/>
                      <a:r>
                        <a:rPr lang="en-US" sz="1800" dirty="0" err="1" smtClean="0"/>
                        <a:t>russia</a:t>
                      </a:r>
                      <a:r>
                        <a:rPr lang="en-US" sz="1800" dirty="0" smtClean="0"/>
                        <a:t> </a:t>
                      </a:r>
                      <a:r>
                        <a:rPr lang="en-US" sz="1800" dirty="0" err="1" smtClean="0"/>
                        <a:t>russian</a:t>
                      </a:r>
                      <a:r>
                        <a:rPr lang="en-US" sz="1800" dirty="0" smtClean="0"/>
                        <a:t> </a:t>
                      </a:r>
                      <a:r>
                        <a:rPr lang="en-US" sz="1800" dirty="0" err="1" smtClean="0"/>
                        <a:t>putin</a:t>
                      </a:r>
                      <a:r>
                        <a:rPr lang="en-US" sz="1800" dirty="0" smtClean="0"/>
                        <a:t> </a:t>
                      </a:r>
                    </a:p>
                    <a:p>
                      <a:pPr algn="ctr"/>
                      <a:r>
                        <a:rPr lang="en-US" sz="1800" dirty="0" err="1" smtClean="0"/>
                        <a:t>europe</a:t>
                      </a:r>
                      <a:r>
                        <a:rPr lang="en-US" sz="1800" dirty="0" smtClean="0"/>
                        <a:t> </a:t>
                      </a:r>
                      <a:r>
                        <a:rPr lang="en-US" sz="1800" dirty="0" err="1" smtClean="0"/>
                        <a:t>european</a:t>
                      </a:r>
                      <a:r>
                        <a:rPr lang="en-US" sz="1800" dirty="0" smtClean="0"/>
                        <a:t>	</a:t>
                      </a:r>
                    </a:p>
                    <a:p>
                      <a:pPr algn="ctr"/>
                      <a:r>
                        <a:rPr lang="en-US" sz="1800" dirty="0" err="1" smtClean="0"/>
                        <a:t>germany</a:t>
                      </a:r>
                      <a:r>
                        <a:rPr lang="en-US" sz="1800" dirty="0" smtClean="0"/>
                        <a:t> </a:t>
                      </a:r>
                    </a:p>
                    <a:p>
                      <a:pPr algn="ctr"/>
                      <a:r>
                        <a:rPr lang="en-US" sz="1800" dirty="0" smtClean="0"/>
                        <a:t>bush</a:t>
                      </a:r>
                      <a:r>
                        <a:rPr lang="en-US" sz="1800" baseline="0" dirty="0" smtClean="0"/>
                        <a:t> </a:t>
                      </a:r>
                      <a:r>
                        <a:rPr lang="en-US" sz="1800" dirty="0" smtClean="0"/>
                        <a:t>gore presidential </a:t>
                      </a:r>
                    </a:p>
                    <a:p>
                      <a:pPr algn="ctr"/>
                      <a:r>
                        <a:rPr lang="en-US" sz="1800" dirty="0" smtClean="0"/>
                        <a:t>police court judge </a:t>
                      </a:r>
                    </a:p>
                    <a:p>
                      <a:pPr algn="ctr"/>
                      <a:r>
                        <a:rPr lang="en-US" sz="1800" b="1" u="sng" dirty="0" smtClean="0"/>
                        <a:t>airlines</a:t>
                      </a:r>
                      <a:r>
                        <a:rPr lang="en-US" sz="1800" b="1" u="none" dirty="0" smtClean="0"/>
                        <a:t> </a:t>
                      </a:r>
                      <a:r>
                        <a:rPr lang="en-US" sz="1800" b="1" u="sng" dirty="0" smtClean="0"/>
                        <a:t>airport</a:t>
                      </a:r>
                      <a:r>
                        <a:rPr lang="en-US" sz="1800" b="1" u="none" dirty="0" smtClean="0"/>
                        <a:t> </a:t>
                      </a:r>
                      <a:r>
                        <a:rPr lang="en-US" sz="1800" b="1" u="sng" dirty="0" smtClean="0"/>
                        <a:t>air</a:t>
                      </a:r>
                    </a:p>
                    <a:p>
                      <a:pPr algn="ctr"/>
                      <a:r>
                        <a:rPr lang="en-US" sz="1800" b="1" u="sng" dirty="0" smtClean="0"/>
                        <a:t>united</a:t>
                      </a:r>
                      <a:r>
                        <a:rPr lang="en-US" sz="1800" b="1" u="none" baseline="0" dirty="0" smtClean="0"/>
                        <a:t> </a:t>
                      </a:r>
                      <a:r>
                        <a:rPr lang="en-US" sz="1800" b="1" u="sng" dirty="0" smtClean="0"/>
                        <a:t>trade</a:t>
                      </a:r>
                      <a:r>
                        <a:rPr lang="en-US" sz="1800" b="1" u="none" dirty="0" smtClean="0"/>
                        <a:t> </a:t>
                      </a:r>
                      <a:r>
                        <a:rPr lang="en-US" sz="1800" b="1" u="sng" dirty="0" smtClean="0"/>
                        <a:t>terrorism</a:t>
                      </a:r>
                    </a:p>
                    <a:p>
                      <a:pPr algn="ctr"/>
                      <a:r>
                        <a:rPr lang="en-US" sz="1800" dirty="0" smtClean="0"/>
                        <a:t>food foods cheese </a:t>
                      </a:r>
                    </a:p>
                    <a:p>
                      <a:pPr algn="ctr"/>
                      <a:r>
                        <a:rPr lang="en-US" sz="1800" dirty="0" smtClean="0"/>
                        <a:t>nets </a:t>
                      </a:r>
                      <a:r>
                        <a:rPr lang="en-US" sz="1800" dirty="0" err="1" smtClean="0"/>
                        <a:t>scott</a:t>
                      </a:r>
                      <a:r>
                        <a:rPr lang="en-US" sz="1800" dirty="0" smtClean="0"/>
                        <a:t> basketball </a:t>
                      </a:r>
                    </a:p>
                    <a:p>
                      <a:pPr algn="ctr"/>
                      <a:r>
                        <a:rPr lang="en-US" sz="1800" dirty="0" smtClean="0"/>
                        <a:t>tennis </a:t>
                      </a:r>
                      <a:r>
                        <a:rPr lang="en-US" sz="1800" dirty="0" err="1" smtClean="0"/>
                        <a:t>williams</a:t>
                      </a:r>
                      <a:r>
                        <a:rPr lang="en-US" sz="1800" dirty="0" smtClean="0"/>
                        <a:t> open </a:t>
                      </a:r>
                    </a:p>
                    <a:p>
                      <a:pPr algn="ctr"/>
                      <a:r>
                        <a:rPr lang="en-US" sz="1800" dirty="0" smtClean="0"/>
                        <a:t>awards gay boy </a:t>
                      </a:r>
                    </a:p>
                    <a:p>
                      <a:pPr algn="ctr"/>
                      <a:r>
                        <a:rPr lang="en-US" sz="1800" dirty="0" smtClean="0"/>
                        <a:t>moss </a:t>
                      </a:r>
                      <a:r>
                        <a:rPr lang="en-US" sz="1800" dirty="0" err="1" smtClean="0"/>
                        <a:t>minnesota</a:t>
                      </a:r>
                      <a:r>
                        <a:rPr lang="en-US" sz="1800" dirty="0" smtClean="0"/>
                        <a:t> </a:t>
                      </a:r>
                      <a:r>
                        <a:rPr lang="en-US" sz="1800" dirty="0" err="1" smtClean="0"/>
                        <a:t>chechnya</a:t>
                      </a:r>
                      <a:r>
                        <a:rPr lang="en-US" sz="1800" dirty="0" smtClean="0"/>
                        <a:t> </a:t>
                      </a:r>
                      <a:endParaRPr lang="en-US" sz="1800" dirty="0"/>
                    </a:p>
                  </a:txBody>
                  <a:tcPr marT="34290" marB="34290">
                    <a:lnR w="12700" cap="flat" cmpd="sng" algn="ctr">
                      <a:solidFill>
                        <a:schemeClr val="tx1"/>
                      </a:solidFill>
                      <a:prstDash val="solid"/>
                      <a:round/>
                      <a:headEnd type="none" w="med" len="med"/>
                      <a:tailEnd type="none" w="med" len="med"/>
                    </a:lnR>
                    <a:solidFill>
                      <a:schemeClr val="bg1">
                        <a:alpha val="20000"/>
                      </a:schemeClr>
                    </a:solidFill>
                  </a:tcPr>
                </a:tc>
                <a:tc>
                  <a:txBody>
                    <a:bodyPr/>
                    <a:lstStyle/>
                    <a:p>
                      <a:pPr algn="ctr"/>
                      <a:r>
                        <a:rPr lang="en-US" sz="1800" dirty="0" smtClean="0"/>
                        <a:t>paid notice </a:t>
                      </a:r>
                      <a:r>
                        <a:rPr lang="en-US" sz="1800" dirty="0" err="1" smtClean="0"/>
                        <a:t>st</a:t>
                      </a:r>
                      <a:endParaRPr lang="en-US" sz="1800" dirty="0" smtClean="0"/>
                    </a:p>
                    <a:p>
                      <a:pPr algn="ctr"/>
                      <a:r>
                        <a:rPr lang="en-US" sz="1800" dirty="0" err="1" smtClean="0"/>
                        <a:t>russia</a:t>
                      </a:r>
                      <a:r>
                        <a:rPr lang="en-US" sz="1800" dirty="0" smtClean="0"/>
                        <a:t> </a:t>
                      </a:r>
                      <a:r>
                        <a:rPr lang="en-US" sz="1800" dirty="0" err="1" smtClean="0"/>
                        <a:t>russian</a:t>
                      </a:r>
                      <a:r>
                        <a:rPr lang="en-US" sz="1800" dirty="0" smtClean="0"/>
                        <a:t> </a:t>
                      </a:r>
                      <a:r>
                        <a:rPr lang="en-US" sz="1800" dirty="0" err="1" smtClean="0"/>
                        <a:t>europe</a:t>
                      </a:r>
                      <a:endParaRPr lang="en-US" sz="1800" dirty="0" smtClean="0"/>
                    </a:p>
                    <a:p>
                      <a:pPr algn="ctr"/>
                      <a:r>
                        <a:rPr lang="en-US" sz="1800" dirty="0" err="1" smtClean="0"/>
                        <a:t>olympic</a:t>
                      </a:r>
                      <a:r>
                        <a:rPr lang="en-US" sz="1800" dirty="0" smtClean="0"/>
                        <a:t>	games </a:t>
                      </a:r>
                      <a:r>
                        <a:rPr lang="en-US" sz="1800" dirty="0" err="1" smtClean="0"/>
                        <a:t>olympics</a:t>
                      </a:r>
                      <a:endParaRPr lang="en-US" sz="1800" dirty="0" smtClean="0"/>
                    </a:p>
                    <a:p>
                      <a:pPr algn="ctr"/>
                      <a:r>
                        <a:rPr lang="en-US" sz="1800" dirty="0" smtClean="0"/>
                        <a:t>she her </a:t>
                      </a:r>
                      <a:r>
                        <a:rPr lang="en-US" sz="1800" dirty="0" err="1" smtClean="0"/>
                        <a:t>ms</a:t>
                      </a:r>
                      <a:endParaRPr lang="en-US" sz="1800" dirty="0" smtClean="0"/>
                    </a:p>
                    <a:p>
                      <a:pPr algn="ctr"/>
                      <a:r>
                        <a:rPr lang="en-US" sz="1800" dirty="0" smtClean="0"/>
                        <a:t>oil ford prices</a:t>
                      </a:r>
                    </a:p>
                    <a:p>
                      <a:pPr algn="ctr"/>
                      <a:r>
                        <a:rPr lang="en-US" sz="1800" dirty="0" smtClean="0"/>
                        <a:t>black fashion blacks</a:t>
                      </a:r>
                    </a:p>
                    <a:p>
                      <a:pPr algn="ctr"/>
                      <a:r>
                        <a:rPr lang="en-US" sz="1800" b="1" u="sng" dirty="0" smtClean="0"/>
                        <a:t>computer</a:t>
                      </a:r>
                      <a:r>
                        <a:rPr lang="en-US" sz="1800" b="1" u="none" dirty="0" smtClean="0"/>
                        <a:t> </a:t>
                      </a:r>
                      <a:r>
                        <a:rPr lang="en-US" sz="1800" b="1" u="sng" dirty="0" smtClean="0"/>
                        <a:t>technology</a:t>
                      </a:r>
                      <a:r>
                        <a:rPr lang="en-US" sz="1800" b="1" u="none" dirty="0" smtClean="0"/>
                        <a:t> </a:t>
                      </a:r>
                      <a:r>
                        <a:rPr lang="en-US" sz="1800" b="1" u="sng" dirty="0" smtClean="0"/>
                        <a:t>software</a:t>
                      </a:r>
                    </a:p>
                    <a:p>
                      <a:pPr algn="ctr"/>
                      <a:r>
                        <a:rPr lang="en-US" sz="1800" b="1" u="sng" dirty="0" smtClean="0"/>
                        <a:t>internet</a:t>
                      </a:r>
                      <a:r>
                        <a:rPr lang="en-US" sz="1800" b="1" u="none" dirty="0" smtClean="0"/>
                        <a:t> </a:t>
                      </a:r>
                      <a:r>
                        <a:rPr lang="en-US" sz="1800" b="1" u="sng" dirty="0" smtClean="0"/>
                        <a:t>com</a:t>
                      </a:r>
                      <a:r>
                        <a:rPr lang="en-US" sz="1800" b="1" u="none" dirty="0" smtClean="0"/>
                        <a:t> </a:t>
                      </a:r>
                      <a:r>
                        <a:rPr lang="en-US" sz="1800" b="1" u="sng" dirty="0" smtClean="0"/>
                        <a:t>web</a:t>
                      </a:r>
                    </a:p>
                    <a:p>
                      <a:pPr algn="ctr"/>
                      <a:r>
                        <a:rPr lang="en-US" sz="1800" dirty="0" smtClean="0"/>
                        <a:t>football giants jets</a:t>
                      </a:r>
                    </a:p>
                    <a:p>
                      <a:pPr algn="ctr"/>
                      <a:r>
                        <a:rPr lang="en-US" sz="1800" dirty="0" smtClean="0"/>
                        <a:t>japan </a:t>
                      </a:r>
                      <a:r>
                        <a:rPr lang="en-US" sz="1800" dirty="0" err="1" smtClean="0"/>
                        <a:t>japanese</a:t>
                      </a:r>
                      <a:r>
                        <a:rPr lang="en-US" sz="1800" dirty="0" smtClean="0"/>
                        <a:t> plane</a:t>
                      </a:r>
                    </a:p>
                    <a:p>
                      <a:pPr algn="ctr"/>
                      <a:r>
                        <a:rPr lang="en-US" sz="1800" dirty="0" smtClean="0"/>
                        <a:t>…</a:t>
                      </a:r>
                      <a:endParaRPr lang="en-US" sz="1800" dirty="0"/>
                    </a:p>
                  </a:txBody>
                  <a:tcPr marT="34290" marB="34290">
                    <a:lnL w="12700" cap="flat" cmpd="sng" algn="ctr">
                      <a:solidFill>
                        <a:schemeClr val="tx1"/>
                      </a:solidFill>
                      <a:prstDash val="solid"/>
                      <a:round/>
                      <a:headEnd type="none" w="med" len="med"/>
                      <a:tailEnd type="none" w="med" len="med"/>
                    </a:lnL>
                    <a:solidFill>
                      <a:schemeClr val="bg1">
                        <a:alpha val="20000"/>
                      </a:schemeClr>
                    </a:solid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429491" y="181164"/>
            <a:ext cx="11811000" cy="742950"/>
          </a:xfrm>
        </p:spPr>
        <p:txBody>
          <a:bodyPr>
            <a:noAutofit/>
          </a:bodyPr>
          <a:lstStyle/>
          <a:p>
            <a:r>
              <a:rPr lang="en-US" sz="3200" dirty="0" smtClean="0"/>
              <a:t>Stock-Correlated Topics in New York Times:  June </a:t>
            </a:r>
            <a:r>
              <a:rPr lang="en-US" sz="3200" dirty="0"/>
              <a:t>2000 ~ Dec. 2011 </a:t>
            </a:r>
          </a:p>
        </p:txBody>
      </p:sp>
      <p:grpSp>
        <p:nvGrpSpPr>
          <p:cNvPr id="14" name="Group 13"/>
          <p:cNvGrpSpPr/>
          <p:nvPr/>
        </p:nvGrpSpPr>
        <p:grpSpPr>
          <a:xfrm>
            <a:off x="2667000" y="3124200"/>
            <a:ext cx="7342216" cy="1846581"/>
            <a:chOff x="1143000" y="2800350"/>
            <a:chExt cx="7342216" cy="1846581"/>
          </a:xfrm>
        </p:grpSpPr>
        <p:sp>
          <p:nvSpPr>
            <p:cNvPr id="2" name="TextBox 1"/>
            <p:cNvSpPr txBox="1"/>
            <p:nvPr/>
          </p:nvSpPr>
          <p:spPr>
            <a:xfrm>
              <a:off x="3886200" y="4246821"/>
              <a:ext cx="4599016" cy="400110"/>
            </a:xfrm>
            <a:prstGeom prst="rect">
              <a:avLst/>
            </a:prstGeom>
            <a:solidFill>
              <a:srgbClr val="FFFF99"/>
            </a:solidFill>
          </p:spPr>
          <p:txBody>
            <a:bodyPr wrap="none" rtlCol="0">
              <a:spAutoFit/>
            </a:bodyPr>
            <a:lstStyle/>
            <a:p>
              <a:r>
                <a:rPr lang="en-US" sz="2000" b="1" dirty="0"/>
                <a:t>Topics are biased toward each time series</a:t>
              </a:r>
            </a:p>
          </p:txBody>
        </p:sp>
        <p:sp>
          <p:nvSpPr>
            <p:cNvPr id="8" name="Rectangle 7"/>
            <p:cNvSpPr/>
            <p:nvPr/>
          </p:nvSpPr>
          <p:spPr>
            <a:xfrm>
              <a:off x="1143000" y="2800350"/>
              <a:ext cx="24384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5105400" y="3028950"/>
              <a:ext cx="31242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 name="Straight Arrow Connector 10"/>
            <p:cNvCxnSpPr/>
            <p:nvPr/>
          </p:nvCxnSpPr>
          <p:spPr>
            <a:xfrm flipH="1" flipV="1">
              <a:off x="3657600" y="3409950"/>
              <a:ext cx="1066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76800" y="3638550"/>
              <a:ext cx="3810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609600" y="5473823"/>
            <a:ext cx="10591800" cy="738664"/>
          </a:xfrm>
          <a:prstGeom prst="rect">
            <a:avLst/>
          </a:prstGeom>
          <a:solidFill>
            <a:srgbClr val="FFFF66"/>
          </a:solidFill>
        </p:spPr>
        <p:txBody>
          <a:bodyPr wrap="square">
            <a:spAutoFit/>
          </a:bodyPr>
          <a:lstStyle/>
          <a:p>
            <a:r>
              <a:rPr lang="en-US" sz="1400" dirty="0">
                <a:latin typeface="CMR10"/>
              </a:rPr>
              <a:t>Hyun </a:t>
            </a:r>
            <a:r>
              <a:rPr lang="en-US" sz="1400" dirty="0" err="1">
                <a:latin typeface="CMR10"/>
              </a:rPr>
              <a:t>Duk</a:t>
            </a:r>
            <a:r>
              <a:rPr lang="en-US" sz="1400" dirty="0">
                <a:latin typeface="CMR10"/>
              </a:rPr>
              <a:t> Kim, </a:t>
            </a:r>
            <a:r>
              <a:rPr lang="en-US" sz="1400" dirty="0" err="1">
                <a:latin typeface="CMR10"/>
              </a:rPr>
              <a:t>Malu</a:t>
            </a:r>
            <a:r>
              <a:rPr lang="en-US" sz="1400" dirty="0">
                <a:latin typeface="CMR10"/>
              </a:rPr>
              <a:t> Castellanos, </a:t>
            </a:r>
            <a:r>
              <a:rPr lang="en-US" sz="1400" dirty="0" err="1">
                <a:latin typeface="CMR10"/>
              </a:rPr>
              <a:t>Meichun</a:t>
            </a:r>
            <a:r>
              <a:rPr lang="en-US" sz="1400" dirty="0">
                <a:latin typeface="CMR10"/>
              </a:rPr>
              <a:t> Hsu, </a:t>
            </a:r>
            <a:r>
              <a:rPr lang="en-US" sz="1400" dirty="0" err="1">
                <a:latin typeface="CMR10"/>
              </a:rPr>
              <a:t>ChengXiang</a:t>
            </a:r>
            <a:r>
              <a:rPr lang="en-US" sz="1400" dirty="0">
                <a:latin typeface="CMR10"/>
              </a:rPr>
              <a:t> Zhai, Thomas A. </a:t>
            </a:r>
            <a:r>
              <a:rPr lang="en-US" sz="1400" dirty="0" err="1" smtClean="0">
                <a:latin typeface="CMR10"/>
              </a:rPr>
              <a:t>Rietz</a:t>
            </a:r>
            <a:r>
              <a:rPr lang="en-US" sz="1400" dirty="0" smtClean="0">
                <a:latin typeface="CMR10"/>
              </a:rPr>
              <a:t>, Daniel </a:t>
            </a:r>
            <a:r>
              <a:rPr lang="en-US" sz="1400" dirty="0" err="1">
                <a:latin typeface="CMR10"/>
              </a:rPr>
              <a:t>Diermeier</a:t>
            </a:r>
            <a:r>
              <a:rPr lang="en-US" sz="1400" dirty="0">
                <a:latin typeface="CMR10"/>
              </a:rPr>
              <a:t>. Mining causal topics in text data: iterative topic modeling with </a:t>
            </a:r>
            <a:r>
              <a:rPr lang="en-US" sz="1400" dirty="0" smtClean="0">
                <a:latin typeface="CMR10"/>
              </a:rPr>
              <a:t>time series </a:t>
            </a:r>
            <a:r>
              <a:rPr lang="en-US" sz="1400" dirty="0">
                <a:latin typeface="CMR10"/>
              </a:rPr>
              <a:t>feedback, </a:t>
            </a:r>
            <a:r>
              <a:rPr lang="en-US" sz="1400" dirty="0">
                <a:latin typeface="CMTI10"/>
              </a:rPr>
              <a:t>Proceedings of the 22nd ACM international conference on Information</a:t>
            </a:r>
          </a:p>
          <a:p>
            <a:r>
              <a:rPr lang="en-US" sz="1400" dirty="0">
                <a:latin typeface="CMTI10"/>
              </a:rPr>
              <a:t>and knowledge management (</a:t>
            </a:r>
            <a:r>
              <a:rPr lang="en-US" sz="1400" dirty="0">
                <a:latin typeface="CMBX10"/>
              </a:rPr>
              <a:t>CIKM ’13</a:t>
            </a:r>
            <a:r>
              <a:rPr lang="en-US" sz="1400" dirty="0">
                <a:latin typeface="CMTI10"/>
              </a:rPr>
              <a:t>)</a:t>
            </a:r>
            <a:r>
              <a:rPr lang="en-US" sz="1400" dirty="0">
                <a:latin typeface="CMR10"/>
              </a:rPr>
              <a:t>, pp. 885-890, 2013.</a:t>
            </a:r>
            <a:endParaRPr lang="en-US" sz="1400" dirty="0"/>
          </a:p>
        </p:txBody>
      </p:sp>
      <p:sp>
        <p:nvSpPr>
          <p:cNvPr id="6" name="Slide Number Placeholder 5"/>
          <p:cNvSpPr>
            <a:spLocks noGrp="1"/>
          </p:cNvSpPr>
          <p:nvPr>
            <p:ph type="sldNum" sz="quarter" idx="12"/>
          </p:nvPr>
        </p:nvSpPr>
        <p:spPr/>
        <p:txBody>
          <a:bodyPr/>
          <a:lstStyle/>
          <a:p>
            <a:fld id="{88AD08FE-21CA-447A-B5E0-10774CCDBD3A}" type="slidenum">
              <a:rPr lang="en-US" smtClean="0"/>
              <a:t>46</a:t>
            </a:fld>
            <a:endParaRPr lang="en-US"/>
          </a:p>
        </p:txBody>
      </p:sp>
    </p:spTree>
    <p:extLst>
      <p:ext uri="{BB962C8B-B14F-4D97-AF65-F5344CB8AC3E}">
        <p14:creationId xmlns:p14="http://schemas.microsoft.com/office/powerpoint/2010/main" val="291296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65712"/>
            <a:ext cx="9906000" cy="742950"/>
          </a:xfrm>
        </p:spPr>
        <p:txBody>
          <a:bodyPr>
            <a:noAutofit/>
          </a:bodyPr>
          <a:lstStyle/>
          <a:p>
            <a:r>
              <a:rPr lang="en-US" sz="4000" dirty="0" smtClean="0"/>
              <a:t>“Causal Topics” </a:t>
            </a:r>
            <a:r>
              <a:rPr lang="en-US" sz="4000" dirty="0"/>
              <a:t>in 2000 Presidential Election </a:t>
            </a:r>
            <a:r>
              <a:rPr lang="en-US" sz="3600" dirty="0"/>
              <a:t/>
            </a:r>
            <a:br>
              <a:rPr lang="en-US" sz="3600" dirty="0"/>
            </a:br>
            <a:endParaRPr lang="en-US" sz="3600" dirty="0"/>
          </a:p>
        </p:txBody>
      </p:sp>
      <p:graphicFrame>
        <p:nvGraphicFramePr>
          <p:cNvPr id="5" name="Table 4"/>
          <p:cNvGraphicFramePr>
            <a:graphicFrameLocks noGrp="1"/>
          </p:cNvGraphicFramePr>
          <p:nvPr>
            <p:extLst/>
          </p:nvPr>
        </p:nvGraphicFramePr>
        <p:xfrm>
          <a:off x="1905000" y="1950238"/>
          <a:ext cx="4038600" cy="3886200"/>
        </p:xfrm>
        <a:graphic>
          <a:graphicData uri="http://schemas.openxmlformats.org/drawingml/2006/table">
            <a:tbl>
              <a:tblPr firstRow="1" bandRow="1">
                <a:tableStyleId>{9D7B26C5-4107-4FEC-AEDC-1716B250A1EF}</a:tableStyleId>
              </a:tblPr>
              <a:tblGrid>
                <a:gridCol w="4038600">
                  <a:extLst>
                    <a:ext uri="{9D8B030D-6E8A-4147-A177-3AD203B41FA5}">
                      <a16:colId xmlns:a16="http://schemas.microsoft.com/office/drawing/2014/main" val="20000"/>
                    </a:ext>
                  </a:extLst>
                </a:gridCol>
              </a:tblGrid>
              <a:tr h="694522">
                <a:tc>
                  <a:txBody>
                    <a:bodyPr/>
                    <a:lstStyle/>
                    <a:p>
                      <a:pPr algn="ctr"/>
                      <a:r>
                        <a:rPr lang="en-US" sz="2000" dirty="0" smtClean="0"/>
                        <a:t>Top Three</a:t>
                      </a:r>
                      <a:r>
                        <a:rPr lang="en-US" sz="2000" baseline="0" dirty="0" smtClean="0"/>
                        <a:t> Words </a:t>
                      </a:r>
                      <a:br>
                        <a:rPr lang="en-US" sz="2000" baseline="0" dirty="0" smtClean="0"/>
                      </a:br>
                      <a:r>
                        <a:rPr lang="en-US" sz="2000" baseline="0" dirty="0" smtClean="0"/>
                        <a:t>in Significant Topics from NY Times</a:t>
                      </a:r>
                      <a:endParaRPr lang="en-US" sz="2000" dirty="0"/>
                    </a:p>
                  </a:txBody>
                  <a:tcPr marT="34290" marB="34290">
                    <a:solidFill>
                      <a:schemeClr val="bg1">
                        <a:lumMod val="85000"/>
                      </a:schemeClr>
                    </a:solidFill>
                  </a:tcPr>
                </a:tc>
                <a:extLst>
                  <a:ext uri="{0D108BD9-81ED-4DB2-BD59-A6C34878D82A}">
                    <a16:rowId xmlns:a16="http://schemas.microsoft.com/office/drawing/2014/main" val="10000"/>
                  </a:ext>
                </a:extLst>
              </a:tr>
              <a:tr h="3191678">
                <a:tc>
                  <a:txBody>
                    <a:bodyPr/>
                    <a:lstStyle/>
                    <a:p>
                      <a:pPr algn="l"/>
                      <a:r>
                        <a:rPr lang="en-US" sz="2000" b="1" u="sng" dirty="0" smtClean="0"/>
                        <a:t>tax cut</a:t>
                      </a:r>
                      <a:r>
                        <a:rPr lang="en-US" sz="2000" dirty="0" smtClean="0"/>
                        <a:t> 1</a:t>
                      </a:r>
                    </a:p>
                    <a:p>
                      <a:pPr algn="l"/>
                      <a:r>
                        <a:rPr lang="en-US" sz="2000" dirty="0" smtClean="0"/>
                        <a:t>screen </a:t>
                      </a:r>
                      <a:r>
                        <a:rPr lang="en-US" sz="2000" dirty="0" err="1" smtClean="0"/>
                        <a:t>pataki</a:t>
                      </a:r>
                      <a:r>
                        <a:rPr lang="en-US" sz="2000" dirty="0" smtClean="0"/>
                        <a:t> </a:t>
                      </a:r>
                      <a:r>
                        <a:rPr lang="en-US" sz="2000" dirty="0" err="1" smtClean="0"/>
                        <a:t>guiliani</a:t>
                      </a:r>
                      <a:endParaRPr lang="en-US" sz="2000" dirty="0" smtClean="0"/>
                    </a:p>
                    <a:p>
                      <a:pPr algn="l"/>
                      <a:r>
                        <a:rPr lang="en-US" sz="2000" b="0" i="0" u="none" strike="noStrike" kern="1200" baseline="0" dirty="0" smtClean="0">
                          <a:solidFill>
                            <a:schemeClr val="tx1"/>
                          </a:solidFill>
                          <a:latin typeface="+mn-lt"/>
                          <a:ea typeface="+mn-ea"/>
                          <a:cs typeface="+mn-cs"/>
                        </a:rPr>
                        <a:t>enthusiasm door symbolic</a:t>
                      </a:r>
                    </a:p>
                    <a:p>
                      <a:pPr algn="l"/>
                      <a:r>
                        <a:rPr lang="en-US" sz="2000" b="1" i="0" u="sng" strike="noStrike" kern="1200" baseline="0" dirty="0" smtClean="0">
                          <a:solidFill>
                            <a:schemeClr val="tx1"/>
                          </a:solidFill>
                          <a:latin typeface="+mn-lt"/>
                          <a:ea typeface="+mn-ea"/>
                          <a:cs typeface="+mn-cs"/>
                        </a:rPr>
                        <a:t>oil energy</a:t>
                      </a:r>
                      <a:r>
                        <a:rPr lang="en-US" sz="2000" b="0" i="0" u="none" strike="noStrike" kern="1200" baseline="0" dirty="0" smtClean="0">
                          <a:solidFill>
                            <a:schemeClr val="tx1"/>
                          </a:solidFill>
                          <a:latin typeface="+mn-lt"/>
                          <a:ea typeface="+mn-ea"/>
                          <a:cs typeface="+mn-cs"/>
                        </a:rPr>
                        <a:t> prices</a:t>
                      </a:r>
                    </a:p>
                    <a:p>
                      <a:pPr algn="l"/>
                      <a:r>
                        <a:rPr lang="en-US" sz="2000" b="0" i="0" u="none" strike="noStrike" kern="1200" baseline="0" dirty="0" smtClean="0">
                          <a:solidFill>
                            <a:schemeClr val="tx1"/>
                          </a:solidFill>
                          <a:latin typeface="+mn-lt"/>
                          <a:ea typeface="+mn-ea"/>
                          <a:cs typeface="+mn-cs"/>
                        </a:rPr>
                        <a:t>news w top</a:t>
                      </a:r>
                    </a:p>
                    <a:p>
                      <a:pPr algn="l"/>
                      <a:r>
                        <a:rPr lang="en-US" sz="2000" b="0" i="0" u="none" strike="noStrike" kern="1200" baseline="0" dirty="0" err="1" smtClean="0">
                          <a:solidFill>
                            <a:schemeClr val="tx1"/>
                          </a:solidFill>
                          <a:latin typeface="+mn-lt"/>
                          <a:ea typeface="+mn-ea"/>
                          <a:cs typeface="+mn-cs"/>
                        </a:rPr>
                        <a:t>pres</a:t>
                      </a:r>
                      <a:r>
                        <a:rPr lang="en-US" sz="2000" b="0" i="0" u="none" strike="noStrike" kern="1200" baseline="0" dirty="0" smtClean="0">
                          <a:solidFill>
                            <a:schemeClr val="tx1"/>
                          </a:solidFill>
                          <a:latin typeface="+mn-lt"/>
                          <a:ea typeface="+mn-ea"/>
                          <a:cs typeface="+mn-cs"/>
                        </a:rPr>
                        <a:t> al vice</a:t>
                      </a:r>
                    </a:p>
                    <a:p>
                      <a:pPr algn="l"/>
                      <a:r>
                        <a:rPr lang="en-US" sz="2000" b="0" i="0" u="none" strike="noStrike" kern="1200" baseline="0" dirty="0" smtClean="0">
                          <a:solidFill>
                            <a:schemeClr val="tx1"/>
                          </a:solidFill>
                          <a:latin typeface="+mn-lt"/>
                          <a:ea typeface="+mn-ea"/>
                          <a:cs typeface="+mn-cs"/>
                        </a:rPr>
                        <a:t>love tucker presented</a:t>
                      </a:r>
                    </a:p>
                    <a:p>
                      <a:pPr algn="l"/>
                      <a:r>
                        <a:rPr lang="en-US" sz="2000" b="0" i="0" u="none" strike="noStrike" kern="1200" baseline="0" dirty="0" smtClean="0">
                          <a:solidFill>
                            <a:schemeClr val="tx1"/>
                          </a:solidFill>
                          <a:latin typeface="+mn-lt"/>
                          <a:ea typeface="+mn-ea"/>
                          <a:cs typeface="+mn-cs"/>
                        </a:rPr>
                        <a:t>partial </a:t>
                      </a:r>
                      <a:r>
                        <a:rPr lang="en-US" sz="2000" b="1" i="0" u="sng" strike="noStrike" kern="1200" baseline="0" dirty="0" smtClean="0">
                          <a:solidFill>
                            <a:schemeClr val="tx1"/>
                          </a:solidFill>
                          <a:latin typeface="+mn-lt"/>
                          <a:ea typeface="+mn-ea"/>
                          <a:cs typeface="+mn-cs"/>
                        </a:rPr>
                        <a:t>abortion</a:t>
                      </a:r>
                      <a:r>
                        <a:rPr lang="en-US" sz="2000" b="0" i="0" u="none" strike="noStrike" kern="1200" baseline="0" dirty="0" smtClean="0">
                          <a:solidFill>
                            <a:schemeClr val="tx1"/>
                          </a:solidFill>
                          <a:latin typeface="+mn-lt"/>
                          <a:ea typeface="+mn-ea"/>
                          <a:cs typeface="+mn-cs"/>
                        </a:rPr>
                        <a:t> privatization</a:t>
                      </a:r>
                    </a:p>
                    <a:p>
                      <a:pPr algn="l"/>
                      <a:r>
                        <a:rPr lang="en-US" sz="2000" b="0" i="0" u="none" strike="noStrike" kern="1200" baseline="0" dirty="0" smtClean="0">
                          <a:solidFill>
                            <a:schemeClr val="tx1"/>
                          </a:solidFill>
                          <a:latin typeface="+mn-lt"/>
                          <a:ea typeface="+mn-ea"/>
                          <a:cs typeface="+mn-cs"/>
                        </a:rPr>
                        <a:t>court supreme </a:t>
                      </a:r>
                      <a:r>
                        <a:rPr lang="en-US" sz="2000" b="1" i="0" u="sng" strike="noStrike" kern="1200" baseline="0" dirty="0" smtClean="0">
                          <a:solidFill>
                            <a:schemeClr val="tx1"/>
                          </a:solidFill>
                          <a:latin typeface="+mn-lt"/>
                          <a:ea typeface="+mn-ea"/>
                          <a:cs typeface="+mn-cs"/>
                        </a:rPr>
                        <a:t>abortion</a:t>
                      </a:r>
                    </a:p>
                    <a:p>
                      <a:pPr algn="l"/>
                      <a:r>
                        <a:rPr lang="en-US" sz="2000" b="1" i="0" u="sng" strike="noStrike" kern="1200" baseline="0" dirty="0" smtClean="0">
                          <a:solidFill>
                            <a:schemeClr val="tx1"/>
                          </a:solidFill>
                          <a:latin typeface="+mn-lt"/>
                          <a:ea typeface="+mn-ea"/>
                          <a:cs typeface="+mn-cs"/>
                        </a:rPr>
                        <a:t>gun control</a:t>
                      </a:r>
                      <a:r>
                        <a:rPr lang="en-US" sz="2000" b="1" i="0" u="none" strike="noStrike" kern="1200" baseline="0" dirty="0" smtClean="0">
                          <a:solidFill>
                            <a:schemeClr val="tx1"/>
                          </a:solidFill>
                          <a:latin typeface="+mn-lt"/>
                          <a:ea typeface="+mn-ea"/>
                          <a:cs typeface="+mn-cs"/>
                        </a:rPr>
                        <a:t> </a:t>
                      </a:r>
                      <a:r>
                        <a:rPr lang="en-US" sz="2000" b="0" i="0" u="none" strike="noStrike" kern="1200" baseline="0" dirty="0" err="1" smtClean="0">
                          <a:solidFill>
                            <a:schemeClr val="tx1"/>
                          </a:solidFill>
                          <a:latin typeface="+mn-lt"/>
                          <a:ea typeface="+mn-ea"/>
                          <a:cs typeface="+mn-cs"/>
                        </a:rPr>
                        <a:t>nra</a:t>
                      </a:r>
                      <a:endParaRPr lang="en-US" sz="2000" dirty="0"/>
                    </a:p>
                  </a:txBody>
                  <a:tcPr marT="34290" marB="34290">
                    <a:solidFill>
                      <a:schemeClr val="bg1">
                        <a:alpha val="20000"/>
                      </a:schemeClr>
                    </a:solidFill>
                  </a:tcPr>
                </a:tc>
                <a:extLst>
                  <a:ext uri="{0D108BD9-81ED-4DB2-BD59-A6C34878D82A}">
                    <a16:rowId xmlns:a16="http://schemas.microsoft.com/office/drawing/2014/main" val="10001"/>
                  </a:ext>
                </a:extLst>
              </a:tr>
            </a:tbl>
          </a:graphicData>
        </a:graphic>
      </p:graphicFrame>
      <p:grpSp>
        <p:nvGrpSpPr>
          <p:cNvPr id="13" name="Group 12"/>
          <p:cNvGrpSpPr/>
          <p:nvPr/>
        </p:nvGrpSpPr>
        <p:grpSpPr>
          <a:xfrm>
            <a:off x="3423920" y="2802408"/>
            <a:ext cx="6939280" cy="2865120"/>
            <a:chOff x="1899920" y="1747520"/>
            <a:chExt cx="6939280" cy="2865120"/>
          </a:xfrm>
        </p:grpSpPr>
        <p:grpSp>
          <p:nvGrpSpPr>
            <p:cNvPr id="10" name="Group 9"/>
            <p:cNvGrpSpPr/>
            <p:nvPr/>
          </p:nvGrpSpPr>
          <p:grpSpPr>
            <a:xfrm>
              <a:off x="1899920" y="1747520"/>
              <a:ext cx="3281680" cy="2865120"/>
              <a:chOff x="1899920" y="1747520"/>
              <a:chExt cx="3281680" cy="2865120"/>
            </a:xfrm>
          </p:grpSpPr>
          <p:sp>
            <p:nvSpPr>
              <p:cNvPr id="6" name="Freeform 5"/>
              <p:cNvSpPr/>
              <p:nvPr/>
            </p:nvSpPr>
            <p:spPr>
              <a:xfrm>
                <a:off x="1899920" y="1747520"/>
                <a:ext cx="3281680" cy="670560"/>
              </a:xfrm>
              <a:custGeom>
                <a:avLst/>
                <a:gdLst>
                  <a:gd name="connsiteX0" fmla="*/ 3281680 w 3281680"/>
                  <a:gd name="connsiteY0" fmla="*/ 670560 h 670560"/>
                  <a:gd name="connsiteX1" fmla="*/ 2611120 w 3281680"/>
                  <a:gd name="connsiteY1" fmla="*/ 162560 h 670560"/>
                  <a:gd name="connsiteX2" fmla="*/ 0 w 3281680"/>
                  <a:gd name="connsiteY2" fmla="*/ 0 h 670560"/>
                </a:gdLst>
                <a:ahLst/>
                <a:cxnLst>
                  <a:cxn ang="0">
                    <a:pos x="connsiteX0" y="connsiteY0"/>
                  </a:cxn>
                  <a:cxn ang="0">
                    <a:pos x="connsiteX1" y="connsiteY1"/>
                  </a:cxn>
                  <a:cxn ang="0">
                    <a:pos x="connsiteX2" y="connsiteY2"/>
                  </a:cxn>
                </a:cxnLst>
                <a:rect l="l" t="t" r="r" b="b"/>
                <a:pathLst>
                  <a:path w="3281680" h="670560">
                    <a:moveTo>
                      <a:pt x="3281680" y="670560"/>
                    </a:moveTo>
                    <a:cubicBezTo>
                      <a:pt x="3219873" y="472440"/>
                      <a:pt x="3158067" y="274320"/>
                      <a:pt x="2611120" y="162560"/>
                    </a:cubicBezTo>
                    <a:cubicBezTo>
                      <a:pt x="2064173" y="50800"/>
                      <a:pt x="1032086" y="25400"/>
                      <a:pt x="0"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667000" y="2682240"/>
                <a:ext cx="2479040" cy="50800"/>
              </a:xfrm>
              <a:custGeom>
                <a:avLst/>
                <a:gdLst>
                  <a:gd name="connsiteX0" fmla="*/ 2479040 w 2479040"/>
                  <a:gd name="connsiteY0" fmla="*/ 0 h 50800"/>
                  <a:gd name="connsiteX1" fmla="*/ 538480 w 2479040"/>
                  <a:gd name="connsiteY1" fmla="*/ 40640 h 50800"/>
                  <a:gd name="connsiteX2" fmla="*/ 0 w 2479040"/>
                  <a:gd name="connsiteY2" fmla="*/ 50800 h 50800"/>
                </a:gdLst>
                <a:ahLst/>
                <a:cxnLst>
                  <a:cxn ang="0">
                    <a:pos x="connsiteX0" y="connsiteY0"/>
                  </a:cxn>
                  <a:cxn ang="0">
                    <a:pos x="connsiteX1" y="connsiteY1"/>
                  </a:cxn>
                  <a:cxn ang="0">
                    <a:pos x="connsiteX2" y="connsiteY2"/>
                  </a:cxn>
                </a:cxnLst>
                <a:rect l="l" t="t" r="r" b="b"/>
                <a:pathLst>
                  <a:path w="2479040" h="50800">
                    <a:moveTo>
                      <a:pt x="2479040" y="0"/>
                    </a:moveTo>
                    <a:lnTo>
                      <a:pt x="538480" y="40640"/>
                    </a:lnTo>
                    <a:lnTo>
                      <a:pt x="0" y="5080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535680" y="3017520"/>
                <a:ext cx="1381760" cy="1046480"/>
              </a:xfrm>
              <a:custGeom>
                <a:avLst/>
                <a:gdLst>
                  <a:gd name="connsiteX0" fmla="*/ 1381760 w 1381760"/>
                  <a:gd name="connsiteY0" fmla="*/ 0 h 1046480"/>
                  <a:gd name="connsiteX1" fmla="*/ 619760 w 1381760"/>
                  <a:gd name="connsiteY1" fmla="*/ 762000 h 1046480"/>
                  <a:gd name="connsiteX2" fmla="*/ 0 w 1381760"/>
                  <a:gd name="connsiteY2" fmla="*/ 1046480 h 1046480"/>
                </a:gdLst>
                <a:ahLst/>
                <a:cxnLst>
                  <a:cxn ang="0">
                    <a:pos x="connsiteX0" y="connsiteY0"/>
                  </a:cxn>
                  <a:cxn ang="0">
                    <a:pos x="connsiteX1" y="connsiteY1"/>
                  </a:cxn>
                  <a:cxn ang="0">
                    <a:pos x="connsiteX2" y="connsiteY2"/>
                  </a:cxn>
                </a:cxnLst>
                <a:rect l="l" t="t" r="r" b="b"/>
                <a:pathLst>
                  <a:path w="1381760" h="1046480">
                    <a:moveTo>
                      <a:pt x="1381760" y="0"/>
                    </a:moveTo>
                    <a:cubicBezTo>
                      <a:pt x="1115906" y="293793"/>
                      <a:pt x="850053" y="587587"/>
                      <a:pt x="619760" y="762000"/>
                    </a:cubicBezTo>
                    <a:cubicBezTo>
                      <a:pt x="389467" y="936413"/>
                      <a:pt x="194733" y="991446"/>
                      <a:pt x="0" y="104648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458720" y="3545840"/>
                <a:ext cx="2519680" cy="1066800"/>
              </a:xfrm>
              <a:custGeom>
                <a:avLst/>
                <a:gdLst>
                  <a:gd name="connsiteX0" fmla="*/ 2519680 w 2519680"/>
                  <a:gd name="connsiteY0" fmla="*/ 0 h 1066800"/>
                  <a:gd name="connsiteX1" fmla="*/ 1727200 w 2519680"/>
                  <a:gd name="connsiteY1" fmla="*/ 762000 h 1066800"/>
                  <a:gd name="connsiteX2" fmla="*/ 0 w 2519680"/>
                  <a:gd name="connsiteY2" fmla="*/ 1066800 h 1066800"/>
                </a:gdLst>
                <a:ahLst/>
                <a:cxnLst>
                  <a:cxn ang="0">
                    <a:pos x="connsiteX0" y="connsiteY0"/>
                  </a:cxn>
                  <a:cxn ang="0">
                    <a:pos x="connsiteX1" y="connsiteY1"/>
                  </a:cxn>
                  <a:cxn ang="0">
                    <a:pos x="connsiteX2" y="connsiteY2"/>
                  </a:cxn>
                </a:cxnLst>
                <a:rect l="l" t="t" r="r" b="b"/>
                <a:pathLst>
                  <a:path w="2519680" h="1066800">
                    <a:moveTo>
                      <a:pt x="2519680" y="0"/>
                    </a:moveTo>
                    <a:cubicBezTo>
                      <a:pt x="2333413" y="292100"/>
                      <a:pt x="2147147" y="584200"/>
                      <a:pt x="1727200" y="762000"/>
                    </a:cubicBezTo>
                    <a:cubicBezTo>
                      <a:pt x="1307253" y="939800"/>
                      <a:pt x="653626" y="1003300"/>
                      <a:pt x="0" y="106680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263281" y="2545384"/>
              <a:ext cx="3575919" cy="1200328"/>
            </a:xfrm>
            <a:prstGeom prst="rect">
              <a:avLst/>
            </a:prstGeom>
            <a:solidFill>
              <a:srgbClr val="FFFF99"/>
            </a:solidFill>
          </p:spPr>
          <p:txBody>
            <a:bodyPr wrap="none" rtlCol="0">
              <a:spAutoFit/>
            </a:bodyPr>
            <a:lstStyle/>
            <a:p>
              <a:r>
                <a:rPr lang="en-US" sz="2400" b="1" dirty="0"/>
                <a:t>Issues known to be  </a:t>
              </a:r>
            </a:p>
            <a:p>
              <a:r>
                <a:rPr lang="en-US" sz="2400" b="1" dirty="0"/>
                <a:t>important in the </a:t>
              </a:r>
            </a:p>
            <a:p>
              <a:r>
                <a:rPr lang="en-US" sz="2400" b="1" dirty="0"/>
                <a:t>2000 presidential election</a:t>
              </a:r>
            </a:p>
          </p:txBody>
        </p:sp>
      </p:grpSp>
      <p:sp>
        <p:nvSpPr>
          <p:cNvPr id="14" name="TextBox 13"/>
          <p:cNvSpPr txBox="1"/>
          <p:nvPr/>
        </p:nvSpPr>
        <p:spPr>
          <a:xfrm>
            <a:off x="6379364" y="1978783"/>
            <a:ext cx="4288637" cy="400110"/>
          </a:xfrm>
          <a:prstGeom prst="rect">
            <a:avLst/>
          </a:prstGeom>
          <a:noFill/>
        </p:spPr>
        <p:txBody>
          <a:bodyPr wrap="square" rtlCol="0">
            <a:spAutoFit/>
          </a:bodyPr>
          <a:lstStyle/>
          <a:p>
            <a:r>
              <a:rPr lang="en-US" sz="2000" b="1" dirty="0"/>
              <a:t>Text: NY Times (May 2000 - Oct. 2000)</a:t>
            </a:r>
          </a:p>
        </p:txBody>
      </p:sp>
      <p:sp>
        <p:nvSpPr>
          <p:cNvPr id="15" name="TextBox 14"/>
          <p:cNvSpPr txBox="1"/>
          <p:nvPr/>
        </p:nvSpPr>
        <p:spPr>
          <a:xfrm>
            <a:off x="6400800" y="2312128"/>
            <a:ext cx="4150360" cy="707886"/>
          </a:xfrm>
          <a:prstGeom prst="rect">
            <a:avLst/>
          </a:prstGeom>
          <a:noFill/>
        </p:spPr>
        <p:txBody>
          <a:bodyPr wrap="square" rtlCol="0">
            <a:spAutoFit/>
          </a:bodyPr>
          <a:lstStyle/>
          <a:p>
            <a:r>
              <a:rPr lang="en-US" sz="2000" b="1" dirty="0"/>
              <a:t>Time Series: Iowa Electronic Market</a:t>
            </a:r>
          </a:p>
          <a:p>
            <a:r>
              <a:rPr lang="en-US" sz="2000" b="1" dirty="0"/>
              <a:t>http://tippie.uiowa.edu/iem/</a:t>
            </a:r>
          </a:p>
        </p:txBody>
      </p:sp>
      <p:sp>
        <p:nvSpPr>
          <p:cNvPr id="3" name="Slide Number Placeholder 2"/>
          <p:cNvSpPr>
            <a:spLocks noGrp="1"/>
          </p:cNvSpPr>
          <p:nvPr>
            <p:ph type="sldNum" sz="quarter" idx="12"/>
          </p:nvPr>
        </p:nvSpPr>
        <p:spPr/>
        <p:txBody>
          <a:bodyPr/>
          <a:lstStyle/>
          <a:p>
            <a:fld id="{88AD08FE-21CA-447A-B5E0-10774CCDBD3A}" type="slidenum">
              <a:rPr lang="en-US" smtClean="0"/>
              <a:t>47</a:t>
            </a:fld>
            <a:endParaRPr lang="en-US"/>
          </a:p>
        </p:txBody>
      </p:sp>
    </p:spTree>
    <p:extLst>
      <p:ext uri="{BB962C8B-B14F-4D97-AF65-F5344CB8AC3E}">
        <p14:creationId xmlns:p14="http://schemas.microsoft.com/office/powerpoint/2010/main" val="133208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12420600" cy="990600"/>
          </a:xfrm>
        </p:spPr>
        <p:txBody>
          <a:bodyPr>
            <a:normAutofit/>
          </a:bodyPr>
          <a:lstStyle/>
          <a:p>
            <a:r>
              <a:rPr lang="en-US" dirty="0" smtClean="0"/>
              <a:t>Retrieval with </a:t>
            </a:r>
            <a:r>
              <a:rPr lang="en-US" dirty="0"/>
              <a:t>Time Series </a:t>
            </a:r>
            <a:r>
              <a:rPr lang="en-US" dirty="0" smtClean="0"/>
              <a:t>Query </a:t>
            </a:r>
            <a:r>
              <a:rPr lang="en-US" sz="3100" dirty="0" smtClean="0"/>
              <a:t>[Kim et al. ICTIR’13]</a:t>
            </a:r>
            <a:endParaRPr lang="en-US" dirty="0"/>
          </a:p>
        </p:txBody>
      </p:sp>
      <p:sp>
        <p:nvSpPr>
          <p:cNvPr id="44" name="Can 43"/>
          <p:cNvSpPr/>
          <p:nvPr/>
        </p:nvSpPr>
        <p:spPr>
          <a:xfrm>
            <a:off x="7910316" y="1391433"/>
            <a:ext cx="941270" cy="858892"/>
          </a:xfrm>
          <a:prstGeom prst="can">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b="1" kern="0" dirty="0">
              <a:solidFill>
                <a:sysClr val="window" lastClr="FFFFFF"/>
              </a:solidFill>
              <a:latin typeface="Calibri"/>
              <a:ea typeface="Arial"/>
            </a:endParaRPr>
          </a:p>
        </p:txBody>
      </p:sp>
      <p:sp>
        <p:nvSpPr>
          <p:cNvPr id="45" name="Can 44"/>
          <p:cNvSpPr/>
          <p:nvPr/>
        </p:nvSpPr>
        <p:spPr>
          <a:xfrm>
            <a:off x="8956173" y="1391433"/>
            <a:ext cx="941270" cy="858892"/>
          </a:xfrm>
          <a:prstGeom prst="can">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b="1" kern="0" dirty="0">
              <a:solidFill>
                <a:sysClr val="window" lastClr="FFFFFF"/>
              </a:solidFill>
              <a:latin typeface="Calibri"/>
              <a:ea typeface="Arial"/>
            </a:endParaRPr>
          </a:p>
        </p:txBody>
      </p:sp>
      <p:sp>
        <p:nvSpPr>
          <p:cNvPr id="46" name="TextBox 45"/>
          <p:cNvSpPr txBox="1"/>
          <p:nvPr/>
        </p:nvSpPr>
        <p:spPr>
          <a:xfrm>
            <a:off x="8076859" y="2225499"/>
            <a:ext cx="550151" cy="307777"/>
          </a:xfrm>
          <a:prstGeom prst="rect">
            <a:avLst/>
          </a:prstGeom>
          <a:noFill/>
        </p:spPr>
        <p:txBody>
          <a:bodyPr wrap="none" rtlCol="0">
            <a:spAutoFit/>
          </a:bodyPr>
          <a:lstStyle/>
          <a:p>
            <a:pPr>
              <a:defRPr/>
            </a:pPr>
            <a:r>
              <a:rPr lang="en-US" sz="1400" b="1" kern="0" dirty="0">
                <a:solidFill>
                  <a:sysClr val="windowText" lastClr="000000"/>
                </a:solidFill>
                <a:ea typeface="Arial"/>
              </a:rPr>
              <a:t>2000</a:t>
            </a:r>
          </a:p>
        </p:txBody>
      </p:sp>
      <p:sp>
        <p:nvSpPr>
          <p:cNvPr id="47" name="TextBox 46"/>
          <p:cNvSpPr txBox="1"/>
          <p:nvPr/>
        </p:nvSpPr>
        <p:spPr>
          <a:xfrm>
            <a:off x="9137841" y="2225499"/>
            <a:ext cx="718466" cy="307777"/>
          </a:xfrm>
          <a:prstGeom prst="rect">
            <a:avLst/>
          </a:prstGeom>
          <a:noFill/>
        </p:spPr>
        <p:txBody>
          <a:bodyPr wrap="none" rtlCol="0">
            <a:spAutoFit/>
          </a:bodyPr>
          <a:lstStyle/>
          <a:p>
            <a:pPr>
              <a:defRPr/>
            </a:pPr>
            <a:r>
              <a:rPr lang="en-US" sz="1400" b="1" kern="0" dirty="0">
                <a:solidFill>
                  <a:sysClr val="windowText" lastClr="000000"/>
                </a:solidFill>
                <a:ea typeface="Arial"/>
              </a:rPr>
              <a:t>2001 …</a:t>
            </a:r>
          </a:p>
        </p:txBody>
      </p:sp>
      <p:sp>
        <p:nvSpPr>
          <p:cNvPr id="48" name="TextBox 616"/>
          <p:cNvSpPr txBox="1">
            <a:spLocks noChangeArrowheads="1"/>
          </p:cNvSpPr>
          <p:nvPr/>
        </p:nvSpPr>
        <p:spPr bwMode="auto">
          <a:xfrm>
            <a:off x="7848601" y="902298"/>
            <a:ext cx="2012585" cy="369331"/>
          </a:xfrm>
          <a:prstGeom prst="rect">
            <a:avLst/>
          </a:prstGeom>
          <a:noFill/>
          <a:ln w="9525">
            <a:noFill/>
            <a:miter lim="800000"/>
            <a:headEnd/>
            <a:tailEnd/>
          </a:ln>
        </p:spPr>
        <p:txBody>
          <a:bodyPr>
            <a:spAutoFit/>
          </a:bodyPr>
          <a:lstStyle/>
          <a:p>
            <a:pPr algn="ctr" eaLnBrk="0" latinLnBrk="1" hangingPunct="0">
              <a:defRPr/>
            </a:pPr>
            <a:r>
              <a:rPr lang="en-US" altLang="ko-KR" b="1" kern="0" dirty="0">
                <a:solidFill>
                  <a:srgbClr val="000000"/>
                </a:solidFill>
                <a:latin typeface="Futura Bk" pitchFamily="34" charset="0"/>
                <a:ea typeface="Arial"/>
              </a:rPr>
              <a:t>News</a:t>
            </a:r>
            <a:endParaRPr lang="ko-KR" altLang="en-US" b="1" kern="0" dirty="0">
              <a:solidFill>
                <a:srgbClr val="000000"/>
              </a:solidFill>
              <a:latin typeface="Futura Bk" pitchFamily="34" charset="0"/>
              <a:ea typeface="Arial"/>
            </a:endParaRPr>
          </a:p>
        </p:txBody>
      </p:sp>
      <p:graphicFrame>
        <p:nvGraphicFramePr>
          <p:cNvPr id="49" name="Chart 48"/>
          <p:cNvGraphicFramePr>
            <a:graphicFrameLocks/>
          </p:cNvGraphicFramePr>
          <p:nvPr>
            <p:extLst>
              <p:ext uri="{D42A27DB-BD31-4B8C-83A1-F6EECF244321}">
                <p14:modId xmlns:p14="http://schemas.microsoft.com/office/powerpoint/2010/main" val="3116760505"/>
              </p:ext>
            </p:extLst>
          </p:nvPr>
        </p:nvGraphicFramePr>
        <p:xfrm>
          <a:off x="1295400" y="762000"/>
          <a:ext cx="489585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0" name="오른쪽 화살표 44"/>
          <p:cNvSpPr>
            <a:spLocks noChangeArrowheads="1"/>
          </p:cNvSpPr>
          <p:nvPr/>
        </p:nvSpPr>
        <p:spPr bwMode="auto">
          <a:xfrm>
            <a:off x="6477001" y="1603123"/>
            <a:ext cx="1143000" cy="729462"/>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endParaRPr lang="ko-KR" altLang="en-US" sz="1600" dirty="0">
              <a:solidFill>
                <a:srgbClr val="000000"/>
              </a:solidFill>
              <a:latin typeface="Futura Bk" pitchFamily="34" charset="0"/>
              <a:ea typeface="Arial"/>
            </a:endParaRPr>
          </a:p>
        </p:txBody>
      </p:sp>
      <p:sp>
        <p:nvSpPr>
          <p:cNvPr id="51" name="오른쪽 화살표 44"/>
          <p:cNvSpPr>
            <a:spLocks noChangeArrowheads="1"/>
          </p:cNvSpPr>
          <p:nvPr/>
        </p:nvSpPr>
        <p:spPr bwMode="auto">
          <a:xfrm rot="5400000">
            <a:off x="8506220" y="2715615"/>
            <a:ext cx="850898" cy="729462"/>
          </a:xfrm>
          <a:prstGeom prst="rightArrow">
            <a:avLst>
              <a:gd name="adj1" fmla="val 50000"/>
              <a:gd name="adj2" fmla="val 50000"/>
            </a:avLst>
          </a:prstGeom>
          <a:solidFill>
            <a:srgbClr val="B42E34"/>
          </a:solidFill>
          <a:ln w="9525" algn="ctr">
            <a:solidFill>
              <a:srgbClr val="C00000"/>
            </a:solidFill>
            <a:round/>
            <a:headEnd/>
            <a:tailEnd/>
          </a:ln>
        </p:spPr>
        <p:txBody>
          <a:bodyPr/>
          <a:lstStyle/>
          <a:p>
            <a:pPr algn="ctr" eaLnBrk="0" latinLnBrk="1" hangingPunct="0"/>
            <a:endParaRPr lang="ko-KR" altLang="en-US" sz="1600" dirty="0">
              <a:solidFill>
                <a:srgbClr val="000000"/>
              </a:solidFill>
              <a:latin typeface="Futura Bk" pitchFamily="34" charset="0"/>
              <a:ea typeface="Arial"/>
            </a:endParaRPr>
          </a:p>
        </p:txBody>
      </p:sp>
      <p:graphicFrame>
        <p:nvGraphicFramePr>
          <p:cNvPr id="52" name="Table 51"/>
          <p:cNvGraphicFramePr>
            <a:graphicFrameLocks noGrp="1"/>
          </p:cNvGraphicFramePr>
          <p:nvPr>
            <p:extLst>
              <p:ext uri="{D42A27DB-BD31-4B8C-83A1-F6EECF244321}">
                <p14:modId xmlns:p14="http://schemas.microsoft.com/office/powerpoint/2010/main" val="1960957324"/>
              </p:ext>
            </p:extLst>
          </p:nvPr>
        </p:nvGraphicFramePr>
        <p:xfrm>
          <a:off x="5313348" y="3429000"/>
          <a:ext cx="4821252" cy="2330361"/>
        </p:xfrm>
        <a:graphic>
          <a:graphicData uri="http://schemas.openxmlformats.org/drawingml/2006/table">
            <a:tbl>
              <a:tblPr/>
              <a:tblGrid>
                <a:gridCol w="650164">
                  <a:extLst>
                    <a:ext uri="{9D8B030D-6E8A-4147-A177-3AD203B41FA5}">
                      <a16:colId xmlns:a16="http://schemas.microsoft.com/office/drawing/2014/main" val="20000"/>
                    </a:ext>
                  </a:extLst>
                </a:gridCol>
                <a:gridCol w="1021896">
                  <a:extLst>
                    <a:ext uri="{9D8B030D-6E8A-4147-A177-3AD203B41FA5}">
                      <a16:colId xmlns:a16="http://schemas.microsoft.com/office/drawing/2014/main" val="20001"/>
                    </a:ext>
                  </a:extLst>
                </a:gridCol>
                <a:gridCol w="3149192">
                  <a:extLst>
                    <a:ext uri="{9D8B030D-6E8A-4147-A177-3AD203B41FA5}">
                      <a16:colId xmlns:a16="http://schemas.microsoft.com/office/drawing/2014/main" val="20002"/>
                    </a:ext>
                  </a:extLst>
                </a:gridCol>
              </a:tblGrid>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RANK</a:t>
                      </a:r>
                      <a:endParaRPr lang="en-US" sz="1400" b="1" i="0" u="none" strike="noStrike" dirty="0">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DATE</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smtClean="0">
                          <a:effectLst/>
                        </a:rPr>
                        <a:t>  EXCERPT</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1</a:t>
                      </a:r>
                      <a:endParaRPr lang="en-US" sz="1400" b="1" i="0" u="none" strike="noStrike" dirty="0">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9/29/2000</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smtClean="0">
                          <a:effectLst/>
                        </a:rPr>
                        <a:t>  Expect </a:t>
                      </a:r>
                      <a:r>
                        <a:rPr lang="en-US" sz="1400" b="1" u="none" strike="noStrike" dirty="0">
                          <a:effectLst/>
                        </a:rPr>
                        <a:t>earning will be far below</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2</a:t>
                      </a:r>
                      <a:endParaRPr lang="en-US" sz="1400" b="1" i="0" u="none" strike="noStrike" dirty="0">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12/8/2000</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smtClean="0">
                          <a:effectLst/>
                        </a:rPr>
                        <a:t>  $</a:t>
                      </a:r>
                      <a:r>
                        <a:rPr lang="en-US" sz="1400" b="1" u="none" strike="noStrike" dirty="0">
                          <a:effectLst/>
                        </a:rPr>
                        <a:t>4 billion cash in company</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a:effectLst/>
                        </a:rPr>
                        <a:t>3</a:t>
                      </a:r>
                      <a:endParaRPr lang="en-US" sz="1400" b="1" i="0" u="none" strike="noStrike">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10/19/2000</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baseline="0" dirty="0" smtClean="0">
                          <a:effectLst/>
                        </a:rPr>
                        <a:t>  D</a:t>
                      </a:r>
                      <a:r>
                        <a:rPr lang="en-US" sz="1400" b="1" u="none" strike="noStrike" dirty="0" smtClean="0">
                          <a:effectLst/>
                        </a:rPr>
                        <a:t>isappointing </a:t>
                      </a:r>
                      <a:r>
                        <a:rPr lang="en-US" sz="1400" b="1" u="none" strike="noStrike" dirty="0">
                          <a:effectLst/>
                        </a:rPr>
                        <a:t>earning report</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a:effectLst/>
                        </a:rPr>
                        <a:t>4</a:t>
                      </a:r>
                      <a:endParaRPr lang="en-US" sz="1400" b="1" i="0" u="none" strike="noStrike">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4/19/2001</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smtClean="0">
                          <a:effectLst/>
                        </a:rPr>
                        <a:t>  Dow </a:t>
                      </a:r>
                      <a:r>
                        <a:rPr lang="en-US" sz="1400" b="1" u="none" strike="noStrike" dirty="0">
                          <a:effectLst/>
                        </a:rPr>
                        <a:t>and </a:t>
                      </a:r>
                      <a:r>
                        <a:rPr lang="en-US" sz="1400" b="1" u="none" strike="noStrike" dirty="0" err="1">
                          <a:effectLst/>
                        </a:rPr>
                        <a:t>Nasdaq</a:t>
                      </a:r>
                      <a:r>
                        <a:rPr lang="en-US" sz="1400" b="1" u="none" strike="noStrike" dirty="0">
                          <a:effectLst/>
                        </a:rPr>
                        <a:t> soar after rate cut </a:t>
                      </a:r>
                      <a:r>
                        <a:rPr lang="en-US" sz="1400" b="1" u="none" strike="noStrike" dirty="0" smtClean="0">
                          <a:effectLst/>
                        </a:rPr>
                        <a:t/>
                      </a:r>
                      <a:br>
                        <a:rPr lang="en-US" sz="1400" b="1" u="none" strike="noStrike" dirty="0" smtClean="0">
                          <a:effectLst/>
                        </a:rPr>
                      </a:br>
                      <a:r>
                        <a:rPr lang="en-US" sz="1400" b="1" u="none" strike="noStrike" dirty="0" smtClean="0">
                          <a:effectLst/>
                        </a:rPr>
                        <a:t> by </a:t>
                      </a:r>
                      <a:r>
                        <a:rPr lang="en-US" sz="1400" b="1" u="none" strike="noStrike" dirty="0">
                          <a:effectLst/>
                        </a:rPr>
                        <a:t>Federal Reserve</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a:effectLst/>
                        </a:rPr>
                        <a:t>5</a:t>
                      </a:r>
                      <a:endParaRPr lang="en-US" sz="1400" b="1" i="0" u="none" strike="noStrike">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7/20/2001</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smtClean="0">
                          <a:effectLst/>
                        </a:rPr>
                        <a:t>  Apple's </a:t>
                      </a:r>
                      <a:r>
                        <a:rPr lang="en-US" sz="1400" b="1" u="none" strike="noStrike" dirty="0">
                          <a:effectLst/>
                        </a:rPr>
                        <a:t>new retail store</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5686">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a:effectLst/>
                        </a:rPr>
                        <a:t>…</a:t>
                      </a:r>
                      <a:endParaRPr lang="en-US" sz="1400" b="1" i="0" u="none" strike="noStrike">
                        <a:solidFill>
                          <a:srgbClr val="000000"/>
                        </a:solidFill>
                        <a:effectLst/>
                        <a:latin typeface="Calibri"/>
                      </a:endParaRPr>
                    </a:p>
                  </a:txBody>
                  <a:tcPr marL="9525" marR="9525" marT="9525" marB="0" anchor="ctr">
                    <a:lnL>
                      <a:noFill/>
                    </a:lnL>
                    <a:lnR w="12700" cap="flat" cmpd="sng" algn="ctr">
                      <a:solidFill>
                        <a:sysClr val="windowText" lastClr="000000"/>
                      </a:solidFill>
                      <a:prstDash val="solid"/>
                      <a:round/>
                      <a:headEnd type="none" w="med" len="med"/>
                      <a:tailEnd type="none" w="med" len="med"/>
                    </a:lnR>
                    <a:lnT>
                      <a:no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ctr" fontAlgn="b"/>
                      <a:r>
                        <a:rPr lang="en-US" sz="1400" b="1" u="none" strike="noStrike" dirty="0">
                          <a:effectLst/>
                        </a:rPr>
                        <a:t>…</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1" hangingPunct="1">
                        <a:defRPr sz="1800" kern="1200">
                          <a:solidFill>
                            <a:schemeClr val="tx1"/>
                          </a:solidFill>
                          <a:latin typeface="Calibri"/>
                        </a:defRPr>
                      </a:lvl1pPr>
                      <a:lvl2pPr marL="457200" algn="l" defTabSz="914400" rtl="0" eaLnBrk="1" latinLnBrk="1" hangingPunct="1">
                        <a:defRPr sz="1800" kern="1200">
                          <a:solidFill>
                            <a:schemeClr val="tx1"/>
                          </a:solidFill>
                          <a:latin typeface="Calibri"/>
                        </a:defRPr>
                      </a:lvl2pPr>
                      <a:lvl3pPr marL="914400" algn="l" defTabSz="914400" rtl="0" eaLnBrk="1" latinLnBrk="1" hangingPunct="1">
                        <a:defRPr sz="1800" kern="1200">
                          <a:solidFill>
                            <a:schemeClr val="tx1"/>
                          </a:solidFill>
                          <a:latin typeface="Calibri"/>
                        </a:defRPr>
                      </a:lvl3pPr>
                      <a:lvl4pPr marL="1371600" algn="l" defTabSz="914400" rtl="0" eaLnBrk="1" latinLnBrk="1" hangingPunct="1">
                        <a:defRPr sz="1800" kern="1200">
                          <a:solidFill>
                            <a:schemeClr val="tx1"/>
                          </a:solidFill>
                          <a:latin typeface="Calibri"/>
                        </a:defRPr>
                      </a:lvl4pPr>
                      <a:lvl5pPr marL="1828800" algn="l" defTabSz="914400" rtl="0" eaLnBrk="1" latinLnBrk="1" hangingPunct="1">
                        <a:defRPr sz="1800" kern="1200">
                          <a:solidFill>
                            <a:schemeClr val="tx1"/>
                          </a:solidFill>
                          <a:latin typeface="Calibri"/>
                        </a:defRPr>
                      </a:lvl5pPr>
                      <a:lvl6pPr marL="2286000" algn="l" defTabSz="914400" rtl="0" eaLnBrk="1" latinLnBrk="1" hangingPunct="1">
                        <a:defRPr sz="1800" kern="1200">
                          <a:solidFill>
                            <a:schemeClr val="tx1"/>
                          </a:solidFill>
                          <a:latin typeface="Calibri"/>
                        </a:defRPr>
                      </a:lvl6pPr>
                      <a:lvl7pPr marL="2743200" algn="l" defTabSz="914400" rtl="0" eaLnBrk="1" latinLnBrk="1" hangingPunct="1">
                        <a:defRPr sz="1800" kern="1200">
                          <a:solidFill>
                            <a:schemeClr val="tx1"/>
                          </a:solidFill>
                          <a:latin typeface="Calibri"/>
                        </a:defRPr>
                      </a:lvl7pPr>
                      <a:lvl8pPr marL="3200400" algn="l" defTabSz="914400" rtl="0" eaLnBrk="1" latinLnBrk="1" hangingPunct="1">
                        <a:defRPr sz="1800" kern="1200">
                          <a:solidFill>
                            <a:schemeClr val="tx1"/>
                          </a:solidFill>
                          <a:latin typeface="Calibri"/>
                        </a:defRPr>
                      </a:lvl8pPr>
                      <a:lvl9pPr marL="3657600" algn="l" defTabSz="914400" rtl="0" eaLnBrk="1" latinLnBrk="1" hangingPunct="1">
                        <a:defRPr sz="1800" kern="1200">
                          <a:solidFill>
                            <a:schemeClr val="tx1"/>
                          </a:solidFill>
                          <a:latin typeface="Calibri"/>
                        </a:defRPr>
                      </a:lvl9pPr>
                    </a:lstStyle>
                    <a:p>
                      <a:pPr algn="l" fontAlgn="b"/>
                      <a:r>
                        <a:rPr lang="en-US" sz="1400" b="1" u="none" strike="noStrike" dirty="0">
                          <a:effectLst/>
                        </a:rPr>
                        <a:t>…</a:t>
                      </a:r>
                      <a:endParaRPr lang="en-US" sz="1400" b="1" i="0" u="none" strike="noStrike" dirty="0">
                        <a:solidFill>
                          <a:srgbClr val="000000"/>
                        </a:solidFill>
                        <a:effectLst/>
                        <a:latin typeface="Calibri"/>
                      </a:endParaRPr>
                    </a:p>
                  </a:txBody>
                  <a:tcPr marL="9525" marR="9525" marT="9525" marB="0" anchor="ctr">
                    <a:lnL w="12700" cap="flat" cmpd="sng" algn="ctr">
                      <a:solidFill>
                        <a:sysClr val="windowText" lastClr="000000"/>
                      </a:solidFill>
                      <a:prstDash val="solid"/>
                      <a:round/>
                      <a:headEnd type="none" w="med" len="med"/>
                      <a:tailEnd type="none" w="med" len="med"/>
                    </a:lnL>
                    <a:lnR>
                      <a:noFill/>
                    </a:lnR>
                    <a:lnT>
                      <a:no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pSp>
        <p:nvGrpSpPr>
          <p:cNvPr id="4" name="Group 3"/>
          <p:cNvGrpSpPr/>
          <p:nvPr/>
        </p:nvGrpSpPr>
        <p:grpSpPr>
          <a:xfrm>
            <a:off x="2362200" y="1251250"/>
            <a:ext cx="3048002" cy="4006549"/>
            <a:chOff x="2362200" y="1251250"/>
            <a:chExt cx="3048002" cy="4006549"/>
          </a:xfrm>
        </p:grpSpPr>
        <p:sp>
          <p:nvSpPr>
            <p:cNvPr id="53" name="Oval 52"/>
            <p:cNvSpPr/>
            <p:nvPr/>
          </p:nvSpPr>
          <p:spPr>
            <a:xfrm>
              <a:off x="2362200" y="1251250"/>
              <a:ext cx="457200" cy="1157538"/>
            </a:xfrm>
            <a:prstGeom prst="ellipse">
              <a:avLst/>
            </a:prstGeom>
            <a:noFill/>
            <a:ln w="25400" cap="flat" cmpd="sng" algn="ctr">
              <a:solidFill>
                <a:srgbClr val="C0504D"/>
              </a:solidFill>
              <a:prstDash val="solid"/>
            </a:ln>
            <a:effectLst/>
          </p:spPr>
          <p:txBody>
            <a:bodyPr rtlCol="0" anchor="ctr"/>
            <a:lstStyle/>
            <a:p>
              <a:pPr algn="ctr">
                <a:defRPr/>
              </a:pPr>
              <a:endParaRPr lang="en-US" kern="0" dirty="0">
                <a:solidFill>
                  <a:sysClr val="windowText" lastClr="000000"/>
                </a:solidFill>
                <a:latin typeface="Calibri"/>
                <a:ea typeface="Arial"/>
              </a:endParaRPr>
            </a:p>
          </p:txBody>
        </p:sp>
        <p:sp>
          <p:nvSpPr>
            <p:cNvPr id="54" name="Oval 53"/>
            <p:cNvSpPr/>
            <p:nvPr/>
          </p:nvSpPr>
          <p:spPr>
            <a:xfrm>
              <a:off x="3886200" y="1907490"/>
              <a:ext cx="381000" cy="366408"/>
            </a:xfrm>
            <a:prstGeom prst="ellipse">
              <a:avLst/>
            </a:prstGeom>
            <a:noFill/>
            <a:ln w="25400" cap="flat" cmpd="sng" algn="ctr">
              <a:solidFill>
                <a:srgbClr val="C0504D"/>
              </a:solidFill>
              <a:prstDash val="solid"/>
            </a:ln>
            <a:effectLst/>
          </p:spPr>
          <p:txBody>
            <a:bodyPr rtlCol="0" anchor="ctr"/>
            <a:lstStyle/>
            <a:p>
              <a:pPr algn="ctr">
                <a:defRPr/>
              </a:pPr>
              <a:endParaRPr lang="en-US" kern="0" dirty="0">
                <a:solidFill>
                  <a:sysClr val="windowText" lastClr="000000"/>
                </a:solidFill>
                <a:latin typeface="Calibri"/>
                <a:ea typeface="Arial"/>
              </a:endParaRPr>
            </a:p>
          </p:txBody>
        </p:sp>
        <p:sp>
          <p:nvSpPr>
            <p:cNvPr id="55" name="Oval 54"/>
            <p:cNvSpPr/>
            <p:nvPr/>
          </p:nvSpPr>
          <p:spPr>
            <a:xfrm>
              <a:off x="4572000" y="1907490"/>
              <a:ext cx="381000" cy="366408"/>
            </a:xfrm>
            <a:prstGeom prst="ellipse">
              <a:avLst/>
            </a:prstGeom>
            <a:noFill/>
            <a:ln w="25400" cap="flat" cmpd="sng" algn="ctr">
              <a:solidFill>
                <a:srgbClr val="C0504D"/>
              </a:solidFill>
              <a:prstDash val="solid"/>
            </a:ln>
            <a:effectLst/>
          </p:spPr>
          <p:txBody>
            <a:bodyPr rtlCol="0" anchor="ctr"/>
            <a:lstStyle/>
            <a:p>
              <a:pPr algn="ctr">
                <a:defRPr/>
              </a:pPr>
              <a:endParaRPr lang="en-US" kern="0" dirty="0">
                <a:solidFill>
                  <a:sysClr val="windowText" lastClr="000000"/>
                </a:solidFill>
                <a:latin typeface="Calibri"/>
                <a:ea typeface="Arial"/>
              </a:endParaRPr>
            </a:p>
          </p:txBody>
        </p:sp>
        <p:sp>
          <p:nvSpPr>
            <p:cNvPr id="56" name="Oval 55"/>
            <p:cNvSpPr/>
            <p:nvPr/>
          </p:nvSpPr>
          <p:spPr>
            <a:xfrm>
              <a:off x="2971800" y="2045298"/>
              <a:ext cx="381000" cy="366408"/>
            </a:xfrm>
            <a:prstGeom prst="ellipse">
              <a:avLst/>
            </a:prstGeom>
            <a:noFill/>
            <a:ln w="25400" cap="flat" cmpd="sng" algn="ctr">
              <a:solidFill>
                <a:srgbClr val="C0504D"/>
              </a:solidFill>
              <a:prstDash val="solid"/>
            </a:ln>
            <a:effectLst/>
          </p:spPr>
          <p:txBody>
            <a:bodyPr rtlCol="0" anchor="ctr"/>
            <a:lstStyle/>
            <a:p>
              <a:pPr algn="ctr">
                <a:defRPr/>
              </a:pPr>
              <a:endParaRPr lang="en-US" kern="0" dirty="0">
                <a:solidFill>
                  <a:sysClr val="windowText" lastClr="000000"/>
                </a:solidFill>
                <a:latin typeface="Calibri"/>
                <a:ea typeface="Arial"/>
              </a:endParaRPr>
            </a:p>
          </p:txBody>
        </p:sp>
        <p:cxnSp>
          <p:nvCxnSpPr>
            <p:cNvPr id="57" name="Elbow Connector 56"/>
            <p:cNvCxnSpPr/>
            <p:nvPr/>
          </p:nvCxnSpPr>
          <p:spPr>
            <a:xfrm rot="10800000">
              <a:off x="2590800" y="2286000"/>
              <a:ext cx="2819400" cy="1693909"/>
            </a:xfrm>
            <a:prstGeom prst="bentConnector2">
              <a:avLst/>
            </a:prstGeom>
            <a:noFill/>
            <a:ln w="28575" cap="flat" cmpd="sng" algn="ctr">
              <a:solidFill>
                <a:srgbClr val="C00000"/>
              </a:solidFill>
              <a:prstDash val="solid"/>
              <a:tailEnd type="arrow"/>
            </a:ln>
            <a:effectLst/>
          </p:spPr>
        </p:cxnSp>
        <p:cxnSp>
          <p:nvCxnSpPr>
            <p:cNvPr id="58" name="Elbow Connector 57"/>
            <p:cNvCxnSpPr/>
            <p:nvPr/>
          </p:nvCxnSpPr>
          <p:spPr>
            <a:xfrm rot="10800000">
              <a:off x="2590800" y="2286000"/>
              <a:ext cx="2819400" cy="2303509"/>
            </a:xfrm>
            <a:prstGeom prst="bentConnector2">
              <a:avLst/>
            </a:prstGeom>
            <a:noFill/>
            <a:ln w="28575" cap="flat" cmpd="sng" algn="ctr">
              <a:solidFill>
                <a:srgbClr val="C00000"/>
              </a:solidFill>
              <a:prstDash val="solid"/>
              <a:tailEnd type="arrow"/>
            </a:ln>
            <a:effectLst/>
          </p:spPr>
        </p:cxnSp>
        <p:cxnSp>
          <p:nvCxnSpPr>
            <p:cNvPr id="59" name="Elbow Connector 58"/>
            <p:cNvCxnSpPr/>
            <p:nvPr/>
          </p:nvCxnSpPr>
          <p:spPr>
            <a:xfrm rot="10800000">
              <a:off x="3162300" y="2286000"/>
              <a:ext cx="2247900" cy="1995791"/>
            </a:xfrm>
            <a:prstGeom prst="bentConnector2">
              <a:avLst/>
            </a:prstGeom>
            <a:noFill/>
            <a:ln w="28575" cap="flat" cmpd="sng" algn="ctr">
              <a:solidFill>
                <a:srgbClr val="C00000"/>
              </a:solidFill>
              <a:prstDash val="solid"/>
              <a:tailEnd type="arrow"/>
            </a:ln>
            <a:effectLst/>
          </p:spPr>
        </p:cxnSp>
        <p:cxnSp>
          <p:nvCxnSpPr>
            <p:cNvPr id="60" name="Elbow Connector 59"/>
            <p:cNvCxnSpPr/>
            <p:nvPr/>
          </p:nvCxnSpPr>
          <p:spPr>
            <a:xfrm rot="16200000" flipV="1">
              <a:off x="3333752" y="2876550"/>
              <a:ext cx="2819399" cy="1333500"/>
            </a:xfrm>
            <a:prstGeom prst="bentConnector3">
              <a:avLst>
                <a:gd name="adj1" fmla="val -96"/>
              </a:avLst>
            </a:prstGeom>
            <a:noFill/>
            <a:ln w="28575" cap="flat" cmpd="sng" algn="ctr">
              <a:solidFill>
                <a:srgbClr val="C00000"/>
              </a:solidFill>
              <a:prstDash val="solid"/>
              <a:tailEnd type="arrow"/>
            </a:ln>
            <a:effectLst/>
          </p:spPr>
        </p:cxnSp>
        <p:cxnSp>
          <p:nvCxnSpPr>
            <p:cNvPr id="61" name="Elbow Connector 60"/>
            <p:cNvCxnSpPr/>
            <p:nvPr/>
          </p:nvCxnSpPr>
          <p:spPr>
            <a:xfrm rot="16200000" flipV="1">
              <a:off x="3524252" y="3371850"/>
              <a:ext cx="3124199" cy="647700"/>
            </a:xfrm>
            <a:prstGeom prst="bentConnector3">
              <a:avLst>
                <a:gd name="adj1" fmla="val -601"/>
              </a:avLst>
            </a:prstGeom>
            <a:noFill/>
            <a:ln w="28575" cap="flat" cmpd="sng" algn="ctr">
              <a:solidFill>
                <a:srgbClr val="C00000"/>
              </a:solidFill>
              <a:prstDash val="solid"/>
              <a:tailEnd type="arrow"/>
            </a:ln>
            <a:effectLst/>
          </p:spPr>
        </p:cxnSp>
      </p:grpSp>
      <p:sp>
        <p:nvSpPr>
          <p:cNvPr id="21" name="Rectangle 20"/>
          <p:cNvSpPr/>
          <p:nvPr/>
        </p:nvSpPr>
        <p:spPr>
          <a:xfrm>
            <a:off x="533400" y="5864019"/>
            <a:ext cx="10787061" cy="584775"/>
          </a:xfrm>
          <a:prstGeom prst="rect">
            <a:avLst/>
          </a:prstGeom>
          <a:solidFill>
            <a:srgbClr val="FFFF66"/>
          </a:solidFill>
        </p:spPr>
        <p:txBody>
          <a:bodyPr wrap="square">
            <a:spAutoFit/>
          </a:bodyPr>
          <a:lstStyle/>
          <a:p>
            <a:r>
              <a:rPr lang="en-US" sz="1600" dirty="0"/>
              <a:t>Hyun </a:t>
            </a:r>
            <a:r>
              <a:rPr lang="en-US" sz="1600" dirty="0" err="1"/>
              <a:t>Duk</a:t>
            </a:r>
            <a:r>
              <a:rPr lang="en-US" sz="1600" dirty="0"/>
              <a:t> Kim, Danila </a:t>
            </a:r>
            <a:r>
              <a:rPr lang="en-US" sz="1600" dirty="0" err="1"/>
              <a:t>Nikitin</a:t>
            </a:r>
            <a:r>
              <a:rPr lang="en-US" sz="1600" dirty="0"/>
              <a:t>, </a:t>
            </a:r>
            <a:r>
              <a:rPr lang="en-US" sz="1600" dirty="0" err="1"/>
              <a:t>ChengXiang</a:t>
            </a:r>
            <a:r>
              <a:rPr lang="en-US" sz="1600" dirty="0"/>
              <a:t> Zhai, </a:t>
            </a:r>
            <a:r>
              <a:rPr lang="en-US" sz="1600" dirty="0" err="1"/>
              <a:t>Malu</a:t>
            </a:r>
            <a:r>
              <a:rPr lang="en-US" sz="1600" dirty="0"/>
              <a:t> Castellanos, and </a:t>
            </a:r>
            <a:r>
              <a:rPr lang="en-US" sz="1600" dirty="0" err="1"/>
              <a:t>Meichun</a:t>
            </a:r>
            <a:r>
              <a:rPr lang="en-US" sz="1600" dirty="0"/>
              <a:t> Hsu. 2013. Information Retrieval with Time Series Query. In </a:t>
            </a:r>
            <a:r>
              <a:rPr lang="en-US" sz="1600" i="1" dirty="0"/>
              <a:t>Proceedings of the 2013 Conference on the Theory of Information Retrieval</a:t>
            </a:r>
            <a:r>
              <a:rPr lang="en-US" sz="1600" dirty="0"/>
              <a:t> (ICTIR '13</a:t>
            </a:r>
            <a:r>
              <a:rPr lang="en-US" sz="1600" dirty="0" smtClean="0"/>
              <a:t>). </a:t>
            </a:r>
            <a:endParaRPr lang="en-US" sz="1600" dirty="0"/>
          </a:p>
        </p:txBody>
      </p:sp>
      <p:sp>
        <p:nvSpPr>
          <p:cNvPr id="3" name="Slide Number Placeholder 2"/>
          <p:cNvSpPr>
            <a:spLocks noGrp="1"/>
          </p:cNvSpPr>
          <p:nvPr>
            <p:ph type="sldNum" sz="quarter" idx="12"/>
          </p:nvPr>
        </p:nvSpPr>
        <p:spPr/>
        <p:txBody>
          <a:bodyPr/>
          <a:lstStyle/>
          <a:p>
            <a:fld id="{88AD08FE-21CA-447A-B5E0-10774CCDBD3A}" type="slidenum">
              <a:rPr lang="en-US" smtClean="0"/>
              <a:t>48</a:t>
            </a:fld>
            <a:endParaRPr lang="en-US"/>
          </a:p>
        </p:txBody>
      </p:sp>
    </p:spTree>
    <p:extLst>
      <p:ext uri="{BB962C8B-B14F-4D97-AF65-F5344CB8AC3E}">
        <p14:creationId xmlns:p14="http://schemas.microsoft.com/office/powerpoint/2010/main" val="273878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Outlook: Towards a General TextScope</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49</a:t>
            </a:fld>
            <a:endParaRPr lang="en-US"/>
          </a:p>
        </p:txBody>
      </p:sp>
      <p:pic>
        <p:nvPicPr>
          <p:cNvPr id="5" name="Picture 4"/>
          <p:cNvPicPr>
            <a:picLocks noChangeAspect="1"/>
          </p:cNvPicPr>
          <p:nvPr/>
        </p:nvPicPr>
        <p:blipFill>
          <a:blip r:embed="rId2">
            <a:duotone>
              <a:schemeClr val="accent3">
                <a:shade val="45000"/>
                <a:satMod val="135000"/>
              </a:schemeClr>
              <a:prstClr val="white"/>
            </a:duotone>
          </a:blip>
          <a:stretch>
            <a:fillRect/>
          </a:stretch>
        </p:blipFill>
        <p:spPr>
          <a:xfrm>
            <a:off x="778669" y="838200"/>
            <a:ext cx="9263062" cy="5545404"/>
          </a:xfrm>
          <a:prstGeom prst="rect">
            <a:avLst/>
          </a:prstGeom>
        </p:spPr>
      </p:pic>
      <p:grpSp>
        <p:nvGrpSpPr>
          <p:cNvPr id="6" name="Group 5"/>
          <p:cNvGrpSpPr/>
          <p:nvPr/>
        </p:nvGrpSpPr>
        <p:grpSpPr>
          <a:xfrm>
            <a:off x="3581400" y="2133600"/>
            <a:ext cx="2362200" cy="1278804"/>
            <a:chOff x="990600" y="4038600"/>
            <a:chExt cx="2772894" cy="1861433"/>
          </a:xfrm>
        </p:grpSpPr>
        <p:pic>
          <p:nvPicPr>
            <p:cNvPr id="7" name="Picture 6"/>
            <p:cNvPicPr>
              <a:picLocks noChangeAspect="1"/>
            </p:cNvPicPr>
            <p:nvPr/>
          </p:nvPicPr>
          <p:blipFill>
            <a:blip r:embed="rId3"/>
            <a:stretch>
              <a:fillRect/>
            </a:stretch>
          </p:blipFill>
          <p:spPr>
            <a:xfrm>
              <a:off x="990600" y="4038600"/>
              <a:ext cx="2772894" cy="1861433"/>
            </a:xfrm>
            <a:prstGeom prst="rect">
              <a:avLst/>
            </a:prstGeom>
          </p:spPr>
        </p:pic>
        <p:sp>
          <p:nvSpPr>
            <p:cNvPr id="8" name="TextBox 7"/>
            <p:cNvSpPr txBox="1"/>
            <p:nvPr/>
          </p:nvSpPr>
          <p:spPr>
            <a:xfrm>
              <a:off x="1219200" y="4236275"/>
              <a:ext cx="2275949" cy="582402"/>
            </a:xfrm>
            <a:prstGeom prst="rect">
              <a:avLst/>
            </a:prstGeom>
            <a:solidFill>
              <a:srgbClr val="FFFF00"/>
            </a:solidFill>
          </p:spPr>
          <p:txBody>
            <a:bodyPr wrap="square" rtlCol="0">
              <a:spAutoFit/>
            </a:bodyPr>
            <a:lstStyle/>
            <a:p>
              <a:r>
                <a:rPr lang="en-US" sz="2000" b="1" dirty="0" smtClean="0"/>
                <a:t>Aviation Safety</a:t>
              </a:r>
              <a:endParaRPr lang="en-US" sz="2000" b="1" dirty="0"/>
            </a:p>
          </p:txBody>
        </p:sp>
      </p:grpSp>
      <p:grpSp>
        <p:nvGrpSpPr>
          <p:cNvPr id="9" name="Group 8"/>
          <p:cNvGrpSpPr/>
          <p:nvPr/>
        </p:nvGrpSpPr>
        <p:grpSpPr>
          <a:xfrm>
            <a:off x="4572881" y="3167088"/>
            <a:ext cx="2590800" cy="1614502"/>
            <a:chOff x="892996" y="4050662"/>
            <a:chExt cx="3025372" cy="2011738"/>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996" y="4050662"/>
              <a:ext cx="3025372" cy="2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72418" y="4050662"/>
              <a:ext cx="2412059" cy="498554"/>
            </a:xfrm>
            <a:prstGeom prst="rect">
              <a:avLst/>
            </a:prstGeom>
            <a:solidFill>
              <a:srgbClr val="FFFF00"/>
            </a:solidFill>
          </p:spPr>
          <p:txBody>
            <a:bodyPr wrap="square" rtlCol="0">
              <a:spAutoFit/>
            </a:bodyPr>
            <a:lstStyle/>
            <a:p>
              <a:r>
                <a:rPr lang="en-US" sz="2000" b="1" dirty="0" smtClean="0"/>
                <a:t>Medical &amp; Health</a:t>
              </a:r>
              <a:endParaRPr lang="en-US" sz="2000" b="1" dirty="0"/>
            </a:p>
          </p:txBody>
        </p:sp>
      </p:grpSp>
      <p:grpSp>
        <p:nvGrpSpPr>
          <p:cNvPr id="12" name="Group 11"/>
          <p:cNvGrpSpPr/>
          <p:nvPr/>
        </p:nvGrpSpPr>
        <p:grpSpPr>
          <a:xfrm>
            <a:off x="5472820" y="4083591"/>
            <a:ext cx="2070979" cy="1628825"/>
            <a:chOff x="1205621" y="3933775"/>
            <a:chExt cx="2577140" cy="2238425"/>
          </a:xfrm>
        </p:grpSpPr>
        <p:pic>
          <p:nvPicPr>
            <p:cNvPr id="13" name="Picture 2" descr="http://bigelectronics.net/images/art/consumer-electronic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621" y="3933775"/>
              <a:ext cx="2577140" cy="2238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51399" y="3997229"/>
              <a:ext cx="1583124" cy="549854"/>
            </a:xfrm>
            <a:prstGeom prst="rect">
              <a:avLst/>
            </a:prstGeom>
            <a:solidFill>
              <a:srgbClr val="FFFF00"/>
            </a:solidFill>
          </p:spPr>
          <p:txBody>
            <a:bodyPr wrap="square" rtlCol="0">
              <a:spAutoFit/>
            </a:bodyPr>
            <a:lstStyle/>
            <a:p>
              <a:r>
                <a:rPr lang="en-US" sz="2000" b="1" dirty="0" smtClean="0"/>
                <a:t>Products</a:t>
              </a:r>
              <a:endParaRPr lang="en-US" sz="2000" b="1" dirty="0"/>
            </a:p>
          </p:txBody>
        </p:sp>
      </p:grpSp>
      <p:grpSp>
        <p:nvGrpSpPr>
          <p:cNvPr id="15" name="Group 14"/>
          <p:cNvGrpSpPr/>
          <p:nvPr/>
        </p:nvGrpSpPr>
        <p:grpSpPr>
          <a:xfrm>
            <a:off x="6528195" y="4668157"/>
            <a:ext cx="2090738" cy="1568054"/>
            <a:chOff x="768153" y="4154226"/>
            <a:chExt cx="2090738" cy="1568054"/>
          </a:xfrm>
        </p:grpSpPr>
        <p:pic>
          <p:nvPicPr>
            <p:cNvPr id="16" name="Picture 2" descr="http://b94818f72e658aa7f030-e02c1d54ef30da44df8b89fd9c6c30b6.r50.cf5.rackcdn.com/wp-content/uploads/2015/12/breaking-new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153" y="4154226"/>
              <a:ext cx="2090738" cy="156805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55773" y="4267636"/>
              <a:ext cx="1125629" cy="400110"/>
            </a:xfrm>
            <a:prstGeom prst="rect">
              <a:avLst/>
            </a:prstGeom>
            <a:solidFill>
              <a:srgbClr val="FFFF00"/>
            </a:solidFill>
          </p:spPr>
          <p:txBody>
            <a:bodyPr wrap="none" rtlCol="0">
              <a:spAutoFit/>
            </a:bodyPr>
            <a:lstStyle/>
            <a:p>
              <a:r>
                <a:rPr lang="en-US" sz="2000" b="1" dirty="0" smtClean="0"/>
                <a:t>Financial</a:t>
              </a:r>
              <a:endParaRPr lang="en-US" sz="2000" b="1" dirty="0"/>
            </a:p>
          </p:txBody>
        </p:sp>
      </p:grpSp>
      <p:sp>
        <p:nvSpPr>
          <p:cNvPr id="18" name="TextBox 17"/>
          <p:cNvSpPr txBox="1"/>
          <p:nvPr/>
        </p:nvSpPr>
        <p:spPr>
          <a:xfrm>
            <a:off x="8167001" y="5712416"/>
            <a:ext cx="2326663" cy="523220"/>
          </a:xfrm>
          <a:prstGeom prst="rect">
            <a:avLst/>
          </a:prstGeom>
          <a:solidFill>
            <a:srgbClr val="FFFF00"/>
          </a:solidFill>
        </p:spPr>
        <p:txBody>
          <a:bodyPr wrap="none" rtlCol="0">
            <a:spAutoFit/>
          </a:bodyPr>
          <a:lstStyle/>
          <a:p>
            <a:r>
              <a:rPr lang="en-US" sz="2800" b="1" dirty="0" smtClean="0"/>
              <a:t>Many others…</a:t>
            </a:r>
            <a:endParaRPr lang="en-US" sz="2800" b="1" dirty="0"/>
          </a:p>
        </p:txBody>
      </p:sp>
    </p:spTree>
    <p:extLst>
      <p:ext uri="{BB962C8B-B14F-4D97-AF65-F5344CB8AC3E}">
        <p14:creationId xmlns:p14="http://schemas.microsoft.com/office/powerpoint/2010/main" val="322412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0"/>
            <a:ext cx="12395200" cy="1143000"/>
          </a:xfrm>
        </p:spPr>
        <p:txBody>
          <a:bodyPr>
            <a:normAutofit/>
          </a:bodyPr>
          <a:lstStyle/>
          <a:p>
            <a:r>
              <a:rPr lang="en-US" dirty="0" smtClean="0"/>
              <a:t>Humans </a:t>
            </a:r>
            <a:r>
              <a:rPr lang="en-US" dirty="0"/>
              <a:t>as </a:t>
            </a:r>
            <a:r>
              <a:rPr lang="en-US" b="1" dirty="0"/>
              <a:t>Subjective</a:t>
            </a:r>
            <a:r>
              <a:rPr lang="en-US" dirty="0"/>
              <a:t> </a:t>
            </a:r>
            <a:r>
              <a:rPr lang="en-US" altLang="zh-CN" dirty="0"/>
              <a:t>&amp; </a:t>
            </a:r>
            <a:r>
              <a:rPr lang="en-US" altLang="zh-CN" b="1" dirty="0"/>
              <a:t>Intelligent</a:t>
            </a:r>
            <a:r>
              <a:rPr lang="en-US" dirty="0"/>
              <a:t> “Sensors”</a:t>
            </a:r>
          </a:p>
        </p:txBody>
      </p:sp>
      <p:sp>
        <p:nvSpPr>
          <p:cNvPr id="5" name="TextBox 4"/>
          <p:cNvSpPr txBox="1"/>
          <p:nvPr/>
        </p:nvSpPr>
        <p:spPr>
          <a:xfrm>
            <a:off x="763570" y="1548824"/>
            <a:ext cx="2055755" cy="584775"/>
          </a:xfrm>
          <a:prstGeom prst="rect">
            <a:avLst/>
          </a:prstGeom>
          <a:noFill/>
        </p:spPr>
        <p:txBody>
          <a:bodyPr wrap="none" rtlCol="0">
            <a:spAutoFit/>
          </a:bodyPr>
          <a:lstStyle/>
          <a:p>
            <a:pPr algn="ctr"/>
            <a:r>
              <a:rPr lang="en-US" sz="3200" b="1" dirty="0"/>
              <a:t>Real World</a:t>
            </a:r>
          </a:p>
        </p:txBody>
      </p:sp>
      <p:sp>
        <p:nvSpPr>
          <p:cNvPr id="10" name="TextBox 9"/>
          <p:cNvSpPr txBox="1"/>
          <p:nvPr/>
        </p:nvSpPr>
        <p:spPr>
          <a:xfrm>
            <a:off x="5247381" y="1548825"/>
            <a:ext cx="1335622" cy="584775"/>
          </a:xfrm>
          <a:prstGeom prst="rect">
            <a:avLst/>
          </a:prstGeom>
          <a:noFill/>
        </p:spPr>
        <p:txBody>
          <a:bodyPr wrap="none" rtlCol="0">
            <a:spAutoFit/>
          </a:bodyPr>
          <a:lstStyle/>
          <a:p>
            <a:pPr algn="ctr"/>
            <a:r>
              <a:rPr lang="en-US" sz="3200" b="1" dirty="0"/>
              <a:t>Sensor</a:t>
            </a:r>
          </a:p>
        </p:txBody>
      </p:sp>
      <p:sp>
        <p:nvSpPr>
          <p:cNvPr id="15" name="TextBox 14"/>
          <p:cNvSpPr txBox="1"/>
          <p:nvPr/>
        </p:nvSpPr>
        <p:spPr>
          <a:xfrm>
            <a:off x="9561650" y="1548824"/>
            <a:ext cx="1074525" cy="584775"/>
          </a:xfrm>
          <a:prstGeom prst="rect">
            <a:avLst/>
          </a:prstGeom>
          <a:noFill/>
        </p:spPr>
        <p:txBody>
          <a:bodyPr wrap="none" rtlCol="0">
            <a:spAutoFit/>
          </a:bodyPr>
          <a:lstStyle/>
          <a:p>
            <a:pPr algn="ctr"/>
            <a:r>
              <a:rPr lang="en-US" sz="3200" b="1" dirty="0"/>
              <a:t>Data </a:t>
            </a:r>
          </a:p>
        </p:txBody>
      </p:sp>
      <p:sp>
        <p:nvSpPr>
          <p:cNvPr id="32" name="TextBox 31"/>
          <p:cNvSpPr txBox="1"/>
          <p:nvPr/>
        </p:nvSpPr>
        <p:spPr>
          <a:xfrm>
            <a:off x="7289561" y="1362060"/>
            <a:ext cx="1200521" cy="523220"/>
          </a:xfrm>
          <a:prstGeom prst="rect">
            <a:avLst/>
          </a:prstGeom>
          <a:noFill/>
        </p:spPr>
        <p:txBody>
          <a:bodyPr wrap="none" rtlCol="0">
            <a:spAutoFit/>
          </a:bodyPr>
          <a:lstStyle/>
          <a:p>
            <a:r>
              <a:rPr lang="en-US" sz="2800" b="1" dirty="0"/>
              <a:t>Report</a:t>
            </a:r>
          </a:p>
        </p:txBody>
      </p:sp>
      <p:sp>
        <p:nvSpPr>
          <p:cNvPr id="33" name="TextBox 32"/>
          <p:cNvSpPr txBox="1"/>
          <p:nvPr/>
        </p:nvSpPr>
        <p:spPr>
          <a:xfrm>
            <a:off x="3116696" y="1289444"/>
            <a:ext cx="1282723" cy="523220"/>
          </a:xfrm>
          <a:prstGeom prst="rect">
            <a:avLst/>
          </a:prstGeom>
          <a:noFill/>
        </p:spPr>
        <p:txBody>
          <a:bodyPr wrap="none" rtlCol="0">
            <a:spAutoFit/>
          </a:bodyPr>
          <a:lstStyle/>
          <a:p>
            <a:r>
              <a:rPr lang="en-US" sz="2667" b="1" dirty="0"/>
              <a:t>   </a:t>
            </a:r>
            <a:r>
              <a:rPr lang="en-US" sz="2800" b="1" dirty="0"/>
              <a:t>Sense</a:t>
            </a:r>
          </a:p>
        </p:txBody>
      </p:sp>
      <p:sp>
        <p:nvSpPr>
          <p:cNvPr id="55" name="TextBox 54"/>
          <p:cNvSpPr txBox="1"/>
          <p:nvPr/>
        </p:nvSpPr>
        <p:spPr>
          <a:xfrm>
            <a:off x="4876800" y="2418233"/>
            <a:ext cx="2149884" cy="502766"/>
          </a:xfrm>
          <a:prstGeom prst="rect">
            <a:avLst/>
          </a:prstGeom>
          <a:noFill/>
        </p:spPr>
        <p:txBody>
          <a:bodyPr wrap="none" rtlCol="0">
            <a:spAutoFit/>
          </a:bodyPr>
          <a:lstStyle/>
          <a:p>
            <a:r>
              <a:rPr lang="en-US" sz="2667" b="1" dirty="0"/>
              <a:t>Thermometer</a:t>
            </a:r>
          </a:p>
        </p:txBody>
      </p:sp>
      <p:cxnSp>
        <p:nvCxnSpPr>
          <p:cNvPr id="56" name="Straight Arrow Connector 55"/>
          <p:cNvCxnSpPr/>
          <p:nvPr/>
        </p:nvCxnSpPr>
        <p:spPr>
          <a:xfrm>
            <a:off x="2986246" y="2710453"/>
            <a:ext cx="1932853"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4963" y="2392753"/>
            <a:ext cx="1413272" cy="502766"/>
          </a:xfrm>
          <a:prstGeom prst="rect">
            <a:avLst/>
          </a:prstGeom>
          <a:noFill/>
        </p:spPr>
        <p:txBody>
          <a:bodyPr wrap="none" rtlCol="0">
            <a:spAutoFit/>
          </a:bodyPr>
          <a:lstStyle/>
          <a:p>
            <a:r>
              <a:rPr lang="en-US" sz="2667" b="1" dirty="0"/>
              <a:t>Weather</a:t>
            </a:r>
          </a:p>
        </p:txBody>
      </p:sp>
      <p:sp>
        <p:nvSpPr>
          <p:cNvPr id="61" name="TextBox 60"/>
          <p:cNvSpPr txBox="1"/>
          <p:nvPr/>
        </p:nvSpPr>
        <p:spPr>
          <a:xfrm>
            <a:off x="8939283" y="2457068"/>
            <a:ext cx="2226507" cy="502766"/>
          </a:xfrm>
          <a:prstGeom prst="rect">
            <a:avLst/>
          </a:prstGeom>
          <a:noFill/>
        </p:spPr>
        <p:txBody>
          <a:bodyPr wrap="none" rtlCol="0">
            <a:spAutoFit/>
          </a:bodyPr>
          <a:lstStyle/>
          <a:p>
            <a:r>
              <a:rPr lang="en-US" sz="2667" b="1" dirty="0"/>
              <a:t>   </a:t>
            </a:r>
            <a:r>
              <a:rPr lang="en-US" sz="2667" dirty="0"/>
              <a:t>3</a:t>
            </a:r>
            <a:r>
              <a:rPr lang="en-US" sz="2667" dirty="0">
                <a:sym typeface="Symbol"/>
              </a:rPr>
              <a:t></a:t>
            </a:r>
            <a:r>
              <a:rPr lang="en-US" sz="2667" dirty="0"/>
              <a:t>C , 15</a:t>
            </a:r>
            <a:r>
              <a:rPr lang="en-US" sz="2667" dirty="0">
                <a:sym typeface="Symbol"/>
              </a:rPr>
              <a:t></a:t>
            </a:r>
            <a:r>
              <a:rPr lang="en-US" sz="2667" dirty="0"/>
              <a:t>F, … </a:t>
            </a:r>
          </a:p>
        </p:txBody>
      </p:sp>
      <p:cxnSp>
        <p:nvCxnSpPr>
          <p:cNvPr id="63" name="Straight Arrow Connector 62"/>
          <p:cNvCxnSpPr/>
          <p:nvPr/>
        </p:nvCxnSpPr>
        <p:spPr>
          <a:xfrm>
            <a:off x="6823021" y="1905000"/>
            <a:ext cx="21336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054945" y="1905000"/>
            <a:ext cx="21336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289561" y="2768585"/>
            <a:ext cx="16256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852246" y="3154913"/>
            <a:ext cx="1871025" cy="502766"/>
          </a:xfrm>
          <a:prstGeom prst="rect">
            <a:avLst/>
          </a:prstGeom>
          <a:noFill/>
        </p:spPr>
        <p:txBody>
          <a:bodyPr wrap="none" rtlCol="0">
            <a:spAutoFit/>
          </a:bodyPr>
          <a:lstStyle/>
          <a:p>
            <a:r>
              <a:rPr lang="en-US" sz="2667" b="1" dirty="0"/>
              <a:t> Geo Sensor</a:t>
            </a:r>
          </a:p>
        </p:txBody>
      </p:sp>
      <p:cxnSp>
        <p:nvCxnSpPr>
          <p:cNvPr id="72" name="Straight Arrow Connector 71"/>
          <p:cNvCxnSpPr/>
          <p:nvPr/>
        </p:nvCxnSpPr>
        <p:spPr>
          <a:xfrm>
            <a:off x="2986245" y="3421653"/>
            <a:ext cx="18660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3615" y="3205553"/>
            <a:ext cx="1524456" cy="502766"/>
          </a:xfrm>
          <a:prstGeom prst="rect">
            <a:avLst/>
          </a:prstGeom>
          <a:noFill/>
        </p:spPr>
        <p:txBody>
          <a:bodyPr wrap="none" rtlCol="0">
            <a:spAutoFit/>
          </a:bodyPr>
          <a:lstStyle/>
          <a:p>
            <a:r>
              <a:rPr lang="en-US" sz="2667" b="1" dirty="0"/>
              <a:t>Locations</a:t>
            </a:r>
          </a:p>
        </p:txBody>
      </p:sp>
      <p:sp>
        <p:nvSpPr>
          <p:cNvPr id="74" name="TextBox 73"/>
          <p:cNvSpPr txBox="1"/>
          <p:nvPr/>
        </p:nvSpPr>
        <p:spPr>
          <a:xfrm>
            <a:off x="8872430" y="3168268"/>
            <a:ext cx="3126177" cy="502766"/>
          </a:xfrm>
          <a:prstGeom prst="rect">
            <a:avLst/>
          </a:prstGeom>
          <a:noFill/>
        </p:spPr>
        <p:txBody>
          <a:bodyPr wrap="none" rtlCol="0">
            <a:spAutoFit/>
          </a:bodyPr>
          <a:lstStyle/>
          <a:p>
            <a:r>
              <a:rPr lang="en-US" sz="2667" b="1" dirty="0"/>
              <a:t> </a:t>
            </a:r>
            <a:r>
              <a:rPr lang="en-US" sz="2667" dirty="0"/>
              <a:t>41°N and 120°W</a:t>
            </a:r>
            <a:r>
              <a:rPr lang="en-US" sz="2667" b="1" dirty="0"/>
              <a:t> ….  </a:t>
            </a:r>
          </a:p>
        </p:txBody>
      </p:sp>
      <p:cxnSp>
        <p:nvCxnSpPr>
          <p:cNvPr id="75" name="Straight Arrow Connector 74"/>
          <p:cNvCxnSpPr/>
          <p:nvPr/>
        </p:nvCxnSpPr>
        <p:spPr>
          <a:xfrm>
            <a:off x="7222708" y="3479785"/>
            <a:ext cx="16256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673601" y="3764513"/>
            <a:ext cx="2532745" cy="502766"/>
          </a:xfrm>
          <a:prstGeom prst="rect">
            <a:avLst/>
          </a:prstGeom>
          <a:noFill/>
        </p:spPr>
        <p:txBody>
          <a:bodyPr wrap="none" rtlCol="0">
            <a:spAutoFit/>
          </a:bodyPr>
          <a:lstStyle/>
          <a:p>
            <a:r>
              <a:rPr lang="en-US" sz="2667" b="1" dirty="0"/>
              <a:t> Network Sensor</a:t>
            </a:r>
          </a:p>
        </p:txBody>
      </p:sp>
      <p:cxnSp>
        <p:nvCxnSpPr>
          <p:cNvPr id="77" name="Straight Arrow Connector 76"/>
          <p:cNvCxnSpPr/>
          <p:nvPr/>
        </p:nvCxnSpPr>
        <p:spPr>
          <a:xfrm>
            <a:off x="2986246" y="4127081"/>
            <a:ext cx="1839599"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2877" y="4005773"/>
            <a:ext cx="1553695" cy="502766"/>
          </a:xfrm>
          <a:prstGeom prst="rect">
            <a:avLst/>
          </a:prstGeom>
          <a:noFill/>
        </p:spPr>
        <p:txBody>
          <a:bodyPr wrap="none" rtlCol="0">
            <a:spAutoFit/>
          </a:bodyPr>
          <a:lstStyle/>
          <a:p>
            <a:r>
              <a:rPr lang="en-US" sz="2667" b="1" dirty="0"/>
              <a:t>Networks</a:t>
            </a:r>
          </a:p>
        </p:txBody>
      </p:sp>
      <p:sp>
        <p:nvSpPr>
          <p:cNvPr id="79" name="TextBox 78"/>
          <p:cNvSpPr txBox="1"/>
          <p:nvPr/>
        </p:nvSpPr>
        <p:spPr>
          <a:xfrm>
            <a:off x="8846029" y="3777868"/>
            <a:ext cx="2993127" cy="502766"/>
          </a:xfrm>
          <a:prstGeom prst="rect">
            <a:avLst/>
          </a:prstGeom>
          <a:noFill/>
        </p:spPr>
        <p:txBody>
          <a:bodyPr wrap="none" rtlCol="0">
            <a:spAutoFit/>
          </a:bodyPr>
          <a:lstStyle/>
          <a:p>
            <a:r>
              <a:rPr lang="en-US" sz="2667" b="1" dirty="0"/>
              <a:t>   </a:t>
            </a:r>
            <a:r>
              <a:rPr lang="en-US" sz="2667" dirty="0"/>
              <a:t>01000100011100  </a:t>
            </a:r>
          </a:p>
        </p:txBody>
      </p:sp>
      <p:cxnSp>
        <p:nvCxnSpPr>
          <p:cNvPr id="80" name="Straight Arrow Connector 79"/>
          <p:cNvCxnSpPr/>
          <p:nvPr/>
        </p:nvCxnSpPr>
        <p:spPr>
          <a:xfrm>
            <a:off x="7196307" y="4089385"/>
            <a:ext cx="1625600" cy="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 name="AutoShape 2" descr="Image result for thermometer"/>
          <p:cNvSpPr>
            <a:spLocks noChangeAspect="1" noChangeArrowheads="1"/>
          </p:cNvSpPr>
          <p:nvPr/>
        </p:nvSpPr>
        <p:spPr bwMode="auto">
          <a:xfrm>
            <a:off x="207434" y="-628650"/>
            <a:ext cx="1028700" cy="1320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 name="AutoShape 5" descr="Image result for weather image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30" name="Picture 6"/>
          <p:cNvPicPr>
            <a:picLocks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1524000" y="2468050"/>
            <a:ext cx="1219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1524000" y="3265508"/>
            <a:ext cx="1219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bwMode="auto">
          <a:xfrm>
            <a:off x="1524000" y="4001032"/>
            <a:ext cx="12192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98675" y="2624737"/>
            <a:ext cx="10063668" cy="3852263"/>
            <a:chOff x="698675" y="2924304"/>
            <a:chExt cx="10063668" cy="3852263"/>
          </a:xfrm>
        </p:grpSpPr>
        <p:grpSp>
          <p:nvGrpSpPr>
            <p:cNvPr id="82" name="Group 81"/>
            <p:cNvGrpSpPr/>
            <p:nvPr/>
          </p:nvGrpSpPr>
          <p:grpSpPr>
            <a:xfrm>
              <a:off x="698675" y="4951614"/>
              <a:ext cx="10063668" cy="1824953"/>
              <a:chOff x="533400" y="3666051"/>
              <a:chExt cx="7547751" cy="1368715"/>
            </a:xfrm>
          </p:grpSpPr>
          <p:pic>
            <p:nvPicPr>
              <p:cNvPr id="9" name="Picture 25"/>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bwMode="auto">
              <a:xfrm>
                <a:off x="533400" y="3851556"/>
                <a:ext cx="1274896" cy="52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945143" y="3700923"/>
                <a:ext cx="918687" cy="91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rot="21413775">
                <a:off x="6904706" y="4169776"/>
                <a:ext cx="1144780" cy="491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 name="Picture 6"/>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rot="440101">
                <a:off x="6992626" y="3704672"/>
                <a:ext cx="1073263" cy="584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7"/>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rot="20974153">
                <a:off x="6950421" y="3994126"/>
                <a:ext cx="1130730" cy="394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27" name="Straight Arrow Connector 26"/>
              <p:cNvCxnSpPr/>
              <p:nvPr/>
            </p:nvCxnSpPr>
            <p:spPr>
              <a:xfrm>
                <a:off x="2219612" y="4112378"/>
                <a:ext cx="1477265" cy="3"/>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983218" y="4066161"/>
                <a:ext cx="168546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49078" y="3666051"/>
                <a:ext cx="1206773" cy="377075"/>
              </a:xfrm>
              <a:prstGeom prst="rect">
                <a:avLst/>
              </a:prstGeom>
              <a:noFill/>
            </p:spPr>
            <p:txBody>
              <a:bodyPr wrap="none" rtlCol="0">
                <a:spAutoFit/>
              </a:bodyPr>
              <a:lstStyle/>
              <a:p>
                <a:r>
                  <a:rPr lang="en-US" sz="2667" b="1" dirty="0"/>
                  <a:t>   Perceive</a:t>
                </a:r>
              </a:p>
            </p:txBody>
          </p:sp>
          <p:sp>
            <p:nvSpPr>
              <p:cNvPr id="69" name="TextBox 68"/>
              <p:cNvSpPr txBox="1"/>
              <p:nvPr/>
            </p:nvSpPr>
            <p:spPr>
              <a:xfrm>
                <a:off x="3724397" y="4508370"/>
                <a:ext cx="311624" cy="377075"/>
              </a:xfrm>
              <a:prstGeom prst="rect">
                <a:avLst/>
              </a:prstGeom>
              <a:noFill/>
            </p:spPr>
            <p:txBody>
              <a:bodyPr wrap="none" rtlCol="0">
                <a:spAutoFit/>
              </a:bodyPr>
              <a:lstStyle/>
              <a:p>
                <a:r>
                  <a:rPr lang="en-US" sz="2667" b="1" dirty="0"/>
                  <a:t>   </a:t>
                </a:r>
              </a:p>
            </p:txBody>
          </p:sp>
          <p:sp>
            <p:nvSpPr>
              <p:cNvPr id="70" name="TextBox 69"/>
              <p:cNvSpPr txBox="1"/>
              <p:nvPr/>
            </p:nvSpPr>
            <p:spPr>
              <a:xfrm>
                <a:off x="5031116" y="3666051"/>
                <a:ext cx="1113046" cy="377075"/>
              </a:xfrm>
              <a:prstGeom prst="rect">
                <a:avLst/>
              </a:prstGeom>
              <a:noFill/>
            </p:spPr>
            <p:txBody>
              <a:bodyPr wrap="none" rtlCol="0">
                <a:spAutoFit/>
              </a:bodyPr>
              <a:lstStyle/>
              <a:p>
                <a:r>
                  <a:rPr lang="en-US" sz="2667" b="1" dirty="0"/>
                  <a:t>   Express</a:t>
                </a:r>
              </a:p>
            </p:txBody>
          </p:sp>
          <p:sp>
            <p:nvSpPr>
              <p:cNvPr id="81" name="TextBox 80"/>
              <p:cNvSpPr txBox="1"/>
              <p:nvPr/>
            </p:nvSpPr>
            <p:spPr>
              <a:xfrm>
                <a:off x="3463474" y="4657691"/>
                <a:ext cx="1919997" cy="377075"/>
              </a:xfrm>
              <a:prstGeom prst="rect">
                <a:avLst/>
              </a:prstGeom>
              <a:solidFill>
                <a:srgbClr val="853F4B"/>
              </a:solidFill>
            </p:spPr>
            <p:txBody>
              <a:bodyPr wrap="none" rtlCol="0">
                <a:spAutoFit/>
              </a:bodyPr>
              <a:lstStyle/>
              <a:p>
                <a:pPr algn="ctr"/>
                <a:r>
                  <a:rPr lang="en-US" sz="2667" b="1" dirty="0">
                    <a:solidFill>
                      <a:schemeClr val="bg1"/>
                    </a:solidFill>
                  </a:rPr>
                  <a:t>“Human Sensor”</a:t>
                </a:r>
              </a:p>
            </p:txBody>
          </p:sp>
        </p:grpSp>
        <p:sp>
          <p:nvSpPr>
            <p:cNvPr id="7" name="Right Bracket 6"/>
            <p:cNvSpPr/>
            <p:nvPr/>
          </p:nvSpPr>
          <p:spPr>
            <a:xfrm>
              <a:off x="2699708" y="2924304"/>
              <a:ext cx="176140" cy="2921161"/>
            </a:xfrm>
            <a:prstGeom prst="rightBracket">
              <a:avLst/>
            </a:prstGeom>
            <a:ln w="539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Slide Number Placeholder 16"/>
          <p:cNvSpPr>
            <a:spLocks noGrp="1"/>
          </p:cNvSpPr>
          <p:nvPr>
            <p:ph type="sldNum" sz="quarter" idx="12"/>
          </p:nvPr>
        </p:nvSpPr>
        <p:spPr/>
        <p:txBody>
          <a:bodyPr/>
          <a:lstStyle/>
          <a:p>
            <a:fld id="{88AD08FE-21CA-447A-B5E0-10774CCDBD3A}" type="slidenum">
              <a:rPr lang="en-US" smtClean="0"/>
              <a:t>5</a:t>
            </a:fld>
            <a:endParaRPr lang="en-US"/>
          </a:p>
        </p:txBody>
      </p:sp>
    </p:spTree>
    <p:extLst>
      <p:ext uri="{BB962C8B-B14F-4D97-AF65-F5344CB8AC3E}">
        <p14:creationId xmlns:p14="http://schemas.microsoft.com/office/powerpoint/2010/main" val="321028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Major Challenges in Building a General </a:t>
            </a:r>
            <a:r>
              <a:rPr lang="en-US" sz="3600" dirty="0" err="1" smtClean="0"/>
              <a:t>TextScope</a:t>
            </a:r>
            <a:r>
              <a:rPr lang="en-US" sz="3600" dirty="0" smtClean="0"/>
              <a:t> </a:t>
            </a:r>
            <a:endParaRPr lang="en-US" sz="3600" dirty="0"/>
          </a:p>
        </p:txBody>
      </p:sp>
      <p:sp>
        <p:nvSpPr>
          <p:cNvPr id="3" name="Content Placeholder 2"/>
          <p:cNvSpPr>
            <a:spLocks noGrp="1"/>
          </p:cNvSpPr>
          <p:nvPr>
            <p:ph idx="1"/>
          </p:nvPr>
        </p:nvSpPr>
        <p:spPr>
          <a:xfrm>
            <a:off x="241300" y="990600"/>
            <a:ext cx="11709400" cy="5334000"/>
          </a:xfrm>
        </p:spPr>
        <p:txBody>
          <a:bodyPr>
            <a:noAutofit/>
          </a:bodyPr>
          <a:lstStyle/>
          <a:p>
            <a:r>
              <a:rPr lang="en-US" sz="2400" dirty="0" smtClean="0"/>
              <a:t>Different applications have different requirements </a:t>
            </a:r>
            <a:r>
              <a:rPr lang="en-US" sz="2400" dirty="0" smtClean="0">
                <a:sym typeface="Wingdings" panose="05000000000000000000" pitchFamily="2" charset="2"/>
              </a:rPr>
              <a:t> </a:t>
            </a:r>
            <a:r>
              <a:rPr lang="en-US" sz="2400" b="1" dirty="0" smtClean="0">
                <a:sym typeface="Wingdings" panose="05000000000000000000" pitchFamily="2" charset="2"/>
              </a:rPr>
              <a:t>Need abstraction</a:t>
            </a:r>
          </a:p>
          <a:p>
            <a:pPr lvl="1"/>
            <a:r>
              <a:rPr lang="en-US" sz="2400" dirty="0" smtClean="0">
                <a:sym typeface="Wingdings" panose="05000000000000000000" pitchFamily="2" charset="2"/>
              </a:rPr>
              <a:t>What are the common analysis operators shared by multiple text analysis tasks? </a:t>
            </a:r>
          </a:p>
          <a:p>
            <a:pPr lvl="1"/>
            <a:r>
              <a:rPr lang="en-US" sz="2400" dirty="0" smtClean="0">
                <a:sym typeface="Wingdings" panose="05000000000000000000" pitchFamily="2" charset="2"/>
              </a:rPr>
              <a:t>How can we design a general text analysis language covering many applications? </a:t>
            </a:r>
          </a:p>
          <a:p>
            <a:r>
              <a:rPr lang="en-US" sz="2400" dirty="0" smtClean="0"/>
              <a:t>Retrieval and analysis need to be integrated </a:t>
            </a:r>
            <a:r>
              <a:rPr lang="en-US" sz="2400" dirty="0" smtClean="0">
                <a:sym typeface="Wingdings" panose="05000000000000000000" pitchFamily="2" charset="2"/>
              </a:rPr>
              <a:t> A </a:t>
            </a:r>
            <a:r>
              <a:rPr lang="en-US" sz="2400" b="1" dirty="0" smtClean="0">
                <a:sym typeface="Wingdings" panose="05000000000000000000" pitchFamily="2" charset="2"/>
              </a:rPr>
              <a:t>unified operator-based framework</a:t>
            </a:r>
            <a:endParaRPr lang="en-US" sz="2400" b="1" dirty="0" smtClean="0"/>
          </a:p>
          <a:p>
            <a:pPr lvl="1"/>
            <a:r>
              <a:rPr lang="en-US" sz="2400" dirty="0" smtClean="0"/>
              <a:t>How can we formalize retrieval and analysis functions as multiple compatible general operators?  </a:t>
            </a:r>
          </a:p>
          <a:p>
            <a:pPr lvl="1"/>
            <a:r>
              <a:rPr lang="en-US" sz="2400" dirty="0" smtClean="0"/>
              <a:t>How can we manage workflow? </a:t>
            </a:r>
          </a:p>
          <a:p>
            <a:r>
              <a:rPr lang="en-US" sz="2400" dirty="0" smtClean="0"/>
              <a:t>How can we </a:t>
            </a:r>
            <a:r>
              <a:rPr lang="en-US" sz="2400" b="1" dirty="0" smtClean="0"/>
              <a:t>optimize human-computer collaboration</a:t>
            </a:r>
            <a:r>
              <a:rPr lang="en-US" sz="2400" dirty="0" smtClean="0"/>
              <a:t>? </a:t>
            </a:r>
          </a:p>
          <a:p>
            <a:pPr lvl="1"/>
            <a:r>
              <a:rPr lang="en-US" sz="2400" dirty="0" smtClean="0"/>
              <a:t>How can </a:t>
            </a:r>
            <a:r>
              <a:rPr lang="en-US" sz="2400" dirty="0" err="1" smtClean="0"/>
              <a:t>TextScope</a:t>
            </a:r>
            <a:r>
              <a:rPr lang="en-US" sz="2400" dirty="0" smtClean="0"/>
              <a:t> adapt to a user’s need dynamically and support personalization?</a:t>
            </a:r>
          </a:p>
          <a:p>
            <a:pPr lvl="1"/>
            <a:r>
              <a:rPr lang="en-US" sz="2400" dirty="0" smtClean="0"/>
              <a:t>How can humans train/teach </a:t>
            </a:r>
            <a:r>
              <a:rPr lang="en-US" sz="2400" dirty="0" err="1" smtClean="0"/>
              <a:t>TextScope</a:t>
            </a:r>
            <a:r>
              <a:rPr lang="en-US" sz="2400" dirty="0" smtClean="0"/>
              <a:t> with minimum effort? </a:t>
            </a:r>
          </a:p>
          <a:p>
            <a:r>
              <a:rPr lang="en-US" sz="2400" dirty="0" smtClean="0"/>
              <a:t>How can we perform </a:t>
            </a:r>
            <a:r>
              <a:rPr lang="en-US" sz="2400" b="1" dirty="0" smtClean="0"/>
              <a:t>joint analysis of text and non-text data</a:t>
            </a:r>
            <a:r>
              <a:rPr lang="en-US" sz="2400" dirty="0" smtClean="0"/>
              <a:t>? </a:t>
            </a:r>
          </a:p>
          <a:p>
            <a:r>
              <a:rPr lang="en-US" sz="2400" b="1" dirty="0" smtClean="0"/>
              <a:t>Implementation Challenges</a:t>
            </a:r>
            <a:r>
              <a:rPr lang="en-US" sz="2400" dirty="0" smtClean="0"/>
              <a:t>: Architecture of a general </a:t>
            </a:r>
            <a:r>
              <a:rPr lang="en-US" sz="2400" dirty="0" err="1" smtClean="0"/>
              <a:t>TextScope</a:t>
            </a:r>
            <a:r>
              <a:rPr lang="en-US" sz="2400" dirty="0" smtClean="0"/>
              <a:t>? Real-time response?  </a:t>
            </a:r>
          </a:p>
          <a:p>
            <a:endParaRPr lang="en-US" sz="2400" dirty="0" smtClean="0"/>
          </a:p>
        </p:txBody>
      </p:sp>
      <p:sp>
        <p:nvSpPr>
          <p:cNvPr id="5" name="Slide Number Placeholder 4"/>
          <p:cNvSpPr>
            <a:spLocks noGrp="1"/>
          </p:cNvSpPr>
          <p:nvPr>
            <p:ph type="sldNum" sz="quarter" idx="12"/>
          </p:nvPr>
        </p:nvSpPr>
        <p:spPr/>
        <p:txBody>
          <a:bodyPr/>
          <a:lstStyle/>
          <a:p>
            <a:fld id="{88AD08FE-21CA-447A-B5E0-10774CCDBD3A}" type="slidenum">
              <a:rPr lang="en-US" smtClean="0"/>
              <a:t>50</a:t>
            </a:fld>
            <a:endParaRPr lang="en-US"/>
          </a:p>
        </p:txBody>
      </p:sp>
    </p:spTree>
    <p:extLst>
      <p:ext uri="{BB962C8B-B14F-4D97-AF65-F5344CB8AC3E}">
        <p14:creationId xmlns:p14="http://schemas.microsoft.com/office/powerpoint/2010/main" val="166542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990600"/>
          </a:xfrm>
        </p:spPr>
        <p:txBody>
          <a:bodyPr>
            <a:normAutofit/>
          </a:bodyPr>
          <a:lstStyle/>
          <a:p>
            <a:r>
              <a:rPr lang="en-US" sz="3600" dirty="0" smtClean="0"/>
              <a:t>Some Possible Analysis Operators</a:t>
            </a:r>
            <a:endParaRPr lang="en-US" sz="3600" dirty="0"/>
          </a:p>
        </p:txBody>
      </p:sp>
      <p:grpSp>
        <p:nvGrpSpPr>
          <p:cNvPr id="3" name="Group 2"/>
          <p:cNvGrpSpPr/>
          <p:nvPr/>
        </p:nvGrpSpPr>
        <p:grpSpPr>
          <a:xfrm>
            <a:off x="1828801" y="1013410"/>
            <a:ext cx="2081091" cy="891590"/>
            <a:chOff x="304800" y="1013410"/>
            <a:chExt cx="2081091" cy="891590"/>
          </a:xfrm>
        </p:grpSpPr>
        <p:sp>
          <p:nvSpPr>
            <p:cNvPr id="6" name="Flowchart: Multidocument 5"/>
            <p:cNvSpPr/>
            <p:nvPr/>
          </p:nvSpPr>
          <p:spPr>
            <a:xfrm>
              <a:off x="304800" y="1437117"/>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p:cNvSpPr/>
            <p:nvPr/>
          </p:nvSpPr>
          <p:spPr>
            <a:xfrm>
              <a:off x="411498" y="115937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ultidocument 7"/>
            <p:cNvSpPr/>
            <p:nvPr/>
          </p:nvSpPr>
          <p:spPr>
            <a:xfrm>
              <a:off x="648224" y="133516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ultidocument 10"/>
            <p:cNvSpPr/>
            <p:nvPr/>
          </p:nvSpPr>
          <p:spPr>
            <a:xfrm>
              <a:off x="2110175" y="126051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065800" y="1389999"/>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65800" y="1013410"/>
              <a:ext cx="824265" cy="400110"/>
            </a:xfrm>
            <a:prstGeom prst="rect">
              <a:avLst/>
            </a:prstGeom>
            <a:noFill/>
          </p:spPr>
          <p:txBody>
            <a:bodyPr wrap="none" rtlCol="0">
              <a:spAutoFit/>
            </a:bodyPr>
            <a:lstStyle/>
            <a:p>
              <a:r>
                <a:rPr lang="en-US" sz="2000" b="1" dirty="0"/>
                <a:t>Select</a:t>
              </a:r>
            </a:p>
          </p:txBody>
        </p:sp>
      </p:grpSp>
      <p:grpSp>
        <p:nvGrpSpPr>
          <p:cNvPr id="5" name="Group 4"/>
          <p:cNvGrpSpPr/>
          <p:nvPr/>
        </p:nvGrpSpPr>
        <p:grpSpPr>
          <a:xfrm>
            <a:off x="4649200" y="838201"/>
            <a:ext cx="2285000" cy="1094853"/>
            <a:chOff x="3125200" y="838200"/>
            <a:chExt cx="2285000" cy="1094853"/>
          </a:xfrm>
        </p:grpSpPr>
        <p:sp>
          <p:nvSpPr>
            <p:cNvPr id="16" name="Flowchart: Multidocument 15"/>
            <p:cNvSpPr/>
            <p:nvPr/>
          </p:nvSpPr>
          <p:spPr>
            <a:xfrm>
              <a:off x="3125200" y="1435503"/>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ultidocument 16"/>
            <p:cNvSpPr/>
            <p:nvPr/>
          </p:nvSpPr>
          <p:spPr>
            <a:xfrm>
              <a:off x="3231898" y="1157762"/>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ultidocument 17"/>
            <p:cNvSpPr/>
            <p:nvPr/>
          </p:nvSpPr>
          <p:spPr>
            <a:xfrm>
              <a:off x="3468624" y="1333546"/>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ultidocument 18"/>
            <p:cNvSpPr/>
            <p:nvPr/>
          </p:nvSpPr>
          <p:spPr>
            <a:xfrm>
              <a:off x="5134484" y="838200"/>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675066" y="1029353"/>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86200" y="1011796"/>
              <a:ext cx="657552" cy="400110"/>
            </a:xfrm>
            <a:prstGeom prst="rect">
              <a:avLst/>
            </a:prstGeom>
            <a:noFill/>
          </p:spPr>
          <p:txBody>
            <a:bodyPr wrap="none" rtlCol="0">
              <a:spAutoFit/>
            </a:bodyPr>
            <a:lstStyle/>
            <a:p>
              <a:r>
                <a:rPr lang="en-US" sz="2000" b="1" dirty="0"/>
                <a:t>Split</a:t>
              </a:r>
            </a:p>
          </p:txBody>
        </p:sp>
        <p:sp>
          <p:nvSpPr>
            <p:cNvPr id="22" name="Right Arrow 21"/>
            <p:cNvSpPr/>
            <p:nvPr/>
          </p:nvSpPr>
          <p:spPr>
            <a:xfrm>
              <a:off x="3922240" y="1395265"/>
              <a:ext cx="698146" cy="199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675066" y="1750483"/>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677284" y="1119346"/>
              <a:ext cx="468398" cy="584775"/>
            </a:xfrm>
            <a:prstGeom prst="rect">
              <a:avLst/>
            </a:prstGeom>
            <a:noFill/>
          </p:spPr>
          <p:txBody>
            <a:bodyPr wrap="none" rtlCol="0">
              <a:spAutoFit/>
            </a:bodyPr>
            <a:lstStyle/>
            <a:p>
              <a:r>
                <a:rPr lang="en-US" sz="3200" dirty="0"/>
                <a:t>…</a:t>
              </a:r>
            </a:p>
          </p:txBody>
        </p:sp>
        <p:sp>
          <p:nvSpPr>
            <p:cNvPr id="28" name="Rectangle 27"/>
            <p:cNvSpPr/>
            <p:nvPr/>
          </p:nvSpPr>
          <p:spPr>
            <a:xfrm>
              <a:off x="4601084" y="1119347"/>
              <a:ext cx="45719" cy="722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ultidocument 28"/>
            <p:cNvSpPr/>
            <p:nvPr/>
          </p:nvSpPr>
          <p:spPr>
            <a:xfrm>
              <a:off x="5141797" y="1669445"/>
              <a:ext cx="137858" cy="263608"/>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870634" y="685800"/>
            <a:ext cx="2035367" cy="2667000"/>
            <a:chOff x="6346633" y="685800"/>
            <a:chExt cx="2035367" cy="2667000"/>
          </a:xfrm>
        </p:grpSpPr>
        <p:sp>
          <p:nvSpPr>
            <p:cNvPr id="33" name="Oval 32"/>
            <p:cNvSpPr/>
            <p:nvPr/>
          </p:nvSpPr>
          <p:spPr>
            <a:xfrm>
              <a:off x="6346633" y="1089539"/>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95144" y="1085910"/>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831302" y="685800"/>
              <a:ext cx="1120178" cy="400110"/>
            </a:xfrm>
            <a:prstGeom prst="rect">
              <a:avLst/>
            </a:prstGeom>
            <a:noFill/>
          </p:spPr>
          <p:txBody>
            <a:bodyPr wrap="none" rtlCol="0">
              <a:spAutoFit/>
            </a:bodyPr>
            <a:lstStyle/>
            <a:p>
              <a:r>
                <a:rPr lang="en-US" sz="2000" b="1" dirty="0"/>
                <a:t>Intersect</a:t>
              </a:r>
            </a:p>
          </p:txBody>
        </p:sp>
        <p:sp>
          <p:nvSpPr>
            <p:cNvPr id="36" name="Oval 35"/>
            <p:cNvSpPr/>
            <p:nvPr/>
          </p:nvSpPr>
          <p:spPr>
            <a:xfrm>
              <a:off x="6422833" y="2587171"/>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71344" y="2583542"/>
              <a:ext cx="1210656"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907502" y="2183432"/>
              <a:ext cx="827471" cy="400110"/>
            </a:xfrm>
            <a:prstGeom prst="rect">
              <a:avLst/>
            </a:prstGeom>
            <a:noFill/>
          </p:spPr>
          <p:txBody>
            <a:bodyPr wrap="none" rtlCol="0">
              <a:spAutoFit/>
            </a:bodyPr>
            <a:lstStyle/>
            <a:p>
              <a:r>
                <a:rPr lang="en-US" sz="2000" b="1" dirty="0"/>
                <a:t>Union</a:t>
              </a:r>
            </a:p>
          </p:txBody>
        </p:sp>
        <p:sp>
          <p:nvSpPr>
            <p:cNvPr id="39" name="Oval 38"/>
            <p:cNvSpPr/>
            <p:nvPr/>
          </p:nvSpPr>
          <p:spPr>
            <a:xfrm>
              <a:off x="7239000" y="1241939"/>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162800" y="1394339"/>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315200" y="1394339"/>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39000" y="1543110"/>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742167" y="2663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894567" y="2815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46967" y="29681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589767" y="2815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742167" y="29681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123167" y="2663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046967" y="2663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199367" y="2815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732767" y="2739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885167" y="28919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037567" y="2739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189967" y="28919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520060" y="2656113"/>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656567" y="30443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037567" y="3120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27967" y="28919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70767" y="31205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808967" y="3196771"/>
              <a:ext cx="152400" cy="15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504964" y="2286001"/>
            <a:ext cx="2200636" cy="1449215"/>
            <a:chOff x="2980964" y="2286000"/>
            <a:chExt cx="2200636" cy="1449215"/>
          </a:xfrm>
        </p:grpSpPr>
        <p:sp>
          <p:nvSpPr>
            <p:cNvPr id="30" name="Flowchart: Multidocument 29"/>
            <p:cNvSpPr/>
            <p:nvPr/>
          </p:nvSpPr>
          <p:spPr>
            <a:xfrm>
              <a:off x="2980964" y="2886471"/>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ultidocument 30"/>
            <p:cNvSpPr/>
            <p:nvPr/>
          </p:nvSpPr>
          <p:spPr>
            <a:xfrm>
              <a:off x="3087662" y="2608730"/>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ultidocument 31"/>
            <p:cNvSpPr/>
            <p:nvPr/>
          </p:nvSpPr>
          <p:spPr>
            <a:xfrm>
              <a:off x="3324388" y="2784514"/>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a:off x="3668813" y="2832397"/>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668813" y="2455808"/>
              <a:ext cx="734753" cy="400110"/>
            </a:xfrm>
            <a:prstGeom prst="rect">
              <a:avLst/>
            </a:prstGeom>
            <a:noFill/>
          </p:spPr>
          <p:txBody>
            <a:bodyPr wrap="none" rtlCol="0">
              <a:spAutoFit/>
            </a:bodyPr>
            <a:lstStyle/>
            <a:p>
              <a:r>
                <a:rPr lang="en-US" sz="2000" b="1" dirty="0"/>
                <a:t>Topic</a:t>
              </a:r>
            </a:p>
          </p:txBody>
        </p:sp>
        <p:pic>
          <p:nvPicPr>
            <p:cNvPr id="14338"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0491" y="2286000"/>
              <a:ext cx="661109" cy="5631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249" y="3172048"/>
              <a:ext cx="661109" cy="5631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6109870" y="3867090"/>
            <a:ext cx="2576931" cy="933510"/>
            <a:chOff x="4585869" y="3867090"/>
            <a:chExt cx="2576931" cy="933510"/>
          </a:xfrm>
        </p:grpSpPr>
        <p:pic>
          <p:nvPicPr>
            <p:cNvPr id="7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869" y="4047069"/>
              <a:ext cx="661109" cy="563167"/>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371320" y="4244222"/>
              <a:ext cx="1054492" cy="199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295120" y="3867090"/>
              <a:ext cx="1137940" cy="400110"/>
            </a:xfrm>
            <a:prstGeom prst="rect">
              <a:avLst/>
            </a:prstGeom>
            <a:noFill/>
          </p:spPr>
          <p:txBody>
            <a:bodyPr wrap="none" rtlCol="0">
              <a:spAutoFit/>
            </a:bodyPr>
            <a:lstStyle/>
            <a:p>
              <a:r>
                <a:rPr lang="en-US" sz="2000" b="1" dirty="0"/>
                <a:t>Interpret</a:t>
              </a:r>
            </a:p>
          </p:txBody>
        </p:sp>
        <p:sp>
          <p:nvSpPr>
            <p:cNvPr id="75" name="Flowchart: Multidocument 74"/>
            <p:cNvSpPr/>
            <p:nvPr/>
          </p:nvSpPr>
          <p:spPr>
            <a:xfrm>
              <a:off x="6554200" y="4332717"/>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ultidocument 75"/>
            <p:cNvSpPr/>
            <p:nvPr/>
          </p:nvSpPr>
          <p:spPr>
            <a:xfrm>
              <a:off x="6660898" y="405497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ultidocument 76"/>
            <p:cNvSpPr/>
            <p:nvPr/>
          </p:nvSpPr>
          <p:spPr>
            <a:xfrm>
              <a:off x="6897624" y="423076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6" name="Table 85"/>
          <p:cNvGraphicFramePr>
            <a:graphicFrameLocks noGrp="1"/>
          </p:cNvGraphicFramePr>
          <p:nvPr>
            <p:extLst/>
          </p:nvPr>
        </p:nvGraphicFramePr>
        <p:xfrm>
          <a:off x="6729296" y="5141368"/>
          <a:ext cx="2932167" cy="1097280"/>
        </p:xfrm>
        <a:graphic>
          <a:graphicData uri="http://schemas.openxmlformats.org/drawingml/2006/table">
            <a:tbl>
              <a:tblPr firstRow="1" bandRow="1">
                <a:tableStyleId>{5C22544A-7EE6-4342-B048-85BDC9FD1C3A}</a:tableStyleId>
              </a:tblPr>
              <a:tblGrid>
                <a:gridCol w="1043105">
                  <a:extLst>
                    <a:ext uri="{9D8B030D-6E8A-4147-A177-3AD203B41FA5}">
                      <a16:colId xmlns:a16="http://schemas.microsoft.com/office/drawing/2014/main" val="20000"/>
                    </a:ext>
                  </a:extLst>
                </a:gridCol>
                <a:gridCol w="911673">
                  <a:extLst>
                    <a:ext uri="{9D8B030D-6E8A-4147-A177-3AD203B41FA5}">
                      <a16:colId xmlns:a16="http://schemas.microsoft.com/office/drawing/2014/main" val="20001"/>
                    </a:ext>
                  </a:extLst>
                </a:gridCol>
                <a:gridCol w="977389">
                  <a:extLst>
                    <a:ext uri="{9D8B030D-6E8A-4147-A177-3AD203B41FA5}">
                      <a16:colId xmlns:a16="http://schemas.microsoft.com/office/drawing/2014/main" val="20002"/>
                    </a:ext>
                  </a:extLst>
                </a:gridCol>
              </a:tblGrid>
              <a:tr h="328207">
                <a:tc>
                  <a:txBody>
                    <a:bodyPr/>
                    <a:lstStyle/>
                    <a:p>
                      <a:r>
                        <a:rPr lang="en-US" dirty="0" smtClean="0"/>
                        <a:t>Common</a:t>
                      </a:r>
                      <a:endParaRPr lang="en-US" dirty="0"/>
                    </a:p>
                  </a:txBody>
                  <a:tcPr/>
                </a:tc>
                <a:tc>
                  <a:txBody>
                    <a:bodyPr/>
                    <a:lstStyle/>
                    <a:p>
                      <a:r>
                        <a:rPr lang="en-US" dirty="0" smtClean="0"/>
                        <a:t>C1</a:t>
                      </a:r>
                      <a:endParaRPr lang="en-US" dirty="0"/>
                    </a:p>
                  </a:txBody>
                  <a:tcPr/>
                </a:tc>
                <a:tc>
                  <a:txBody>
                    <a:bodyPr/>
                    <a:lstStyle/>
                    <a:p>
                      <a:r>
                        <a:rPr lang="en-US" dirty="0" smtClean="0"/>
                        <a:t>C2</a:t>
                      </a:r>
                      <a:endParaRPr lang="en-US" dirty="0"/>
                    </a:p>
                  </a:txBody>
                  <a:tcPr/>
                </a:tc>
                <a:extLst>
                  <a:ext uri="{0D108BD9-81ED-4DB2-BD59-A6C34878D82A}">
                    <a16:rowId xmlns:a16="http://schemas.microsoft.com/office/drawing/2014/main" val="10000"/>
                  </a:ext>
                </a:extLst>
              </a:tr>
              <a:tr h="3282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282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pSp>
        <p:nvGrpSpPr>
          <p:cNvPr id="23" name="Group 22"/>
          <p:cNvGrpSpPr/>
          <p:nvPr/>
        </p:nvGrpSpPr>
        <p:grpSpPr>
          <a:xfrm>
            <a:off x="2862392" y="4802016"/>
            <a:ext cx="6738809" cy="1493719"/>
            <a:chOff x="1338391" y="4802015"/>
            <a:chExt cx="6738809" cy="1493719"/>
          </a:xfrm>
        </p:grpSpPr>
        <p:sp>
          <p:nvSpPr>
            <p:cNvPr id="78" name="Flowchart: Multidocument 77"/>
            <p:cNvSpPr/>
            <p:nvPr/>
          </p:nvSpPr>
          <p:spPr>
            <a:xfrm>
              <a:off x="1338391" y="4802015"/>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ultidocument 78"/>
            <p:cNvSpPr/>
            <p:nvPr/>
          </p:nvSpPr>
          <p:spPr>
            <a:xfrm>
              <a:off x="1635016" y="5294102"/>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ultidocument 79"/>
            <p:cNvSpPr/>
            <p:nvPr/>
          </p:nvSpPr>
          <p:spPr>
            <a:xfrm>
              <a:off x="2108509" y="580070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1959328" y="5048058"/>
              <a:ext cx="1570617" cy="492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057400" y="5446501"/>
              <a:ext cx="1512787" cy="2460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2514600" y="5800703"/>
              <a:ext cx="1055587" cy="22065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7" name="Right Arrow 86"/>
            <p:cNvSpPr/>
            <p:nvPr/>
          </p:nvSpPr>
          <p:spPr>
            <a:xfrm>
              <a:off x="3734349" y="5546001"/>
              <a:ext cx="1255218"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3734349" y="5169412"/>
              <a:ext cx="1149995" cy="400110"/>
            </a:xfrm>
            <a:prstGeom prst="rect">
              <a:avLst/>
            </a:prstGeom>
            <a:noFill/>
          </p:spPr>
          <p:txBody>
            <a:bodyPr wrap="none" rtlCol="0">
              <a:spAutoFit/>
            </a:bodyPr>
            <a:lstStyle/>
            <a:p>
              <a:r>
                <a:rPr lang="en-US" sz="2000" b="1" dirty="0"/>
                <a:t>Compare</a:t>
              </a:r>
            </a:p>
          </p:txBody>
        </p:sp>
        <p:pic>
          <p:nvPicPr>
            <p:cNvPr id="90"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8905" y="5504746"/>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745" y="5531707"/>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603" y="546934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592013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683" y="5809546"/>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t2.gstatic.com/images?q=tbn:ANd9GcRQNN1Qk2tB41JWlV4Ybr0egazkqPUQ8fL1_NizxsaiPRQGkRB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6283" y="5867400"/>
              <a:ext cx="440917" cy="375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001128" y="2678316"/>
            <a:ext cx="1961273" cy="1360284"/>
            <a:chOff x="477127" y="2678316"/>
            <a:chExt cx="1961273" cy="1360284"/>
          </a:xfrm>
        </p:grpSpPr>
        <p:pic>
          <p:nvPicPr>
            <p:cNvPr id="8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127" y="2727900"/>
              <a:ext cx="661109" cy="563167"/>
            </a:xfrm>
            <a:prstGeom prst="rect">
              <a:avLst/>
            </a:prstGeom>
            <a:noFill/>
            <a:extLst>
              <a:ext uri="{909E8E84-426E-40DD-AFC4-6F175D3DCCD1}">
                <a14:hiddenFill xmlns:a14="http://schemas.microsoft.com/office/drawing/2010/main">
                  <a:solidFill>
                    <a:srgbClr val="FFFFFF"/>
                  </a:solidFill>
                </a14:hiddenFill>
              </a:ext>
            </a:extLst>
          </p:spPr>
        </p:pic>
        <p:sp>
          <p:nvSpPr>
            <p:cNvPr id="84" name="Flowchart: Multidocument 83"/>
            <p:cNvSpPr/>
            <p:nvPr/>
          </p:nvSpPr>
          <p:spPr>
            <a:xfrm>
              <a:off x="766325" y="354651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ultidocument 88"/>
            <p:cNvSpPr/>
            <p:nvPr/>
          </p:nvSpPr>
          <p:spPr>
            <a:xfrm>
              <a:off x="2162684" y="2988411"/>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041328" y="2678316"/>
              <a:ext cx="1096775" cy="400110"/>
            </a:xfrm>
            <a:prstGeom prst="rect">
              <a:avLst/>
            </a:prstGeom>
            <a:noFill/>
          </p:spPr>
          <p:txBody>
            <a:bodyPr wrap="none" rtlCol="0">
              <a:spAutoFit/>
            </a:bodyPr>
            <a:lstStyle/>
            <a:p>
              <a:r>
                <a:rPr lang="en-US" sz="2000" b="1" dirty="0"/>
                <a:t>Ranking </a:t>
              </a:r>
            </a:p>
          </p:txBody>
        </p:sp>
        <p:sp>
          <p:nvSpPr>
            <p:cNvPr id="97" name="Right Arrow 96"/>
            <p:cNvSpPr/>
            <p:nvPr/>
          </p:nvSpPr>
          <p:spPr>
            <a:xfrm>
              <a:off x="1029261" y="3238084"/>
              <a:ext cx="1054492" cy="199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Slide Number Placeholder 23"/>
          <p:cNvSpPr>
            <a:spLocks noGrp="1"/>
          </p:cNvSpPr>
          <p:nvPr>
            <p:ph type="sldNum" sz="quarter" idx="12"/>
          </p:nvPr>
        </p:nvSpPr>
        <p:spPr/>
        <p:txBody>
          <a:bodyPr/>
          <a:lstStyle/>
          <a:p>
            <a:fld id="{88AD08FE-21CA-447A-B5E0-10774CCDBD3A}" type="slidenum">
              <a:rPr lang="en-US" smtClean="0"/>
              <a:t>51</a:t>
            </a:fld>
            <a:endParaRPr lang="en-US"/>
          </a:p>
        </p:txBody>
      </p:sp>
    </p:spTree>
    <p:extLst>
      <p:ext uri="{BB962C8B-B14F-4D97-AF65-F5344CB8AC3E}">
        <p14:creationId xmlns:p14="http://schemas.microsoft.com/office/powerpoint/2010/main" val="123089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8229600" y="1142999"/>
            <a:ext cx="3149600" cy="28956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eaLnBrk="1" hangingPunct="1">
              <a:spcBef>
                <a:spcPct val="0"/>
              </a:spcBef>
              <a:buSzTx/>
              <a:buFontTx/>
              <a:buNone/>
            </a:pPr>
            <a:r>
              <a:rPr lang="en-US" altLang="zh-CN" sz="2400" b="1">
                <a:ea typeface="宋体" pitchFamily="2" charset="-122"/>
              </a:rPr>
              <a:t>Document</a:t>
            </a:r>
            <a:br>
              <a:rPr lang="en-US" altLang="zh-CN" sz="2400" b="1">
                <a:ea typeface="宋体" pitchFamily="2" charset="-122"/>
              </a:rPr>
            </a:br>
            <a:r>
              <a:rPr lang="en-US" altLang="zh-CN" sz="2400" b="1">
                <a:ea typeface="宋体" pitchFamily="2" charset="-122"/>
              </a:rPr>
              <a:t>context:</a:t>
            </a:r>
          </a:p>
          <a:p>
            <a:pPr algn="ctr" eaLnBrk="1" hangingPunct="1">
              <a:spcBef>
                <a:spcPct val="0"/>
              </a:spcBef>
              <a:buSzTx/>
              <a:buFontTx/>
              <a:buNone/>
            </a:pPr>
            <a:r>
              <a:rPr lang="en-US" altLang="zh-CN" sz="2133">
                <a:ea typeface="宋体" pitchFamily="2" charset="-122"/>
              </a:rPr>
              <a:t>Time = July 2005</a:t>
            </a:r>
          </a:p>
          <a:p>
            <a:pPr algn="ctr" eaLnBrk="1" hangingPunct="1">
              <a:spcBef>
                <a:spcPct val="0"/>
              </a:spcBef>
              <a:buSzTx/>
              <a:buFontTx/>
              <a:buNone/>
            </a:pPr>
            <a:r>
              <a:rPr lang="en-US" altLang="zh-CN" sz="2133">
                <a:ea typeface="宋体" pitchFamily="2" charset="-122"/>
              </a:rPr>
              <a:t>Location = Texas</a:t>
            </a:r>
          </a:p>
          <a:p>
            <a:pPr algn="ctr" eaLnBrk="1" hangingPunct="1">
              <a:spcBef>
                <a:spcPct val="0"/>
              </a:spcBef>
              <a:buSzTx/>
              <a:buFontTx/>
              <a:buNone/>
            </a:pPr>
            <a:r>
              <a:rPr lang="en-US" altLang="zh-CN" sz="2133">
                <a:ea typeface="宋体" pitchFamily="2" charset="-122"/>
              </a:rPr>
              <a:t>Author =  xxx</a:t>
            </a:r>
          </a:p>
          <a:p>
            <a:pPr algn="ctr" eaLnBrk="1" hangingPunct="1">
              <a:spcBef>
                <a:spcPct val="0"/>
              </a:spcBef>
              <a:buSzTx/>
              <a:buFontTx/>
              <a:buNone/>
            </a:pPr>
            <a:r>
              <a:rPr lang="en-US" altLang="zh-CN" sz="2133">
                <a:ea typeface="宋体" pitchFamily="2" charset="-122"/>
              </a:rPr>
              <a:t>Occup. =  Sociologist</a:t>
            </a:r>
          </a:p>
          <a:p>
            <a:pPr algn="ctr" eaLnBrk="1" hangingPunct="1">
              <a:spcBef>
                <a:spcPct val="0"/>
              </a:spcBef>
              <a:buSzTx/>
              <a:buFontTx/>
              <a:buNone/>
            </a:pPr>
            <a:r>
              <a:rPr lang="en-US" altLang="zh-CN" sz="2133">
                <a:ea typeface="宋体" pitchFamily="2" charset="-122"/>
              </a:rPr>
              <a:t>Age Group =  45+</a:t>
            </a:r>
          </a:p>
          <a:p>
            <a:pPr algn="ctr" eaLnBrk="1" hangingPunct="1">
              <a:spcBef>
                <a:spcPct val="0"/>
              </a:spcBef>
              <a:buSzTx/>
              <a:buFontTx/>
              <a:buNone/>
            </a:pPr>
            <a:r>
              <a:rPr lang="en-US" altLang="zh-CN" sz="2400">
                <a:ea typeface="宋体" pitchFamily="2" charset="-122"/>
              </a:rPr>
              <a:t>…</a:t>
            </a:r>
          </a:p>
        </p:txBody>
      </p:sp>
      <p:sp>
        <p:nvSpPr>
          <p:cNvPr id="43012" name="Rectangle 3"/>
          <p:cNvSpPr>
            <a:spLocks noGrp="1" noChangeArrowheads="1"/>
          </p:cNvSpPr>
          <p:nvPr>
            <p:ph type="title"/>
          </p:nvPr>
        </p:nvSpPr>
        <p:spPr>
          <a:xfrm>
            <a:off x="609600" y="-108370"/>
            <a:ext cx="10972800" cy="1143000"/>
          </a:xfrm>
        </p:spPr>
        <p:txBody>
          <a:bodyPr>
            <a:normAutofit fontScale="90000"/>
          </a:bodyPr>
          <a:lstStyle/>
          <a:p>
            <a:r>
              <a:rPr lang="en-US" altLang="zh-CN" dirty="0" smtClean="0">
                <a:ea typeface="宋体" pitchFamily="2" charset="-122"/>
              </a:rPr>
              <a:t>Comparative Topic Analysis with CPLSA </a:t>
            </a:r>
            <a:r>
              <a:rPr lang="en-US" altLang="zh-CN" sz="3100" dirty="0" smtClean="0">
                <a:ea typeface="宋体" pitchFamily="2" charset="-122"/>
              </a:rPr>
              <a:t>[Mei &amp; Zhai 2006]</a:t>
            </a:r>
            <a:endParaRPr lang="en-US" altLang="zh-CN" sz="2200" dirty="0">
              <a:ea typeface="宋体" pitchFamily="2" charset="-122"/>
            </a:endParaRPr>
          </a:p>
        </p:txBody>
      </p:sp>
      <p:grpSp>
        <p:nvGrpSpPr>
          <p:cNvPr id="43013" name="Group 4"/>
          <p:cNvGrpSpPr>
            <a:grpSpLocks/>
          </p:cNvGrpSpPr>
          <p:nvPr/>
        </p:nvGrpSpPr>
        <p:grpSpPr bwMode="auto">
          <a:xfrm>
            <a:off x="304800" y="990600"/>
            <a:ext cx="3962400" cy="3006049"/>
            <a:chOff x="48" y="768"/>
            <a:chExt cx="2160" cy="2282"/>
          </a:xfrm>
        </p:grpSpPr>
        <p:grpSp>
          <p:nvGrpSpPr>
            <p:cNvPr id="43066" name="Group 5"/>
            <p:cNvGrpSpPr>
              <a:grpSpLocks/>
            </p:cNvGrpSpPr>
            <p:nvPr/>
          </p:nvGrpSpPr>
          <p:grpSpPr bwMode="auto">
            <a:xfrm>
              <a:off x="384" y="1152"/>
              <a:ext cx="288" cy="480"/>
              <a:chOff x="1536" y="1824"/>
              <a:chExt cx="624" cy="1008"/>
            </a:xfrm>
          </p:grpSpPr>
          <p:sp>
            <p:nvSpPr>
              <p:cNvPr id="43095" name="Rectangle 6"/>
              <p:cNvSpPr>
                <a:spLocks noChangeArrowheads="1"/>
              </p:cNvSpPr>
              <p:nvPr/>
            </p:nvSpPr>
            <p:spPr bwMode="auto">
              <a:xfrm>
                <a:off x="1536" y="1920"/>
                <a:ext cx="624" cy="816"/>
              </a:xfrm>
              <a:prstGeom prst="rect">
                <a:avLst/>
              </a:prstGeom>
              <a:solidFill>
                <a:srgbClr val="FFFF00"/>
              </a:solidFill>
              <a:ln w="9525">
                <a:solidFill>
                  <a:schemeClr val="tx1"/>
                </a:solidFill>
                <a:miter lim="800000"/>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96" name="Oval 7"/>
              <p:cNvSpPr>
                <a:spLocks noChangeArrowheads="1"/>
              </p:cNvSpPr>
              <p:nvPr/>
            </p:nvSpPr>
            <p:spPr bwMode="auto">
              <a:xfrm>
                <a:off x="1536" y="2640"/>
                <a:ext cx="624" cy="192"/>
              </a:xfrm>
              <a:prstGeom prst="ellipse">
                <a:avLst/>
              </a:prstGeom>
              <a:solidFill>
                <a:srgbClr val="FFFF00"/>
              </a:solidFill>
              <a:ln w="9525">
                <a:solidFill>
                  <a:schemeClr val="tx1"/>
                </a:solidFill>
                <a:round/>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97" name="Oval 8"/>
              <p:cNvSpPr>
                <a:spLocks noChangeArrowheads="1"/>
              </p:cNvSpPr>
              <p:nvPr/>
            </p:nvSpPr>
            <p:spPr bwMode="auto">
              <a:xfrm>
                <a:off x="1536" y="1824"/>
                <a:ext cx="624" cy="192"/>
              </a:xfrm>
              <a:prstGeom prst="ellipse">
                <a:avLst/>
              </a:prstGeom>
              <a:solidFill>
                <a:srgbClr val="FFFF00"/>
              </a:solidFill>
              <a:ln w="9525">
                <a:solidFill>
                  <a:schemeClr val="tx1"/>
                </a:solidFill>
                <a:round/>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grpSp>
          <p:nvGrpSpPr>
            <p:cNvPr id="43067" name="Group 9"/>
            <p:cNvGrpSpPr>
              <a:grpSpLocks/>
            </p:cNvGrpSpPr>
            <p:nvPr/>
          </p:nvGrpSpPr>
          <p:grpSpPr bwMode="auto">
            <a:xfrm>
              <a:off x="384" y="1776"/>
              <a:ext cx="288" cy="480"/>
              <a:chOff x="2736" y="1872"/>
              <a:chExt cx="624" cy="1008"/>
            </a:xfrm>
          </p:grpSpPr>
          <p:sp>
            <p:nvSpPr>
              <p:cNvPr id="43092" name="Rectangle 10"/>
              <p:cNvSpPr>
                <a:spLocks noChangeArrowheads="1"/>
              </p:cNvSpPr>
              <p:nvPr/>
            </p:nvSpPr>
            <p:spPr bwMode="auto">
              <a:xfrm>
                <a:off x="2736" y="1968"/>
                <a:ext cx="624" cy="816"/>
              </a:xfrm>
              <a:prstGeom prst="rect">
                <a:avLst/>
              </a:prstGeom>
              <a:solidFill>
                <a:srgbClr val="0000CC"/>
              </a:solidFill>
              <a:ln w="9525">
                <a:solidFill>
                  <a:schemeClr val="tx1"/>
                </a:solidFill>
                <a:miter lim="800000"/>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93" name="Oval 11"/>
              <p:cNvSpPr>
                <a:spLocks noChangeArrowheads="1"/>
              </p:cNvSpPr>
              <p:nvPr/>
            </p:nvSpPr>
            <p:spPr bwMode="auto">
              <a:xfrm>
                <a:off x="2736" y="2688"/>
                <a:ext cx="624" cy="192"/>
              </a:xfrm>
              <a:prstGeom prst="ellipse">
                <a:avLst/>
              </a:prstGeom>
              <a:solidFill>
                <a:srgbClr val="0000CC"/>
              </a:solidFill>
              <a:ln w="9525">
                <a:solidFill>
                  <a:schemeClr val="tx1"/>
                </a:solidFill>
                <a:round/>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94" name="Oval 12"/>
              <p:cNvSpPr>
                <a:spLocks noChangeArrowheads="1"/>
              </p:cNvSpPr>
              <p:nvPr/>
            </p:nvSpPr>
            <p:spPr bwMode="auto">
              <a:xfrm>
                <a:off x="2736" y="1872"/>
                <a:ext cx="624" cy="192"/>
              </a:xfrm>
              <a:prstGeom prst="ellipse">
                <a:avLst/>
              </a:prstGeom>
              <a:solidFill>
                <a:srgbClr val="0000CC"/>
              </a:solidFill>
              <a:ln w="9525">
                <a:solidFill>
                  <a:schemeClr val="tx1"/>
                </a:solidFill>
                <a:round/>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grpSp>
          <p:nvGrpSpPr>
            <p:cNvPr id="43068" name="Group 13"/>
            <p:cNvGrpSpPr>
              <a:grpSpLocks/>
            </p:cNvGrpSpPr>
            <p:nvPr/>
          </p:nvGrpSpPr>
          <p:grpSpPr bwMode="auto">
            <a:xfrm>
              <a:off x="384" y="2466"/>
              <a:ext cx="288" cy="480"/>
              <a:chOff x="2736" y="1872"/>
              <a:chExt cx="624" cy="1008"/>
            </a:xfrm>
          </p:grpSpPr>
          <p:sp>
            <p:nvSpPr>
              <p:cNvPr id="43089" name="Rectangle 14"/>
              <p:cNvSpPr>
                <a:spLocks noChangeArrowheads="1"/>
              </p:cNvSpPr>
              <p:nvPr/>
            </p:nvSpPr>
            <p:spPr bwMode="auto">
              <a:xfrm>
                <a:off x="2736" y="1968"/>
                <a:ext cx="624" cy="816"/>
              </a:xfrm>
              <a:prstGeom prst="rect">
                <a:avLst/>
              </a:prstGeom>
              <a:solidFill>
                <a:srgbClr val="FF0000"/>
              </a:solidFill>
              <a:ln w="9525">
                <a:solidFill>
                  <a:schemeClr val="tx1"/>
                </a:solidFill>
                <a:miter lim="800000"/>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90" name="Oval 15"/>
              <p:cNvSpPr>
                <a:spLocks noChangeArrowheads="1"/>
              </p:cNvSpPr>
              <p:nvPr/>
            </p:nvSpPr>
            <p:spPr bwMode="auto">
              <a:xfrm>
                <a:off x="2736" y="2688"/>
                <a:ext cx="624" cy="192"/>
              </a:xfrm>
              <a:prstGeom prst="ellipse">
                <a:avLst/>
              </a:prstGeom>
              <a:solidFill>
                <a:srgbClr val="FF0000"/>
              </a:solidFill>
              <a:ln w="9525">
                <a:solidFill>
                  <a:schemeClr val="tx1"/>
                </a:solidFill>
                <a:round/>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91" name="Oval 16"/>
              <p:cNvSpPr>
                <a:spLocks noChangeArrowheads="1"/>
              </p:cNvSpPr>
              <p:nvPr/>
            </p:nvSpPr>
            <p:spPr bwMode="auto">
              <a:xfrm>
                <a:off x="2736" y="1872"/>
                <a:ext cx="624" cy="192"/>
              </a:xfrm>
              <a:prstGeom prst="ellipse">
                <a:avLst/>
              </a:prstGeom>
              <a:solidFill>
                <a:srgbClr val="FF0000"/>
              </a:solidFill>
              <a:ln w="9525">
                <a:solidFill>
                  <a:schemeClr val="tx1"/>
                </a:solidFill>
                <a:round/>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sp>
          <p:nvSpPr>
            <p:cNvPr id="43069" name="AutoShape 17"/>
            <p:cNvSpPr>
              <a:spLocks noChangeArrowheads="1"/>
            </p:cNvSpPr>
            <p:nvPr/>
          </p:nvSpPr>
          <p:spPr bwMode="auto">
            <a:xfrm>
              <a:off x="1314" y="1152"/>
              <a:ext cx="288" cy="48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70" name="AutoShape 18"/>
            <p:cNvSpPr>
              <a:spLocks noChangeArrowheads="1"/>
            </p:cNvSpPr>
            <p:nvPr/>
          </p:nvSpPr>
          <p:spPr bwMode="auto">
            <a:xfrm>
              <a:off x="1776" y="1152"/>
              <a:ext cx="288" cy="48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71" name="AutoShape 19"/>
            <p:cNvSpPr>
              <a:spLocks noChangeArrowheads="1"/>
            </p:cNvSpPr>
            <p:nvPr/>
          </p:nvSpPr>
          <p:spPr bwMode="auto">
            <a:xfrm>
              <a:off x="1314" y="1776"/>
              <a:ext cx="288" cy="48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72" name="AutoShape 20"/>
            <p:cNvSpPr>
              <a:spLocks noChangeArrowheads="1"/>
            </p:cNvSpPr>
            <p:nvPr/>
          </p:nvSpPr>
          <p:spPr bwMode="auto">
            <a:xfrm>
              <a:off x="1776" y="1776"/>
              <a:ext cx="288" cy="48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73" name="AutoShape 21"/>
            <p:cNvSpPr>
              <a:spLocks noChangeArrowheads="1"/>
            </p:cNvSpPr>
            <p:nvPr/>
          </p:nvSpPr>
          <p:spPr bwMode="auto">
            <a:xfrm>
              <a:off x="1314" y="2448"/>
              <a:ext cx="288" cy="48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74" name="AutoShape 22"/>
            <p:cNvSpPr>
              <a:spLocks noChangeArrowheads="1"/>
            </p:cNvSpPr>
            <p:nvPr/>
          </p:nvSpPr>
          <p:spPr bwMode="auto">
            <a:xfrm>
              <a:off x="1776" y="2448"/>
              <a:ext cx="288" cy="48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nvGrpSpPr>
            <p:cNvPr id="43075" name="Group 23"/>
            <p:cNvGrpSpPr>
              <a:grpSpLocks/>
            </p:cNvGrpSpPr>
            <p:nvPr/>
          </p:nvGrpSpPr>
          <p:grpSpPr bwMode="auto">
            <a:xfrm>
              <a:off x="816" y="1104"/>
              <a:ext cx="384" cy="1920"/>
              <a:chOff x="864" y="1104"/>
              <a:chExt cx="384" cy="1920"/>
            </a:xfrm>
          </p:grpSpPr>
          <p:sp>
            <p:nvSpPr>
              <p:cNvPr id="43085" name="AutoShape 24"/>
              <p:cNvSpPr>
                <a:spLocks noChangeArrowheads="1"/>
              </p:cNvSpPr>
              <p:nvPr/>
            </p:nvSpPr>
            <p:spPr bwMode="auto">
              <a:xfrm>
                <a:off x="912" y="1152"/>
                <a:ext cx="288" cy="48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86" name="AutoShape 25"/>
              <p:cNvSpPr>
                <a:spLocks noChangeArrowheads="1"/>
              </p:cNvSpPr>
              <p:nvPr/>
            </p:nvSpPr>
            <p:spPr bwMode="auto">
              <a:xfrm>
                <a:off x="912" y="1776"/>
                <a:ext cx="288" cy="480"/>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87" name="AutoShape 26"/>
              <p:cNvSpPr>
                <a:spLocks noChangeArrowheads="1"/>
              </p:cNvSpPr>
              <p:nvPr/>
            </p:nvSpPr>
            <p:spPr bwMode="auto">
              <a:xfrm>
                <a:off x="912" y="2448"/>
                <a:ext cx="288" cy="48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88" name="AutoShape 27"/>
              <p:cNvSpPr>
                <a:spLocks noChangeArrowheads="1"/>
              </p:cNvSpPr>
              <p:nvPr/>
            </p:nvSpPr>
            <p:spPr bwMode="auto">
              <a:xfrm>
                <a:off x="864" y="1104"/>
                <a:ext cx="384" cy="1920"/>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sp>
          <p:nvSpPr>
            <p:cNvPr id="43076" name="AutoShape 28"/>
            <p:cNvSpPr>
              <a:spLocks noChangeArrowheads="1"/>
            </p:cNvSpPr>
            <p:nvPr/>
          </p:nvSpPr>
          <p:spPr bwMode="auto">
            <a:xfrm>
              <a:off x="1266" y="1104"/>
              <a:ext cx="384" cy="1920"/>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77" name="AutoShape 29"/>
            <p:cNvSpPr>
              <a:spLocks noChangeArrowheads="1"/>
            </p:cNvSpPr>
            <p:nvPr/>
          </p:nvSpPr>
          <p:spPr bwMode="auto">
            <a:xfrm>
              <a:off x="1728" y="1104"/>
              <a:ext cx="384" cy="1920"/>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78" name="Text Box 30"/>
            <p:cNvSpPr txBox="1">
              <a:spLocks noChangeArrowheads="1"/>
            </p:cNvSpPr>
            <p:nvPr/>
          </p:nvSpPr>
          <p:spPr bwMode="auto">
            <a:xfrm>
              <a:off x="747" y="768"/>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View1</a:t>
              </a:r>
            </a:p>
          </p:txBody>
        </p:sp>
        <p:sp>
          <p:nvSpPr>
            <p:cNvPr id="43079" name="Text Box 31"/>
            <p:cNvSpPr txBox="1">
              <a:spLocks noChangeArrowheads="1"/>
            </p:cNvSpPr>
            <p:nvPr/>
          </p:nvSpPr>
          <p:spPr bwMode="auto">
            <a:xfrm>
              <a:off x="1200" y="768"/>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View2</a:t>
              </a:r>
            </a:p>
          </p:txBody>
        </p:sp>
        <p:sp>
          <p:nvSpPr>
            <p:cNvPr id="43080" name="Text Box 32"/>
            <p:cNvSpPr txBox="1">
              <a:spLocks noChangeArrowheads="1"/>
            </p:cNvSpPr>
            <p:nvPr/>
          </p:nvSpPr>
          <p:spPr bwMode="auto">
            <a:xfrm>
              <a:off x="1680" y="768"/>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View3</a:t>
              </a:r>
            </a:p>
          </p:txBody>
        </p:sp>
        <p:sp>
          <p:nvSpPr>
            <p:cNvPr id="43081" name="Text Box 33"/>
            <p:cNvSpPr txBox="1">
              <a:spLocks noChangeArrowheads="1"/>
            </p:cNvSpPr>
            <p:nvPr/>
          </p:nvSpPr>
          <p:spPr bwMode="auto">
            <a:xfrm>
              <a:off x="144" y="873"/>
              <a:ext cx="7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Themes</a:t>
              </a:r>
            </a:p>
          </p:txBody>
        </p:sp>
        <p:sp>
          <p:nvSpPr>
            <p:cNvPr id="43082" name="Text Box 34"/>
            <p:cNvSpPr txBox="1">
              <a:spLocks noChangeArrowheads="1"/>
            </p:cNvSpPr>
            <p:nvPr/>
          </p:nvSpPr>
          <p:spPr bwMode="auto">
            <a:xfrm>
              <a:off x="48" y="1296"/>
              <a:ext cx="76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600" b="1">
                  <a:ea typeface="宋体" pitchFamily="2" charset="-122"/>
                </a:rPr>
                <a:t>government</a:t>
              </a:r>
            </a:p>
          </p:txBody>
        </p:sp>
        <p:sp>
          <p:nvSpPr>
            <p:cNvPr id="43083" name="Text Box 35"/>
            <p:cNvSpPr txBox="1">
              <a:spLocks noChangeArrowheads="1"/>
            </p:cNvSpPr>
            <p:nvPr/>
          </p:nvSpPr>
          <p:spPr bwMode="auto">
            <a:xfrm>
              <a:off x="96" y="1920"/>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solidFill>
                    <a:srgbClr val="FF9900"/>
                  </a:solidFill>
                  <a:ea typeface="宋体" pitchFamily="2" charset="-122"/>
                </a:rPr>
                <a:t>donation</a:t>
              </a:r>
            </a:p>
          </p:txBody>
        </p:sp>
        <p:sp>
          <p:nvSpPr>
            <p:cNvPr id="43084" name="Text Box 36"/>
            <p:cNvSpPr txBox="1">
              <a:spLocks noChangeArrowheads="1"/>
            </p:cNvSpPr>
            <p:nvPr/>
          </p:nvSpPr>
          <p:spPr bwMode="auto">
            <a:xfrm>
              <a:off x="144" y="2544"/>
              <a:ext cx="624"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New Orleans</a:t>
              </a:r>
            </a:p>
          </p:txBody>
        </p:sp>
      </p:grpSp>
      <p:grpSp>
        <p:nvGrpSpPr>
          <p:cNvPr id="7" name="Group 37"/>
          <p:cNvGrpSpPr>
            <a:grpSpLocks/>
          </p:cNvGrpSpPr>
          <p:nvPr/>
        </p:nvGrpSpPr>
        <p:grpSpPr bwMode="auto">
          <a:xfrm>
            <a:off x="2844800" y="1193799"/>
            <a:ext cx="3962400" cy="3209926"/>
            <a:chOff x="1488" y="916"/>
            <a:chExt cx="1872" cy="2022"/>
          </a:xfrm>
        </p:grpSpPr>
        <p:sp>
          <p:nvSpPr>
            <p:cNvPr id="43062" name="Text Box 38"/>
            <p:cNvSpPr txBox="1">
              <a:spLocks noChangeArrowheads="1"/>
            </p:cNvSpPr>
            <p:nvPr/>
          </p:nvSpPr>
          <p:spPr bwMode="auto">
            <a:xfrm>
              <a:off x="2346" y="916"/>
              <a:ext cx="1014" cy="47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50000"/>
                </a:spcBef>
                <a:buSzTx/>
                <a:buFontTx/>
                <a:buNone/>
              </a:pPr>
              <a:r>
                <a:rPr lang="en-US" altLang="zh-CN" sz="2133" i="1">
                  <a:latin typeface="Times New Roman" pitchFamily="18" charset="0"/>
                  <a:ea typeface="宋体" pitchFamily="2" charset="-122"/>
                </a:rPr>
                <a:t>government 0.3 </a:t>
              </a:r>
              <a:br>
                <a:rPr lang="en-US" altLang="zh-CN" sz="2133" i="1">
                  <a:latin typeface="Times New Roman" pitchFamily="18" charset="0"/>
                  <a:ea typeface="宋体" pitchFamily="2" charset="-122"/>
                </a:rPr>
              </a:br>
              <a:r>
                <a:rPr lang="en-US" altLang="zh-CN" sz="2133" i="1">
                  <a:latin typeface="Times New Roman" pitchFamily="18" charset="0"/>
                  <a:ea typeface="宋体" pitchFamily="2" charset="-122"/>
                </a:rPr>
                <a:t>response  0.2..</a:t>
              </a:r>
            </a:p>
          </p:txBody>
        </p:sp>
        <p:sp>
          <p:nvSpPr>
            <p:cNvPr id="43063" name="Text Box 39"/>
            <p:cNvSpPr txBox="1">
              <a:spLocks noChangeArrowheads="1"/>
            </p:cNvSpPr>
            <p:nvPr/>
          </p:nvSpPr>
          <p:spPr bwMode="auto">
            <a:xfrm>
              <a:off x="2355" y="1488"/>
              <a:ext cx="861" cy="67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50000"/>
                </a:spcBef>
                <a:buSzTx/>
                <a:buFontTx/>
                <a:buNone/>
              </a:pPr>
              <a:r>
                <a:rPr lang="en-US" altLang="zh-CN" sz="2133" i="1">
                  <a:latin typeface="Times New Roman" pitchFamily="18" charset="0"/>
                  <a:ea typeface="宋体" pitchFamily="2" charset="-122"/>
                </a:rPr>
                <a:t>donate  0.1</a:t>
              </a:r>
              <a:br>
                <a:rPr lang="en-US" altLang="zh-CN" sz="2133" i="1">
                  <a:latin typeface="Times New Roman" pitchFamily="18" charset="0"/>
                  <a:ea typeface="宋体" pitchFamily="2" charset="-122"/>
                </a:rPr>
              </a:br>
              <a:r>
                <a:rPr lang="en-US" altLang="zh-CN" sz="2133" i="1">
                  <a:latin typeface="Times New Roman" pitchFamily="18" charset="0"/>
                  <a:ea typeface="宋体" pitchFamily="2" charset="-122"/>
                </a:rPr>
                <a:t>relief 0.05</a:t>
              </a:r>
              <a:br>
                <a:rPr lang="en-US" altLang="zh-CN" sz="2133" i="1">
                  <a:latin typeface="Times New Roman" pitchFamily="18" charset="0"/>
                  <a:ea typeface="宋体" pitchFamily="2" charset="-122"/>
                </a:rPr>
              </a:br>
              <a:r>
                <a:rPr lang="en-US" altLang="zh-CN" sz="2133" i="1">
                  <a:latin typeface="Times New Roman" pitchFamily="18" charset="0"/>
                  <a:ea typeface="宋体" pitchFamily="2" charset="-122"/>
                </a:rPr>
                <a:t>help 0.02 ..</a:t>
              </a:r>
            </a:p>
          </p:txBody>
        </p:sp>
        <p:sp>
          <p:nvSpPr>
            <p:cNvPr id="43064" name="Text Box 40"/>
            <p:cNvSpPr txBox="1">
              <a:spLocks noChangeArrowheads="1"/>
            </p:cNvSpPr>
            <p:nvPr/>
          </p:nvSpPr>
          <p:spPr bwMode="auto">
            <a:xfrm>
              <a:off x="2451" y="2260"/>
              <a:ext cx="861" cy="67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50000"/>
                </a:spcBef>
                <a:buSzTx/>
                <a:buFontTx/>
                <a:buNone/>
              </a:pPr>
              <a:r>
                <a:rPr lang="en-US" altLang="zh-CN" sz="2133" i="1">
                  <a:latin typeface="Times New Roman" pitchFamily="18" charset="0"/>
                  <a:ea typeface="宋体" pitchFamily="2" charset="-122"/>
                </a:rPr>
                <a:t>city 0.2</a:t>
              </a:r>
              <a:br>
                <a:rPr lang="en-US" altLang="zh-CN" sz="2133" i="1">
                  <a:latin typeface="Times New Roman" pitchFamily="18" charset="0"/>
                  <a:ea typeface="宋体" pitchFamily="2" charset="-122"/>
                </a:rPr>
              </a:br>
              <a:r>
                <a:rPr lang="en-US" altLang="zh-CN" sz="2133" i="1">
                  <a:latin typeface="Times New Roman" pitchFamily="18" charset="0"/>
                  <a:ea typeface="宋体" pitchFamily="2" charset="-122"/>
                </a:rPr>
                <a:t>new   0.1</a:t>
              </a:r>
              <a:br>
                <a:rPr lang="en-US" altLang="zh-CN" sz="2133" i="1">
                  <a:latin typeface="Times New Roman" pitchFamily="18" charset="0"/>
                  <a:ea typeface="宋体" pitchFamily="2" charset="-122"/>
                </a:rPr>
              </a:br>
              <a:r>
                <a:rPr lang="en-US" altLang="zh-CN" sz="2133" i="1">
                  <a:latin typeface="Times New Roman" pitchFamily="18" charset="0"/>
                  <a:ea typeface="宋体" pitchFamily="2" charset="-122"/>
                </a:rPr>
                <a:t>orleans 0.05 ..</a:t>
              </a:r>
            </a:p>
          </p:txBody>
        </p:sp>
        <p:sp>
          <p:nvSpPr>
            <p:cNvPr id="43065" name="AutoShape 41"/>
            <p:cNvSpPr>
              <a:spLocks noChangeArrowheads="1"/>
            </p:cNvSpPr>
            <p:nvPr/>
          </p:nvSpPr>
          <p:spPr bwMode="auto">
            <a:xfrm rot="10800000">
              <a:off x="1488" y="1680"/>
              <a:ext cx="816" cy="288"/>
            </a:xfrm>
            <a:prstGeom prst="rtTriangle">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sp>
        <p:nvSpPr>
          <p:cNvPr id="43015" name="Text Box 42"/>
          <p:cNvSpPr txBox="1">
            <a:spLocks noChangeArrowheads="1"/>
          </p:cNvSpPr>
          <p:nvPr/>
        </p:nvSpPr>
        <p:spPr bwMode="auto">
          <a:xfrm>
            <a:off x="1524000" y="4038599"/>
            <a:ext cx="11176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Texas</a:t>
            </a:r>
          </a:p>
        </p:txBody>
      </p:sp>
      <p:sp>
        <p:nvSpPr>
          <p:cNvPr id="43016" name="Text Box 43"/>
          <p:cNvSpPr txBox="1">
            <a:spLocks noChangeArrowheads="1"/>
          </p:cNvSpPr>
          <p:nvPr/>
        </p:nvSpPr>
        <p:spPr bwMode="auto">
          <a:xfrm>
            <a:off x="2438400" y="4038599"/>
            <a:ext cx="914400"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July 2005</a:t>
            </a:r>
          </a:p>
        </p:txBody>
      </p:sp>
      <p:sp>
        <p:nvSpPr>
          <p:cNvPr id="43017" name="Text Box 44"/>
          <p:cNvSpPr txBox="1">
            <a:spLocks noChangeArrowheads="1"/>
          </p:cNvSpPr>
          <p:nvPr/>
        </p:nvSpPr>
        <p:spPr bwMode="auto">
          <a:xfrm>
            <a:off x="3149600" y="4038600"/>
            <a:ext cx="15240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dirty="0">
                <a:ea typeface="宋体" pitchFamily="2" charset="-122"/>
              </a:rPr>
              <a:t>sociologist</a:t>
            </a:r>
          </a:p>
        </p:txBody>
      </p:sp>
      <p:grpSp>
        <p:nvGrpSpPr>
          <p:cNvPr id="43018" name="Group 45"/>
          <p:cNvGrpSpPr>
            <a:grpSpLocks/>
          </p:cNvGrpSpPr>
          <p:nvPr/>
        </p:nvGrpSpPr>
        <p:grpSpPr bwMode="auto">
          <a:xfrm>
            <a:off x="406400" y="4724403"/>
            <a:ext cx="8737600" cy="979101"/>
            <a:chOff x="192" y="3330"/>
            <a:chExt cx="4128" cy="912"/>
          </a:xfrm>
        </p:grpSpPr>
        <p:graphicFrame>
          <p:nvGraphicFramePr>
            <p:cNvPr id="43053" name="Object 46"/>
            <p:cNvGraphicFramePr>
              <a:graphicFrameLocks noChangeAspect="1"/>
            </p:cNvGraphicFramePr>
            <p:nvPr/>
          </p:nvGraphicFramePr>
          <p:xfrm>
            <a:off x="3600" y="3330"/>
            <a:ext cx="720" cy="720"/>
          </p:xfrm>
          <a:graphic>
            <a:graphicData uri="http://schemas.openxmlformats.org/presentationml/2006/ole">
              <mc:AlternateContent xmlns:mc="http://schemas.openxmlformats.org/markup-compatibility/2006">
                <mc:Choice xmlns:v="urn:schemas-microsoft-com:vml" Requires="v">
                  <p:oleObj spid="_x0000_s1094" name="Chart" r:id="rId3" imgW="3648151" imgH="2495702" progId="Excel.Sheet.8">
                    <p:embed/>
                  </p:oleObj>
                </mc:Choice>
                <mc:Fallback>
                  <p:oleObj name="Chart" r:id="rId3" imgW="3648151" imgH="2495702" progId="Excel.Sheet.8">
                    <p:embed/>
                    <p:pic>
                      <p:nvPicPr>
                        <p:cNvPr id="43053" name="Object 46"/>
                        <p:cNvPicPr>
                          <a:picLocks noChangeAspect="1" noChangeArrowheads="1"/>
                        </p:cNvPicPr>
                        <p:nvPr/>
                      </p:nvPicPr>
                      <p:blipFill>
                        <a:blip r:embed="rId4">
                          <a:extLst>
                            <a:ext uri="{28A0092B-C50C-407E-A947-70E740481C1C}">
                              <a14:useLocalDpi xmlns:a14="http://schemas.microsoft.com/office/drawing/2010/main" val="0"/>
                            </a:ext>
                          </a:extLst>
                        </a:blip>
                        <a:srcRect l="15442" t="4572" r="24976" b="8345"/>
                        <a:stretch>
                          <a:fillRect/>
                        </a:stretch>
                      </p:blipFill>
                      <p:spPr bwMode="auto">
                        <a:xfrm>
                          <a:off x="3600" y="3330"/>
                          <a:ext cx="720"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54" name="Object 47"/>
            <p:cNvGraphicFramePr>
              <a:graphicFrameLocks noChangeAspect="1"/>
            </p:cNvGraphicFramePr>
            <p:nvPr/>
          </p:nvGraphicFramePr>
          <p:xfrm>
            <a:off x="2160" y="3377"/>
            <a:ext cx="720" cy="673"/>
          </p:xfrm>
          <a:graphic>
            <a:graphicData uri="http://schemas.openxmlformats.org/presentationml/2006/ole">
              <mc:AlternateContent xmlns:mc="http://schemas.openxmlformats.org/markup-compatibility/2006">
                <mc:Choice xmlns:v="urn:schemas-microsoft-com:vml" Requires="v">
                  <p:oleObj spid="_x0000_s1095" name="Chart" r:id="rId5" imgW="3667125" imgH="2667000" progId="Excel.Sheet.8">
                    <p:embed/>
                  </p:oleObj>
                </mc:Choice>
                <mc:Fallback>
                  <p:oleObj name="Chart" r:id="rId5" imgW="3667125" imgH="2667000" progId="Excel.Sheet.8">
                    <p:embed/>
                    <p:pic>
                      <p:nvPicPr>
                        <p:cNvPr id="43054" name="Object 47"/>
                        <p:cNvPicPr>
                          <a:picLocks noChangeAspect="1" noChangeArrowheads="1"/>
                        </p:cNvPicPr>
                        <p:nvPr/>
                      </p:nvPicPr>
                      <p:blipFill>
                        <a:blip r:embed="rId6">
                          <a:extLst>
                            <a:ext uri="{28A0092B-C50C-407E-A947-70E740481C1C}">
                              <a14:useLocalDpi xmlns:a14="http://schemas.microsoft.com/office/drawing/2010/main" val="0"/>
                            </a:ext>
                          </a:extLst>
                        </a:blip>
                        <a:srcRect l="12500" t="7886" r="22917" b="8960"/>
                        <a:stretch>
                          <a:fillRect/>
                        </a:stretch>
                      </p:blipFill>
                      <p:spPr bwMode="auto">
                        <a:xfrm>
                          <a:off x="2160" y="3377"/>
                          <a:ext cx="720"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55" name="Object 48"/>
            <p:cNvGraphicFramePr>
              <a:graphicFrameLocks noChangeAspect="1"/>
            </p:cNvGraphicFramePr>
            <p:nvPr/>
          </p:nvGraphicFramePr>
          <p:xfrm>
            <a:off x="1200" y="3365"/>
            <a:ext cx="816" cy="700"/>
          </p:xfrm>
          <a:graphic>
            <a:graphicData uri="http://schemas.openxmlformats.org/presentationml/2006/ole">
              <mc:AlternateContent xmlns:mc="http://schemas.openxmlformats.org/markup-compatibility/2006">
                <mc:Choice xmlns:v="urn:schemas-microsoft-com:vml" Requires="v">
                  <p:oleObj spid="_x0000_s1096" name="Chart" r:id="rId7" imgW="3648151" imgH="2495702" progId="Excel.Sheet.8">
                    <p:embed/>
                  </p:oleObj>
                </mc:Choice>
                <mc:Fallback>
                  <p:oleObj name="Chart" r:id="rId7" imgW="3648151" imgH="2495702" progId="Excel.Sheet.8">
                    <p:embed/>
                    <p:pic>
                      <p:nvPicPr>
                        <p:cNvPr id="43055" name="Object 48"/>
                        <p:cNvPicPr>
                          <a:picLocks noChangeAspect="1" noChangeArrowheads="1"/>
                        </p:cNvPicPr>
                        <p:nvPr/>
                      </p:nvPicPr>
                      <p:blipFill>
                        <a:blip r:embed="rId8">
                          <a:extLst>
                            <a:ext uri="{28A0092B-C50C-407E-A947-70E740481C1C}">
                              <a14:useLocalDpi xmlns:a14="http://schemas.microsoft.com/office/drawing/2010/main" val="0"/>
                            </a:ext>
                          </a:extLst>
                        </a:blip>
                        <a:srcRect l="13446" t="5153" r="21802" b="6297"/>
                        <a:stretch>
                          <a:fillRect/>
                        </a:stretch>
                      </p:blipFill>
                      <p:spPr bwMode="auto">
                        <a:xfrm>
                          <a:off x="1200" y="3365"/>
                          <a:ext cx="816" cy="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56" name="Text Box 49"/>
            <p:cNvSpPr txBox="1">
              <a:spLocks noChangeArrowheads="1"/>
            </p:cNvSpPr>
            <p:nvPr/>
          </p:nvSpPr>
          <p:spPr bwMode="auto">
            <a:xfrm>
              <a:off x="336" y="3547"/>
              <a:ext cx="72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dirty="0">
                  <a:ea typeface="宋体" pitchFamily="2" charset="-122"/>
                </a:rPr>
                <a:t>Theme coverage:</a:t>
              </a:r>
            </a:p>
          </p:txBody>
        </p:sp>
        <p:sp>
          <p:nvSpPr>
            <p:cNvPr id="43057" name="Text Box 50"/>
            <p:cNvSpPr txBox="1">
              <a:spLocks noChangeArrowheads="1"/>
            </p:cNvSpPr>
            <p:nvPr/>
          </p:nvSpPr>
          <p:spPr bwMode="auto">
            <a:xfrm>
              <a:off x="1104" y="3984"/>
              <a:ext cx="52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Texas</a:t>
              </a:r>
            </a:p>
          </p:txBody>
        </p:sp>
        <p:sp>
          <p:nvSpPr>
            <p:cNvPr id="43058" name="Text Box 51"/>
            <p:cNvSpPr txBox="1">
              <a:spLocks noChangeArrowheads="1"/>
            </p:cNvSpPr>
            <p:nvPr/>
          </p:nvSpPr>
          <p:spPr bwMode="auto">
            <a:xfrm>
              <a:off x="1968" y="3993"/>
              <a:ext cx="67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July 2005</a:t>
              </a:r>
            </a:p>
          </p:txBody>
        </p:sp>
        <p:sp>
          <p:nvSpPr>
            <p:cNvPr id="43059" name="Text Box 52"/>
            <p:cNvSpPr txBox="1">
              <a:spLocks noChangeArrowheads="1"/>
            </p:cNvSpPr>
            <p:nvPr/>
          </p:nvSpPr>
          <p:spPr bwMode="auto">
            <a:xfrm>
              <a:off x="3264" y="3984"/>
              <a:ext cx="67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document</a:t>
              </a:r>
            </a:p>
          </p:txBody>
        </p:sp>
        <p:sp>
          <p:nvSpPr>
            <p:cNvPr id="43060" name="Text Box 53"/>
            <p:cNvSpPr txBox="1">
              <a:spLocks noChangeArrowheads="1"/>
            </p:cNvSpPr>
            <p:nvPr/>
          </p:nvSpPr>
          <p:spPr bwMode="auto">
            <a:xfrm>
              <a:off x="3024" y="3648"/>
              <a:ext cx="52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ea typeface="宋体" pitchFamily="2" charset="-122"/>
                </a:rPr>
                <a:t>……</a:t>
              </a:r>
            </a:p>
          </p:txBody>
        </p:sp>
        <p:sp>
          <p:nvSpPr>
            <p:cNvPr id="43061" name="AutoShape 54"/>
            <p:cNvSpPr>
              <a:spLocks noChangeArrowheads="1"/>
            </p:cNvSpPr>
            <p:nvPr/>
          </p:nvSpPr>
          <p:spPr bwMode="auto">
            <a:xfrm>
              <a:off x="192" y="3360"/>
              <a:ext cx="4128" cy="882"/>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sp>
        <p:nvSpPr>
          <p:cNvPr id="1040439" name="Text Box 55"/>
          <p:cNvSpPr txBox="1">
            <a:spLocks noChangeArrowheads="1"/>
          </p:cNvSpPr>
          <p:nvPr/>
        </p:nvSpPr>
        <p:spPr bwMode="auto">
          <a:xfrm>
            <a:off x="4489452" y="4370387"/>
            <a:ext cx="2133918"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0"/>
              </a:spcBef>
              <a:buSzTx/>
              <a:buFontTx/>
              <a:buNone/>
            </a:pPr>
            <a:r>
              <a:rPr lang="en-US" altLang="en-US" sz="2133" b="1" i="1">
                <a:ea typeface="宋体" pitchFamily="2" charset="-122"/>
              </a:rPr>
              <a:t>Choose a view</a:t>
            </a:r>
            <a:r>
              <a:rPr lang="en-US" altLang="en-US" sz="2133" b="1" i="1" baseline="-25000"/>
              <a:t> </a:t>
            </a:r>
          </a:p>
        </p:txBody>
      </p:sp>
      <p:sp>
        <p:nvSpPr>
          <p:cNvPr id="1040440" name="Text Box 56"/>
          <p:cNvSpPr txBox="1">
            <a:spLocks noChangeArrowheads="1"/>
          </p:cNvSpPr>
          <p:nvPr/>
        </p:nvSpPr>
        <p:spPr bwMode="auto">
          <a:xfrm>
            <a:off x="9956802" y="5357813"/>
            <a:ext cx="1489510"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0"/>
              </a:spcBef>
              <a:buSzTx/>
              <a:buFontTx/>
              <a:buNone/>
            </a:pPr>
            <a:r>
              <a:rPr lang="en-US" altLang="en-US" sz="2133" b="1" i="1" dirty="0">
                <a:ea typeface="宋体" pitchFamily="2" charset="-122"/>
              </a:rPr>
              <a:t>Choose a </a:t>
            </a:r>
            <a:br>
              <a:rPr lang="en-US" altLang="en-US" sz="2133" b="1" i="1" dirty="0">
                <a:ea typeface="宋体" pitchFamily="2" charset="-122"/>
              </a:rPr>
            </a:br>
            <a:r>
              <a:rPr lang="en-US" altLang="en-US" sz="2133" b="1" i="1" dirty="0">
                <a:ea typeface="宋体" pitchFamily="2" charset="-122"/>
              </a:rPr>
              <a:t>Coverage</a:t>
            </a:r>
            <a:r>
              <a:rPr lang="en-US" altLang="en-US" sz="2133" b="1" i="1" baseline="-25000" dirty="0"/>
              <a:t> </a:t>
            </a:r>
          </a:p>
        </p:txBody>
      </p:sp>
      <p:grpSp>
        <p:nvGrpSpPr>
          <p:cNvPr id="9" name="Group 57"/>
          <p:cNvGrpSpPr>
            <a:grpSpLocks/>
          </p:cNvGrpSpPr>
          <p:nvPr/>
        </p:nvGrpSpPr>
        <p:grpSpPr bwMode="auto">
          <a:xfrm>
            <a:off x="9311217" y="4672013"/>
            <a:ext cx="2345689" cy="966786"/>
            <a:chOff x="4399" y="2699"/>
            <a:chExt cx="1283" cy="999"/>
          </a:xfrm>
        </p:grpSpPr>
        <p:graphicFrame>
          <p:nvGraphicFramePr>
            <p:cNvPr id="43051" name="Object 58"/>
            <p:cNvGraphicFramePr>
              <a:graphicFrameLocks noChangeAspect="1"/>
            </p:cNvGraphicFramePr>
            <p:nvPr/>
          </p:nvGraphicFramePr>
          <p:xfrm>
            <a:off x="4876" y="2699"/>
            <a:ext cx="806" cy="754"/>
          </p:xfrm>
          <a:graphic>
            <a:graphicData uri="http://schemas.openxmlformats.org/presentationml/2006/ole">
              <mc:AlternateContent xmlns:mc="http://schemas.openxmlformats.org/markup-compatibility/2006">
                <mc:Choice xmlns:v="urn:schemas-microsoft-com:vml" Requires="v">
                  <p:oleObj spid="_x0000_s1097" name="Chart" r:id="rId9" imgW="3667125" imgH="2667000" progId="Excel.Sheet.8">
                    <p:embed/>
                  </p:oleObj>
                </mc:Choice>
                <mc:Fallback>
                  <p:oleObj name="Chart" r:id="rId9" imgW="3667125" imgH="2667000" progId="Excel.Sheet.8">
                    <p:embed/>
                    <p:pic>
                      <p:nvPicPr>
                        <p:cNvPr id="43051" name="Object 58"/>
                        <p:cNvPicPr>
                          <a:picLocks noChangeAspect="1" noChangeArrowheads="1"/>
                        </p:cNvPicPr>
                        <p:nvPr/>
                      </p:nvPicPr>
                      <p:blipFill>
                        <a:blip r:embed="rId6">
                          <a:extLst>
                            <a:ext uri="{28A0092B-C50C-407E-A947-70E740481C1C}">
                              <a14:useLocalDpi xmlns:a14="http://schemas.microsoft.com/office/drawing/2010/main" val="0"/>
                            </a:ext>
                          </a:extLst>
                        </a:blip>
                        <a:srcRect l="12500" t="7886" r="22917" b="8960"/>
                        <a:stretch>
                          <a:fillRect/>
                        </a:stretch>
                      </p:blipFill>
                      <p:spPr bwMode="auto">
                        <a:xfrm>
                          <a:off x="4876" y="2699"/>
                          <a:ext cx="806" cy="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52" name="AutoShape 59"/>
            <p:cNvSpPr>
              <a:spLocks noChangeArrowheads="1"/>
            </p:cNvSpPr>
            <p:nvPr/>
          </p:nvSpPr>
          <p:spPr bwMode="auto">
            <a:xfrm rot="-3039320">
              <a:off x="4327" y="3338"/>
              <a:ext cx="432" cy="288"/>
            </a:xfrm>
            <a:prstGeom prst="triangle">
              <a:avLst>
                <a:gd name="adj" fmla="val 0"/>
              </a:avLst>
            </a:prstGeom>
            <a:solidFill>
              <a:schemeClr val="accent1"/>
            </a:solidFill>
            <a:ln w="9525">
              <a:solidFill>
                <a:schemeClr val="tx1"/>
              </a:solidFill>
              <a:miter lim="800000"/>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grpSp>
        <p:nvGrpSpPr>
          <p:cNvPr id="10" name="Group 60"/>
          <p:cNvGrpSpPr>
            <a:grpSpLocks/>
          </p:cNvGrpSpPr>
          <p:nvPr/>
        </p:nvGrpSpPr>
        <p:grpSpPr bwMode="auto">
          <a:xfrm>
            <a:off x="8394702" y="1219199"/>
            <a:ext cx="2882900" cy="3124200"/>
            <a:chOff x="3936" y="960"/>
            <a:chExt cx="1362" cy="1968"/>
          </a:xfrm>
        </p:grpSpPr>
        <p:grpSp>
          <p:nvGrpSpPr>
            <p:cNvPr id="43040" name="Group 61"/>
            <p:cNvGrpSpPr>
              <a:grpSpLocks/>
            </p:cNvGrpSpPr>
            <p:nvPr/>
          </p:nvGrpSpPr>
          <p:grpSpPr bwMode="auto">
            <a:xfrm>
              <a:off x="3954" y="960"/>
              <a:ext cx="1335" cy="672"/>
              <a:chOff x="3648" y="1005"/>
              <a:chExt cx="1584" cy="750"/>
            </a:xfrm>
          </p:grpSpPr>
          <p:sp>
            <p:nvSpPr>
              <p:cNvPr id="43049" name="Rectangle 62"/>
              <p:cNvSpPr>
                <a:spLocks noChangeArrowheads="1"/>
              </p:cNvSpPr>
              <p:nvPr/>
            </p:nvSpPr>
            <p:spPr bwMode="auto">
              <a:xfrm>
                <a:off x="3648" y="1005"/>
                <a:ext cx="1584" cy="5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50" name="Rectangle 63"/>
              <p:cNvSpPr>
                <a:spLocks noChangeArrowheads="1"/>
              </p:cNvSpPr>
              <p:nvPr/>
            </p:nvSpPr>
            <p:spPr bwMode="auto">
              <a:xfrm>
                <a:off x="3648" y="1563"/>
                <a:ext cx="816" cy="19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grpSp>
          <p:nvGrpSpPr>
            <p:cNvPr id="43041" name="Group 64"/>
            <p:cNvGrpSpPr>
              <a:grpSpLocks/>
            </p:cNvGrpSpPr>
            <p:nvPr/>
          </p:nvGrpSpPr>
          <p:grpSpPr bwMode="auto">
            <a:xfrm>
              <a:off x="3954" y="1518"/>
              <a:ext cx="1344" cy="786"/>
              <a:chOff x="3648" y="1632"/>
              <a:chExt cx="1632" cy="900"/>
            </a:xfrm>
          </p:grpSpPr>
          <p:sp>
            <p:nvSpPr>
              <p:cNvPr id="43046" name="Rectangle 65"/>
              <p:cNvSpPr>
                <a:spLocks noChangeArrowheads="1"/>
              </p:cNvSpPr>
              <p:nvPr/>
            </p:nvSpPr>
            <p:spPr bwMode="auto">
              <a:xfrm>
                <a:off x="3648" y="1776"/>
                <a:ext cx="1632" cy="6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47" name="Rectangle 66"/>
              <p:cNvSpPr>
                <a:spLocks noChangeArrowheads="1"/>
              </p:cNvSpPr>
              <p:nvPr/>
            </p:nvSpPr>
            <p:spPr bwMode="auto">
              <a:xfrm>
                <a:off x="4512" y="1632"/>
                <a:ext cx="768" cy="1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48" name="Rectangle 67"/>
              <p:cNvSpPr>
                <a:spLocks noChangeArrowheads="1"/>
              </p:cNvSpPr>
              <p:nvPr/>
            </p:nvSpPr>
            <p:spPr bwMode="auto">
              <a:xfrm>
                <a:off x="3648" y="2340"/>
                <a:ext cx="960" cy="1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grpSp>
          <p:nvGrpSpPr>
            <p:cNvPr id="43042" name="Group 68"/>
            <p:cNvGrpSpPr>
              <a:grpSpLocks/>
            </p:cNvGrpSpPr>
            <p:nvPr/>
          </p:nvGrpSpPr>
          <p:grpSpPr bwMode="auto">
            <a:xfrm>
              <a:off x="3936" y="2181"/>
              <a:ext cx="1353" cy="507"/>
              <a:chOff x="3648" y="2418"/>
              <a:chExt cx="1632" cy="579"/>
            </a:xfrm>
          </p:grpSpPr>
          <p:sp>
            <p:nvSpPr>
              <p:cNvPr id="43044" name="Rectangle 69"/>
              <p:cNvSpPr>
                <a:spLocks noChangeArrowheads="1"/>
              </p:cNvSpPr>
              <p:nvPr/>
            </p:nvSpPr>
            <p:spPr bwMode="auto">
              <a:xfrm>
                <a:off x="3648" y="2565"/>
                <a:ext cx="1632" cy="4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43045" name="Rectangle 70"/>
              <p:cNvSpPr>
                <a:spLocks noChangeArrowheads="1"/>
              </p:cNvSpPr>
              <p:nvPr/>
            </p:nvSpPr>
            <p:spPr bwMode="auto">
              <a:xfrm>
                <a:off x="4656" y="2418"/>
                <a:ext cx="624" cy="2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sp>
          <p:nvSpPr>
            <p:cNvPr id="43043" name="AutoShape 71"/>
            <p:cNvSpPr>
              <a:spLocks noChangeArrowheads="1"/>
            </p:cNvSpPr>
            <p:nvPr/>
          </p:nvSpPr>
          <p:spPr bwMode="auto">
            <a:xfrm rot="-8872779">
              <a:off x="4560" y="2784"/>
              <a:ext cx="192" cy="144"/>
            </a:xfrm>
            <a:prstGeom prst="triangle">
              <a:avLst>
                <a:gd name="adj" fmla="val 0"/>
              </a:avLst>
            </a:prstGeom>
            <a:solidFill>
              <a:schemeClr val="accent1"/>
            </a:solidFill>
            <a:ln w="9525">
              <a:solidFill>
                <a:schemeClr val="tx1"/>
              </a:solidFill>
              <a:miter lim="800000"/>
              <a:headEnd/>
              <a:tailEnd/>
            </a:ln>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grpSp>
      <p:grpSp>
        <p:nvGrpSpPr>
          <p:cNvPr id="14" name="Group 72"/>
          <p:cNvGrpSpPr>
            <a:grpSpLocks/>
          </p:cNvGrpSpPr>
          <p:nvPr/>
        </p:nvGrpSpPr>
        <p:grpSpPr bwMode="auto">
          <a:xfrm>
            <a:off x="7004051" y="1295397"/>
            <a:ext cx="4070349" cy="420688"/>
            <a:chOff x="3309" y="1026"/>
            <a:chExt cx="1923" cy="265"/>
          </a:xfrm>
        </p:grpSpPr>
        <p:sp>
          <p:nvSpPr>
            <p:cNvPr id="43038" name="Text Box 73"/>
            <p:cNvSpPr txBox="1">
              <a:spLocks noChangeArrowheads="1"/>
            </p:cNvSpPr>
            <p:nvPr/>
          </p:nvSpPr>
          <p:spPr bwMode="auto">
            <a:xfrm>
              <a:off x="4461" y="1026"/>
              <a:ext cx="77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50000"/>
                </a:spcBef>
                <a:buSzTx/>
                <a:buFontTx/>
                <a:buNone/>
              </a:pPr>
              <a:r>
                <a:rPr lang="en-US" altLang="zh-CN" sz="1867" i="1">
                  <a:latin typeface="Times New Roman" pitchFamily="18" charset="0"/>
                  <a:ea typeface="宋体" pitchFamily="2" charset="-122"/>
                </a:rPr>
                <a:t>government</a:t>
              </a:r>
              <a:r>
                <a:rPr lang="en-US" altLang="zh-CN" sz="2133" i="1">
                  <a:latin typeface="Times New Roman" pitchFamily="18" charset="0"/>
                  <a:ea typeface="宋体" pitchFamily="2" charset="-122"/>
                </a:rPr>
                <a:t>  </a:t>
              </a:r>
            </a:p>
          </p:txBody>
        </p:sp>
        <p:sp>
          <p:nvSpPr>
            <p:cNvPr id="43039" name="Line 74"/>
            <p:cNvSpPr>
              <a:spLocks noChangeShapeType="1"/>
            </p:cNvSpPr>
            <p:nvPr/>
          </p:nvSpPr>
          <p:spPr bwMode="auto">
            <a:xfrm>
              <a:off x="3309" y="1170"/>
              <a:ext cx="11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grpSp>
      <p:grpSp>
        <p:nvGrpSpPr>
          <p:cNvPr id="15" name="Group 75"/>
          <p:cNvGrpSpPr>
            <a:grpSpLocks/>
          </p:cNvGrpSpPr>
          <p:nvPr/>
        </p:nvGrpSpPr>
        <p:grpSpPr bwMode="auto">
          <a:xfrm>
            <a:off x="7004051" y="2362197"/>
            <a:ext cx="3460749" cy="420688"/>
            <a:chOff x="1968" y="1026"/>
            <a:chExt cx="1635" cy="265"/>
          </a:xfrm>
        </p:grpSpPr>
        <p:sp>
          <p:nvSpPr>
            <p:cNvPr id="43036" name="Line 76"/>
            <p:cNvSpPr>
              <a:spLocks noChangeShapeType="1"/>
            </p:cNvSpPr>
            <p:nvPr/>
          </p:nvSpPr>
          <p:spPr bwMode="auto">
            <a:xfrm>
              <a:off x="1968" y="1170"/>
              <a:ext cx="11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43037" name="Text Box 77"/>
            <p:cNvSpPr txBox="1">
              <a:spLocks noChangeArrowheads="1"/>
            </p:cNvSpPr>
            <p:nvPr/>
          </p:nvSpPr>
          <p:spPr bwMode="auto">
            <a:xfrm>
              <a:off x="3120" y="1026"/>
              <a:ext cx="48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50000"/>
                </a:spcBef>
                <a:buSzTx/>
                <a:buFontTx/>
                <a:buNone/>
              </a:pPr>
              <a:r>
                <a:rPr lang="en-US" altLang="zh-CN" sz="2133" i="1">
                  <a:solidFill>
                    <a:schemeClr val="bg1"/>
                  </a:solidFill>
                  <a:latin typeface="Times New Roman" pitchFamily="18" charset="0"/>
                  <a:ea typeface="宋体" pitchFamily="2" charset="-122"/>
                </a:rPr>
                <a:t>donate</a:t>
              </a:r>
              <a:r>
                <a:rPr lang="en-US" altLang="zh-CN" sz="2133" i="1">
                  <a:latin typeface="Times New Roman" pitchFamily="18" charset="0"/>
                  <a:ea typeface="宋体" pitchFamily="2" charset="-122"/>
                </a:rPr>
                <a:t>  </a:t>
              </a:r>
            </a:p>
          </p:txBody>
        </p:sp>
      </p:grpSp>
      <p:grpSp>
        <p:nvGrpSpPr>
          <p:cNvPr id="16" name="Group 78"/>
          <p:cNvGrpSpPr>
            <a:grpSpLocks/>
          </p:cNvGrpSpPr>
          <p:nvPr/>
        </p:nvGrpSpPr>
        <p:grpSpPr bwMode="auto">
          <a:xfrm>
            <a:off x="7010401" y="3549646"/>
            <a:ext cx="3460751" cy="420688"/>
            <a:chOff x="1968" y="1026"/>
            <a:chExt cx="1635" cy="265"/>
          </a:xfrm>
        </p:grpSpPr>
        <p:sp>
          <p:nvSpPr>
            <p:cNvPr id="43034" name="Line 79"/>
            <p:cNvSpPr>
              <a:spLocks noChangeShapeType="1"/>
            </p:cNvSpPr>
            <p:nvPr/>
          </p:nvSpPr>
          <p:spPr bwMode="auto">
            <a:xfrm>
              <a:off x="1968" y="1170"/>
              <a:ext cx="11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43035" name="Text Box 80"/>
            <p:cNvSpPr txBox="1">
              <a:spLocks noChangeArrowheads="1"/>
            </p:cNvSpPr>
            <p:nvPr/>
          </p:nvSpPr>
          <p:spPr bwMode="auto">
            <a:xfrm>
              <a:off x="3120" y="1026"/>
              <a:ext cx="48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50000"/>
                </a:spcBef>
                <a:buSzTx/>
                <a:buFontTx/>
                <a:buNone/>
              </a:pPr>
              <a:r>
                <a:rPr lang="en-US" altLang="zh-CN" sz="2133" i="1">
                  <a:latin typeface="Times New Roman" pitchFamily="18" charset="0"/>
                  <a:ea typeface="宋体" pitchFamily="2" charset="-122"/>
                </a:rPr>
                <a:t>new  </a:t>
              </a:r>
            </a:p>
          </p:txBody>
        </p:sp>
      </p:grpSp>
      <p:sp>
        <p:nvSpPr>
          <p:cNvPr id="1040465" name="Rectangle 81"/>
          <p:cNvSpPr>
            <a:spLocks noChangeArrowheads="1"/>
          </p:cNvSpPr>
          <p:nvPr/>
        </p:nvSpPr>
        <p:spPr bwMode="auto">
          <a:xfrm>
            <a:off x="9448800" y="1320799"/>
            <a:ext cx="14224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a:spcBef>
                <a:spcPct val="0"/>
              </a:spcBef>
              <a:buSzTx/>
              <a:buFontTx/>
              <a:buNone/>
            </a:pPr>
            <a:endParaRPr lang="en-US" altLang="en-US" sz="3200">
              <a:latin typeface="Gill Sans MT" pitchFamily="34" charset="0"/>
            </a:endParaRPr>
          </a:p>
        </p:txBody>
      </p:sp>
      <p:sp>
        <p:nvSpPr>
          <p:cNvPr id="1040466" name="Text Box 82"/>
          <p:cNvSpPr txBox="1">
            <a:spLocks noChangeArrowheads="1"/>
          </p:cNvSpPr>
          <p:nvPr/>
        </p:nvSpPr>
        <p:spPr bwMode="auto">
          <a:xfrm>
            <a:off x="6299202" y="914400"/>
            <a:ext cx="2669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0"/>
              </a:spcBef>
              <a:buSzTx/>
              <a:buFontTx/>
              <a:buNone/>
            </a:pPr>
            <a:r>
              <a:rPr lang="en-US" altLang="en-US" sz="2000" b="1" i="1" dirty="0">
                <a:ea typeface="宋体" pitchFamily="2" charset="-122"/>
              </a:rPr>
              <a:t>Draw a word from </a:t>
            </a:r>
            <a:r>
              <a:rPr lang="en-US" altLang="en-US" sz="2000" b="1" i="1" dirty="0">
                <a:ea typeface="宋体" pitchFamily="2" charset="-122"/>
                <a:sym typeface="Symbol" pitchFamily="18" charset="2"/>
              </a:rPr>
              <a:t></a:t>
            </a:r>
            <a:r>
              <a:rPr lang="en-US" altLang="en-US" sz="2000" b="1" i="1" baseline="-25000" dirty="0" err="1">
                <a:ea typeface="宋体" pitchFamily="2" charset="-122"/>
                <a:sym typeface="Symbol" pitchFamily="18" charset="2"/>
              </a:rPr>
              <a:t>i</a:t>
            </a:r>
            <a:r>
              <a:rPr lang="en-US" altLang="en-US" sz="2000" b="1" i="1" dirty="0">
                <a:ea typeface="宋体" pitchFamily="2" charset="-122"/>
              </a:rPr>
              <a:t> </a:t>
            </a:r>
          </a:p>
        </p:txBody>
      </p:sp>
      <p:sp>
        <p:nvSpPr>
          <p:cNvPr id="1040467" name="Text Box 83"/>
          <p:cNvSpPr txBox="1">
            <a:spLocks noChangeArrowheads="1"/>
          </p:cNvSpPr>
          <p:nvPr/>
        </p:nvSpPr>
        <p:spPr bwMode="auto">
          <a:xfrm>
            <a:off x="8636000" y="1676399"/>
            <a:ext cx="12192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50000"/>
              </a:spcBef>
              <a:buSzTx/>
              <a:buFontTx/>
              <a:buNone/>
            </a:pPr>
            <a:r>
              <a:rPr lang="en-US" altLang="zh-CN" sz="1867" i="1">
                <a:latin typeface="Times New Roman" pitchFamily="18" charset="0"/>
                <a:ea typeface="宋体" pitchFamily="2" charset="-122"/>
              </a:rPr>
              <a:t>response</a:t>
            </a:r>
            <a:r>
              <a:rPr lang="en-US" altLang="zh-CN" sz="2133" i="1">
                <a:latin typeface="Times New Roman" pitchFamily="18" charset="0"/>
                <a:ea typeface="宋体" pitchFamily="2" charset="-122"/>
              </a:rPr>
              <a:t>  </a:t>
            </a:r>
          </a:p>
        </p:txBody>
      </p:sp>
      <p:sp>
        <p:nvSpPr>
          <p:cNvPr id="1040468" name="Text Box 84"/>
          <p:cNvSpPr txBox="1">
            <a:spLocks noChangeArrowheads="1"/>
          </p:cNvSpPr>
          <p:nvPr/>
        </p:nvSpPr>
        <p:spPr bwMode="auto">
          <a:xfrm>
            <a:off x="8737600" y="2666999"/>
            <a:ext cx="12192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50000"/>
              </a:spcBef>
              <a:buSzTx/>
              <a:buFontTx/>
              <a:buNone/>
            </a:pPr>
            <a:r>
              <a:rPr lang="en-US" altLang="zh-CN" sz="1867" i="1">
                <a:solidFill>
                  <a:schemeClr val="bg1"/>
                </a:solidFill>
                <a:latin typeface="Times New Roman" pitchFamily="18" charset="0"/>
                <a:ea typeface="宋体" pitchFamily="2" charset="-122"/>
              </a:rPr>
              <a:t>aid</a:t>
            </a:r>
            <a:r>
              <a:rPr lang="en-US" altLang="zh-CN" sz="2133" i="1">
                <a:latin typeface="Times New Roman" pitchFamily="18" charset="0"/>
                <a:ea typeface="宋体" pitchFamily="2" charset="-122"/>
              </a:rPr>
              <a:t>  </a:t>
            </a:r>
          </a:p>
        </p:txBody>
      </p:sp>
      <p:sp>
        <p:nvSpPr>
          <p:cNvPr id="1040469" name="Text Box 85"/>
          <p:cNvSpPr txBox="1">
            <a:spLocks noChangeArrowheads="1"/>
          </p:cNvSpPr>
          <p:nvPr/>
        </p:nvSpPr>
        <p:spPr bwMode="auto">
          <a:xfrm>
            <a:off x="9652000" y="2590799"/>
            <a:ext cx="12192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50000"/>
              </a:spcBef>
              <a:buSzTx/>
              <a:buFontTx/>
              <a:buNone/>
            </a:pPr>
            <a:r>
              <a:rPr lang="en-US" altLang="zh-CN" sz="1867" i="1">
                <a:solidFill>
                  <a:schemeClr val="bg1"/>
                </a:solidFill>
                <a:latin typeface="Times New Roman" pitchFamily="18" charset="0"/>
                <a:ea typeface="宋体" pitchFamily="2" charset="-122"/>
              </a:rPr>
              <a:t>help</a:t>
            </a:r>
            <a:r>
              <a:rPr lang="en-US" altLang="zh-CN" sz="2133" i="1">
                <a:latin typeface="Times New Roman" pitchFamily="18" charset="0"/>
                <a:ea typeface="宋体" pitchFamily="2" charset="-122"/>
              </a:rPr>
              <a:t>  </a:t>
            </a:r>
          </a:p>
        </p:txBody>
      </p:sp>
      <p:sp>
        <p:nvSpPr>
          <p:cNvPr id="1040470" name="Text Box 86"/>
          <p:cNvSpPr txBox="1">
            <a:spLocks noChangeArrowheads="1"/>
          </p:cNvSpPr>
          <p:nvPr/>
        </p:nvSpPr>
        <p:spPr bwMode="auto">
          <a:xfrm>
            <a:off x="9753600" y="3321048"/>
            <a:ext cx="12192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50000"/>
              </a:spcBef>
              <a:buSzTx/>
              <a:buFontTx/>
              <a:buNone/>
            </a:pPr>
            <a:r>
              <a:rPr lang="en-US" altLang="zh-CN" sz="1867" i="1">
                <a:latin typeface="Times New Roman" pitchFamily="18" charset="0"/>
                <a:ea typeface="宋体" pitchFamily="2" charset="-122"/>
              </a:rPr>
              <a:t>Orleans</a:t>
            </a:r>
            <a:r>
              <a:rPr lang="en-US" altLang="zh-CN" sz="2133" i="1">
                <a:latin typeface="Times New Roman" pitchFamily="18" charset="0"/>
                <a:ea typeface="宋体" pitchFamily="2" charset="-122"/>
              </a:rPr>
              <a:t>  </a:t>
            </a:r>
          </a:p>
        </p:txBody>
      </p:sp>
      <p:sp>
        <p:nvSpPr>
          <p:cNvPr id="1040471" name="Text Box 87"/>
          <p:cNvSpPr txBox="1">
            <a:spLocks noChangeArrowheads="1"/>
          </p:cNvSpPr>
          <p:nvPr/>
        </p:nvSpPr>
        <p:spPr bwMode="auto">
          <a:xfrm>
            <a:off x="8229600" y="1104899"/>
            <a:ext cx="3149600" cy="382752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zh-CN" sz="1867" b="1">
                <a:solidFill>
                  <a:srgbClr val="CCCC00"/>
                </a:solidFill>
                <a:ea typeface="宋体" pitchFamily="2" charset="-122"/>
              </a:rPr>
              <a:t>Criticism</a:t>
            </a:r>
            <a:r>
              <a:rPr lang="en-US" altLang="zh-CN" sz="1867">
                <a:solidFill>
                  <a:srgbClr val="CCCC00"/>
                </a:solidFill>
                <a:ea typeface="宋体" pitchFamily="2" charset="-122"/>
              </a:rPr>
              <a:t> </a:t>
            </a:r>
            <a:r>
              <a:rPr lang="en-US" altLang="zh-CN" sz="1867">
                <a:ea typeface="宋体" pitchFamily="2" charset="-122"/>
              </a:rPr>
              <a:t>of</a:t>
            </a:r>
            <a:r>
              <a:rPr lang="en-US" altLang="zh-CN" sz="1867">
                <a:solidFill>
                  <a:srgbClr val="CCCC00"/>
                </a:solidFill>
                <a:ea typeface="宋体" pitchFamily="2" charset="-122"/>
              </a:rPr>
              <a:t> </a:t>
            </a:r>
            <a:r>
              <a:rPr lang="en-US" altLang="zh-CN" sz="1867" b="1">
                <a:solidFill>
                  <a:srgbClr val="CCCC00"/>
                </a:solidFill>
                <a:ea typeface="宋体" pitchFamily="2" charset="-122"/>
              </a:rPr>
              <a:t>government response</a:t>
            </a:r>
            <a:r>
              <a:rPr lang="en-US" altLang="zh-CN" sz="1867">
                <a:solidFill>
                  <a:srgbClr val="CCCC00"/>
                </a:solidFill>
                <a:ea typeface="宋体" pitchFamily="2" charset="-122"/>
              </a:rPr>
              <a:t> </a:t>
            </a:r>
            <a:r>
              <a:rPr lang="en-US" altLang="zh-CN" sz="1867">
                <a:ea typeface="宋体" pitchFamily="2" charset="-122"/>
              </a:rPr>
              <a:t>to the hurricane primarily consisted of</a:t>
            </a:r>
            <a:r>
              <a:rPr lang="en-US" altLang="zh-CN" sz="1867">
                <a:solidFill>
                  <a:srgbClr val="CCCC00"/>
                </a:solidFill>
                <a:ea typeface="宋体" pitchFamily="2" charset="-122"/>
              </a:rPr>
              <a:t> </a:t>
            </a:r>
            <a:r>
              <a:rPr lang="en-US" altLang="zh-CN" sz="1867" b="1">
                <a:solidFill>
                  <a:srgbClr val="CCCC00"/>
                </a:solidFill>
                <a:ea typeface="宋体" pitchFamily="2" charset="-122"/>
              </a:rPr>
              <a:t>criticism</a:t>
            </a:r>
            <a:r>
              <a:rPr lang="en-US" altLang="zh-CN" sz="1867">
                <a:solidFill>
                  <a:srgbClr val="CCCC00"/>
                </a:solidFill>
                <a:ea typeface="宋体" pitchFamily="2" charset="-122"/>
              </a:rPr>
              <a:t> </a:t>
            </a:r>
            <a:r>
              <a:rPr lang="en-US" altLang="zh-CN" sz="1867">
                <a:ea typeface="宋体" pitchFamily="2" charset="-122"/>
              </a:rPr>
              <a:t>of its</a:t>
            </a:r>
            <a:r>
              <a:rPr lang="en-US" altLang="zh-CN" sz="1867">
                <a:solidFill>
                  <a:srgbClr val="CCCC00"/>
                </a:solidFill>
                <a:ea typeface="宋体" pitchFamily="2" charset="-122"/>
              </a:rPr>
              <a:t> </a:t>
            </a:r>
            <a:r>
              <a:rPr lang="en-US" altLang="zh-CN" sz="1867" b="1">
                <a:solidFill>
                  <a:srgbClr val="CCCC00"/>
                </a:solidFill>
                <a:ea typeface="宋体" pitchFamily="2" charset="-122"/>
              </a:rPr>
              <a:t>response</a:t>
            </a:r>
            <a:r>
              <a:rPr lang="en-US" altLang="zh-CN" sz="1867">
                <a:ea typeface="宋体" pitchFamily="2" charset="-122"/>
              </a:rPr>
              <a:t> to … The total</a:t>
            </a:r>
            <a:r>
              <a:rPr lang="en-US" altLang="zh-CN" sz="1867">
                <a:solidFill>
                  <a:srgbClr val="0000CC"/>
                </a:solidFill>
                <a:ea typeface="宋体" pitchFamily="2" charset="-122"/>
              </a:rPr>
              <a:t> </a:t>
            </a:r>
            <a:r>
              <a:rPr lang="en-US" altLang="zh-CN" sz="1867" b="1">
                <a:solidFill>
                  <a:srgbClr val="0000CC"/>
                </a:solidFill>
                <a:ea typeface="宋体" pitchFamily="2" charset="-122"/>
              </a:rPr>
              <a:t>shut-in oil production</a:t>
            </a:r>
            <a:r>
              <a:rPr lang="en-US" altLang="zh-CN" sz="1867">
                <a:solidFill>
                  <a:srgbClr val="0000CC"/>
                </a:solidFill>
                <a:ea typeface="宋体" pitchFamily="2" charset="-122"/>
              </a:rPr>
              <a:t> </a:t>
            </a:r>
            <a:r>
              <a:rPr lang="en-US" altLang="zh-CN" sz="1867">
                <a:ea typeface="宋体" pitchFamily="2" charset="-122"/>
              </a:rPr>
              <a:t>from the Gulf of Mexico … approximately 24% of the</a:t>
            </a:r>
            <a:r>
              <a:rPr lang="en-US" altLang="zh-CN" sz="1867">
                <a:solidFill>
                  <a:srgbClr val="0000CC"/>
                </a:solidFill>
                <a:ea typeface="宋体" pitchFamily="2" charset="-122"/>
              </a:rPr>
              <a:t> </a:t>
            </a:r>
            <a:r>
              <a:rPr lang="en-US" altLang="zh-CN" sz="1867" b="1">
                <a:solidFill>
                  <a:srgbClr val="0000CC"/>
                </a:solidFill>
                <a:ea typeface="宋体" pitchFamily="2" charset="-122"/>
              </a:rPr>
              <a:t>annual production</a:t>
            </a:r>
            <a:r>
              <a:rPr lang="en-US" altLang="zh-CN" sz="1867">
                <a:solidFill>
                  <a:srgbClr val="0000CC"/>
                </a:solidFill>
                <a:ea typeface="宋体" pitchFamily="2" charset="-122"/>
              </a:rPr>
              <a:t> </a:t>
            </a:r>
            <a:r>
              <a:rPr lang="en-US" altLang="zh-CN" sz="1867">
                <a:ea typeface="宋体" pitchFamily="2" charset="-122"/>
              </a:rPr>
              <a:t>and the </a:t>
            </a:r>
            <a:r>
              <a:rPr lang="en-US" altLang="zh-CN" sz="1867" b="1">
                <a:solidFill>
                  <a:srgbClr val="0000CC"/>
                </a:solidFill>
                <a:ea typeface="宋体" pitchFamily="2" charset="-122"/>
              </a:rPr>
              <a:t>shut-in</a:t>
            </a:r>
            <a:r>
              <a:rPr lang="en-US" altLang="zh-CN" sz="1867">
                <a:solidFill>
                  <a:srgbClr val="0000CC"/>
                </a:solidFill>
                <a:ea typeface="宋体" pitchFamily="2" charset="-122"/>
              </a:rPr>
              <a:t> </a:t>
            </a:r>
            <a:r>
              <a:rPr lang="en-US" altLang="zh-CN" sz="1867" b="1">
                <a:solidFill>
                  <a:srgbClr val="0000CC"/>
                </a:solidFill>
                <a:ea typeface="宋体" pitchFamily="2" charset="-122"/>
              </a:rPr>
              <a:t>gas production</a:t>
            </a:r>
            <a:r>
              <a:rPr lang="en-US" altLang="zh-CN" sz="1867">
                <a:ea typeface="宋体" pitchFamily="2" charset="-122"/>
              </a:rPr>
              <a:t> … Over seventy countries</a:t>
            </a:r>
            <a:r>
              <a:rPr lang="en-US" altLang="zh-CN" sz="1867">
                <a:solidFill>
                  <a:srgbClr val="FF0000"/>
                </a:solidFill>
                <a:ea typeface="宋体" pitchFamily="2" charset="-122"/>
              </a:rPr>
              <a:t> </a:t>
            </a:r>
            <a:r>
              <a:rPr lang="en-US" altLang="zh-CN" sz="1867" b="1">
                <a:solidFill>
                  <a:srgbClr val="FF0000"/>
                </a:solidFill>
                <a:ea typeface="宋体" pitchFamily="2" charset="-122"/>
              </a:rPr>
              <a:t>pledged monetary donations</a:t>
            </a:r>
            <a:r>
              <a:rPr lang="en-US" altLang="zh-CN" sz="1867">
                <a:solidFill>
                  <a:srgbClr val="FF0000"/>
                </a:solidFill>
                <a:ea typeface="宋体" pitchFamily="2" charset="-122"/>
              </a:rPr>
              <a:t> </a:t>
            </a:r>
            <a:r>
              <a:rPr lang="en-US" altLang="zh-CN" sz="1867">
                <a:ea typeface="宋体" pitchFamily="2" charset="-122"/>
              </a:rPr>
              <a:t>or other</a:t>
            </a:r>
            <a:r>
              <a:rPr lang="en-US" altLang="zh-CN" sz="1867">
                <a:solidFill>
                  <a:srgbClr val="FF0000"/>
                </a:solidFill>
                <a:ea typeface="宋体" pitchFamily="2" charset="-122"/>
              </a:rPr>
              <a:t> </a:t>
            </a:r>
            <a:r>
              <a:rPr lang="en-US" altLang="zh-CN" sz="1867" b="1">
                <a:solidFill>
                  <a:srgbClr val="FF0000"/>
                </a:solidFill>
                <a:ea typeface="宋体" pitchFamily="2" charset="-122"/>
              </a:rPr>
              <a:t>assistance</a:t>
            </a:r>
            <a:r>
              <a:rPr lang="en-US" altLang="zh-CN" sz="1867">
                <a:solidFill>
                  <a:srgbClr val="FF0000"/>
                </a:solidFill>
                <a:ea typeface="宋体" pitchFamily="2" charset="-122"/>
              </a:rPr>
              <a:t>.</a:t>
            </a:r>
            <a:r>
              <a:rPr lang="en-US" altLang="zh-CN" sz="1867">
                <a:ea typeface="宋体" pitchFamily="2" charset="-122"/>
              </a:rPr>
              <a:t> …</a:t>
            </a:r>
          </a:p>
        </p:txBody>
      </p:sp>
      <p:sp>
        <p:nvSpPr>
          <p:cNvPr id="1040472" name="Text Box 88"/>
          <p:cNvSpPr txBox="1">
            <a:spLocks noChangeArrowheads="1"/>
          </p:cNvSpPr>
          <p:nvPr/>
        </p:nvSpPr>
        <p:spPr bwMode="auto">
          <a:xfrm>
            <a:off x="8864524" y="762000"/>
            <a:ext cx="219322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0"/>
              </a:spcBef>
              <a:buSzTx/>
              <a:buFontTx/>
              <a:buNone/>
            </a:pPr>
            <a:r>
              <a:rPr lang="en-US" altLang="en-US" sz="2133" b="1" i="1" dirty="0">
                <a:ea typeface="宋体" pitchFamily="2" charset="-122"/>
              </a:rPr>
              <a:t>Choose a topic</a:t>
            </a:r>
            <a:r>
              <a:rPr lang="en-US" altLang="en-US" sz="2133" b="1" i="1" baseline="-25000" dirty="0"/>
              <a:t> </a:t>
            </a:r>
          </a:p>
        </p:txBody>
      </p:sp>
      <p:sp>
        <p:nvSpPr>
          <p:cNvPr id="2" name="Rectangle 1"/>
          <p:cNvSpPr/>
          <p:nvPr/>
        </p:nvSpPr>
        <p:spPr>
          <a:xfrm>
            <a:off x="304800" y="5852895"/>
            <a:ext cx="9550400" cy="646331"/>
          </a:xfrm>
          <a:prstGeom prst="rect">
            <a:avLst/>
          </a:prstGeom>
          <a:solidFill>
            <a:srgbClr val="FFFF99"/>
          </a:solidFill>
        </p:spPr>
        <p:txBody>
          <a:bodyPr wrap="square">
            <a:spAutoFit/>
          </a:bodyPr>
          <a:lstStyle/>
          <a:p>
            <a:r>
              <a:rPr lang="en-US" b="1" dirty="0" err="1" smtClean="0"/>
              <a:t>Qiaozhu</a:t>
            </a:r>
            <a:r>
              <a:rPr lang="en-US" b="1" dirty="0" smtClean="0"/>
              <a:t> </a:t>
            </a:r>
            <a:r>
              <a:rPr lang="en-US" b="1" dirty="0"/>
              <a:t>Mei and </a:t>
            </a:r>
            <a:r>
              <a:rPr lang="en-US" b="1" dirty="0" err="1"/>
              <a:t>ChengXiang</a:t>
            </a:r>
            <a:r>
              <a:rPr lang="en-US" b="1" dirty="0"/>
              <a:t> Zhai. 2006. A mixture model for contextual text mining. In </a:t>
            </a:r>
            <a:r>
              <a:rPr lang="en-US" b="1" i="1" dirty="0" smtClean="0"/>
              <a:t>Proceedings KDD 2006</a:t>
            </a:r>
            <a:r>
              <a:rPr lang="en-US" b="1" dirty="0" smtClean="0"/>
              <a:t>, </a:t>
            </a:r>
            <a:r>
              <a:rPr lang="en-US" b="1" dirty="0"/>
              <a:t>649-655. </a:t>
            </a:r>
          </a:p>
        </p:txBody>
      </p:sp>
    </p:spTree>
    <p:extLst>
      <p:ext uri="{BB962C8B-B14F-4D97-AF65-F5344CB8AC3E}">
        <p14:creationId xmlns:p14="http://schemas.microsoft.com/office/powerpoint/2010/main" val="243848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04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04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047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404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4047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4046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4046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046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40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439" grpId="0"/>
      <p:bldP spid="1040440" grpId="0"/>
      <p:bldP spid="1040465" grpId="0" animBg="1"/>
      <p:bldP spid="1040466" grpId="0"/>
      <p:bldP spid="1040467" grpId="0"/>
      <p:bldP spid="1040468" grpId="0"/>
      <p:bldP spid="1040469" grpId="0"/>
      <p:bldP spid="1040470" grpId="0"/>
      <p:bldP spid="1040471" grpId="0" animBg="1"/>
      <p:bldP spid="104047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5"/>
          <p:cNvSpPr>
            <a:spLocks noGrp="1"/>
          </p:cNvSpPr>
          <p:nvPr>
            <p:ph type="sldNum" sz="quarter" idx="12"/>
          </p:nvPr>
        </p:nvSpPr>
        <p:spPr>
          <a:xfrm>
            <a:off x="8940800" y="6619875"/>
            <a:ext cx="2844800" cy="365125"/>
          </a:xfrm>
          <a:noFill/>
        </p:spPr>
        <p:txBody>
          <a:bodyPr/>
          <a:lstStyle>
            <a:lvl1pPr>
              <a:defRPr sz="3200">
                <a:solidFill>
                  <a:schemeClr val="tx1"/>
                </a:solidFill>
                <a:latin typeface="Gill Sans MT" pitchFamily="34" charset="0"/>
              </a:defRPr>
            </a:lvl1pPr>
            <a:lvl2pPr marL="990575" indent="-380990">
              <a:defRPr sz="3200">
                <a:solidFill>
                  <a:schemeClr val="tx1"/>
                </a:solidFill>
                <a:latin typeface="Gill Sans MT" pitchFamily="34" charset="0"/>
              </a:defRPr>
            </a:lvl2pPr>
            <a:lvl3pPr marL="1523962" indent="-304792">
              <a:defRPr sz="3200">
                <a:solidFill>
                  <a:schemeClr val="tx1"/>
                </a:solidFill>
                <a:latin typeface="Gill Sans MT" pitchFamily="34" charset="0"/>
              </a:defRPr>
            </a:lvl3pPr>
            <a:lvl4pPr marL="2133547" indent="-304792">
              <a:defRPr sz="3200">
                <a:solidFill>
                  <a:schemeClr val="tx1"/>
                </a:solidFill>
                <a:latin typeface="Gill Sans MT" pitchFamily="34" charset="0"/>
              </a:defRPr>
            </a:lvl4pPr>
            <a:lvl5pPr marL="2743131" indent="-304792">
              <a:defRPr sz="3200">
                <a:solidFill>
                  <a:schemeClr val="tx1"/>
                </a:solidFill>
                <a:latin typeface="Gill Sans MT" pitchFamily="34" charset="0"/>
              </a:defRPr>
            </a:lvl5pPr>
            <a:lvl6pPr marL="3352716" indent="-304792" algn="ctr" eaLnBrk="0" fontAlgn="base" hangingPunct="0">
              <a:spcBef>
                <a:spcPct val="0"/>
              </a:spcBef>
              <a:spcAft>
                <a:spcPct val="0"/>
              </a:spcAft>
              <a:defRPr sz="3200">
                <a:solidFill>
                  <a:schemeClr val="tx1"/>
                </a:solidFill>
                <a:latin typeface="Gill Sans MT" pitchFamily="34" charset="0"/>
              </a:defRPr>
            </a:lvl6pPr>
            <a:lvl7pPr marL="3962301" indent="-304792" algn="ctr" eaLnBrk="0" fontAlgn="base" hangingPunct="0">
              <a:spcBef>
                <a:spcPct val="0"/>
              </a:spcBef>
              <a:spcAft>
                <a:spcPct val="0"/>
              </a:spcAft>
              <a:defRPr sz="3200">
                <a:solidFill>
                  <a:schemeClr val="tx1"/>
                </a:solidFill>
                <a:latin typeface="Gill Sans MT" pitchFamily="34" charset="0"/>
              </a:defRPr>
            </a:lvl7pPr>
            <a:lvl8pPr marL="4571886" indent="-304792" algn="ctr" eaLnBrk="0" fontAlgn="base" hangingPunct="0">
              <a:spcBef>
                <a:spcPct val="0"/>
              </a:spcBef>
              <a:spcAft>
                <a:spcPct val="0"/>
              </a:spcAft>
              <a:defRPr sz="3200">
                <a:solidFill>
                  <a:schemeClr val="tx1"/>
                </a:solidFill>
                <a:latin typeface="Gill Sans MT" pitchFamily="34" charset="0"/>
              </a:defRPr>
            </a:lvl8pPr>
            <a:lvl9pPr marL="5181470" indent="-304792" algn="ctr" eaLnBrk="0" fontAlgn="base" hangingPunct="0">
              <a:spcBef>
                <a:spcPct val="0"/>
              </a:spcBef>
              <a:spcAft>
                <a:spcPct val="0"/>
              </a:spcAft>
              <a:defRPr sz="3200">
                <a:solidFill>
                  <a:schemeClr val="tx1"/>
                </a:solidFill>
                <a:latin typeface="Gill Sans MT" pitchFamily="34" charset="0"/>
              </a:defRPr>
            </a:lvl9pPr>
          </a:lstStyle>
          <a:p>
            <a:fld id="{39BAFEC8-4A54-4F78-9189-D0DF872017DC}" type="slidenum">
              <a:rPr lang="en-US" altLang="en-US" sz="1867">
                <a:latin typeface="Times New Roman" pitchFamily="18" charset="0"/>
              </a:rPr>
              <a:pPr/>
              <a:t>53</a:t>
            </a:fld>
            <a:endParaRPr lang="en-US" altLang="en-US" sz="1867" dirty="0">
              <a:latin typeface="Times New Roman" pitchFamily="18" charset="0"/>
            </a:endParaRPr>
          </a:p>
          <a:p>
            <a:endParaRPr lang="en-US" altLang="en-US" sz="1867" dirty="0">
              <a:latin typeface="Times New Roman" pitchFamily="18" charset="0"/>
            </a:endParaRPr>
          </a:p>
        </p:txBody>
      </p:sp>
      <p:sp>
        <p:nvSpPr>
          <p:cNvPr id="26629" name="Rectangle 2"/>
          <p:cNvSpPr>
            <a:spLocks noGrp="1" noChangeArrowheads="1"/>
          </p:cNvSpPr>
          <p:nvPr>
            <p:ph type="title"/>
          </p:nvPr>
        </p:nvSpPr>
        <p:spPr>
          <a:xfrm>
            <a:off x="19878" y="231776"/>
            <a:ext cx="12192000" cy="1066800"/>
          </a:xfrm>
        </p:spPr>
        <p:txBody>
          <a:bodyPr>
            <a:noAutofit/>
          </a:bodyPr>
          <a:lstStyle/>
          <a:p>
            <a:r>
              <a:rPr lang="en-US" altLang="en-US" sz="3600" dirty="0"/>
              <a:t>Comparing </a:t>
            </a:r>
            <a:r>
              <a:rPr lang="en-US" altLang="en-US" sz="3600" b="1" dirty="0"/>
              <a:t>News</a:t>
            </a:r>
            <a:r>
              <a:rPr lang="en-US" altLang="en-US" sz="3600" dirty="0"/>
              <a:t> </a:t>
            </a:r>
            <a:r>
              <a:rPr lang="en-US" altLang="en-US" sz="3600" dirty="0" smtClean="0"/>
              <a:t>Articles: </a:t>
            </a:r>
            <a:r>
              <a:rPr lang="en-US" altLang="en-US" sz="3600" b="1" dirty="0" smtClean="0"/>
              <a:t>Iraq</a:t>
            </a:r>
            <a:r>
              <a:rPr lang="en-US" altLang="en-US" sz="3600" dirty="0" smtClean="0"/>
              <a:t> </a:t>
            </a:r>
            <a:r>
              <a:rPr lang="en-US" altLang="en-US" sz="3600" dirty="0"/>
              <a:t>War </a:t>
            </a:r>
            <a:r>
              <a:rPr lang="en-US" altLang="en-US" sz="3600" dirty="0" smtClean="0"/>
              <a:t>vs</a:t>
            </a:r>
            <a:r>
              <a:rPr lang="en-US" altLang="en-US" sz="3600" dirty="0"/>
              <a:t>. </a:t>
            </a:r>
            <a:r>
              <a:rPr lang="en-US" altLang="en-US" sz="3600" b="1" dirty="0"/>
              <a:t>Afghan</a:t>
            </a:r>
            <a:r>
              <a:rPr lang="en-US" altLang="en-US" sz="3600" dirty="0"/>
              <a:t> </a:t>
            </a:r>
            <a:r>
              <a:rPr lang="en-US" altLang="en-US" sz="3600" dirty="0" smtClean="0"/>
              <a:t>War </a:t>
            </a:r>
            <a:r>
              <a:rPr lang="en-US" altLang="en-US" sz="3200" dirty="0"/>
              <a:t>[</a:t>
            </a:r>
            <a:r>
              <a:rPr lang="en-US" altLang="en-US" sz="2800" dirty="0"/>
              <a:t>Zhai et al. 04]</a:t>
            </a:r>
            <a:r>
              <a:rPr lang="en-US" altLang="en-US" sz="3600" dirty="0"/>
              <a:t/>
            </a:r>
            <a:br>
              <a:rPr lang="en-US" altLang="en-US" sz="3600" dirty="0"/>
            </a:br>
            <a:endParaRPr lang="en-US" altLang="en-US" sz="3600" dirty="0"/>
          </a:p>
        </p:txBody>
      </p:sp>
      <p:graphicFrame>
        <p:nvGraphicFramePr>
          <p:cNvPr id="1020931" name="Group 3"/>
          <p:cNvGraphicFramePr>
            <a:graphicFrameLocks noGrp="1"/>
          </p:cNvGraphicFramePr>
          <p:nvPr>
            <p:extLst>
              <p:ext uri="{D42A27DB-BD31-4B8C-83A1-F6EECF244321}">
                <p14:modId xmlns:p14="http://schemas.microsoft.com/office/powerpoint/2010/main" val="2707440897"/>
              </p:ext>
            </p:extLst>
          </p:nvPr>
        </p:nvGraphicFramePr>
        <p:xfrm>
          <a:off x="1243542" y="1250949"/>
          <a:ext cx="9704916" cy="4047064"/>
        </p:xfrm>
        <a:graphic>
          <a:graphicData uri="http://schemas.openxmlformats.org/drawingml/2006/table">
            <a:tbl>
              <a:tblPr/>
              <a:tblGrid>
                <a:gridCol w="2426229">
                  <a:extLst>
                    <a:ext uri="{9D8B030D-6E8A-4147-A177-3AD203B41FA5}">
                      <a16:colId xmlns:a16="http://schemas.microsoft.com/office/drawing/2014/main" val="20000"/>
                    </a:ext>
                  </a:extLst>
                </a:gridCol>
                <a:gridCol w="3079444">
                  <a:extLst>
                    <a:ext uri="{9D8B030D-6E8A-4147-A177-3AD203B41FA5}">
                      <a16:colId xmlns:a16="http://schemas.microsoft.com/office/drawing/2014/main" val="20001"/>
                    </a:ext>
                  </a:extLst>
                </a:gridCol>
                <a:gridCol w="2612863">
                  <a:extLst>
                    <a:ext uri="{9D8B030D-6E8A-4147-A177-3AD203B41FA5}">
                      <a16:colId xmlns:a16="http://schemas.microsoft.com/office/drawing/2014/main" val="20002"/>
                    </a:ext>
                  </a:extLst>
                </a:gridCol>
                <a:gridCol w="1586380">
                  <a:extLst>
                    <a:ext uri="{9D8B030D-6E8A-4147-A177-3AD203B41FA5}">
                      <a16:colId xmlns:a16="http://schemas.microsoft.com/office/drawing/2014/main" val="20003"/>
                    </a:ext>
                  </a:extLst>
                </a:gridCol>
              </a:tblGrid>
              <a:tr h="444837">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800" b="1" i="0" u="none" strike="noStrike" cap="none" normalizeH="0" baseline="0" smtClean="0">
                          <a:ln>
                            <a:noFill/>
                          </a:ln>
                          <a:solidFill>
                            <a:schemeClr val="tx1"/>
                          </a:solidFill>
                          <a:effectLst/>
                          <a:latin typeface="Arial" pitchFamily="34" charset="0"/>
                        </a:rPr>
                        <a:t>Cluster 1</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800" b="1" i="0" u="none" strike="noStrike" cap="none" normalizeH="0" baseline="0" smtClean="0">
                          <a:ln>
                            <a:noFill/>
                          </a:ln>
                          <a:solidFill>
                            <a:schemeClr val="tx1"/>
                          </a:solidFill>
                          <a:effectLst/>
                          <a:latin typeface="Arial" pitchFamily="34" charset="0"/>
                        </a:rPr>
                        <a:t>Cluster 2</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5000"/>
                        </a:spcBef>
                        <a:spcAft>
                          <a:spcPct val="0"/>
                        </a:spcAft>
                        <a:buClrTx/>
                        <a:buSzPct val="160000"/>
                        <a:buFontTx/>
                        <a:buNone/>
                        <a:tabLst/>
                      </a:pPr>
                      <a:r>
                        <a:rPr kumimoji="0" lang="en-US" sz="1800" b="1" i="0" u="none" strike="noStrike" cap="none" normalizeH="0" baseline="0" dirty="0" smtClean="0">
                          <a:ln>
                            <a:noFill/>
                          </a:ln>
                          <a:solidFill>
                            <a:schemeClr val="tx1"/>
                          </a:solidFill>
                          <a:effectLst/>
                          <a:latin typeface="Arial" pitchFamily="34" charset="0"/>
                        </a:rPr>
                        <a:t>Cluster 3</a:t>
                      </a: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4363">
                <a:tc>
                  <a:txBody>
                    <a:bodyPr/>
                    <a:lstStyle/>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1800" b="1" i="0" u="none" strike="noStrike" cap="none" normalizeH="0" baseline="0" smtClean="0">
                          <a:ln>
                            <a:noFill/>
                          </a:ln>
                          <a:solidFill>
                            <a:schemeClr val="tx1"/>
                          </a:solidFill>
                          <a:effectLst/>
                          <a:latin typeface="Arial" pitchFamily="34" charset="0"/>
                        </a:rPr>
                        <a:t>Common</a:t>
                      </a:r>
                    </a:p>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Theme</a:t>
                      </a: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united         0.042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nations        0.04</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killed	   0.035</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month	   0.032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deaths	   0.023</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45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4294">
                <a:tc>
                  <a:txBody>
                    <a:bodyPr/>
                    <a:lstStyle/>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1800" b="1" i="0" u="none" strike="noStrike" cap="none" normalizeH="0" baseline="0" smtClean="0">
                          <a:ln>
                            <a:noFill/>
                          </a:ln>
                          <a:solidFill>
                            <a:schemeClr val="tx1"/>
                          </a:solidFill>
                          <a:effectLst/>
                          <a:latin typeface="Arial" pitchFamily="34" charset="0"/>
                        </a:rPr>
                        <a:t>Iraq</a:t>
                      </a:r>
                      <a:r>
                        <a:rPr kumimoji="0" lang="en-US" sz="1800" b="0" i="0" u="none" strike="noStrike" cap="none" normalizeH="0" baseline="0" smtClean="0">
                          <a:ln>
                            <a:noFill/>
                          </a:ln>
                          <a:solidFill>
                            <a:schemeClr val="tx1"/>
                          </a:solidFill>
                          <a:effectLst/>
                          <a:latin typeface="Arial" pitchFamily="34" charset="0"/>
                        </a:rPr>
                        <a:t> </a:t>
                      </a:r>
                    </a:p>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Theme</a:t>
                      </a: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n 	      0.03</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Weapons     0.024</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Inspections  0.023</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troops	   0.016</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err="1" smtClean="0">
                          <a:ln>
                            <a:noFill/>
                          </a:ln>
                          <a:solidFill>
                            <a:schemeClr val="tx1"/>
                          </a:solidFill>
                          <a:effectLst/>
                          <a:latin typeface="Arial" pitchFamily="34" charset="0"/>
                        </a:rPr>
                        <a:t>hoon</a:t>
                      </a:r>
                      <a:r>
                        <a:rPr kumimoji="0" lang="en-US" sz="1800" b="0" i="0" u="none" strike="noStrike" cap="none" normalizeH="0" baseline="0" dirty="0" smtClean="0">
                          <a:ln>
                            <a:noFill/>
                          </a:ln>
                          <a:solidFill>
                            <a:schemeClr val="tx1"/>
                          </a:solidFill>
                          <a:effectLst/>
                          <a:latin typeface="Arial" pitchFamily="34" charset="0"/>
                        </a:rPr>
                        <a:t>	   0.015</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err="1" smtClean="0">
                          <a:ln>
                            <a:noFill/>
                          </a:ln>
                          <a:solidFill>
                            <a:schemeClr val="tx1"/>
                          </a:solidFill>
                          <a:effectLst/>
                          <a:latin typeface="Arial" pitchFamily="34" charset="0"/>
                        </a:rPr>
                        <a:t>sanches</a:t>
                      </a:r>
                      <a:r>
                        <a:rPr kumimoji="0" lang="en-US" sz="1800" b="0" i="0" u="none" strike="noStrike" cap="none" normalizeH="0" baseline="0" dirty="0" smtClean="0">
                          <a:ln>
                            <a:noFill/>
                          </a:ln>
                          <a:solidFill>
                            <a:schemeClr val="tx1"/>
                          </a:solidFill>
                          <a:effectLst/>
                          <a:latin typeface="Arial" pitchFamily="34" charset="0"/>
                        </a:rPr>
                        <a:t>   0.012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45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3999">
                <a:tc>
                  <a:txBody>
                    <a:bodyPr/>
                    <a:lstStyle/>
                    <a:p>
                      <a:pPr marL="0" marR="0" lvl="0" indent="0" algn="ctr" defTabSz="914400" rtl="0" eaLnBrk="0" fontAlgn="base" latinLnBrk="0" hangingPunct="0">
                        <a:lnSpc>
                          <a:spcPct val="100000"/>
                        </a:lnSpc>
                        <a:spcBef>
                          <a:spcPct val="45000"/>
                        </a:spcBef>
                        <a:spcAft>
                          <a:spcPct val="0"/>
                        </a:spcAft>
                        <a:buClrTx/>
                        <a:buSzPct val="160000"/>
                        <a:buFontTx/>
                        <a:buNone/>
                        <a:tabLst/>
                      </a:pPr>
                      <a:endParaRPr kumimoji="0" lang="en-US" sz="20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1800" b="1" i="0" u="none" strike="noStrike" cap="none" normalizeH="0" baseline="0" smtClean="0">
                          <a:ln>
                            <a:noFill/>
                          </a:ln>
                          <a:solidFill>
                            <a:schemeClr val="tx1"/>
                          </a:solidFill>
                          <a:effectLst/>
                          <a:latin typeface="Arial" pitchFamily="34" charset="0"/>
                        </a:rPr>
                        <a:t>Afghan </a:t>
                      </a:r>
                    </a:p>
                    <a:p>
                      <a:pPr marL="0" marR="0" lvl="0" indent="0" algn="ctr" defTabSz="914400" rtl="0" eaLnBrk="0" fontAlgn="base" latinLnBrk="0" hangingPunct="0">
                        <a:lnSpc>
                          <a:spcPct val="100000"/>
                        </a:lnSpc>
                        <a:spcBef>
                          <a:spcPct val="45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Theme</a:t>
                      </a:r>
                    </a:p>
                  </a:txBody>
                  <a:tcPr marL="121920" marR="12192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Northern   0.04</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alliance 	     0.04</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kabul	     0.03</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taleban	     0.025</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aid	     0.02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smtClean="0">
                          <a:ln>
                            <a:noFill/>
                          </a:ln>
                          <a:solidFill>
                            <a:schemeClr val="tx1"/>
                          </a:solidFill>
                          <a:effectLst/>
                          <a:latin typeface="Arial" pitchFamily="34" charset="0"/>
                        </a:rPr>
                        <a:t>…</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err="1" smtClean="0">
                          <a:ln>
                            <a:noFill/>
                          </a:ln>
                          <a:solidFill>
                            <a:schemeClr val="tx1"/>
                          </a:solidFill>
                          <a:effectLst/>
                          <a:latin typeface="Arial" pitchFamily="34" charset="0"/>
                        </a:rPr>
                        <a:t>taleban</a:t>
                      </a:r>
                      <a:r>
                        <a:rPr kumimoji="0" lang="en-US" sz="1800" b="0" i="0" u="none" strike="noStrike" cap="none" normalizeH="0" baseline="0" dirty="0" smtClean="0">
                          <a:ln>
                            <a:noFill/>
                          </a:ln>
                          <a:solidFill>
                            <a:schemeClr val="tx1"/>
                          </a:solidFill>
                          <a:effectLst/>
                          <a:latin typeface="Arial" pitchFamily="34" charset="0"/>
                        </a:rPr>
                        <a:t>	   0.026</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err="1" smtClean="0">
                          <a:ln>
                            <a:noFill/>
                          </a:ln>
                          <a:solidFill>
                            <a:schemeClr val="tx1"/>
                          </a:solidFill>
                          <a:effectLst/>
                          <a:latin typeface="Arial" pitchFamily="34" charset="0"/>
                        </a:rPr>
                        <a:t>rumsfeld</a:t>
                      </a:r>
                      <a:r>
                        <a:rPr kumimoji="0" lang="en-US" sz="1800" b="0" i="0" u="none" strike="noStrike" cap="none" normalizeH="0" baseline="0" dirty="0" smtClean="0">
                          <a:ln>
                            <a:noFill/>
                          </a:ln>
                          <a:solidFill>
                            <a:schemeClr val="tx1"/>
                          </a:solidFill>
                          <a:effectLst/>
                          <a:latin typeface="Arial" pitchFamily="34" charset="0"/>
                        </a:rPr>
                        <a:t>    0.02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hotel	   0.012</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front	   0.011</a:t>
                      </a:r>
                    </a:p>
                    <a:p>
                      <a:pPr marL="0" marR="0" lvl="0" indent="0" algn="l" defTabSz="914400" rtl="0" eaLnBrk="0" fontAlgn="base" latinLnBrk="0" hangingPunct="0">
                        <a:lnSpc>
                          <a:spcPct val="70000"/>
                        </a:lnSpc>
                        <a:spcBef>
                          <a:spcPct val="20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a:t>
                      </a:r>
                    </a:p>
                  </a:txBody>
                  <a:tcPr marL="121920" marR="12192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45000"/>
                        </a:spcBef>
                        <a:spcAft>
                          <a:spcPct val="0"/>
                        </a:spcAft>
                        <a:buClrTx/>
                        <a:buSzPct val="160000"/>
                        <a:buFontTx/>
                        <a:buNone/>
                        <a:tabLst/>
                      </a:pPr>
                      <a:r>
                        <a:rPr kumimoji="0" lang="en-US" sz="1800" b="0" i="0" u="none" strike="noStrike" cap="none" normalizeH="0" baseline="0" dirty="0" smtClean="0">
                          <a:ln>
                            <a:noFill/>
                          </a:ln>
                          <a:solidFill>
                            <a:schemeClr val="tx1"/>
                          </a:solidFill>
                          <a:effectLst/>
                          <a:latin typeface="Arial" pitchFamily="34" charset="0"/>
                        </a:rPr>
                        <a:t>…</a:t>
                      </a:r>
                    </a:p>
                  </a:txBody>
                  <a:tcPr marL="121920" marR="121920"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1020958" name="Group 30"/>
          <p:cNvGrpSpPr>
            <a:grpSpLocks/>
          </p:cNvGrpSpPr>
          <p:nvPr/>
        </p:nvGrpSpPr>
        <p:grpSpPr bwMode="auto">
          <a:xfrm>
            <a:off x="493184" y="798511"/>
            <a:ext cx="10024532" cy="1792288"/>
            <a:chOff x="233" y="720"/>
            <a:chExt cx="4736" cy="1129"/>
          </a:xfrm>
        </p:grpSpPr>
        <p:sp>
          <p:nvSpPr>
            <p:cNvPr id="26663" name="Text Box 31"/>
            <p:cNvSpPr txBox="1">
              <a:spLocks noChangeArrowheads="1"/>
            </p:cNvSpPr>
            <p:nvPr/>
          </p:nvSpPr>
          <p:spPr bwMode="auto">
            <a:xfrm>
              <a:off x="233" y="720"/>
              <a:ext cx="4736" cy="2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r>
                <a:rPr lang="en-US" altLang="en-US" sz="2133" b="1" dirty="0"/>
                <a:t>The common theme indicates that “United Nations”  is involved in both wars</a:t>
              </a:r>
            </a:p>
          </p:txBody>
        </p:sp>
        <p:sp>
          <p:nvSpPr>
            <p:cNvPr id="26664" name="Oval 32"/>
            <p:cNvSpPr>
              <a:spLocks noChangeArrowheads="1"/>
            </p:cNvSpPr>
            <p:nvPr/>
          </p:nvSpPr>
          <p:spPr bwMode="auto">
            <a:xfrm>
              <a:off x="1392" y="1129"/>
              <a:ext cx="1488" cy="720"/>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endParaRPr lang="en-US" altLang="en-US" sz="3200"/>
            </a:p>
          </p:txBody>
        </p:sp>
        <p:sp>
          <p:nvSpPr>
            <p:cNvPr id="26665" name="Line 33"/>
            <p:cNvSpPr>
              <a:spLocks noChangeShapeType="1"/>
            </p:cNvSpPr>
            <p:nvPr/>
          </p:nvSpPr>
          <p:spPr bwMode="auto">
            <a:xfrm flipV="1">
              <a:off x="2448" y="1008"/>
              <a:ext cx="9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grpSp>
        <p:nvGrpSpPr>
          <p:cNvPr id="1020962" name="Group 34"/>
          <p:cNvGrpSpPr>
            <a:grpSpLocks/>
          </p:cNvGrpSpPr>
          <p:nvPr/>
        </p:nvGrpSpPr>
        <p:grpSpPr bwMode="auto">
          <a:xfrm>
            <a:off x="529168" y="2635249"/>
            <a:ext cx="11131550" cy="3195638"/>
            <a:chOff x="250" y="1877"/>
            <a:chExt cx="5259" cy="2013"/>
          </a:xfrm>
        </p:grpSpPr>
        <p:sp>
          <p:nvSpPr>
            <p:cNvPr id="26659" name="Text Box 35"/>
            <p:cNvSpPr txBox="1">
              <a:spLocks noChangeArrowheads="1"/>
            </p:cNvSpPr>
            <p:nvPr/>
          </p:nvSpPr>
          <p:spPr bwMode="auto">
            <a:xfrm>
              <a:off x="250" y="3625"/>
              <a:ext cx="5259" cy="2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r>
                <a:rPr lang="en-US" altLang="en-US" sz="2133" b="1" dirty="0"/>
                <a:t>Collection-specific themes indicate different roles of “United Nations” in the two wars</a:t>
              </a:r>
            </a:p>
          </p:txBody>
        </p:sp>
        <p:sp>
          <p:nvSpPr>
            <p:cNvPr id="26660" name="AutoShape 36"/>
            <p:cNvSpPr>
              <a:spLocks noChangeArrowheads="1"/>
            </p:cNvSpPr>
            <p:nvPr/>
          </p:nvSpPr>
          <p:spPr bwMode="auto">
            <a:xfrm>
              <a:off x="1531" y="1877"/>
              <a:ext cx="1392" cy="1680"/>
            </a:xfrm>
            <a:prstGeom prst="roundRect">
              <a:avLst>
                <a:gd name="adj" fmla="val 16667"/>
              </a:avLst>
            </a:prstGeom>
            <a:noFill/>
            <a:ln w="952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endParaRPr lang="en-US" altLang="en-US" sz="3200"/>
            </a:p>
          </p:txBody>
        </p:sp>
        <p:sp>
          <p:nvSpPr>
            <p:cNvPr id="26661" name="Line 37"/>
            <p:cNvSpPr>
              <a:spLocks noChangeShapeType="1"/>
            </p:cNvSpPr>
            <p:nvPr/>
          </p:nvSpPr>
          <p:spPr bwMode="auto">
            <a:xfrm flipH="1">
              <a:off x="1200" y="3360"/>
              <a:ext cx="288" cy="25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6662" name="Line 38"/>
            <p:cNvSpPr>
              <a:spLocks noChangeShapeType="1"/>
            </p:cNvSpPr>
            <p:nvPr/>
          </p:nvSpPr>
          <p:spPr bwMode="auto">
            <a:xfrm flipH="1">
              <a:off x="1200" y="2448"/>
              <a:ext cx="288" cy="11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sp>
        <p:nvSpPr>
          <p:cNvPr id="2" name="Rectangle 1"/>
          <p:cNvSpPr/>
          <p:nvPr/>
        </p:nvSpPr>
        <p:spPr>
          <a:xfrm>
            <a:off x="685800" y="5906869"/>
            <a:ext cx="10262658" cy="646331"/>
          </a:xfrm>
          <a:prstGeom prst="rect">
            <a:avLst/>
          </a:prstGeom>
          <a:solidFill>
            <a:srgbClr val="FFFF99"/>
          </a:solidFill>
        </p:spPr>
        <p:txBody>
          <a:bodyPr wrap="square">
            <a:spAutoFit/>
          </a:bodyPr>
          <a:lstStyle/>
          <a:p>
            <a:r>
              <a:rPr lang="en-US" b="1" dirty="0" err="1"/>
              <a:t>ChengXiang</a:t>
            </a:r>
            <a:r>
              <a:rPr lang="en-US" b="1" dirty="0"/>
              <a:t> Zhai, </a:t>
            </a:r>
            <a:r>
              <a:rPr lang="en-US" b="1" dirty="0" err="1"/>
              <a:t>Atulya</a:t>
            </a:r>
            <a:r>
              <a:rPr lang="en-US" b="1" dirty="0"/>
              <a:t> </a:t>
            </a:r>
            <a:r>
              <a:rPr lang="en-US" b="1" dirty="0" err="1"/>
              <a:t>Velivelli</a:t>
            </a:r>
            <a:r>
              <a:rPr lang="en-US" b="1" dirty="0"/>
              <a:t>, and </a:t>
            </a:r>
            <a:r>
              <a:rPr lang="en-US" b="1" dirty="0" err="1"/>
              <a:t>Bei</a:t>
            </a:r>
            <a:r>
              <a:rPr lang="en-US" b="1" dirty="0"/>
              <a:t> Yu. 2004. A cross-collection mixture model for comparative text mining. In </a:t>
            </a:r>
            <a:r>
              <a:rPr lang="en-US" b="1" i="1" dirty="0"/>
              <a:t>Proceedings of </a:t>
            </a:r>
            <a:r>
              <a:rPr lang="en-US" b="1" i="1" dirty="0" smtClean="0"/>
              <a:t> KDD 2004, </a:t>
            </a:r>
            <a:r>
              <a:rPr lang="en-US" b="1" dirty="0" smtClean="0"/>
              <a:t>743-748</a:t>
            </a:r>
            <a:r>
              <a:rPr lang="en-US" b="1" dirty="0"/>
              <a:t>. </a:t>
            </a:r>
          </a:p>
        </p:txBody>
      </p:sp>
    </p:spTree>
    <p:extLst>
      <p:ext uri="{BB962C8B-B14F-4D97-AF65-F5344CB8AC3E}">
        <p14:creationId xmlns:p14="http://schemas.microsoft.com/office/powerpoint/2010/main" val="3097636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0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p:spPr>
        <p:txBody>
          <a:bodyPr/>
          <a:lstStyle>
            <a:lvl1pPr>
              <a:defRPr sz="3200">
                <a:solidFill>
                  <a:schemeClr val="tx1"/>
                </a:solidFill>
                <a:latin typeface="Gill Sans MT" pitchFamily="34" charset="0"/>
              </a:defRPr>
            </a:lvl1pPr>
            <a:lvl2pPr marL="990575" indent="-380990">
              <a:defRPr sz="3200">
                <a:solidFill>
                  <a:schemeClr val="tx1"/>
                </a:solidFill>
                <a:latin typeface="Gill Sans MT" pitchFamily="34" charset="0"/>
              </a:defRPr>
            </a:lvl2pPr>
            <a:lvl3pPr marL="1523962" indent="-304792">
              <a:defRPr sz="3200">
                <a:solidFill>
                  <a:schemeClr val="tx1"/>
                </a:solidFill>
                <a:latin typeface="Gill Sans MT" pitchFamily="34" charset="0"/>
              </a:defRPr>
            </a:lvl3pPr>
            <a:lvl4pPr marL="2133547" indent="-304792">
              <a:defRPr sz="3200">
                <a:solidFill>
                  <a:schemeClr val="tx1"/>
                </a:solidFill>
                <a:latin typeface="Gill Sans MT" pitchFamily="34" charset="0"/>
              </a:defRPr>
            </a:lvl4pPr>
            <a:lvl5pPr marL="2743131" indent="-304792">
              <a:defRPr sz="3200">
                <a:solidFill>
                  <a:schemeClr val="tx1"/>
                </a:solidFill>
                <a:latin typeface="Gill Sans MT" pitchFamily="34" charset="0"/>
              </a:defRPr>
            </a:lvl5pPr>
            <a:lvl6pPr marL="3352716" indent="-304792" algn="ctr" eaLnBrk="0" fontAlgn="base" hangingPunct="0">
              <a:spcBef>
                <a:spcPct val="0"/>
              </a:spcBef>
              <a:spcAft>
                <a:spcPct val="0"/>
              </a:spcAft>
              <a:defRPr sz="3200">
                <a:solidFill>
                  <a:schemeClr val="tx1"/>
                </a:solidFill>
                <a:latin typeface="Gill Sans MT" pitchFamily="34" charset="0"/>
              </a:defRPr>
            </a:lvl6pPr>
            <a:lvl7pPr marL="3962301" indent="-304792" algn="ctr" eaLnBrk="0" fontAlgn="base" hangingPunct="0">
              <a:spcBef>
                <a:spcPct val="0"/>
              </a:spcBef>
              <a:spcAft>
                <a:spcPct val="0"/>
              </a:spcAft>
              <a:defRPr sz="3200">
                <a:solidFill>
                  <a:schemeClr val="tx1"/>
                </a:solidFill>
                <a:latin typeface="Gill Sans MT" pitchFamily="34" charset="0"/>
              </a:defRPr>
            </a:lvl7pPr>
            <a:lvl8pPr marL="4571886" indent="-304792" algn="ctr" eaLnBrk="0" fontAlgn="base" hangingPunct="0">
              <a:spcBef>
                <a:spcPct val="0"/>
              </a:spcBef>
              <a:spcAft>
                <a:spcPct val="0"/>
              </a:spcAft>
              <a:defRPr sz="3200">
                <a:solidFill>
                  <a:schemeClr val="tx1"/>
                </a:solidFill>
                <a:latin typeface="Gill Sans MT" pitchFamily="34" charset="0"/>
              </a:defRPr>
            </a:lvl8pPr>
            <a:lvl9pPr marL="5181470" indent="-304792" algn="ctr" eaLnBrk="0" fontAlgn="base" hangingPunct="0">
              <a:spcBef>
                <a:spcPct val="0"/>
              </a:spcBef>
              <a:spcAft>
                <a:spcPct val="0"/>
              </a:spcAft>
              <a:defRPr sz="3200">
                <a:solidFill>
                  <a:schemeClr val="tx1"/>
                </a:solidFill>
                <a:latin typeface="Gill Sans MT" pitchFamily="34" charset="0"/>
              </a:defRPr>
            </a:lvl9pPr>
          </a:lstStyle>
          <a:p>
            <a:fld id="{F3F49D51-D58D-4E2B-96C6-5A79447AA7A1}" type="slidenum">
              <a:rPr lang="en-US" altLang="en-US" sz="1867">
                <a:latin typeface="Times New Roman" pitchFamily="18" charset="0"/>
              </a:rPr>
              <a:pPr/>
              <a:t>54</a:t>
            </a:fld>
            <a:endParaRPr lang="en-US" altLang="en-US" sz="1867">
              <a:latin typeface="Times New Roman" pitchFamily="18" charset="0"/>
            </a:endParaRPr>
          </a:p>
          <a:p>
            <a:endParaRPr lang="en-US" altLang="en-US" sz="1867">
              <a:latin typeface="Times New Roman" pitchFamily="18" charset="0"/>
            </a:endParaRPr>
          </a:p>
        </p:txBody>
      </p:sp>
      <p:sp>
        <p:nvSpPr>
          <p:cNvPr id="29701" name="Rectangle 2"/>
          <p:cNvSpPr>
            <a:spLocks noGrp="1" noChangeArrowheads="1"/>
          </p:cNvSpPr>
          <p:nvPr>
            <p:ph type="title"/>
          </p:nvPr>
        </p:nvSpPr>
        <p:spPr>
          <a:xfrm>
            <a:off x="609600" y="50800"/>
            <a:ext cx="11277600" cy="1143000"/>
          </a:xfrm>
        </p:spPr>
        <p:txBody>
          <a:bodyPr>
            <a:noAutofit/>
          </a:bodyPr>
          <a:lstStyle/>
          <a:p>
            <a:r>
              <a:rPr lang="en-US" altLang="zh-CN" sz="3600" dirty="0" smtClean="0">
                <a:ea typeface="宋体" pitchFamily="2" charset="-122"/>
              </a:rPr>
              <a:t>Topical Trends in Blogs: “</a:t>
            </a:r>
            <a:r>
              <a:rPr lang="en-US" altLang="zh-CN" sz="3600" dirty="0">
                <a:ea typeface="宋体" pitchFamily="2" charset="-122"/>
              </a:rPr>
              <a:t>Hurricane Katrina”</a:t>
            </a:r>
            <a:r>
              <a:rPr lang="en-US" altLang="zh-CN" sz="3200" dirty="0" smtClean="0">
                <a:ea typeface="宋体" pitchFamily="2" charset="-122"/>
              </a:rPr>
              <a:t> </a:t>
            </a:r>
            <a:r>
              <a:rPr lang="en-US" altLang="zh-CN" sz="2800" dirty="0" smtClean="0">
                <a:ea typeface="宋体" pitchFamily="2" charset="-122"/>
              </a:rPr>
              <a:t>[Mei et al. 06]</a:t>
            </a:r>
          </a:p>
        </p:txBody>
      </p:sp>
      <p:sp>
        <p:nvSpPr>
          <p:cNvPr id="29703" name="Rectangle 4"/>
          <p:cNvSpPr>
            <a:spLocks noChangeArrowheads="1"/>
          </p:cNvSpPr>
          <p:nvPr/>
        </p:nvSpPr>
        <p:spPr bwMode="auto">
          <a:xfrm>
            <a:off x="7341024" y="2917687"/>
            <a:ext cx="2235200" cy="2718180"/>
          </a:xfrm>
          <a:prstGeom prst="rect">
            <a:avLst/>
          </a:prstGeom>
          <a:noFill/>
          <a:ln w="254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altLang="zh-CN" sz="2133" b="1" i="1" dirty="0">
                <a:latin typeface="Times New Roman" pitchFamily="18" charset="0"/>
                <a:ea typeface="宋体" pitchFamily="2" charset="-122"/>
              </a:rPr>
              <a:t>city   0.0634</a:t>
            </a:r>
            <a:br>
              <a:rPr lang="en-US" altLang="zh-CN" sz="2133" b="1" i="1" dirty="0">
                <a:latin typeface="Times New Roman" pitchFamily="18" charset="0"/>
                <a:ea typeface="宋体" pitchFamily="2" charset="-122"/>
              </a:rPr>
            </a:br>
            <a:r>
              <a:rPr lang="en-US" altLang="zh-CN" sz="2133" b="1" i="1" dirty="0" err="1">
                <a:latin typeface="Times New Roman" pitchFamily="18" charset="0"/>
                <a:ea typeface="宋体" pitchFamily="2" charset="-122"/>
              </a:rPr>
              <a:t>orleans</a:t>
            </a:r>
            <a:r>
              <a:rPr lang="en-US" altLang="zh-CN" sz="2133" b="1" i="1" dirty="0">
                <a:latin typeface="Times New Roman" pitchFamily="18" charset="0"/>
                <a:ea typeface="宋体" pitchFamily="2" charset="-122"/>
              </a:rPr>
              <a:t>  0.0541</a:t>
            </a:r>
            <a:br>
              <a:rPr lang="en-US" altLang="zh-CN" sz="2133" b="1" i="1" dirty="0">
                <a:latin typeface="Times New Roman" pitchFamily="18" charset="0"/>
                <a:ea typeface="宋体" pitchFamily="2" charset="-122"/>
              </a:rPr>
            </a:br>
            <a:r>
              <a:rPr lang="en-US" altLang="zh-CN" sz="2133" b="1" i="1" dirty="0">
                <a:latin typeface="Times New Roman" pitchFamily="18" charset="0"/>
                <a:ea typeface="宋体" pitchFamily="2" charset="-122"/>
              </a:rPr>
              <a:t>new 0.0342</a:t>
            </a:r>
            <a:br>
              <a:rPr lang="en-US" altLang="zh-CN" sz="2133" b="1" i="1" dirty="0">
                <a:latin typeface="Times New Roman" pitchFamily="18" charset="0"/>
                <a:ea typeface="宋体" pitchFamily="2" charset="-122"/>
              </a:rPr>
            </a:br>
            <a:r>
              <a:rPr lang="en-US" altLang="zh-CN" sz="2133" b="1" i="1" dirty="0" err="1">
                <a:latin typeface="Times New Roman" pitchFamily="18" charset="0"/>
                <a:ea typeface="宋体" pitchFamily="2" charset="-122"/>
              </a:rPr>
              <a:t>louisiana</a:t>
            </a:r>
            <a:r>
              <a:rPr lang="en-US" altLang="zh-CN" sz="2133" b="1" i="1" dirty="0">
                <a:latin typeface="Times New Roman" pitchFamily="18" charset="0"/>
                <a:ea typeface="宋体" pitchFamily="2" charset="-122"/>
              </a:rPr>
              <a:t> 0.0235</a:t>
            </a:r>
            <a:br>
              <a:rPr lang="en-US" altLang="zh-CN" sz="2133" b="1" i="1" dirty="0">
                <a:latin typeface="Times New Roman" pitchFamily="18" charset="0"/>
                <a:ea typeface="宋体" pitchFamily="2" charset="-122"/>
              </a:rPr>
            </a:br>
            <a:r>
              <a:rPr lang="en-US" altLang="zh-CN" sz="2133" b="1" i="1" dirty="0">
                <a:latin typeface="Times New Roman" pitchFamily="18" charset="0"/>
                <a:ea typeface="宋体" pitchFamily="2" charset="-122"/>
              </a:rPr>
              <a:t>flood  0.0227</a:t>
            </a:r>
          </a:p>
          <a:p>
            <a:pPr algn="l"/>
            <a:r>
              <a:rPr lang="en-US" altLang="zh-CN" sz="2133" b="1" i="1" dirty="0">
                <a:latin typeface="Times New Roman" pitchFamily="18" charset="0"/>
                <a:ea typeface="宋体" pitchFamily="2" charset="-122"/>
              </a:rPr>
              <a:t>evacuate 0.0211</a:t>
            </a:r>
          </a:p>
          <a:p>
            <a:pPr algn="l"/>
            <a:r>
              <a:rPr lang="en-US" altLang="zh-CN" sz="2133" b="1" i="1" dirty="0">
                <a:latin typeface="Times New Roman" pitchFamily="18" charset="0"/>
                <a:ea typeface="宋体" pitchFamily="2" charset="-122"/>
              </a:rPr>
              <a:t>storm 0.0177</a:t>
            </a:r>
          </a:p>
          <a:p>
            <a:pPr algn="l"/>
            <a:r>
              <a:rPr lang="en-US" altLang="zh-CN" sz="2133" b="1" i="1" dirty="0">
                <a:latin typeface="Times New Roman" pitchFamily="18" charset="0"/>
                <a:ea typeface="宋体" pitchFamily="2" charset="-122"/>
              </a:rPr>
              <a:t>…</a:t>
            </a:r>
          </a:p>
        </p:txBody>
      </p:sp>
      <p:grpSp>
        <p:nvGrpSpPr>
          <p:cNvPr id="29705" name="Group 6"/>
          <p:cNvGrpSpPr>
            <a:grpSpLocks/>
          </p:cNvGrpSpPr>
          <p:nvPr/>
        </p:nvGrpSpPr>
        <p:grpSpPr bwMode="auto">
          <a:xfrm>
            <a:off x="1524000" y="1447800"/>
            <a:ext cx="3556000" cy="2362200"/>
            <a:chOff x="816" y="768"/>
            <a:chExt cx="3744" cy="3385"/>
          </a:xfrm>
        </p:grpSpPr>
        <p:pic>
          <p:nvPicPr>
            <p:cNvPr id="297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768"/>
              <a:ext cx="3744" cy="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716" name="Group 8"/>
            <p:cNvGrpSpPr>
              <a:grpSpLocks/>
            </p:cNvGrpSpPr>
            <p:nvPr/>
          </p:nvGrpSpPr>
          <p:grpSpPr bwMode="auto">
            <a:xfrm>
              <a:off x="1344" y="912"/>
              <a:ext cx="2928" cy="2368"/>
              <a:chOff x="1344" y="912"/>
              <a:chExt cx="2928" cy="2368"/>
            </a:xfrm>
          </p:grpSpPr>
          <p:sp>
            <p:nvSpPr>
              <p:cNvPr id="29717" name="Rectangle 9"/>
              <p:cNvSpPr>
                <a:spLocks noChangeArrowheads="1"/>
              </p:cNvSpPr>
              <p:nvPr/>
            </p:nvSpPr>
            <p:spPr bwMode="auto">
              <a:xfrm>
                <a:off x="1344" y="912"/>
                <a:ext cx="2928" cy="23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endParaRPr lang="en-US" altLang="en-US" sz="3200"/>
              </a:p>
            </p:txBody>
          </p:sp>
          <p:sp>
            <p:nvSpPr>
              <p:cNvPr id="29718" name="Freeform 10"/>
              <p:cNvSpPr>
                <a:spLocks/>
              </p:cNvSpPr>
              <p:nvPr/>
            </p:nvSpPr>
            <p:spPr bwMode="auto">
              <a:xfrm>
                <a:off x="1344" y="1400"/>
                <a:ext cx="2736" cy="1880"/>
              </a:xfrm>
              <a:custGeom>
                <a:avLst/>
                <a:gdLst>
                  <a:gd name="T0" fmla="*/ 0 w 2736"/>
                  <a:gd name="T1" fmla="*/ 1864 h 1880"/>
                  <a:gd name="T2" fmla="*/ 192 w 2736"/>
                  <a:gd name="T3" fmla="*/ 1864 h 1880"/>
                  <a:gd name="T4" fmla="*/ 288 w 2736"/>
                  <a:gd name="T5" fmla="*/ 1768 h 1880"/>
                  <a:gd name="T6" fmla="*/ 336 w 2736"/>
                  <a:gd name="T7" fmla="*/ 1720 h 1880"/>
                  <a:gd name="T8" fmla="*/ 432 w 2736"/>
                  <a:gd name="T9" fmla="*/ 1624 h 1880"/>
                  <a:gd name="T10" fmla="*/ 480 w 2736"/>
                  <a:gd name="T11" fmla="*/ 1240 h 1880"/>
                  <a:gd name="T12" fmla="*/ 576 w 2736"/>
                  <a:gd name="T13" fmla="*/ 1240 h 1880"/>
                  <a:gd name="T14" fmla="*/ 624 w 2736"/>
                  <a:gd name="T15" fmla="*/ 1000 h 1880"/>
                  <a:gd name="T16" fmla="*/ 720 w 2736"/>
                  <a:gd name="T17" fmla="*/ 808 h 1880"/>
                  <a:gd name="T18" fmla="*/ 768 w 2736"/>
                  <a:gd name="T19" fmla="*/ 760 h 1880"/>
                  <a:gd name="T20" fmla="*/ 816 w 2736"/>
                  <a:gd name="T21" fmla="*/ 664 h 1880"/>
                  <a:gd name="T22" fmla="*/ 912 w 2736"/>
                  <a:gd name="T23" fmla="*/ 664 h 1880"/>
                  <a:gd name="T24" fmla="*/ 960 w 2736"/>
                  <a:gd name="T25" fmla="*/ 760 h 1880"/>
                  <a:gd name="T26" fmla="*/ 1104 w 2736"/>
                  <a:gd name="T27" fmla="*/ 568 h 1880"/>
                  <a:gd name="T28" fmla="*/ 1152 w 2736"/>
                  <a:gd name="T29" fmla="*/ 760 h 1880"/>
                  <a:gd name="T30" fmla="*/ 1200 w 2736"/>
                  <a:gd name="T31" fmla="*/ 88 h 1880"/>
                  <a:gd name="T32" fmla="*/ 1296 w 2736"/>
                  <a:gd name="T33" fmla="*/ 232 h 1880"/>
                  <a:gd name="T34" fmla="*/ 1344 w 2736"/>
                  <a:gd name="T35" fmla="*/ 520 h 1880"/>
                  <a:gd name="T36" fmla="*/ 1392 w 2736"/>
                  <a:gd name="T37" fmla="*/ 376 h 1880"/>
                  <a:gd name="T38" fmla="*/ 1488 w 2736"/>
                  <a:gd name="T39" fmla="*/ 616 h 1880"/>
                  <a:gd name="T40" fmla="*/ 1584 w 2736"/>
                  <a:gd name="T41" fmla="*/ 1336 h 1880"/>
                  <a:gd name="T42" fmla="*/ 1680 w 2736"/>
                  <a:gd name="T43" fmla="*/ 1336 h 1880"/>
                  <a:gd name="T44" fmla="*/ 1728 w 2736"/>
                  <a:gd name="T45" fmla="*/ 1624 h 1880"/>
                  <a:gd name="T46" fmla="*/ 1824 w 2736"/>
                  <a:gd name="T47" fmla="*/ 1480 h 1880"/>
                  <a:gd name="T48" fmla="*/ 1920 w 2736"/>
                  <a:gd name="T49" fmla="*/ 1480 h 1880"/>
                  <a:gd name="T50" fmla="*/ 1968 w 2736"/>
                  <a:gd name="T51" fmla="*/ 1384 h 1880"/>
                  <a:gd name="T52" fmla="*/ 2016 w 2736"/>
                  <a:gd name="T53" fmla="*/ 1432 h 1880"/>
                  <a:gd name="T54" fmla="*/ 2112 w 2736"/>
                  <a:gd name="T55" fmla="*/ 1384 h 1880"/>
                  <a:gd name="T56" fmla="*/ 2160 w 2736"/>
                  <a:gd name="T57" fmla="*/ 1528 h 1880"/>
                  <a:gd name="T58" fmla="*/ 2256 w 2736"/>
                  <a:gd name="T59" fmla="*/ 856 h 1880"/>
                  <a:gd name="T60" fmla="*/ 2304 w 2736"/>
                  <a:gd name="T61" fmla="*/ 904 h 1880"/>
                  <a:gd name="T62" fmla="*/ 2352 w 2736"/>
                  <a:gd name="T63" fmla="*/ 808 h 1880"/>
                  <a:gd name="T64" fmla="*/ 2448 w 2736"/>
                  <a:gd name="T65" fmla="*/ 904 h 1880"/>
                  <a:gd name="T66" fmla="*/ 2544 w 2736"/>
                  <a:gd name="T67" fmla="*/ 952 h 1880"/>
                  <a:gd name="T68" fmla="*/ 2544 w 2736"/>
                  <a:gd name="T69" fmla="*/ 1576 h 1880"/>
                  <a:gd name="T70" fmla="*/ 2640 w 2736"/>
                  <a:gd name="T71" fmla="*/ 1720 h 1880"/>
                  <a:gd name="T72" fmla="*/ 2736 w 2736"/>
                  <a:gd name="T73" fmla="*/ 1816 h 18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36" h="1880">
                    <a:moveTo>
                      <a:pt x="0" y="1864"/>
                    </a:moveTo>
                    <a:cubicBezTo>
                      <a:pt x="72" y="1872"/>
                      <a:pt x="144" y="1880"/>
                      <a:pt x="192" y="1864"/>
                    </a:cubicBezTo>
                    <a:cubicBezTo>
                      <a:pt x="240" y="1848"/>
                      <a:pt x="264" y="1792"/>
                      <a:pt x="288" y="1768"/>
                    </a:cubicBezTo>
                    <a:cubicBezTo>
                      <a:pt x="312" y="1744"/>
                      <a:pt x="312" y="1744"/>
                      <a:pt x="336" y="1720"/>
                    </a:cubicBezTo>
                    <a:cubicBezTo>
                      <a:pt x="360" y="1696"/>
                      <a:pt x="408" y="1704"/>
                      <a:pt x="432" y="1624"/>
                    </a:cubicBezTo>
                    <a:cubicBezTo>
                      <a:pt x="456" y="1544"/>
                      <a:pt x="456" y="1304"/>
                      <a:pt x="480" y="1240"/>
                    </a:cubicBezTo>
                    <a:cubicBezTo>
                      <a:pt x="504" y="1176"/>
                      <a:pt x="552" y="1280"/>
                      <a:pt x="576" y="1240"/>
                    </a:cubicBezTo>
                    <a:cubicBezTo>
                      <a:pt x="600" y="1200"/>
                      <a:pt x="600" y="1072"/>
                      <a:pt x="624" y="1000"/>
                    </a:cubicBezTo>
                    <a:cubicBezTo>
                      <a:pt x="648" y="928"/>
                      <a:pt x="696" y="848"/>
                      <a:pt x="720" y="808"/>
                    </a:cubicBezTo>
                    <a:cubicBezTo>
                      <a:pt x="744" y="768"/>
                      <a:pt x="752" y="784"/>
                      <a:pt x="768" y="760"/>
                    </a:cubicBezTo>
                    <a:cubicBezTo>
                      <a:pt x="784" y="736"/>
                      <a:pt x="792" y="680"/>
                      <a:pt x="816" y="664"/>
                    </a:cubicBezTo>
                    <a:cubicBezTo>
                      <a:pt x="840" y="648"/>
                      <a:pt x="888" y="648"/>
                      <a:pt x="912" y="664"/>
                    </a:cubicBezTo>
                    <a:cubicBezTo>
                      <a:pt x="936" y="680"/>
                      <a:pt x="928" y="776"/>
                      <a:pt x="960" y="760"/>
                    </a:cubicBezTo>
                    <a:cubicBezTo>
                      <a:pt x="992" y="744"/>
                      <a:pt x="1072" y="568"/>
                      <a:pt x="1104" y="568"/>
                    </a:cubicBezTo>
                    <a:cubicBezTo>
                      <a:pt x="1136" y="568"/>
                      <a:pt x="1136" y="840"/>
                      <a:pt x="1152" y="760"/>
                    </a:cubicBezTo>
                    <a:cubicBezTo>
                      <a:pt x="1168" y="680"/>
                      <a:pt x="1176" y="176"/>
                      <a:pt x="1200" y="88"/>
                    </a:cubicBezTo>
                    <a:cubicBezTo>
                      <a:pt x="1224" y="0"/>
                      <a:pt x="1272" y="160"/>
                      <a:pt x="1296" y="232"/>
                    </a:cubicBezTo>
                    <a:cubicBezTo>
                      <a:pt x="1320" y="304"/>
                      <a:pt x="1328" y="496"/>
                      <a:pt x="1344" y="520"/>
                    </a:cubicBezTo>
                    <a:cubicBezTo>
                      <a:pt x="1360" y="544"/>
                      <a:pt x="1368" y="360"/>
                      <a:pt x="1392" y="376"/>
                    </a:cubicBezTo>
                    <a:cubicBezTo>
                      <a:pt x="1416" y="392"/>
                      <a:pt x="1456" y="456"/>
                      <a:pt x="1488" y="616"/>
                    </a:cubicBezTo>
                    <a:cubicBezTo>
                      <a:pt x="1520" y="776"/>
                      <a:pt x="1552" y="1216"/>
                      <a:pt x="1584" y="1336"/>
                    </a:cubicBezTo>
                    <a:cubicBezTo>
                      <a:pt x="1616" y="1456"/>
                      <a:pt x="1656" y="1288"/>
                      <a:pt x="1680" y="1336"/>
                    </a:cubicBezTo>
                    <a:cubicBezTo>
                      <a:pt x="1704" y="1384"/>
                      <a:pt x="1704" y="1600"/>
                      <a:pt x="1728" y="1624"/>
                    </a:cubicBezTo>
                    <a:cubicBezTo>
                      <a:pt x="1752" y="1648"/>
                      <a:pt x="1792" y="1504"/>
                      <a:pt x="1824" y="1480"/>
                    </a:cubicBezTo>
                    <a:cubicBezTo>
                      <a:pt x="1856" y="1456"/>
                      <a:pt x="1896" y="1496"/>
                      <a:pt x="1920" y="1480"/>
                    </a:cubicBezTo>
                    <a:cubicBezTo>
                      <a:pt x="1944" y="1464"/>
                      <a:pt x="1952" y="1392"/>
                      <a:pt x="1968" y="1384"/>
                    </a:cubicBezTo>
                    <a:cubicBezTo>
                      <a:pt x="1984" y="1376"/>
                      <a:pt x="1992" y="1432"/>
                      <a:pt x="2016" y="1432"/>
                    </a:cubicBezTo>
                    <a:cubicBezTo>
                      <a:pt x="2040" y="1432"/>
                      <a:pt x="2088" y="1368"/>
                      <a:pt x="2112" y="1384"/>
                    </a:cubicBezTo>
                    <a:cubicBezTo>
                      <a:pt x="2136" y="1400"/>
                      <a:pt x="2136" y="1616"/>
                      <a:pt x="2160" y="1528"/>
                    </a:cubicBezTo>
                    <a:cubicBezTo>
                      <a:pt x="2184" y="1440"/>
                      <a:pt x="2232" y="960"/>
                      <a:pt x="2256" y="856"/>
                    </a:cubicBezTo>
                    <a:cubicBezTo>
                      <a:pt x="2280" y="752"/>
                      <a:pt x="2288" y="912"/>
                      <a:pt x="2304" y="904"/>
                    </a:cubicBezTo>
                    <a:cubicBezTo>
                      <a:pt x="2320" y="896"/>
                      <a:pt x="2328" y="808"/>
                      <a:pt x="2352" y="808"/>
                    </a:cubicBezTo>
                    <a:cubicBezTo>
                      <a:pt x="2376" y="808"/>
                      <a:pt x="2416" y="880"/>
                      <a:pt x="2448" y="904"/>
                    </a:cubicBezTo>
                    <a:cubicBezTo>
                      <a:pt x="2480" y="928"/>
                      <a:pt x="2528" y="840"/>
                      <a:pt x="2544" y="952"/>
                    </a:cubicBezTo>
                    <a:cubicBezTo>
                      <a:pt x="2560" y="1064"/>
                      <a:pt x="2528" y="1448"/>
                      <a:pt x="2544" y="1576"/>
                    </a:cubicBezTo>
                    <a:cubicBezTo>
                      <a:pt x="2560" y="1704"/>
                      <a:pt x="2608" y="1680"/>
                      <a:pt x="2640" y="1720"/>
                    </a:cubicBezTo>
                    <a:cubicBezTo>
                      <a:pt x="2672" y="1760"/>
                      <a:pt x="2704" y="1788"/>
                      <a:pt x="2736" y="1816"/>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9719" name="Freeform 11"/>
              <p:cNvSpPr>
                <a:spLocks/>
              </p:cNvSpPr>
              <p:nvPr/>
            </p:nvSpPr>
            <p:spPr bwMode="auto">
              <a:xfrm>
                <a:off x="1344" y="1808"/>
                <a:ext cx="2736" cy="1472"/>
              </a:xfrm>
              <a:custGeom>
                <a:avLst/>
                <a:gdLst>
                  <a:gd name="T0" fmla="*/ 0 w 2736"/>
                  <a:gd name="T1" fmla="*/ 1456 h 1472"/>
                  <a:gd name="T2" fmla="*/ 192 w 2736"/>
                  <a:gd name="T3" fmla="*/ 1456 h 1472"/>
                  <a:gd name="T4" fmla="*/ 240 w 2736"/>
                  <a:gd name="T5" fmla="*/ 1360 h 1472"/>
                  <a:gd name="T6" fmla="*/ 288 w 2736"/>
                  <a:gd name="T7" fmla="*/ 1264 h 1472"/>
                  <a:gd name="T8" fmla="*/ 336 w 2736"/>
                  <a:gd name="T9" fmla="*/ 1216 h 1472"/>
                  <a:gd name="T10" fmla="*/ 432 w 2736"/>
                  <a:gd name="T11" fmla="*/ 976 h 1472"/>
                  <a:gd name="T12" fmla="*/ 480 w 2736"/>
                  <a:gd name="T13" fmla="*/ 496 h 1472"/>
                  <a:gd name="T14" fmla="*/ 576 w 2736"/>
                  <a:gd name="T15" fmla="*/ 304 h 1472"/>
                  <a:gd name="T16" fmla="*/ 624 w 2736"/>
                  <a:gd name="T17" fmla="*/ 64 h 1472"/>
                  <a:gd name="T18" fmla="*/ 720 w 2736"/>
                  <a:gd name="T19" fmla="*/ 64 h 1472"/>
                  <a:gd name="T20" fmla="*/ 768 w 2736"/>
                  <a:gd name="T21" fmla="*/ 304 h 1472"/>
                  <a:gd name="T22" fmla="*/ 816 w 2736"/>
                  <a:gd name="T23" fmla="*/ 352 h 1472"/>
                  <a:gd name="T24" fmla="*/ 960 w 2736"/>
                  <a:gd name="T25" fmla="*/ 592 h 1472"/>
                  <a:gd name="T26" fmla="*/ 1008 w 2736"/>
                  <a:gd name="T27" fmla="*/ 208 h 1472"/>
                  <a:gd name="T28" fmla="*/ 1104 w 2736"/>
                  <a:gd name="T29" fmla="*/ 64 h 1472"/>
                  <a:gd name="T30" fmla="*/ 1200 w 2736"/>
                  <a:gd name="T31" fmla="*/ 352 h 1472"/>
                  <a:gd name="T32" fmla="*/ 1296 w 2736"/>
                  <a:gd name="T33" fmla="*/ 16 h 1472"/>
                  <a:gd name="T34" fmla="*/ 1344 w 2736"/>
                  <a:gd name="T35" fmla="*/ 448 h 1472"/>
                  <a:gd name="T36" fmla="*/ 1392 w 2736"/>
                  <a:gd name="T37" fmla="*/ 304 h 1472"/>
                  <a:gd name="T38" fmla="*/ 1488 w 2736"/>
                  <a:gd name="T39" fmla="*/ 352 h 1472"/>
                  <a:gd name="T40" fmla="*/ 1584 w 2736"/>
                  <a:gd name="T41" fmla="*/ 256 h 1472"/>
                  <a:gd name="T42" fmla="*/ 1632 w 2736"/>
                  <a:gd name="T43" fmla="*/ 736 h 1472"/>
                  <a:gd name="T44" fmla="*/ 1728 w 2736"/>
                  <a:gd name="T45" fmla="*/ 640 h 1472"/>
                  <a:gd name="T46" fmla="*/ 1776 w 2736"/>
                  <a:gd name="T47" fmla="*/ 784 h 1472"/>
                  <a:gd name="T48" fmla="*/ 1824 w 2736"/>
                  <a:gd name="T49" fmla="*/ 688 h 1472"/>
                  <a:gd name="T50" fmla="*/ 1920 w 2736"/>
                  <a:gd name="T51" fmla="*/ 832 h 1472"/>
                  <a:gd name="T52" fmla="*/ 1968 w 2736"/>
                  <a:gd name="T53" fmla="*/ 688 h 1472"/>
                  <a:gd name="T54" fmla="*/ 2064 w 2736"/>
                  <a:gd name="T55" fmla="*/ 784 h 1472"/>
                  <a:gd name="T56" fmla="*/ 2160 w 2736"/>
                  <a:gd name="T57" fmla="*/ 1072 h 1472"/>
                  <a:gd name="T58" fmla="*/ 2256 w 2736"/>
                  <a:gd name="T59" fmla="*/ 928 h 1472"/>
                  <a:gd name="T60" fmla="*/ 2304 w 2736"/>
                  <a:gd name="T61" fmla="*/ 1168 h 1472"/>
                  <a:gd name="T62" fmla="*/ 2400 w 2736"/>
                  <a:gd name="T63" fmla="*/ 1120 h 1472"/>
                  <a:gd name="T64" fmla="*/ 2544 w 2736"/>
                  <a:gd name="T65" fmla="*/ 1360 h 1472"/>
                  <a:gd name="T66" fmla="*/ 2640 w 2736"/>
                  <a:gd name="T67" fmla="*/ 1360 h 1472"/>
                  <a:gd name="T68" fmla="*/ 2736 w 2736"/>
                  <a:gd name="T69" fmla="*/ 1312 h 14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36" h="1472">
                    <a:moveTo>
                      <a:pt x="0" y="1456"/>
                    </a:moveTo>
                    <a:cubicBezTo>
                      <a:pt x="76" y="1464"/>
                      <a:pt x="152" y="1472"/>
                      <a:pt x="192" y="1456"/>
                    </a:cubicBezTo>
                    <a:cubicBezTo>
                      <a:pt x="232" y="1440"/>
                      <a:pt x="224" y="1392"/>
                      <a:pt x="240" y="1360"/>
                    </a:cubicBezTo>
                    <a:cubicBezTo>
                      <a:pt x="256" y="1328"/>
                      <a:pt x="272" y="1288"/>
                      <a:pt x="288" y="1264"/>
                    </a:cubicBezTo>
                    <a:cubicBezTo>
                      <a:pt x="304" y="1240"/>
                      <a:pt x="312" y="1264"/>
                      <a:pt x="336" y="1216"/>
                    </a:cubicBezTo>
                    <a:cubicBezTo>
                      <a:pt x="360" y="1168"/>
                      <a:pt x="408" y="1096"/>
                      <a:pt x="432" y="976"/>
                    </a:cubicBezTo>
                    <a:cubicBezTo>
                      <a:pt x="456" y="856"/>
                      <a:pt x="456" y="608"/>
                      <a:pt x="480" y="496"/>
                    </a:cubicBezTo>
                    <a:cubicBezTo>
                      <a:pt x="504" y="384"/>
                      <a:pt x="552" y="376"/>
                      <a:pt x="576" y="304"/>
                    </a:cubicBezTo>
                    <a:cubicBezTo>
                      <a:pt x="600" y="232"/>
                      <a:pt x="600" y="104"/>
                      <a:pt x="624" y="64"/>
                    </a:cubicBezTo>
                    <a:cubicBezTo>
                      <a:pt x="648" y="24"/>
                      <a:pt x="696" y="24"/>
                      <a:pt x="720" y="64"/>
                    </a:cubicBezTo>
                    <a:cubicBezTo>
                      <a:pt x="744" y="104"/>
                      <a:pt x="752" y="256"/>
                      <a:pt x="768" y="304"/>
                    </a:cubicBezTo>
                    <a:cubicBezTo>
                      <a:pt x="784" y="352"/>
                      <a:pt x="784" y="304"/>
                      <a:pt x="816" y="352"/>
                    </a:cubicBezTo>
                    <a:cubicBezTo>
                      <a:pt x="848" y="400"/>
                      <a:pt x="928" y="616"/>
                      <a:pt x="960" y="592"/>
                    </a:cubicBezTo>
                    <a:cubicBezTo>
                      <a:pt x="992" y="568"/>
                      <a:pt x="984" y="296"/>
                      <a:pt x="1008" y="208"/>
                    </a:cubicBezTo>
                    <a:cubicBezTo>
                      <a:pt x="1032" y="120"/>
                      <a:pt x="1072" y="40"/>
                      <a:pt x="1104" y="64"/>
                    </a:cubicBezTo>
                    <a:cubicBezTo>
                      <a:pt x="1136" y="88"/>
                      <a:pt x="1168" y="360"/>
                      <a:pt x="1200" y="352"/>
                    </a:cubicBezTo>
                    <a:cubicBezTo>
                      <a:pt x="1232" y="344"/>
                      <a:pt x="1272" y="0"/>
                      <a:pt x="1296" y="16"/>
                    </a:cubicBezTo>
                    <a:cubicBezTo>
                      <a:pt x="1320" y="32"/>
                      <a:pt x="1328" y="400"/>
                      <a:pt x="1344" y="448"/>
                    </a:cubicBezTo>
                    <a:cubicBezTo>
                      <a:pt x="1360" y="496"/>
                      <a:pt x="1368" y="320"/>
                      <a:pt x="1392" y="304"/>
                    </a:cubicBezTo>
                    <a:cubicBezTo>
                      <a:pt x="1416" y="288"/>
                      <a:pt x="1456" y="360"/>
                      <a:pt x="1488" y="352"/>
                    </a:cubicBezTo>
                    <a:cubicBezTo>
                      <a:pt x="1520" y="344"/>
                      <a:pt x="1560" y="192"/>
                      <a:pt x="1584" y="256"/>
                    </a:cubicBezTo>
                    <a:cubicBezTo>
                      <a:pt x="1608" y="320"/>
                      <a:pt x="1608" y="672"/>
                      <a:pt x="1632" y="736"/>
                    </a:cubicBezTo>
                    <a:cubicBezTo>
                      <a:pt x="1656" y="800"/>
                      <a:pt x="1704" y="632"/>
                      <a:pt x="1728" y="640"/>
                    </a:cubicBezTo>
                    <a:cubicBezTo>
                      <a:pt x="1752" y="648"/>
                      <a:pt x="1760" y="776"/>
                      <a:pt x="1776" y="784"/>
                    </a:cubicBezTo>
                    <a:cubicBezTo>
                      <a:pt x="1792" y="792"/>
                      <a:pt x="1800" y="680"/>
                      <a:pt x="1824" y="688"/>
                    </a:cubicBezTo>
                    <a:cubicBezTo>
                      <a:pt x="1848" y="696"/>
                      <a:pt x="1896" y="832"/>
                      <a:pt x="1920" y="832"/>
                    </a:cubicBezTo>
                    <a:cubicBezTo>
                      <a:pt x="1944" y="832"/>
                      <a:pt x="1944" y="696"/>
                      <a:pt x="1968" y="688"/>
                    </a:cubicBezTo>
                    <a:cubicBezTo>
                      <a:pt x="1992" y="680"/>
                      <a:pt x="2032" y="720"/>
                      <a:pt x="2064" y="784"/>
                    </a:cubicBezTo>
                    <a:cubicBezTo>
                      <a:pt x="2096" y="848"/>
                      <a:pt x="2128" y="1048"/>
                      <a:pt x="2160" y="1072"/>
                    </a:cubicBezTo>
                    <a:cubicBezTo>
                      <a:pt x="2192" y="1096"/>
                      <a:pt x="2232" y="912"/>
                      <a:pt x="2256" y="928"/>
                    </a:cubicBezTo>
                    <a:cubicBezTo>
                      <a:pt x="2280" y="944"/>
                      <a:pt x="2280" y="1136"/>
                      <a:pt x="2304" y="1168"/>
                    </a:cubicBezTo>
                    <a:cubicBezTo>
                      <a:pt x="2328" y="1200"/>
                      <a:pt x="2360" y="1088"/>
                      <a:pt x="2400" y="1120"/>
                    </a:cubicBezTo>
                    <a:cubicBezTo>
                      <a:pt x="2440" y="1152"/>
                      <a:pt x="2504" y="1320"/>
                      <a:pt x="2544" y="1360"/>
                    </a:cubicBezTo>
                    <a:cubicBezTo>
                      <a:pt x="2584" y="1400"/>
                      <a:pt x="2608" y="1368"/>
                      <a:pt x="2640" y="1360"/>
                    </a:cubicBezTo>
                    <a:cubicBezTo>
                      <a:pt x="2672" y="1352"/>
                      <a:pt x="2712" y="1320"/>
                      <a:pt x="2736" y="131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grpSp>
      <p:sp>
        <p:nvSpPr>
          <p:cNvPr id="29706" name="Line 12"/>
          <p:cNvSpPr>
            <a:spLocks noChangeShapeType="1"/>
          </p:cNvSpPr>
          <p:nvPr/>
        </p:nvSpPr>
        <p:spPr bwMode="auto">
          <a:xfrm flipV="1">
            <a:off x="3556000" y="1524000"/>
            <a:ext cx="3251200" cy="1066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9707" name="Oval 13"/>
          <p:cNvSpPr>
            <a:spLocks noChangeArrowheads="1"/>
          </p:cNvSpPr>
          <p:nvPr/>
        </p:nvSpPr>
        <p:spPr bwMode="auto">
          <a:xfrm>
            <a:off x="6604000" y="1295401"/>
            <a:ext cx="2497667" cy="406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endParaRPr lang="en-US" altLang="en-US" sz="3200"/>
          </a:p>
        </p:txBody>
      </p:sp>
      <p:sp>
        <p:nvSpPr>
          <p:cNvPr id="29708" name="Rectangle 14"/>
          <p:cNvSpPr>
            <a:spLocks noChangeArrowheads="1"/>
          </p:cNvSpPr>
          <p:nvPr/>
        </p:nvSpPr>
        <p:spPr bwMode="auto">
          <a:xfrm>
            <a:off x="9624908" y="1269810"/>
            <a:ext cx="2315633" cy="2718180"/>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lgn="l"/>
            <a:r>
              <a:rPr lang="en-US" altLang="zh-CN" sz="2133" b="1" i="1">
                <a:latin typeface="Times New Roman" pitchFamily="18" charset="0"/>
                <a:ea typeface="宋体" pitchFamily="2" charset="-122"/>
              </a:rPr>
              <a:t>price  0.0772</a:t>
            </a:r>
            <a:br>
              <a:rPr lang="en-US" altLang="zh-CN" sz="2133" b="1" i="1">
                <a:latin typeface="Times New Roman" pitchFamily="18" charset="0"/>
                <a:ea typeface="宋体" pitchFamily="2" charset="-122"/>
              </a:rPr>
            </a:br>
            <a:r>
              <a:rPr lang="en-US" altLang="zh-CN" sz="2133" b="1" i="1">
                <a:latin typeface="Times New Roman" pitchFamily="18" charset="0"/>
                <a:ea typeface="宋体" pitchFamily="2" charset="-122"/>
              </a:rPr>
              <a:t>oil 0.0643</a:t>
            </a:r>
            <a:br>
              <a:rPr lang="en-US" altLang="zh-CN" sz="2133" b="1" i="1">
                <a:latin typeface="Times New Roman" pitchFamily="18" charset="0"/>
                <a:ea typeface="宋体" pitchFamily="2" charset="-122"/>
              </a:rPr>
            </a:br>
            <a:r>
              <a:rPr lang="en-US" altLang="zh-CN" sz="2133" b="1" i="1">
                <a:latin typeface="Times New Roman" pitchFamily="18" charset="0"/>
                <a:ea typeface="宋体" pitchFamily="2" charset="-122"/>
              </a:rPr>
              <a:t>gas 0.0454 </a:t>
            </a:r>
            <a:br>
              <a:rPr lang="en-US" altLang="zh-CN" sz="2133" b="1" i="1">
                <a:latin typeface="Times New Roman" pitchFamily="18" charset="0"/>
                <a:ea typeface="宋体" pitchFamily="2" charset="-122"/>
              </a:rPr>
            </a:br>
            <a:r>
              <a:rPr lang="en-US" altLang="zh-CN" sz="2133" b="1" i="1">
                <a:latin typeface="Times New Roman" pitchFamily="18" charset="0"/>
                <a:ea typeface="宋体" pitchFamily="2" charset="-122"/>
              </a:rPr>
              <a:t>increase 0.0210</a:t>
            </a:r>
            <a:br>
              <a:rPr lang="en-US" altLang="zh-CN" sz="2133" b="1" i="1">
                <a:latin typeface="Times New Roman" pitchFamily="18" charset="0"/>
                <a:ea typeface="宋体" pitchFamily="2" charset="-122"/>
              </a:rPr>
            </a:br>
            <a:r>
              <a:rPr lang="en-US" altLang="zh-CN" sz="2133" b="1" i="1">
                <a:latin typeface="Times New Roman" pitchFamily="18" charset="0"/>
                <a:ea typeface="宋体" pitchFamily="2" charset="-122"/>
              </a:rPr>
              <a:t>product 0.0203</a:t>
            </a:r>
          </a:p>
          <a:p>
            <a:pPr algn="l"/>
            <a:r>
              <a:rPr lang="en-US" altLang="zh-CN" sz="2133" b="1" i="1">
                <a:latin typeface="Times New Roman" pitchFamily="18" charset="0"/>
                <a:ea typeface="宋体" pitchFamily="2" charset="-122"/>
              </a:rPr>
              <a:t>fuel  0.0188</a:t>
            </a:r>
          </a:p>
          <a:p>
            <a:pPr algn="l"/>
            <a:r>
              <a:rPr lang="en-US" altLang="zh-CN" sz="2133" b="1" i="1">
                <a:latin typeface="Times New Roman" pitchFamily="18" charset="0"/>
                <a:ea typeface="宋体" pitchFamily="2" charset="-122"/>
              </a:rPr>
              <a:t>company 0.0182</a:t>
            </a:r>
          </a:p>
          <a:p>
            <a:pPr algn="l"/>
            <a:r>
              <a:rPr lang="en-US" altLang="zh-CN" sz="2133" b="1" i="1">
                <a:latin typeface="Times New Roman" pitchFamily="18" charset="0"/>
                <a:ea typeface="宋体" pitchFamily="2" charset="-122"/>
              </a:rPr>
              <a:t>…</a:t>
            </a:r>
          </a:p>
        </p:txBody>
      </p:sp>
      <p:sp>
        <p:nvSpPr>
          <p:cNvPr id="29709" name="Line 15"/>
          <p:cNvSpPr>
            <a:spLocks noChangeShapeType="1"/>
          </p:cNvSpPr>
          <p:nvPr/>
        </p:nvSpPr>
        <p:spPr bwMode="auto">
          <a:xfrm>
            <a:off x="8940800" y="1524000"/>
            <a:ext cx="81280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9710" name="Line 16"/>
          <p:cNvSpPr>
            <a:spLocks noChangeShapeType="1"/>
          </p:cNvSpPr>
          <p:nvPr/>
        </p:nvSpPr>
        <p:spPr bwMode="auto">
          <a:xfrm flipV="1">
            <a:off x="4368800" y="2362200"/>
            <a:ext cx="1524000" cy="3048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9711" name="Oval 17"/>
          <p:cNvSpPr>
            <a:spLocks noChangeArrowheads="1"/>
          </p:cNvSpPr>
          <p:nvPr/>
        </p:nvSpPr>
        <p:spPr bwMode="auto">
          <a:xfrm>
            <a:off x="5689600" y="2090724"/>
            <a:ext cx="2497667" cy="423878"/>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endParaRPr lang="en-US" altLang="en-US" sz="3200"/>
          </a:p>
        </p:txBody>
      </p:sp>
      <p:sp>
        <p:nvSpPr>
          <p:cNvPr id="29712" name="Line 18"/>
          <p:cNvSpPr>
            <a:spLocks noChangeShapeType="1"/>
          </p:cNvSpPr>
          <p:nvPr/>
        </p:nvSpPr>
        <p:spPr bwMode="auto">
          <a:xfrm>
            <a:off x="6985422" y="2632077"/>
            <a:ext cx="306917" cy="653496"/>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9713" name="Text Box 19"/>
          <p:cNvSpPr txBox="1">
            <a:spLocks noChangeArrowheads="1"/>
          </p:cNvSpPr>
          <p:nvPr/>
        </p:nvSpPr>
        <p:spPr bwMode="auto">
          <a:xfrm>
            <a:off x="7135283" y="1295400"/>
            <a:ext cx="2821517"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2133" b="1" i="1" dirty="0">
                <a:latin typeface="Times New Roman" pitchFamily="18" charset="0"/>
                <a:ea typeface="宋体" pitchFamily="2" charset="-122"/>
              </a:rPr>
              <a:t>Oil Price</a:t>
            </a:r>
          </a:p>
        </p:txBody>
      </p:sp>
      <p:sp>
        <p:nvSpPr>
          <p:cNvPr id="29714" name="Text Box 20"/>
          <p:cNvSpPr txBox="1">
            <a:spLocks noChangeArrowheads="1"/>
          </p:cNvSpPr>
          <p:nvPr/>
        </p:nvSpPr>
        <p:spPr bwMode="auto">
          <a:xfrm>
            <a:off x="6017685" y="2108200"/>
            <a:ext cx="282151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ill Sans MT" pitchFamily="34" charset="0"/>
              </a:defRPr>
            </a:lvl1pPr>
            <a:lvl2pPr marL="742950" indent="-285750">
              <a:defRPr sz="2400">
                <a:solidFill>
                  <a:schemeClr val="tx1"/>
                </a:solidFill>
                <a:latin typeface="Gill Sans MT" pitchFamily="34" charset="0"/>
              </a:defRPr>
            </a:lvl2pPr>
            <a:lvl3pPr marL="1143000" indent="-228600">
              <a:defRPr sz="2400">
                <a:solidFill>
                  <a:schemeClr val="tx1"/>
                </a:solidFill>
                <a:latin typeface="Gill Sans MT" pitchFamily="34" charset="0"/>
              </a:defRPr>
            </a:lvl3pPr>
            <a:lvl4pPr marL="1600200" indent="-228600">
              <a:defRPr sz="2400">
                <a:solidFill>
                  <a:schemeClr val="tx1"/>
                </a:solidFill>
                <a:latin typeface="Gill Sans MT" pitchFamily="34" charset="0"/>
              </a:defRPr>
            </a:lvl4pPr>
            <a:lvl5pPr marL="2057400" indent="-228600">
              <a:defRPr sz="2400">
                <a:solidFill>
                  <a:schemeClr val="tx1"/>
                </a:solidFill>
                <a:latin typeface="Gill Sans MT" pitchFamily="34" charset="0"/>
              </a:defRPr>
            </a:lvl5pPr>
            <a:lvl6pPr marL="2514600" indent="-228600" algn="ctr" eaLnBrk="0" fontAlgn="base" hangingPunct="0">
              <a:spcBef>
                <a:spcPct val="0"/>
              </a:spcBef>
              <a:spcAft>
                <a:spcPct val="0"/>
              </a:spcAft>
              <a:defRPr sz="2400">
                <a:solidFill>
                  <a:schemeClr val="tx1"/>
                </a:solidFill>
                <a:latin typeface="Gill Sans MT" pitchFamily="34" charset="0"/>
              </a:defRPr>
            </a:lvl6pPr>
            <a:lvl7pPr marL="2971800" indent="-228600" algn="ctr" eaLnBrk="0" fontAlgn="base" hangingPunct="0">
              <a:spcBef>
                <a:spcPct val="0"/>
              </a:spcBef>
              <a:spcAft>
                <a:spcPct val="0"/>
              </a:spcAft>
              <a:defRPr sz="2400">
                <a:solidFill>
                  <a:schemeClr val="tx1"/>
                </a:solidFill>
                <a:latin typeface="Gill Sans MT" pitchFamily="34" charset="0"/>
              </a:defRPr>
            </a:lvl7pPr>
            <a:lvl8pPr marL="3429000" indent="-228600" algn="ctr" eaLnBrk="0" fontAlgn="base" hangingPunct="0">
              <a:spcBef>
                <a:spcPct val="0"/>
              </a:spcBef>
              <a:spcAft>
                <a:spcPct val="0"/>
              </a:spcAft>
              <a:defRPr sz="2400">
                <a:solidFill>
                  <a:schemeClr val="tx1"/>
                </a:solidFill>
                <a:latin typeface="Gill Sans MT" pitchFamily="34" charset="0"/>
              </a:defRPr>
            </a:lvl8pPr>
            <a:lvl9pPr marL="3886200" indent="-228600" algn="ctr" eaLnBrk="0" fontAlgn="base" hangingPunct="0">
              <a:spcBef>
                <a:spcPct val="0"/>
              </a:spcBef>
              <a:spcAft>
                <a:spcPct val="0"/>
              </a:spcAft>
              <a:defRPr sz="2400">
                <a:solidFill>
                  <a:schemeClr val="tx1"/>
                </a:solidFill>
                <a:latin typeface="Gill Sans MT" pitchFamily="34" charset="0"/>
              </a:defRPr>
            </a:lvl9pPr>
          </a:lstStyle>
          <a:p>
            <a:pPr>
              <a:spcBef>
                <a:spcPct val="50000"/>
              </a:spcBef>
            </a:pPr>
            <a:r>
              <a:rPr lang="en-US" altLang="zh-CN" sz="2133" b="1" i="1" dirty="0">
                <a:latin typeface="Times New Roman" pitchFamily="18" charset="0"/>
                <a:ea typeface="宋体" pitchFamily="2" charset="-122"/>
              </a:rPr>
              <a:t>New Orleans</a:t>
            </a:r>
          </a:p>
        </p:txBody>
      </p:sp>
      <p:grpSp>
        <p:nvGrpSpPr>
          <p:cNvPr id="8" name="Group 7"/>
          <p:cNvGrpSpPr/>
          <p:nvPr/>
        </p:nvGrpSpPr>
        <p:grpSpPr>
          <a:xfrm>
            <a:off x="3657599" y="3124201"/>
            <a:ext cx="2537778" cy="1440312"/>
            <a:chOff x="2743200" y="2343150"/>
            <a:chExt cx="1903334" cy="1080233"/>
          </a:xfrm>
        </p:grpSpPr>
        <p:sp>
          <p:nvSpPr>
            <p:cNvPr id="2" name="TextBox 1"/>
            <p:cNvSpPr txBox="1"/>
            <p:nvPr/>
          </p:nvSpPr>
          <p:spPr>
            <a:xfrm>
              <a:off x="2988772" y="3046309"/>
              <a:ext cx="1657762" cy="377074"/>
            </a:xfrm>
            <a:prstGeom prst="rect">
              <a:avLst/>
            </a:prstGeom>
            <a:solidFill>
              <a:schemeClr val="bg1">
                <a:lumMod val="85000"/>
              </a:schemeClr>
            </a:solidFill>
          </p:spPr>
          <p:txBody>
            <a:bodyPr wrap="none" rtlCol="0">
              <a:spAutoFit/>
            </a:bodyPr>
            <a:lstStyle/>
            <a:p>
              <a:r>
                <a:rPr lang="en-US" sz="2667" b="1" dirty="0"/>
                <a:t>Hurricane Rita</a:t>
              </a:r>
            </a:p>
          </p:txBody>
        </p:sp>
        <p:sp>
          <p:nvSpPr>
            <p:cNvPr id="5" name="Rectangle 4"/>
            <p:cNvSpPr/>
            <p:nvPr/>
          </p:nvSpPr>
          <p:spPr>
            <a:xfrm>
              <a:off x="2743200" y="2343150"/>
              <a:ext cx="914400" cy="2392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cxnSp>
          <p:nvCxnSpPr>
            <p:cNvPr id="4" name="Straight Arrow Connector 3"/>
            <p:cNvCxnSpPr/>
            <p:nvPr/>
          </p:nvCxnSpPr>
          <p:spPr>
            <a:xfrm>
              <a:off x="2857500" y="2464179"/>
              <a:ext cx="685800" cy="0"/>
            </a:xfrm>
            <a:prstGeom prst="straightConnector1">
              <a:avLst/>
            </a:prstGeom>
            <a:ln w="38100">
              <a:solidFill>
                <a:srgbClr val="FF00FF"/>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541237" y="2567848"/>
              <a:ext cx="97313" cy="461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493185" y="5701624"/>
            <a:ext cx="11049000" cy="646331"/>
          </a:xfrm>
          <a:prstGeom prst="rect">
            <a:avLst/>
          </a:prstGeom>
          <a:solidFill>
            <a:srgbClr val="FFFF99"/>
          </a:solidFill>
        </p:spPr>
        <p:txBody>
          <a:bodyPr wrap="square">
            <a:spAutoFit/>
          </a:bodyPr>
          <a:lstStyle/>
          <a:p>
            <a:r>
              <a:rPr lang="en-US" b="1" dirty="0" err="1"/>
              <a:t>Qiaozhu</a:t>
            </a:r>
            <a:r>
              <a:rPr lang="en-US" b="1" dirty="0"/>
              <a:t> Mei, Chao Liu, Hang Su, and </a:t>
            </a:r>
            <a:r>
              <a:rPr lang="en-US" b="1" dirty="0" err="1"/>
              <a:t>ChengXiang</a:t>
            </a:r>
            <a:r>
              <a:rPr lang="en-US" b="1" dirty="0"/>
              <a:t> Zhai. 2006. A probabilistic approach to spatiotemporal theme pattern mining on weblogs. In </a:t>
            </a:r>
            <a:r>
              <a:rPr lang="en-US" b="1" i="1" dirty="0"/>
              <a:t>Proceedings of </a:t>
            </a:r>
            <a:r>
              <a:rPr lang="en-US" b="1" i="1" dirty="0" smtClean="0"/>
              <a:t>WWW 2006, </a:t>
            </a:r>
            <a:r>
              <a:rPr lang="en-US" b="1" dirty="0" smtClean="0"/>
              <a:t>533-542</a:t>
            </a:r>
            <a:endParaRPr lang="en-US" b="1" dirty="0"/>
          </a:p>
        </p:txBody>
      </p:sp>
    </p:spTree>
    <p:extLst>
      <p:ext uri="{BB962C8B-B14F-4D97-AF65-F5344CB8AC3E}">
        <p14:creationId xmlns:p14="http://schemas.microsoft.com/office/powerpoint/2010/main" val="340109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6" name="Group 3"/>
          <p:cNvGrpSpPr>
            <a:grpSpLocks/>
          </p:cNvGrpSpPr>
          <p:nvPr/>
        </p:nvGrpSpPr>
        <p:grpSpPr bwMode="auto">
          <a:xfrm>
            <a:off x="304800" y="1295400"/>
            <a:ext cx="11023600" cy="4191000"/>
            <a:chOff x="7344" y="13145"/>
            <a:chExt cx="4842" cy="2004"/>
          </a:xfrm>
        </p:grpSpPr>
        <p:pic>
          <p:nvPicPr>
            <p:cNvPr id="307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 y="13145"/>
              <a:ext cx="4842" cy="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 y="14100"/>
              <a:ext cx="882"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9" name="Line 16"/>
            <p:cNvSpPr>
              <a:spLocks noChangeShapeType="1"/>
            </p:cNvSpPr>
            <p:nvPr/>
          </p:nvSpPr>
          <p:spPr bwMode="auto">
            <a:xfrm flipV="1">
              <a:off x="8640" y="14004"/>
              <a:ext cx="4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0740" name="Line 17"/>
            <p:cNvSpPr>
              <a:spLocks noChangeShapeType="1"/>
            </p:cNvSpPr>
            <p:nvPr/>
          </p:nvSpPr>
          <p:spPr bwMode="auto">
            <a:xfrm flipV="1">
              <a:off x="8688" y="14100"/>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0741" name="Line 18"/>
            <p:cNvSpPr>
              <a:spLocks noChangeShapeType="1"/>
            </p:cNvSpPr>
            <p:nvPr/>
          </p:nvSpPr>
          <p:spPr bwMode="auto">
            <a:xfrm>
              <a:off x="8688" y="14244"/>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sp>
        <p:nvSpPr>
          <p:cNvPr id="10" name="Rectangle 2"/>
          <p:cNvSpPr>
            <a:spLocks noGrp="1" noChangeArrowheads="1"/>
          </p:cNvSpPr>
          <p:nvPr>
            <p:ph type="title"/>
          </p:nvPr>
        </p:nvSpPr>
        <p:spPr>
          <a:xfrm>
            <a:off x="0" y="0"/>
            <a:ext cx="12192000" cy="1143000"/>
          </a:xfrm>
        </p:spPr>
        <p:txBody>
          <a:bodyPr>
            <a:noAutofit/>
          </a:bodyPr>
          <a:lstStyle/>
          <a:p>
            <a:r>
              <a:rPr lang="en-US" altLang="zh-CN" sz="3600" dirty="0" smtClean="0">
                <a:ea typeface="宋体" pitchFamily="2" charset="-122"/>
              </a:rPr>
              <a:t>Spatiotemporal Trends of Topic “Government Response”</a:t>
            </a:r>
            <a:br>
              <a:rPr lang="en-US" altLang="zh-CN" sz="3600" dirty="0" smtClean="0">
                <a:ea typeface="宋体" pitchFamily="2" charset="-122"/>
              </a:rPr>
            </a:br>
            <a:r>
              <a:rPr lang="en-US" altLang="zh-CN" sz="2800" dirty="0" smtClean="0">
                <a:ea typeface="宋体" pitchFamily="2" charset="-122"/>
              </a:rPr>
              <a:t>[Mei et al. 06]</a:t>
            </a:r>
          </a:p>
        </p:txBody>
      </p:sp>
      <p:sp>
        <p:nvSpPr>
          <p:cNvPr id="11" name="Rectangle 10"/>
          <p:cNvSpPr/>
          <p:nvPr/>
        </p:nvSpPr>
        <p:spPr>
          <a:xfrm>
            <a:off x="493185" y="5701624"/>
            <a:ext cx="11049000" cy="646331"/>
          </a:xfrm>
          <a:prstGeom prst="rect">
            <a:avLst/>
          </a:prstGeom>
          <a:solidFill>
            <a:srgbClr val="FFFF99"/>
          </a:solidFill>
        </p:spPr>
        <p:txBody>
          <a:bodyPr wrap="square">
            <a:spAutoFit/>
          </a:bodyPr>
          <a:lstStyle/>
          <a:p>
            <a:r>
              <a:rPr lang="en-US" b="1" dirty="0" err="1"/>
              <a:t>Qiaozhu</a:t>
            </a:r>
            <a:r>
              <a:rPr lang="en-US" b="1" dirty="0"/>
              <a:t> Mei, Chao Liu, Hang Su, and </a:t>
            </a:r>
            <a:r>
              <a:rPr lang="en-US" b="1" dirty="0" err="1"/>
              <a:t>ChengXiang</a:t>
            </a:r>
            <a:r>
              <a:rPr lang="en-US" b="1" dirty="0"/>
              <a:t> Zhai. 2006. A probabilistic approach to spatiotemporal theme pattern mining on weblogs. In </a:t>
            </a:r>
            <a:r>
              <a:rPr lang="en-US" b="1" i="1" dirty="0"/>
              <a:t>Proceedings of </a:t>
            </a:r>
            <a:r>
              <a:rPr lang="en-US" b="1" i="1" dirty="0" smtClean="0"/>
              <a:t>WWW 2006, </a:t>
            </a:r>
            <a:r>
              <a:rPr lang="en-US" b="1" dirty="0" smtClean="0"/>
              <a:t>533-542</a:t>
            </a:r>
            <a:endParaRPr lang="en-US" b="1" dirty="0"/>
          </a:p>
        </p:txBody>
      </p:sp>
    </p:spTree>
    <p:extLst>
      <p:ext uri="{BB962C8B-B14F-4D97-AF65-F5344CB8AC3E}">
        <p14:creationId xmlns:p14="http://schemas.microsoft.com/office/powerpoint/2010/main" val="31263832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0" y="-127000"/>
            <a:ext cx="12192000" cy="1143000"/>
          </a:xfrm>
        </p:spPr>
        <p:txBody>
          <a:bodyPr>
            <a:normAutofit/>
          </a:bodyPr>
          <a:lstStyle/>
          <a:p>
            <a:r>
              <a:rPr lang="en-US" altLang="zh-CN" sz="4267" dirty="0">
                <a:ea typeface="宋体" pitchFamily="2" charset="-122"/>
              </a:rPr>
              <a:t>Event Impact Analysis: IR Research </a:t>
            </a:r>
            <a:r>
              <a:rPr lang="en-US" altLang="zh-CN" sz="2800" dirty="0">
                <a:ea typeface="宋体" pitchFamily="2" charset="-122"/>
              </a:rPr>
              <a:t>[Mei &amp; </a:t>
            </a:r>
            <a:r>
              <a:rPr lang="en-US" altLang="zh-CN" sz="2800" dirty="0" err="1">
                <a:ea typeface="宋体" pitchFamily="2" charset="-122"/>
              </a:rPr>
              <a:t>Zhai</a:t>
            </a:r>
            <a:r>
              <a:rPr lang="en-US" altLang="zh-CN" sz="2800" dirty="0">
                <a:ea typeface="宋体" pitchFamily="2" charset="-122"/>
              </a:rPr>
              <a:t> 06]</a:t>
            </a:r>
          </a:p>
        </p:txBody>
      </p:sp>
      <p:sp>
        <p:nvSpPr>
          <p:cNvPr id="1029123" name="Rectangle 3"/>
          <p:cNvSpPr>
            <a:spLocks noChangeArrowheads="1"/>
          </p:cNvSpPr>
          <p:nvPr/>
        </p:nvSpPr>
        <p:spPr bwMode="auto">
          <a:xfrm>
            <a:off x="3149600" y="889000"/>
            <a:ext cx="2032000" cy="2678234"/>
          </a:xfrm>
          <a:prstGeom prst="rect">
            <a:avLst/>
          </a:prstGeom>
          <a:noFill/>
          <a:ln w="25400" algn="ctr">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0"/>
              </a:spcBef>
              <a:buSzTx/>
              <a:buFontTx/>
              <a:buNone/>
            </a:pPr>
            <a:r>
              <a:rPr lang="en-US" altLang="zh-CN" sz="1867" b="1" i="1">
                <a:latin typeface="Times New Roman" pitchFamily="18" charset="0"/>
                <a:ea typeface="宋体" pitchFamily="2" charset="-122"/>
              </a:rPr>
              <a:t>vector        0.0514</a:t>
            </a:r>
            <a:br>
              <a:rPr lang="en-US" altLang="zh-CN" sz="1867" b="1" i="1">
                <a:latin typeface="Times New Roman" pitchFamily="18" charset="0"/>
                <a:ea typeface="宋体" pitchFamily="2" charset="-122"/>
              </a:rPr>
            </a:br>
            <a:r>
              <a:rPr lang="en-US" altLang="zh-CN" sz="1867" b="1" i="1">
                <a:latin typeface="Times New Roman" pitchFamily="18" charset="0"/>
                <a:ea typeface="宋体" pitchFamily="2" charset="-122"/>
              </a:rPr>
              <a:t>concept     0.0298</a:t>
            </a:r>
            <a:br>
              <a:rPr lang="en-US" altLang="zh-CN" sz="1867" b="1" i="1">
                <a:latin typeface="Times New Roman" pitchFamily="18" charset="0"/>
                <a:ea typeface="宋体" pitchFamily="2" charset="-122"/>
              </a:rPr>
            </a:br>
            <a:r>
              <a:rPr lang="en-US" altLang="zh-CN" sz="1867" b="1" i="1">
                <a:latin typeface="Times New Roman" pitchFamily="18" charset="0"/>
                <a:ea typeface="宋体" pitchFamily="2" charset="-122"/>
              </a:rPr>
              <a:t>extend       0.0297 </a:t>
            </a:r>
            <a:br>
              <a:rPr lang="en-US" altLang="zh-CN" sz="1867" b="1" i="1">
                <a:latin typeface="Times New Roman" pitchFamily="18" charset="0"/>
                <a:ea typeface="宋体" pitchFamily="2" charset="-122"/>
              </a:rPr>
            </a:br>
            <a:r>
              <a:rPr lang="en-US" altLang="zh-CN" sz="1867" b="1" i="1">
                <a:latin typeface="Times New Roman" pitchFamily="18" charset="0"/>
                <a:ea typeface="宋体" pitchFamily="2" charset="-122"/>
              </a:rPr>
              <a:t>model        0.0291</a:t>
            </a:r>
            <a:br>
              <a:rPr lang="en-US" altLang="zh-CN" sz="1867" b="1" i="1">
                <a:latin typeface="Times New Roman" pitchFamily="18" charset="0"/>
                <a:ea typeface="宋体" pitchFamily="2" charset="-122"/>
              </a:rPr>
            </a:br>
            <a:r>
              <a:rPr lang="en-US" altLang="zh-CN" sz="1867" b="1" i="1">
                <a:latin typeface="Times New Roman" pitchFamily="18" charset="0"/>
                <a:ea typeface="宋体" pitchFamily="2" charset="-122"/>
              </a:rPr>
              <a:t>space         0.0236</a:t>
            </a:r>
          </a:p>
          <a:p>
            <a:pPr>
              <a:spcBef>
                <a:spcPct val="0"/>
              </a:spcBef>
              <a:buSzTx/>
              <a:buFontTx/>
              <a:buNone/>
            </a:pPr>
            <a:r>
              <a:rPr lang="en-US" altLang="zh-CN" sz="1867" b="1" i="1">
                <a:latin typeface="Times New Roman" pitchFamily="18" charset="0"/>
                <a:ea typeface="宋体" pitchFamily="2" charset="-122"/>
              </a:rPr>
              <a:t>boolean    0.0151</a:t>
            </a:r>
          </a:p>
          <a:p>
            <a:pPr>
              <a:spcBef>
                <a:spcPct val="0"/>
              </a:spcBef>
              <a:buSzTx/>
              <a:buFontTx/>
              <a:buNone/>
            </a:pPr>
            <a:r>
              <a:rPr lang="en-US" altLang="zh-CN" sz="1867" b="1" i="1">
                <a:latin typeface="Times New Roman" pitchFamily="18" charset="0"/>
                <a:ea typeface="宋体" pitchFamily="2" charset="-122"/>
              </a:rPr>
              <a:t>function   0.0123</a:t>
            </a:r>
          </a:p>
          <a:p>
            <a:pPr>
              <a:spcBef>
                <a:spcPct val="0"/>
              </a:spcBef>
              <a:buSzTx/>
              <a:buFontTx/>
              <a:buNone/>
            </a:pPr>
            <a:r>
              <a:rPr lang="en-US" altLang="zh-CN" sz="1867" b="1" i="1">
                <a:latin typeface="Times New Roman" pitchFamily="18" charset="0"/>
                <a:ea typeface="宋体" pitchFamily="2" charset="-122"/>
              </a:rPr>
              <a:t>feedback   0.0077</a:t>
            </a:r>
          </a:p>
          <a:p>
            <a:pPr>
              <a:spcBef>
                <a:spcPct val="0"/>
              </a:spcBef>
              <a:buSzTx/>
              <a:buFontTx/>
              <a:buNone/>
            </a:pPr>
            <a:r>
              <a:rPr lang="en-US" altLang="zh-CN" sz="1867" b="1" i="1">
                <a:latin typeface="Times New Roman" pitchFamily="18" charset="0"/>
                <a:ea typeface="宋体" pitchFamily="2" charset="-122"/>
              </a:rPr>
              <a:t>…</a:t>
            </a:r>
          </a:p>
        </p:txBody>
      </p:sp>
      <p:sp>
        <p:nvSpPr>
          <p:cNvPr id="1029124" name="Rectangle 4"/>
          <p:cNvSpPr>
            <a:spLocks noChangeArrowheads="1"/>
          </p:cNvSpPr>
          <p:nvPr/>
        </p:nvSpPr>
        <p:spPr bwMode="auto">
          <a:xfrm>
            <a:off x="6096000" y="872969"/>
            <a:ext cx="2032000" cy="2390911"/>
          </a:xfrm>
          <a:prstGeom prst="rect">
            <a:avLst/>
          </a:prstGeom>
          <a:noFill/>
          <a:ln w="25400" algn="ctr">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0"/>
              </a:spcBef>
              <a:buSzTx/>
              <a:buFontTx/>
              <a:buNone/>
            </a:pPr>
            <a:r>
              <a:rPr lang="en-US" altLang="zh-CN" sz="1867" b="1" i="1">
                <a:latin typeface="Times New Roman" pitchFamily="18" charset="0"/>
                <a:ea typeface="宋体" pitchFamily="2" charset="-122"/>
              </a:rPr>
              <a:t>xml            0.0678</a:t>
            </a:r>
            <a:br>
              <a:rPr lang="en-US" altLang="zh-CN" sz="1867" b="1" i="1">
                <a:latin typeface="Times New Roman" pitchFamily="18" charset="0"/>
                <a:ea typeface="宋体" pitchFamily="2" charset="-122"/>
              </a:rPr>
            </a:br>
            <a:r>
              <a:rPr lang="en-US" altLang="zh-CN" sz="1867" b="1" i="1">
                <a:latin typeface="Times New Roman" pitchFamily="18" charset="0"/>
                <a:ea typeface="宋体" pitchFamily="2" charset="-122"/>
              </a:rPr>
              <a:t>email         0.0197 </a:t>
            </a:r>
            <a:br>
              <a:rPr lang="en-US" altLang="zh-CN" sz="1867" b="1" i="1">
                <a:latin typeface="Times New Roman" pitchFamily="18" charset="0"/>
                <a:ea typeface="宋体" pitchFamily="2" charset="-122"/>
              </a:rPr>
            </a:br>
            <a:r>
              <a:rPr lang="en-US" altLang="zh-CN" sz="1867" b="1" i="1">
                <a:latin typeface="Times New Roman" pitchFamily="18" charset="0"/>
                <a:ea typeface="宋体" pitchFamily="2" charset="-122"/>
              </a:rPr>
              <a:t>model        0.0191</a:t>
            </a:r>
            <a:br>
              <a:rPr lang="en-US" altLang="zh-CN" sz="1867" b="1" i="1">
                <a:latin typeface="Times New Roman" pitchFamily="18" charset="0"/>
                <a:ea typeface="宋体" pitchFamily="2" charset="-122"/>
              </a:rPr>
            </a:br>
            <a:r>
              <a:rPr lang="en-US" altLang="zh-CN" sz="1867" b="1" i="1">
                <a:latin typeface="Times New Roman" pitchFamily="18" charset="0"/>
                <a:ea typeface="宋体" pitchFamily="2" charset="-122"/>
              </a:rPr>
              <a:t>collect       0.0187</a:t>
            </a:r>
          </a:p>
          <a:p>
            <a:pPr>
              <a:spcBef>
                <a:spcPct val="0"/>
              </a:spcBef>
              <a:buSzTx/>
              <a:buFontTx/>
              <a:buNone/>
            </a:pPr>
            <a:r>
              <a:rPr lang="en-US" altLang="zh-CN" sz="1867" b="1" i="1">
                <a:latin typeface="Times New Roman" pitchFamily="18" charset="0"/>
                <a:ea typeface="宋体" pitchFamily="2" charset="-122"/>
              </a:rPr>
              <a:t>judgment  0.0102</a:t>
            </a:r>
          </a:p>
          <a:p>
            <a:pPr>
              <a:spcBef>
                <a:spcPct val="0"/>
              </a:spcBef>
              <a:buSzTx/>
              <a:buFontTx/>
              <a:buNone/>
            </a:pPr>
            <a:r>
              <a:rPr lang="en-US" altLang="zh-CN" sz="1867" b="1" i="1">
                <a:latin typeface="Times New Roman" pitchFamily="18" charset="0"/>
                <a:ea typeface="宋体" pitchFamily="2" charset="-122"/>
              </a:rPr>
              <a:t>rank          0.0097</a:t>
            </a:r>
          </a:p>
          <a:p>
            <a:pPr>
              <a:spcBef>
                <a:spcPct val="0"/>
              </a:spcBef>
              <a:buSzTx/>
              <a:buFontTx/>
              <a:buNone/>
            </a:pPr>
            <a:r>
              <a:rPr lang="en-US" altLang="zh-CN" sz="1867" b="1" i="1">
                <a:latin typeface="Times New Roman" pitchFamily="18" charset="0"/>
                <a:ea typeface="宋体" pitchFamily="2" charset="-122"/>
              </a:rPr>
              <a:t>subtopic    0.0079</a:t>
            </a:r>
          </a:p>
          <a:p>
            <a:pPr>
              <a:spcBef>
                <a:spcPct val="0"/>
              </a:spcBef>
              <a:buSzTx/>
              <a:buFontTx/>
              <a:buNone/>
            </a:pPr>
            <a:r>
              <a:rPr lang="en-US" altLang="zh-CN" sz="1867" b="1" i="1">
                <a:latin typeface="Times New Roman" pitchFamily="18" charset="0"/>
                <a:ea typeface="宋体" pitchFamily="2" charset="-122"/>
              </a:rPr>
              <a:t>…</a:t>
            </a:r>
          </a:p>
        </p:txBody>
      </p:sp>
      <p:sp>
        <p:nvSpPr>
          <p:cNvPr id="1029126" name="Rectangle 6"/>
          <p:cNvSpPr>
            <a:spLocks noChangeArrowheads="1"/>
          </p:cNvSpPr>
          <p:nvPr/>
        </p:nvSpPr>
        <p:spPr bwMode="auto">
          <a:xfrm>
            <a:off x="8737600" y="3835400"/>
            <a:ext cx="2336800" cy="1816266"/>
          </a:xfrm>
          <a:prstGeom prst="rect">
            <a:avLst/>
          </a:prstGeom>
          <a:noFill/>
          <a:ln w="25400" algn="ctr">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0"/>
              </a:spcBef>
              <a:buSzTx/>
              <a:buFontTx/>
              <a:buNone/>
            </a:pPr>
            <a:r>
              <a:rPr lang="en-US" altLang="zh-CN" sz="1867" b="1" i="1" dirty="0">
                <a:latin typeface="Times New Roman" pitchFamily="18" charset="0"/>
                <a:ea typeface="宋体" pitchFamily="2" charset="-122"/>
              </a:rPr>
              <a:t>model           0.1687</a:t>
            </a:r>
            <a:br>
              <a:rPr lang="en-US" altLang="zh-CN" sz="1867" b="1" i="1" dirty="0">
                <a:latin typeface="Times New Roman" pitchFamily="18" charset="0"/>
                <a:ea typeface="宋体" pitchFamily="2" charset="-122"/>
              </a:rPr>
            </a:br>
            <a:r>
              <a:rPr lang="en-US" altLang="zh-CN" sz="1867" b="1" i="1" dirty="0">
                <a:latin typeface="Times New Roman" pitchFamily="18" charset="0"/>
                <a:ea typeface="宋体" pitchFamily="2" charset="-122"/>
              </a:rPr>
              <a:t>language     0.0753</a:t>
            </a:r>
            <a:br>
              <a:rPr lang="en-US" altLang="zh-CN" sz="1867" b="1" i="1" dirty="0">
                <a:latin typeface="Times New Roman" pitchFamily="18" charset="0"/>
                <a:ea typeface="宋体" pitchFamily="2" charset="-122"/>
              </a:rPr>
            </a:br>
            <a:r>
              <a:rPr lang="en-US" altLang="zh-CN" sz="1867" b="1" i="1" dirty="0">
                <a:latin typeface="Times New Roman" pitchFamily="18" charset="0"/>
                <a:ea typeface="宋体" pitchFamily="2" charset="-122"/>
              </a:rPr>
              <a:t>estimate      0.0520 </a:t>
            </a:r>
            <a:br>
              <a:rPr lang="en-US" altLang="zh-CN" sz="1867" b="1" i="1" dirty="0">
                <a:latin typeface="Times New Roman" pitchFamily="18" charset="0"/>
                <a:ea typeface="宋体" pitchFamily="2" charset="-122"/>
              </a:rPr>
            </a:br>
            <a:r>
              <a:rPr lang="en-US" altLang="zh-CN" sz="1867" b="1" i="1" dirty="0">
                <a:latin typeface="Times New Roman" pitchFamily="18" charset="0"/>
                <a:ea typeface="宋体" pitchFamily="2" charset="-122"/>
              </a:rPr>
              <a:t>parameter   0.0281</a:t>
            </a:r>
            <a:br>
              <a:rPr lang="en-US" altLang="zh-CN" sz="1867" b="1" i="1" dirty="0">
                <a:latin typeface="Times New Roman" pitchFamily="18" charset="0"/>
                <a:ea typeface="宋体" pitchFamily="2" charset="-122"/>
              </a:rPr>
            </a:br>
            <a:r>
              <a:rPr lang="en-US" altLang="zh-CN" sz="1867" b="1" i="1" dirty="0">
                <a:latin typeface="Times New Roman" pitchFamily="18" charset="0"/>
                <a:ea typeface="宋体" pitchFamily="2" charset="-122"/>
              </a:rPr>
              <a:t>distribution   0.0268</a:t>
            </a:r>
          </a:p>
          <a:p>
            <a:pPr>
              <a:spcBef>
                <a:spcPct val="0"/>
              </a:spcBef>
              <a:buSzTx/>
              <a:buFontTx/>
              <a:buNone/>
            </a:pPr>
            <a:r>
              <a:rPr lang="en-US" altLang="zh-CN" sz="1867" b="1" i="1" dirty="0" smtClean="0">
                <a:latin typeface="Times New Roman" pitchFamily="18" charset="0"/>
                <a:ea typeface="宋体" pitchFamily="2" charset="-122"/>
              </a:rPr>
              <a:t>…</a:t>
            </a:r>
            <a:endParaRPr lang="en-US" altLang="zh-CN" sz="1867" b="1" i="1" dirty="0">
              <a:latin typeface="Times New Roman" pitchFamily="18" charset="0"/>
              <a:ea typeface="宋体" pitchFamily="2" charset="-122"/>
            </a:endParaRPr>
          </a:p>
        </p:txBody>
      </p:sp>
      <p:sp>
        <p:nvSpPr>
          <p:cNvPr id="52232" name="Text Box 7"/>
          <p:cNvSpPr txBox="1">
            <a:spLocks noChangeArrowheads="1"/>
          </p:cNvSpPr>
          <p:nvPr/>
        </p:nvSpPr>
        <p:spPr bwMode="auto">
          <a:xfrm>
            <a:off x="7721600" y="3997167"/>
            <a:ext cx="101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en-US" sz="2400">
                <a:ea typeface="宋体" pitchFamily="2" charset="-122"/>
              </a:rPr>
              <a:t>1998</a:t>
            </a:r>
          </a:p>
        </p:txBody>
      </p:sp>
      <p:sp>
        <p:nvSpPr>
          <p:cNvPr id="1029128" name="Line 8"/>
          <p:cNvSpPr>
            <a:spLocks noChangeShapeType="1"/>
          </p:cNvSpPr>
          <p:nvPr/>
        </p:nvSpPr>
        <p:spPr bwMode="auto">
          <a:xfrm flipV="1">
            <a:off x="5283200" y="1787367"/>
            <a:ext cx="711200" cy="152400"/>
          </a:xfrm>
          <a:prstGeom prst="line">
            <a:avLst/>
          </a:prstGeom>
          <a:noFill/>
          <a:ln w="2857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029129" name="Line 9"/>
          <p:cNvSpPr>
            <a:spLocks noChangeShapeType="1"/>
          </p:cNvSpPr>
          <p:nvPr/>
        </p:nvSpPr>
        <p:spPr bwMode="auto">
          <a:xfrm>
            <a:off x="7315200" y="5368767"/>
            <a:ext cx="1117600" cy="76200"/>
          </a:xfrm>
          <a:prstGeom prst="line">
            <a:avLst/>
          </a:prstGeom>
          <a:noFill/>
          <a:ln w="285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grpSp>
        <p:nvGrpSpPr>
          <p:cNvPr id="52235" name="Group 10"/>
          <p:cNvGrpSpPr>
            <a:grpSpLocks/>
          </p:cNvGrpSpPr>
          <p:nvPr/>
        </p:nvGrpSpPr>
        <p:grpSpPr bwMode="auto">
          <a:xfrm>
            <a:off x="304800" y="1558926"/>
            <a:ext cx="11684000" cy="4308474"/>
            <a:chOff x="144" y="982"/>
            <a:chExt cx="5520" cy="2714"/>
          </a:xfrm>
        </p:grpSpPr>
        <p:sp>
          <p:nvSpPr>
            <p:cNvPr id="52236" name="Line 11"/>
            <p:cNvSpPr>
              <a:spLocks noChangeShapeType="1"/>
            </p:cNvSpPr>
            <p:nvPr/>
          </p:nvSpPr>
          <p:spPr bwMode="auto">
            <a:xfrm>
              <a:off x="1536" y="2352"/>
              <a:ext cx="3648" cy="0"/>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52237" name="AutoShape 12"/>
            <p:cNvSpPr>
              <a:spLocks noChangeArrowheads="1"/>
            </p:cNvSpPr>
            <p:nvPr/>
          </p:nvSpPr>
          <p:spPr bwMode="auto">
            <a:xfrm>
              <a:off x="3120" y="1904"/>
              <a:ext cx="2112" cy="336"/>
            </a:xfrm>
            <a:prstGeom prst="wedgeRectCallout">
              <a:avLst>
                <a:gd name="adj1" fmla="val -20611"/>
                <a:gd name="adj2" fmla="val 78569"/>
              </a:avLst>
            </a:prstGeom>
            <a:solidFill>
              <a:srgbClr val="FFFF99"/>
            </a:solidFill>
            <a:ln w="9525">
              <a:solidFill>
                <a:schemeClr val="tx1"/>
              </a:solidFill>
              <a:miter lim="800000"/>
              <a:headEnd/>
              <a:tailEnd/>
            </a:ln>
          </p:spPr>
          <p:txBody>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eaLnBrk="1" hangingPunct="1">
                <a:spcBef>
                  <a:spcPct val="0"/>
                </a:spcBef>
                <a:buSzTx/>
                <a:buFontTx/>
                <a:buNone/>
              </a:pPr>
              <a:r>
                <a:rPr lang="en-US" altLang="en-US" sz="2400" dirty="0">
                  <a:ea typeface="宋体" pitchFamily="2" charset="-122"/>
                </a:rPr>
                <a:t>A seminal paper </a:t>
              </a:r>
              <a:r>
                <a:rPr lang="en-US" altLang="en-US" sz="1867" dirty="0">
                  <a:ea typeface="宋体" pitchFamily="2" charset="-122"/>
                </a:rPr>
                <a:t>[Croft &amp; Ponte 98]</a:t>
              </a:r>
              <a:endParaRPr lang="en-US" altLang="en-US" sz="2400" dirty="0">
                <a:ea typeface="宋体" pitchFamily="2" charset="-122"/>
              </a:endParaRPr>
            </a:p>
            <a:p>
              <a:pPr algn="ctr" eaLnBrk="1" hangingPunct="1">
                <a:spcBef>
                  <a:spcPct val="0"/>
                </a:spcBef>
                <a:buSzTx/>
                <a:buFontTx/>
                <a:buNone/>
              </a:pPr>
              <a:r>
                <a:rPr lang="en-US" altLang="en-US" sz="2400" dirty="0">
                  <a:ea typeface="宋体" pitchFamily="2" charset="-122"/>
                </a:rPr>
                <a:t> </a:t>
              </a:r>
            </a:p>
          </p:txBody>
        </p:sp>
        <p:sp>
          <p:nvSpPr>
            <p:cNvPr id="52238" name="AutoShape 13"/>
            <p:cNvSpPr>
              <a:spLocks noChangeArrowheads="1"/>
            </p:cNvSpPr>
            <p:nvPr/>
          </p:nvSpPr>
          <p:spPr bwMode="auto">
            <a:xfrm rot="10800000">
              <a:off x="2064" y="2553"/>
              <a:ext cx="1104" cy="240"/>
            </a:xfrm>
            <a:prstGeom prst="wedgeRectCallout">
              <a:avLst>
                <a:gd name="adj1" fmla="val -21903"/>
                <a:gd name="adj2" fmla="val 88329"/>
              </a:avLst>
            </a:prstGeom>
            <a:solidFill>
              <a:srgbClr val="CCFFFF"/>
            </a:solidFill>
            <a:ln w="9525">
              <a:solidFill>
                <a:schemeClr val="tx1"/>
              </a:solidFill>
              <a:miter lim="800000"/>
              <a:headEnd/>
              <a:tailEnd/>
            </a:ln>
          </p:spPr>
          <p:txBody>
            <a:bodyPr rot="10800000"/>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lgn="ctr" eaLnBrk="1" hangingPunct="1">
                <a:spcBef>
                  <a:spcPct val="0"/>
                </a:spcBef>
                <a:buSzTx/>
                <a:buFontTx/>
                <a:buNone/>
              </a:pPr>
              <a:r>
                <a:rPr lang="en-US" altLang="en-US" sz="2400" dirty="0">
                  <a:ea typeface="宋体" pitchFamily="2" charset="-122"/>
                </a:rPr>
                <a:t>Start of TREC </a:t>
              </a:r>
            </a:p>
          </p:txBody>
        </p:sp>
        <p:sp>
          <p:nvSpPr>
            <p:cNvPr id="52239" name="Line 14"/>
            <p:cNvSpPr>
              <a:spLocks noChangeShapeType="1"/>
            </p:cNvSpPr>
            <p:nvPr/>
          </p:nvSpPr>
          <p:spPr bwMode="auto">
            <a:xfrm>
              <a:off x="2832" y="1200"/>
              <a:ext cx="0" cy="12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52240" name="Line 15"/>
            <p:cNvSpPr>
              <a:spLocks noChangeShapeType="1"/>
            </p:cNvSpPr>
            <p:nvPr/>
          </p:nvSpPr>
          <p:spPr bwMode="auto">
            <a:xfrm>
              <a:off x="3648" y="2400"/>
              <a:ext cx="0" cy="12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52241" name="Text Box 16"/>
            <p:cNvSpPr txBox="1">
              <a:spLocks noChangeArrowheads="1"/>
            </p:cNvSpPr>
            <p:nvPr/>
          </p:nvSpPr>
          <p:spPr bwMode="auto">
            <a:xfrm>
              <a:off x="5184" y="2313"/>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en-US" sz="2400">
                  <a:ea typeface="宋体" pitchFamily="2" charset="-122"/>
                </a:rPr>
                <a:t>year</a:t>
              </a:r>
            </a:p>
          </p:txBody>
        </p:sp>
        <p:sp>
          <p:nvSpPr>
            <p:cNvPr id="52242" name="Text Box 17"/>
            <p:cNvSpPr txBox="1">
              <a:spLocks noChangeArrowheads="1"/>
            </p:cNvSpPr>
            <p:nvPr/>
          </p:nvSpPr>
          <p:spPr bwMode="auto">
            <a:xfrm>
              <a:off x="2400" y="2096"/>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en-US" sz="2400" dirty="0">
                  <a:ea typeface="宋体" pitchFamily="2" charset="-122"/>
                </a:rPr>
                <a:t>1992</a:t>
              </a:r>
            </a:p>
          </p:txBody>
        </p:sp>
        <p:grpSp>
          <p:nvGrpSpPr>
            <p:cNvPr id="52243" name="Group 18"/>
            <p:cNvGrpSpPr>
              <a:grpSpLocks/>
            </p:cNvGrpSpPr>
            <p:nvPr/>
          </p:nvGrpSpPr>
          <p:grpSpPr bwMode="auto">
            <a:xfrm>
              <a:off x="144" y="982"/>
              <a:ext cx="1296" cy="2556"/>
              <a:chOff x="144" y="982"/>
              <a:chExt cx="1296" cy="2556"/>
            </a:xfrm>
          </p:grpSpPr>
          <p:sp>
            <p:nvSpPr>
              <p:cNvPr id="52245" name="Rectangle 19"/>
              <p:cNvSpPr>
                <a:spLocks noChangeArrowheads="1"/>
              </p:cNvSpPr>
              <p:nvPr/>
            </p:nvSpPr>
            <p:spPr bwMode="auto">
              <a:xfrm>
                <a:off x="227" y="1670"/>
                <a:ext cx="1152" cy="1868"/>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0"/>
                  </a:spcBef>
                  <a:buSzTx/>
                  <a:buFontTx/>
                  <a:buNone/>
                </a:pPr>
                <a:r>
                  <a:rPr lang="en-US" altLang="zh-CN" sz="1867" b="1" i="1" dirty="0">
                    <a:latin typeface="Times New Roman" pitchFamily="18" charset="0"/>
                    <a:ea typeface="宋体" pitchFamily="2" charset="-122"/>
                  </a:rPr>
                  <a:t>term                 0.1599</a:t>
                </a:r>
                <a:br>
                  <a:rPr lang="en-US" altLang="zh-CN" sz="1867" b="1" i="1" dirty="0">
                    <a:latin typeface="Times New Roman" pitchFamily="18" charset="0"/>
                    <a:ea typeface="宋体" pitchFamily="2" charset="-122"/>
                  </a:rPr>
                </a:br>
                <a:r>
                  <a:rPr lang="en-US" altLang="zh-CN" sz="1867" b="1" i="1" dirty="0">
                    <a:latin typeface="Times New Roman" pitchFamily="18" charset="0"/>
                    <a:ea typeface="宋体" pitchFamily="2" charset="-122"/>
                  </a:rPr>
                  <a:t>relevance        0.0752</a:t>
                </a:r>
                <a:br>
                  <a:rPr lang="en-US" altLang="zh-CN" sz="1867" b="1" i="1" dirty="0">
                    <a:latin typeface="Times New Roman" pitchFamily="18" charset="0"/>
                    <a:ea typeface="宋体" pitchFamily="2" charset="-122"/>
                  </a:rPr>
                </a:br>
                <a:r>
                  <a:rPr lang="en-US" altLang="zh-CN" sz="1867" b="1" i="1" dirty="0">
                    <a:latin typeface="Times New Roman" pitchFamily="18" charset="0"/>
                    <a:ea typeface="宋体" pitchFamily="2" charset="-122"/>
                  </a:rPr>
                  <a:t>weight             0.0660 </a:t>
                </a:r>
                <a:br>
                  <a:rPr lang="en-US" altLang="zh-CN" sz="1867" b="1" i="1" dirty="0">
                    <a:latin typeface="Times New Roman" pitchFamily="18" charset="0"/>
                    <a:ea typeface="宋体" pitchFamily="2" charset="-122"/>
                  </a:rPr>
                </a:br>
                <a:r>
                  <a:rPr lang="en-US" altLang="zh-CN" sz="1867" b="1" i="1" dirty="0">
                    <a:latin typeface="Times New Roman" pitchFamily="18" charset="0"/>
                    <a:ea typeface="宋体" pitchFamily="2" charset="-122"/>
                  </a:rPr>
                  <a:t>feedback         0.0372</a:t>
                </a:r>
                <a:br>
                  <a:rPr lang="en-US" altLang="zh-CN" sz="1867" b="1" i="1" dirty="0">
                    <a:latin typeface="Times New Roman" pitchFamily="18" charset="0"/>
                    <a:ea typeface="宋体" pitchFamily="2" charset="-122"/>
                  </a:rPr>
                </a:br>
                <a:r>
                  <a:rPr lang="en-US" altLang="zh-CN" sz="1867" b="1" i="1" dirty="0">
                    <a:latin typeface="Times New Roman" pitchFamily="18" charset="0"/>
                    <a:ea typeface="宋体" pitchFamily="2" charset="-122"/>
                  </a:rPr>
                  <a:t>independence 0.0311</a:t>
                </a:r>
              </a:p>
              <a:p>
                <a:pPr>
                  <a:spcBef>
                    <a:spcPct val="0"/>
                  </a:spcBef>
                  <a:buSzTx/>
                  <a:buFontTx/>
                  <a:buNone/>
                </a:pPr>
                <a:r>
                  <a:rPr lang="en-US" altLang="zh-CN" sz="1867" b="1" i="1" dirty="0">
                    <a:latin typeface="Times New Roman" pitchFamily="18" charset="0"/>
                    <a:ea typeface="宋体" pitchFamily="2" charset="-122"/>
                  </a:rPr>
                  <a:t>model              0.0310</a:t>
                </a:r>
              </a:p>
              <a:p>
                <a:pPr>
                  <a:spcBef>
                    <a:spcPct val="0"/>
                  </a:spcBef>
                  <a:buSzTx/>
                  <a:buFontTx/>
                  <a:buNone/>
                </a:pPr>
                <a:r>
                  <a:rPr lang="en-US" altLang="zh-CN" sz="1867" b="1" i="1" dirty="0">
                    <a:latin typeface="Times New Roman" pitchFamily="18" charset="0"/>
                    <a:ea typeface="宋体" pitchFamily="2" charset="-122"/>
                  </a:rPr>
                  <a:t>frequent         0.0233</a:t>
                </a:r>
              </a:p>
              <a:p>
                <a:pPr>
                  <a:spcBef>
                    <a:spcPct val="0"/>
                  </a:spcBef>
                  <a:buSzTx/>
                  <a:buFontTx/>
                  <a:buNone/>
                </a:pPr>
                <a:r>
                  <a:rPr lang="en-US" altLang="zh-CN" sz="1867" b="1" i="1" dirty="0">
                    <a:latin typeface="Times New Roman" pitchFamily="18" charset="0"/>
                    <a:ea typeface="宋体" pitchFamily="2" charset="-122"/>
                  </a:rPr>
                  <a:t>probabilistic  0.0188</a:t>
                </a:r>
              </a:p>
              <a:p>
                <a:pPr>
                  <a:spcBef>
                    <a:spcPct val="0"/>
                  </a:spcBef>
                  <a:buSzTx/>
                  <a:buFontTx/>
                  <a:buNone/>
                </a:pPr>
                <a:r>
                  <a:rPr lang="en-US" altLang="zh-CN" sz="1867" b="1" i="1" dirty="0">
                    <a:latin typeface="Times New Roman" pitchFamily="18" charset="0"/>
                    <a:ea typeface="宋体" pitchFamily="2" charset="-122"/>
                  </a:rPr>
                  <a:t>document       0.0173</a:t>
                </a:r>
              </a:p>
              <a:p>
                <a:pPr>
                  <a:spcBef>
                    <a:spcPct val="0"/>
                  </a:spcBef>
                  <a:buSzTx/>
                  <a:buFontTx/>
                  <a:buNone/>
                </a:pPr>
                <a:r>
                  <a:rPr lang="en-US" altLang="zh-CN" sz="1867" b="1" i="1" dirty="0">
                    <a:latin typeface="Times New Roman" pitchFamily="18" charset="0"/>
                    <a:ea typeface="宋体" pitchFamily="2" charset="-122"/>
                  </a:rPr>
                  <a:t>…</a:t>
                </a:r>
              </a:p>
            </p:txBody>
          </p:sp>
          <p:sp>
            <p:nvSpPr>
              <p:cNvPr id="52246" name="Text Box 20"/>
              <p:cNvSpPr txBox="1">
                <a:spLocks noChangeArrowheads="1"/>
              </p:cNvSpPr>
              <p:nvPr/>
            </p:nvSpPr>
            <p:spPr bwMode="auto">
              <a:xfrm>
                <a:off x="144" y="982"/>
                <a:ext cx="1296" cy="5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eaLnBrk="1" hangingPunct="1">
                  <a:spcBef>
                    <a:spcPct val="50000"/>
                  </a:spcBef>
                  <a:buSzTx/>
                  <a:buFontTx/>
                  <a:buNone/>
                </a:pPr>
                <a:r>
                  <a:rPr lang="en-US" altLang="en-US" sz="2667" dirty="0">
                    <a:ea typeface="宋体" pitchFamily="2" charset="-122"/>
                  </a:rPr>
                  <a:t>Topic: retrieval models</a:t>
                </a:r>
              </a:p>
            </p:txBody>
          </p:sp>
        </p:grpSp>
        <p:sp>
          <p:nvSpPr>
            <p:cNvPr id="1029141" name="Rectangle 21"/>
            <p:cNvSpPr>
              <a:spLocks noChangeArrowheads="1"/>
            </p:cNvSpPr>
            <p:nvPr/>
          </p:nvSpPr>
          <p:spPr bwMode="auto">
            <a:xfrm>
              <a:off x="4128" y="1133"/>
              <a:ext cx="1536" cy="368"/>
            </a:xfrm>
            <a:prstGeom prst="rect">
              <a:avLst/>
            </a:prstGeom>
            <a:solidFill>
              <a:schemeClr val="bg1">
                <a:lumMod val="85000"/>
              </a:schemeClr>
            </a:solidFill>
            <a:ln w="9525">
              <a:solidFill>
                <a:srgbClr val="FFFF00"/>
              </a:solidFill>
              <a:miter lim="800000"/>
              <a:headEnd/>
              <a:tailEnd/>
            </a:ln>
            <a:effectLst/>
          </p:spPr>
          <p:txBody>
            <a:bodyPr wrap="square">
              <a:spAutoFit/>
            </a:bodyPr>
            <a:lstStyle/>
            <a:p>
              <a:pPr algn="ctr">
                <a:spcBef>
                  <a:spcPct val="50000"/>
                </a:spcBef>
                <a:defRPr/>
              </a:pPr>
              <a:r>
                <a:rPr lang="en-US" altLang="zh-CN" sz="3200" b="1" dirty="0">
                  <a:effectLst>
                    <a:outerShdw blurRad="38100" dist="38100" dir="2700000" algn="tl">
                      <a:srgbClr val="FFFFFF"/>
                    </a:outerShdw>
                  </a:effectLst>
                  <a:latin typeface="Times New Roman" pitchFamily="18" charset="0"/>
                  <a:ea typeface="宋体" pitchFamily="2" charset="-122"/>
                </a:rPr>
                <a:t>SIGIR papers</a:t>
              </a:r>
            </a:p>
          </p:txBody>
        </p:sp>
      </p:grpSp>
      <p:sp>
        <p:nvSpPr>
          <p:cNvPr id="1029125" name="Rectangle 5"/>
          <p:cNvSpPr>
            <a:spLocks noChangeArrowheads="1"/>
          </p:cNvSpPr>
          <p:nvPr/>
        </p:nvSpPr>
        <p:spPr bwMode="auto">
          <a:xfrm>
            <a:off x="5181600" y="4073367"/>
            <a:ext cx="2032000" cy="1816266"/>
          </a:xfrm>
          <a:prstGeom prst="rect">
            <a:avLst/>
          </a:prstGeom>
          <a:solidFill>
            <a:schemeClr val="bg1"/>
          </a:solidFill>
          <a:ln w="25400" algn="ctr">
            <a:solidFill>
              <a:srgbClr val="FFCC00"/>
            </a:solidFill>
            <a:miter lim="800000"/>
            <a:headEnd/>
            <a:tailEnd/>
          </a:ln>
        </p:spPr>
        <p:txBody>
          <a:bodyPr>
            <a:spAutoFit/>
          </a:bodyPr>
          <a:lstStyle>
            <a:lvl1pPr eaLnBrk="0" hangingPunct="0">
              <a:spcBef>
                <a:spcPct val="45000"/>
              </a:spcBef>
              <a:buSzPct val="160000"/>
              <a:buChar char="•"/>
              <a:defRPr sz="2800">
                <a:solidFill>
                  <a:schemeClr val="tx1"/>
                </a:solidFill>
                <a:latin typeface="Arial" pitchFamily="34" charset="0"/>
              </a:defRPr>
            </a:lvl1pPr>
            <a:lvl2pPr marL="742950" indent="-285750" eaLnBrk="0" hangingPunct="0">
              <a:spcBef>
                <a:spcPct val="45000"/>
              </a:spcBef>
              <a:buChar char="–"/>
              <a:defRPr sz="2400" b="1">
                <a:solidFill>
                  <a:schemeClr val="tx1"/>
                </a:solidFill>
                <a:latin typeface="Arial" pitchFamily="34" charset="0"/>
              </a:defRPr>
            </a:lvl2pPr>
            <a:lvl3pPr marL="1143000" indent="-228600" eaLnBrk="0" hangingPunct="0">
              <a:spcBef>
                <a:spcPct val="45000"/>
              </a:spcBef>
              <a:buChar char="•"/>
              <a:defRPr sz="2000" b="1">
                <a:solidFill>
                  <a:schemeClr val="tx1"/>
                </a:solidFill>
                <a:latin typeface="Lucida Sans" pitchFamily="34" charset="0"/>
              </a:defRPr>
            </a:lvl3pPr>
            <a:lvl4pPr marL="1600200" indent="-228600" eaLnBrk="0" hangingPunct="0">
              <a:spcBef>
                <a:spcPct val="45000"/>
              </a:spcBef>
              <a:buChar char="–"/>
              <a:defRPr sz="2000">
                <a:solidFill>
                  <a:schemeClr val="tx1"/>
                </a:solidFill>
                <a:latin typeface="Lucida Sans" pitchFamily="34" charset="0"/>
              </a:defRPr>
            </a:lvl4pPr>
            <a:lvl5pPr marL="2057400" indent="-228600" eaLnBrk="0" hangingPunct="0">
              <a:spcBef>
                <a:spcPct val="45000"/>
              </a:spcBef>
              <a:buChar char="»"/>
              <a:defRPr sz="2000">
                <a:solidFill>
                  <a:schemeClr val="tx1"/>
                </a:solidFill>
                <a:latin typeface="Lucida Sans" pitchFamily="34" charset="0"/>
              </a:defRPr>
            </a:lvl5pPr>
            <a:lvl6pPr marL="2514600" indent="-228600" eaLnBrk="0" fontAlgn="base" hangingPunct="0">
              <a:spcBef>
                <a:spcPct val="45000"/>
              </a:spcBef>
              <a:spcAft>
                <a:spcPct val="0"/>
              </a:spcAft>
              <a:buChar char="»"/>
              <a:defRPr sz="2000">
                <a:solidFill>
                  <a:schemeClr val="tx1"/>
                </a:solidFill>
                <a:latin typeface="Lucida Sans" pitchFamily="34" charset="0"/>
              </a:defRPr>
            </a:lvl6pPr>
            <a:lvl7pPr marL="2971800" indent="-228600" eaLnBrk="0" fontAlgn="base" hangingPunct="0">
              <a:spcBef>
                <a:spcPct val="45000"/>
              </a:spcBef>
              <a:spcAft>
                <a:spcPct val="0"/>
              </a:spcAft>
              <a:buChar char="»"/>
              <a:defRPr sz="2000">
                <a:solidFill>
                  <a:schemeClr val="tx1"/>
                </a:solidFill>
                <a:latin typeface="Lucida Sans" pitchFamily="34" charset="0"/>
              </a:defRPr>
            </a:lvl7pPr>
            <a:lvl8pPr marL="3429000" indent="-228600" eaLnBrk="0" fontAlgn="base" hangingPunct="0">
              <a:spcBef>
                <a:spcPct val="45000"/>
              </a:spcBef>
              <a:spcAft>
                <a:spcPct val="0"/>
              </a:spcAft>
              <a:buChar char="»"/>
              <a:defRPr sz="2000">
                <a:solidFill>
                  <a:schemeClr val="tx1"/>
                </a:solidFill>
                <a:latin typeface="Lucida Sans" pitchFamily="34" charset="0"/>
              </a:defRPr>
            </a:lvl8pPr>
            <a:lvl9pPr marL="3886200" indent="-228600" eaLnBrk="0" fontAlgn="base" hangingPunct="0">
              <a:spcBef>
                <a:spcPct val="45000"/>
              </a:spcBef>
              <a:spcAft>
                <a:spcPct val="0"/>
              </a:spcAft>
              <a:buChar char="»"/>
              <a:defRPr sz="2000">
                <a:solidFill>
                  <a:schemeClr val="tx1"/>
                </a:solidFill>
                <a:latin typeface="Lucida Sans" pitchFamily="34" charset="0"/>
              </a:defRPr>
            </a:lvl9pPr>
          </a:lstStyle>
          <a:p>
            <a:pPr>
              <a:spcBef>
                <a:spcPct val="0"/>
              </a:spcBef>
              <a:buSzTx/>
              <a:buFontTx/>
              <a:buNone/>
            </a:pPr>
            <a:r>
              <a:rPr lang="en-US" altLang="zh-CN" sz="1867" b="1" i="1" dirty="0" err="1">
                <a:latin typeface="Times New Roman" pitchFamily="18" charset="0"/>
                <a:ea typeface="宋体" pitchFamily="2" charset="-122"/>
              </a:rPr>
              <a:t>probabilist</a:t>
            </a:r>
            <a:r>
              <a:rPr lang="en-US" altLang="zh-CN" sz="1867" b="1" i="1" dirty="0">
                <a:latin typeface="Times New Roman" pitchFamily="18" charset="0"/>
                <a:ea typeface="宋体" pitchFamily="2" charset="-122"/>
              </a:rPr>
              <a:t> 0.0778</a:t>
            </a:r>
            <a:br>
              <a:rPr lang="en-US" altLang="zh-CN" sz="1867" b="1" i="1" dirty="0">
                <a:latin typeface="Times New Roman" pitchFamily="18" charset="0"/>
                <a:ea typeface="宋体" pitchFamily="2" charset="-122"/>
              </a:rPr>
            </a:br>
            <a:r>
              <a:rPr lang="en-US" altLang="zh-CN" sz="1867" b="1" i="1" dirty="0">
                <a:latin typeface="Times New Roman" pitchFamily="18" charset="0"/>
                <a:ea typeface="宋体" pitchFamily="2" charset="-122"/>
              </a:rPr>
              <a:t>model        0.0432</a:t>
            </a:r>
            <a:br>
              <a:rPr lang="en-US" altLang="zh-CN" sz="1867" b="1" i="1" dirty="0">
                <a:latin typeface="Times New Roman" pitchFamily="18" charset="0"/>
                <a:ea typeface="宋体" pitchFamily="2" charset="-122"/>
              </a:rPr>
            </a:br>
            <a:r>
              <a:rPr lang="en-US" altLang="zh-CN" sz="1867" b="1" i="1" dirty="0">
                <a:latin typeface="Times New Roman" pitchFamily="18" charset="0"/>
                <a:ea typeface="宋体" pitchFamily="2" charset="-122"/>
              </a:rPr>
              <a:t>logic          0.0404 </a:t>
            </a:r>
            <a:br>
              <a:rPr lang="en-US" altLang="zh-CN" sz="1867" b="1" i="1" dirty="0">
                <a:latin typeface="Times New Roman" pitchFamily="18" charset="0"/>
                <a:ea typeface="宋体" pitchFamily="2" charset="-122"/>
              </a:rPr>
            </a:br>
            <a:r>
              <a:rPr lang="en-US" altLang="zh-CN" sz="1867" b="1" i="1" dirty="0" err="1">
                <a:latin typeface="Times New Roman" pitchFamily="18" charset="0"/>
                <a:ea typeface="宋体" pitchFamily="2" charset="-122"/>
              </a:rPr>
              <a:t>ir</a:t>
            </a:r>
            <a:r>
              <a:rPr lang="en-US" altLang="zh-CN" sz="1867" b="1" i="1" dirty="0">
                <a:latin typeface="Times New Roman" pitchFamily="18" charset="0"/>
                <a:ea typeface="宋体" pitchFamily="2" charset="-122"/>
              </a:rPr>
              <a:t>               0.0338</a:t>
            </a:r>
            <a:br>
              <a:rPr lang="en-US" altLang="zh-CN" sz="1867" b="1" i="1" dirty="0">
                <a:latin typeface="Times New Roman" pitchFamily="18" charset="0"/>
                <a:ea typeface="宋体" pitchFamily="2" charset="-122"/>
              </a:rPr>
            </a:br>
            <a:r>
              <a:rPr lang="en-US" altLang="zh-CN" sz="1867" b="1" i="1" dirty="0" err="1">
                <a:latin typeface="Times New Roman" pitchFamily="18" charset="0"/>
                <a:ea typeface="宋体" pitchFamily="2" charset="-122"/>
              </a:rPr>
              <a:t>boolean</a:t>
            </a:r>
            <a:r>
              <a:rPr lang="en-US" altLang="zh-CN" sz="1867" b="1" i="1" dirty="0">
                <a:latin typeface="Times New Roman" pitchFamily="18" charset="0"/>
                <a:ea typeface="宋体" pitchFamily="2" charset="-122"/>
              </a:rPr>
              <a:t>     0.0281</a:t>
            </a:r>
          </a:p>
          <a:p>
            <a:pPr>
              <a:spcBef>
                <a:spcPct val="0"/>
              </a:spcBef>
              <a:buSzTx/>
              <a:buFontTx/>
              <a:buNone/>
            </a:pPr>
            <a:r>
              <a:rPr lang="en-US" altLang="zh-CN" sz="1867" b="1" i="1" dirty="0" smtClean="0">
                <a:latin typeface="Times New Roman" pitchFamily="18" charset="0"/>
                <a:ea typeface="宋体" pitchFamily="2" charset="-122"/>
              </a:rPr>
              <a:t>…</a:t>
            </a:r>
            <a:endParaRPr lang="en-US" altLang="zh-CN" sz="1867" b="1" i="1" dirty="0">
              <a:latin typeface="Times New Roman" pitchFamily="18" charset="0"/>
              <a:ea typeface="宋体" pitchFamily="2" charset="-122"/>
            </a:endParaRPr>
          </a:p>
        </p:txBody>
      </p:sp>
      <p:sp>
        <p:nvSpPr>
          <p:cNvPr id="23" name="Rectangle 22"/>
          <p:cNvSpPr/>
          <p:nvPr/>
        </p:nvSpPr>
        <p:spPr>
          <a:xfrm>
            <a:off x="508000" y="5991232"/>
            <a:ext cx="9550400" cy="646331"/>
          </a:xfrm>
          <a:prstGeom prst="rect">
            <a:avLst/>
          </a:prstGeom>
          <a:solidFill>
            <a:srgbClr val="FFFF99"/>
          </a:solidFill>
        </p:spPr>
        <p:txBody>
          <a:bodyPr wrap="square">
            <a:spAutoFit/>
          </a:bodyPr>
          <a:lstStyle/>
          <a:p>
            <a:r>
              <a:rPr lang="en-US" b="1" dirty="0" err="1" smtClean="0"/>
              <a:t>Qiaozhu</a:t>
            </a:r>
            <a:r>
              <a:rPr lang="en-US" b="1" dirty="0" smtClean="0"/>
              <a:t> </a:t>
            </a:r>
            <a:r>
              <a:rPr lang="en-US" b="1" dirty="0"/>
              <a:t>Mei and </a:t>
            </a:r>
            <a:r>
              <a:rPr lang="en-US" b="1" dirty="0" err="1"/>
              <a:t>ChengXiang</a:t>
            </a:r>
            <a:r>
              <a:rPr lang="en-US" b="1" dirty="0"/>
              <a:t> Zhai. 2006. A mixture model for contextual text mining. In </a:t>
            </a:r>
            <a:r>
              <a:rPr lang="en-US" b="1" i="1" dirty="0" smtClean="0"/>
              <a:t>Proceedings KDD 2006</a:t>
            </a:r>
            <a:r>
              <a:rPr lang="en-US" b="1" dirty="0" smtClean="0"/>
              <a:t>, </a:t>
            </a:r>
            <a:r>
              <a:rPr lang="en-US" b="1" dirty="0"/>
              <a:t>649-655. </a:t>
            </a:r>
          </a:p>
        </p:txBody>
      </p:sp>
    </p:spTree>
    <p:extLst>
      <p:ext uri="{BB962C8B-B14F-4D97-AF65-F5344CB8AC3E}">
        <p14:creationId xmlns:p14="http://schemas.microsoft.com/office/powerpoint/2010/main" val="4192699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1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91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91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9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animBg="1"/>
      <p:bldP spid="1029124" grpId="0" animBg="1"/>
      <p:bldP spid="1029126" grpId="0" animBg="1"/>
      <p:bldP spid="1029128" grpId="0" animBg="1"/>
      <p:bldP spid="1029129" grpId="0" animBg="1"/>
      <p:bldP spid="10291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Compound Analysis Operator: Comparison of K Topics</a:t>
            </a:r>
            <a:endParaRPr lang="en-US" dirty="0"/>
          </a:p>
        </p:txBody>
      </p:sp>
      <p:sp>
        <p:nvSpPr>
          <p:cNvPr id="6" name="Flowchart: Multidocument 5"/>
          <p:cNvSpPr/>
          <p:nvPr/>
        </p:nvSpPr>
        <p:spPr>
          <a:xfrm>
            <a:off x="2209800" y="1818118"/>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p:cNvSpPr/>
          <p:nvPr/>
        </p:nvSpPr>
        <p:spPr>
          <a:xfrm>
            <a:off x="2316499" y="154037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ultidocument 7"/>
          <p:cNvSpPr/>
          <p:nvPr/>
        </p:nvSpPr>
        <p:spPr>
          <a:xfrm>
            <a:off x="2553224" y="171616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ultidocument 10"/>
          <p:cNvSpPr/>
          <p:nvPr/>
        </p:nvSpPr>
        <p:spPr>
          <a:xfrm>
            <a:off x="4015175" y="1641514"/>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970801" y="1771000"/>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58291" y="1037758"/>
            <a:ext cx="922304" cy="707886"/>
          </a:xfrm>
          <a:prstGeom prst="rect">
            <a:avLst/>
          </a:prstGeom>
          <a:noFill/>
        </p:spPr>
        <p:txBody>
          <a:bodyPr wrap="none" rtlCol="0">
            <a:spAutoFit/>
          </a:bodyPr>
          <a:lstStyle/>
          <a:p>
            <a:r>
              <a:rPr lang="en-US" sz="2000" b="1" dirty="0"/>
              <a:t>Select</a:t>
            </a:r>
          </a:p>
          <a:p>
            <a:r>
              <a:rPr lang="en-US" sz="2000" b="1" dirty="0"/>
              <a:t>Topic 1</a:t>
            </a:r>
          </a:p>
        </p:txBody>
      </p:sp>
      <p:grpSp>
        <p:nvGrpSpPr>
          <p:cNvPr id="13" name="Group 12"/>
          <p:cNvGrpSpPr/>
          <p:nvPr/>
        </p:nvGrpSpPr>
        <p:grpSpPr>
          <a:xfrm>
            <a:off x="4290892" y="2095636"/>
            <a:ext cx="2907927" cy="1923774"/>
            <a:chOff x="2766891" y="2095636"/>
            <a:chExt cx="2907927" cy="1923774"/>
          </a:xfrm>
        </p:grpSpPr>
        <p:cxnSp>
          <p:nvCxnSpPr>
            <p:cNvPr id="81" name="Straight Arrow Connector 80"/>
            <p:cNvCxnSpPr/>
            <p:nvPr/>
          </p:nvCxnSpPr>
          <p:spPr>
            <a:xfrm>
              <a:off x="2767477" y="2095636"/>
              <a:ext cx="1570617" cy="492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766891" y="2625734"/>
              <a:ext cx="1512787" cy="2460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024991" y="3193197"/>
              <a:ext cx="1284355" cy="8262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7" name="Right Arrow 86"/>
            <p:cNvSpPr/>
            <p:nvPr/>
          </p:nvSpPr>
          <p:spPr>
            <a:xfrm>
              <a:off x="4419600" y="2690633"/>
              <a:ext cx="1255218"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4419600" y="2314044"/>
              <a:ext cx="1149995" cy="400110"/>
            </a:xfrm>
            <a:prstGeom prst="rect">
              <a:avLst/>
            </a:prstGeom>
            <a:noFill/>
          </p:spPr>
          <p:txBody>
            <a:bodyPr wrap="none" rtlCol="0">
              <a:spAutoFit/>
            </a:bodyPr>
            <a:lstStyle/>
            <a:p>
              <a:r>
                <a:rPr lang="en-US" sz="2000" b="1" dirty="0"/>
                <a:t>Compare</a:t>
              </a:r>
            </a:p>
          </p:txBody>
        </p:sp>
      </p:grpSp>
      <p:graphicFrame>
        <p:nvGraphicFramePr>
          <p:cNvPr id="86" name="Table 85"/>
          <p:cNvGraphicFramePr>
            <a:graphicFrameLocks noGrp="1"/>
          </p:cNvGraphicFramePr>
          <p:nvPr>
            <p:extLst/>
          </p:nvPr>
        </p:nvGraphicFramePr>
        <p:xfrm>
          <a:off x="7414547" y="2286000"/>
          <a:ext cx="2932167" cy="1097280"/>
        </p:xfrm>
        <a:graphic>
          <a:graphicData uri="http://schemas.openxmlformats.org/drawingml/2006/table">
            <a:tbl>
              <a:tblPr firstRow="1" bandRow="1">
                <a:tableStyleId>{5C22544A-7EE6-4342-B048-85BDC9FD1C3A}</a:tableStyleId>
              </a:tblPr>
              <a:tblGrid>
                <a:gridCol w="1043105">
                  <a:extLst>
                    <a:ext uri="{9D8B030D-6E8A-4147-A177-3AD203B41FA5}">
                      <a16:colId xmlns:a16="http://schemas.microsoft.com/office/drawing/2014/main" val="20000"/>
                    </a:ext>
                  </a:extLst>
                </a:gridCol>
                <a:gridCol w="911673">
                  <a:extLst>
                    <a:ext uri="{9D8B030D-6E8A-4147-A177-3AD203B41FA5}">
                      <a16:colId xmlns:a16="http://schemas.microsoft.com/office/drawing/2014/main" val="20001"/>
                    </a:ext>
                  </a:extLst>
                </a:gridCol>
                <a:gridCol w="977389">
                  <a:extLst>
                    <a:ext uri="{9D8B030D-6E8A-4147-A177-3AD203B41FA5}">
                      <a16:colId xmlns:a16="http://schemas.microsoft.com/office/drawing/2014/main" val="20002"/>
                    </a:ext>
                  </a:extLst>
                </a:gridCol>
              </a:tblGrid>
              <a:tr h="328207">
                <a:tc>
                  <a:txBody>
                    <a:bodyPr/>
                    <a:lstStyle/>
                    <a:p>
                      <a:r>
                        <a:rPr lang="en-US" dirty="0" smtClean="0"/>
                        <a:t>Common</a:t>
                      </a:r>
                      <a:endParaRPr lang="en-US" dirty="0"/>
                    </a:p>
                  </a:txBody>
                  <a:tcPr/>
                </a:tc>
                <a:tc>
                  <a:txBody>
                    <a:bodyPr/>
                    <a:lstStyle/>
                    <a:p>
                      <a:r>
                        <a:rPr lang="en-US" dirty="0" smtClean="0"/>
                        <a:t>S1</a:t>
                      </a:r>
                      <a:endParaRPr lang="en-US" dirty="0"/>
                    </a:p>
                  </a:txBody>
                  <a:tcPr/>
                </a:tc>
                <a:tc>
                  <a:txBody>
                    <a:bodyPr/>
                    <a:lstStyle/>
                    <a:p>
                      <a:r>
                        <a:rPr lang="en-US" dirty="0" smtClean="0"/>
                        <a:t>S2</a:t>
                      </a:r>
                      <a:endParaRPr lang="en-US" dirty="0"/>
                    </a:p>
                  </a:txBody>
                  <a:tcPr/>
                </a:tc>
                <a:extLst>
                  <a:ext uri="{0D108BD9-81ED-4DB2-BD59-A6C34878D82A}">
                    <a16:rowId xmlns:a16="http://schemas.microsoft.com/office/drawing/2014/main" val="10000"/>
                  </a:ext>
                </a:extLst>
              </a:tr>
              <a:tr h="3282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28207">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pSp>
        <p:nvGrpSpPr>
          <p:cNvPr id="23" name="Group 22"/>
          <p:cNvGrpSpPr/>
          <p:nvPr/>
        </p:nvGrpSpPr>
        <p:grpSpPr>
          <a:xfrm>
            <a:off x="7638157" y="2613980"/>
            <a:ext cx="2648295" cy="826386"/>
            <a:chOff x="6114156" y="2613980"/>
            <a:chExt cx="2648295" cy="826386"/>
          </a:xfrm>
        </p:grpSpPr>
        <p:pic>
          <p:nvPicPr>
            <p:cNvPr id="90"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156" y="26493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996" y="2676339"/>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854" y="261398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851" y="306477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934" y="29541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534" y="3012032"/>
              <a:ext cx="440917" cy="375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222677" y="2362200"/>
            <a:ext cx="2081091" cy="2441180"/>
            <a:chOff x="698676" y="2362200"/>
            <a:chExt cx="2081091" cy="2441180"/>
          </a:xfrm>
        </p:grpSpPr>
        <p:sp>
          <p:nvSpPr>
            <p:cNvPr id="82" name="Flowchart: Multidocument 81"/>
            <p:cNvSpPr/>
            <p:nvPr/>
          </p:nvSpPr>
          <p:spPr>
            <a:xfrm>
              <a:off x="698676" y="4335497"/>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ultidocument 83"/>
            <p:cNvSpPr/>
            <p:nvPr/>
          </p:nvSpPr>
          <p:spPr>
            <a:xfrm>
              <a:off x="805374" y="4057756"/>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ultidocument 88"/>
            <p:cNvSpPr/>
            <p:nvPr/>
          </p:nvSpPr>
          <p:spPr>
            <a:xfrm>
              <a:off x="1042100" y="4233540"/>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ultidocument 95"/>
            <p:cNvSpPr/>
            <p:nvPr/>
          </p:nvSpPr>
          <p:spPr>
            <a:xfrm>
              <a:off x="2504051" y="4158893"/>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p:cNvSpPr/>
            <p:nvPr/>
          </p:nvSpPr>
          <p:spPr>
            <a:xfrm>
              <a:off x="1459676" y="4288379"/>
              <a:ext cx="786691"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447167" y="3555138"/>
              <a:ext cx="915892" cy="707886"/>
            </a:xfrm>
            <a:prstGeom prst="rect">
              <a:avLst/>
            </a:prstGeom>
            <a:noFill/>
          </p:spPr>
          <p:txBody>
            <a:bodyPr wrap="none" rtlCol="0">
              <a:spAutoFit/>
            </a:bodyPr>
            <a:lstStyle/>
            <a:p>
              <a:r>
                <a:rPr lang="en-US" sz="2000" b="1" dirty="0"/>
                <a:t>Select</a:t>
              </a:r>
            </a:p>
            <a:p>
              <a:r>
                <a:rPr lang="en-US" sz="2000" b="1" dirty="0"/>
                <a:t>Topic k</a:t>
              </a:r>
            </a:p>
          </p:txBody>
        </p:sp>
        <p:sp>
          <p:nvSpPr>
            <p:cNvPr id="3" name="TextBox 2"/>
            <p:cNvSpPr txBox="1"/>
            <p:nvPr/>
          </p:nvSpPr>
          <p:spPr>
            <a:xfrm>
              <a:off x="1338391" y="2362200"/>
              <a:ext cx="609462" cy="830997"/>
            </a:xfrm>
            <a:prstGeom prst="rect">
              <a:avLst/>
            </a:prstGeom>
            <a:noFill/>
          </p:spPr>
          <p:txBody>
            <a:bodyPr wrap="none" rtlCol="0">
              <a:spAutoFit/>
            </a:bodyPr>
            <a:lstStyle/>
            <a:p>
              <a:r>
                <a:rPr lang="en-US" sz="4800" dirty="0"/>
                <a:t>…</a:t>
              </a:r>
            </a:p>
          </p:txBody>
        </p:sp>
      </p:grpSp>
      <p:grpSp>
        <p:nvGrpSpPr>
          <p:cNvPr id="24" name="Group 23"/>
          <p:cNvGrpSpPr/>
          <p:nvPr/>
        </p:nvGrpSpPr>
        <p:grpSpPr>
          <a:xfrm>
            <a:off x="6948998" y="2816942"/>
            <a:ext cx="3453427" cy="2619802"/>
            <a:chOff x="5424997" y="2816942"/>
            <a:chExt cx="3453427" cy="2619802"/>
          </a:xfrm>
        </p:grpSpPr>
        <p:sp>
          <p:nvSpPr>
            <p:cNvPr id="100" name="TextBox 99"/>
            <p:cNvSpPr txBox="1"/>
            <p:nvPr/>
          </p:nvSpPr>
          <p:spPr>
            <a:xfrm rot="18335490">
              <a:off x="5421184" y="3759463"/>
              <a:ext cx="1137940" cy="400110"/>
            </a:xfrm>
            <a:prstGeom prst="rect">
              <a:avLst/>
            </a:prstGeom>
            <a:noFill/>
          </p:spPr>
          <p:txBody>
            <a:bodyPr wrap="none" rtlCol="0">
              <a:spAutoFit/>
            </a:bodyPr>
            <a:lstStyle/>
            <a:p>
              <a:r>
                <a:rPr lang="en-US" sz="2000" b="1" dirty="0"/>
                <a:t>Interpret</a:t>
              </a:r>
            </a:p>
          </p:txBody>
        </p:sp>
        <p:sp>
          <p:nvSpPr>
            <p:cNvPr id="101" name="Flowchart: Multidocument 100"/>
            <p:cNvSpPr/>
            <p:nvPr/>
          </p:nvSpPr>
          <p:spPr>
            <a:xfrm>
              <a:off x="7823509" y="4766606"/>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Multidocument 101"/>
            <p:cNvSpPr/>
            <p:nvPr/>
          </p:nvSpPr>
          <p:spPr>
            <a:xfrm>
              <a:off x="5424997" y="4576394"/>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Multidocument 102"/>
            <p:cNvSpPr/>
            <p:nvPr/>
          </p:nvSpPr>
          <p:spPr>
            <a:xfrm>
              <a:off x="6713986" y="5057268"/>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501148" y="2816942"/>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rot="20312650">
              <a:off x="7433319" y="2867446"/>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688768" y="3199830"/>
              <a:ext cx="501253" cy="1857438"/>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rot="17381406">
              <a:off x="6538976" y="3956868"/>
              <a:ext cx="1137940" cy="400110"/>
            </a:xfrm>
            <a:prstGeom prst="rect">
              <a:avLst/>
            </a:prstGeom>
            <a:noFill/>
          </p:spPr>
          <p:txBody>
            <a:bodyPr wrap="none" rtlCol="0">
              <a:spAutoFit/>
            </a:bodyPr>
            <a:lstStyle/>
            <a:p>
              <a:r>
                <a:rPr lang="en-US" sz="2000" b="1" dirty="0"/>
                <a:t>Interpret</a:t>
              </a:r>
            </a:p>
          </p:txBody>
        </p:sp>
        <p:sp>
          <p:nvSpPr>
            <p:cNvPr id="107" name="TextBox 106"/>
            <p:cNvSpPr txBox="1"/>
            <p:nvPr/>
          </p:nvSpPr>
          <p:spPr>
            <a:xfrm>
              <a:off x="7740484" y="3725777"/>
              <a:ext cx="1137940" cy="400110"/>
            </a:xfrm>
            <a:prstGeom prst="rect">
              <a:avLst/>
            </a:prstGeom>
            <a:noFill/>
          </p:spPr>
          <p:txBody>
            <a:bodyPr wrap="none" rtlCol="0">
              <a:spAutoFit/>
            </a:bodyPr>
            <a:lstStyle/>
            <a:p>
              <a:r>
                <a:rPr lang="en-US" sz="2000" b="1" dirty="0"/>
                <a:t>Interpret</a:t>
              </a:r>
            </a:p>
          </p:txBody>
        </p:sp>
      </p:grpSp>
      <p:sp>
        <p:nvSpPr>
          <p:cNvPr id="12" name="Slide Number Placeholder 11"/>
          <p:cNvSpPr>
            <a:spLocks noGrp="1"/>
          </p:cNvSpPr>
          <p:nvPr>
            <p:ph type="sldNum" sz="quarter" idx="12"/>
          </p:nvPr>
        </p:nvSpPr>
        <p:spPr/>
        <p:txBody>
          <a:bodyPr/>
          <a:lstStyle/>
          <a:p>
            <a:fld id="{88AD08FE-21CA-447A-B5E0-10774CCDBD3A}" type="slidenum">
              <a:rPr lang="en-US" smtClean="0"/>
              <a:t>57</a:t>
            </a:fld>
            <a:endParaRPr lang="en-US"/>
          </a:p>
        </p:txBody>
      </p:sp>
    </p:spTree>
    <p:extLst>
      <p:ext uri="{BB962C8B-B14F-4D97-AF65-F5344CB8AC3E}">
        <p14:creationId xmlns:p14="http://schemas.microsoft.com/office/powerpoint/2010/main" val="46826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Compound Analysis Operator: Split and Compare</a:t>
            </a:r>
            <a:endParaRPr lang="en-US" dirty="0"/>
          </a:p>
        </p:txBody>
      </p:sp>
      <p:grpSp>
        <p:nvGrpSpPr>
          <p:cNvPr id="13" name="Group 12"/>
          <p:cNvGrpSpPr/>
          <p:nvPr/>
        </p:nvGrpSpPr>
        <p:grpSpPr>
          <a:xfrm>
            <a:off x="4290892" y="2095636"/>
            <a:ext cx="2907927" cy="1923774"/>
            <a:chOff x="2766891" y="2095636"/>
            <a:chExt cx="2907927" cy="1923774"/>
          </a:xfrm>
        </p:grpSpPr>
        <p:cxnSp>
          <p:nvCxnSpPr>
            <p:cNvPr id="81" name="Straight Arrow Connector 80"/>
            <p:cNvCxnSpPr/>
            <p:nvPr/>
          </p:nvCxnSpPr>
          <p:spPr>
            <a:xfrm>
              <a:off x="2767477" y="2095636"/>
              <a:ext cx="1570617" cy="492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766891" y="2625734"/>
              <a:ext cx="1512787" cy="24604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024991" y="3193197"/>
              <a:ext cx="1284355" cy="8262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7" name="Right Arrow 86"/>
            <p:cNvSpPr/>
            <p:nvPr/>
          </p:nvSpPr>
          <p:spPr>
            <a:xfrm>
              <a:off x="4419600" y="2690633"/>
              <a:ext cx="1255218" cy="288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4419600" y="2314044"/>
              <a:ext cx="1149995" cy="400110"/>
            </a:xfrm>
            <a:prstGeom prst="rect">
              <a:avLst/>
            </a:prstGeom>
            <a:noFill/>
          </p:spPr>
          <p:txBody>
            <a:bodyPr wrap="none" rtlCol="0">
              <a:spAutoFit/>
            </a:bodyPr>
            <a:lstStyle/>
            <a:p>
              <a:r>
                <a:rPr lang="en-US" sz="2000" b="1" dirty="0"/>
                <a:t>Compare</a:t>
              </a:r>
            </a:p>
          </p:txBody>
        </p:sp>
      </p:grpSp>
      <p:graphicFrame>
        <p:nvGraphicFramePr>
          <p:cNvPr id="86" name="Table 85"/>
          <p:cNvGraphicFramePr>
            <a:graphicFrameLocks noGrp="1"/>
          </p:cNvGraphicFramePr>
          <p:nvPr>
            <p:extLst/>
          </p:nvPr>
        </p:nvGraphicFramePr>
        <p:xfrm>
          <a:off x="7414547" y="2286000"/>
          <a:ext cx="2932167" cy="1097280"/>
        </p:xfrm>
        <a:graphic>
          <a:graphicData uri="http://schemas.openxmlformats.org/drawingml/2006/table">
            <a:tbl>
              <a:tblPr firstRow="1" bandRow="1">
                <a:tableStyleId>{5C22544A-7EE6-4342-B048-85BDC9FD1C3A}</a:tableStyleId>
              </a:tblPr>
              <a:tblGrid>
                <a:gridCol w="1043105">
                  <a:extLst>
                    <a:ext uri="{9D8B030D-6E8A-4147-A177-3AD203B41FA5}">
                      <a16:colId xmlns:a16="http://schemas.microsoft.com/office/drawing/2014/main" val="20000"/>
                    </a:ext>
                  </a:extLst>
                </a:gridCol>
                <a:gridCol w="911673">
                  <a:extLst>
                    <a:ext uri="{9D8B030D-6E8A-4147-A177-3AD203B41FA5}">
                      <a16:colId xmlns:a16="http://schemas.microsoft.com/office/drawing/2014/main" val="20001"/>
                    </a:ext>
                  </a:extLst>
                </a:gridCol>
                <a:gridCol w="977389">
                  <a:extLst>
                    <a:ext uri="{9D8B030D-6E8A-4147-A177-3AD203B41FA5}">
                      <a16:colId xmlns:a16="http://schemas.microsoft.com/office/drawing/2014/main" val="20002"/>
                    </a:ext>
                  </a:extLst>
                </a:gridCol>
              </a:tblGrid>
              <a:tr h="328207">
                <a:tc>
                  <a:txBody>
                    <a:bodyPr/>
                    <a:lstStyle/>
                    <a:p>
                      <a:r>
                        <a:rPr lang="en-US" dirty="0" smtClean="0"/>
                        <a:t>Common</a:t>
                      </a:r>
                      <a:endParaRPr lang="en-US" dirty="0"/>
                    </a:p>
                  </a:txBody>
                  <a:tcPr/>
                </a:tc>
                <a:tc>
                  <a:txBody>
                    <a:bodyPr/>
                    <a:lstStyle/>
                    <a:p>
                      <a:r>
                        <a:rPr lang="en-US" dirty="0" smtClean="0"/>
                        <a:t>S1</a:t>
                      </a:r>
                      <a:endParaRPr lang="en-US" dirty="0"/>
                    </a:p>
                  </a:txBody>
                  <a:tcPr/>
                </a:tc>
                <a:tc>
                  <a:txBody>
                    <a:bodyPr/>
                    <a:lstStyle/>
                    <a:p>
                      <a:r>
                        <a:rPr lang="en-US" dirty="0" smtClean="0"/>
                        <a:t>S2</a:t>
                      </a:r>
                      <a:endParaRPr lang="en-US" dirty="0"/>
                    </a:p>
                  </a:txBody>
                  <a:tcPr/>
                </a:tc>
                <a:extLst>
                  <a:ext uri="{0D108BD9-81ED-4DB2-BD59-A6C34878D82A}">
                    <a16:rowId xmlns:a16="http://schemas.microsoft.com/office/drawing/2014/main" val="10000"/>
                  </a:ext>
                </a:extLst>
              </a:tr>
              <a:tr h="32820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28207">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pSp>
        <p:nvGrpSpPr>
          <p:cNvPr id="23" name="Group 22"/>
          <p:cNvGrpSpPr/>
          <p:nvPr/>
        </p:nvGrpSpPr>
        <p:grpSpPr>
          <a:xfrm>
            <a:off x="7638157" y="2613980"/>
            <a:ext cx="2648295" cy="826386"/>
            <a:chOff x="6114156" y="2613980"/>
            <a:chExt cx="2648295" cy="826386"/>
          </a:xfrm>
        </p:grpSpPr>
        <p:pic>
          <p:nvPicPr>
            <p:cNvPr id="90"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156" y="26493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996" y="2676339"/>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0854" y="261398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851" y="3064770"/>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934" y="2954178"/>
              <a:ext cx="440917" cy="37559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t2.gstatic.com/images?q=tbn:ANd9GcRQNN1Qk2tB41JWlV4Ybr0egazkqPUQ8fL1_NizxsaiPRQGkR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534" y="3012032"/>
              <a:ext cx="440917" cy="375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6948998" y="2816942"/>
            <a:ext cx="3453427" cy="2619802"/>
            <a:chOff x="5424997" y="2816942"/>
            <a:chExt cx="3453427" cy="2619802"/>
          </a:xfrm>
        </p:grpSpPr>
        <p:sp>
          <p:nvSpPr>
            <p:cNvPr id="100" name="TextBox 99"/>
            <p:cNvSpPr txBox="1"/>
            <p:nvPr/>
          </p:nvSpPr>
          <p:spPr>
            <a:xfrm rot="18335490">
              <a:off x="5421184" y="3759463"/>
              <a:ext cx="1137940" cy="400110"/>
            </a:xfrm>
            <a:prstGeom prst="rect">
              <a:avLst/>
            </a:prstGeom>
            <a:noFill/>
          </p:spPr>
          <p:txBody>
            <a:bodyPr wrap="none" rtlCol="0">
              <a:spAutoFit/>
            </a:bodyPr>
            <a:lstStyle/>
            <a:p>
              <a:r>
                <a:rPr lang="en-US" sz="2000" b="1" dirty="0"/>
                <a:t>Interpret</a:t>
              </a:r>
            </a:p>
          </p:txBody>
        </p:sp>
        <p:sp>
          <p:nvSpPr>
            <p:cNvPr id="101" name="Flowchart: Multidocument 100"/>
            <p:cNvSpPr/>
            <p:nvPr/>
          </p:nvSpPr>
          <p:spPr>
            <a:xfrm>
              <a:off x="7823509" y="4766606"/>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Multidocument 101"/>
            <p:cNvSpPr/>
            <p:nvPr/>
          </p:nvSpPr>
          <p:spPr>
            <a:xfrm>
              <a:off x="5424997" y="4576394"/>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Multidocument 102"/>
            <p:cNvSpPr/>
            <p:nvPr/>
          </p:nvSpPr>
          <p:spPr>
            <a:xfrm>
              <a:off x="6713986" y="5057268"/>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501148" y="2816942"/>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rot="20312650">
              <a:off x="7433319" y="2867446"/>
              <a:ext cx="855407" cy="1651819"/>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688768" y="3199830"/>
              <a:ext cx="501253" cy="1857438"/>
            </a:xfrm>
            <a:custGeom>
              <a:avLst/>
              <a:gdLst>
                <a:gd name="connsiteX0" fmla="*/ 855407 w 855407"/>
                <a:gd name="connsiteY0" fmla="*/ 0 h 1651819"/>
                <a:gd name="connsiteX1" fmla="*/ 265471 w 855407"/>
                <a:gd name="connsiteY1" fmla="*/ 811161 h 1651819"/>
                <a:gd name="connsiteX2" fmla="*/ 44246 w 855407"/>
                <a:gd name="connsiteY2" fmla="*/ 1386348 h 1651819"/>
                <a:gd name="connsiteX3" fmla="*/ 44246 w 855407"/>
                <a:gd name="connsiteY3" fmla="*/ 1386348 h 1651819"/>
                <a:gd name="connsiteX4" fmla="*/ 0 w 855407"/>
                <a:gd name="connsiteY4" fmla="*/ 1651819 h 165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07" h="1651819">
                  <a:moveTo>
                    <a:pt x="855407" y="0"/>
                  </a:moveTo>
                  <a:cubicBezTo>
                    <a:pt x="628035" y="290051"/>
                    <a:pt x="400664" y="580103"/>
                    <a:pt x="265471" y="811161"/>
                  </a:cubicBezTo>
                  <a:cubicBezTo>
                    <a:pt x="130277" y="1042219"/>
                    <a:pt x="44246" y="1386348"/>
                    <a:pt x="44246" y="1386348"/>
                  </a:cubicBezTo>
                  <a:lnTo>
                    <a:pt x="44246" y="1386348"/>
                  </a:lnTo>
                  <a:lnTo>
                    <a:pt x="0" y="1651819"/>
                  </a:ln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rot="17381406">
              <a:off x="6538976" y="3956868"/>
              <a:ext cx="1137940" cy="400110"/>
            </a:xfrm>
            <a:prstGeom prst="rect">
              <a:avLst/>
            </a:prstGeom>
            <a:noFill/>
          </p:spPr>
          <p:txBody>
            <a:bodyPr wrap="none" rtlCol="0">
              <a:spAutoFit/>
            </a:bodyPr>
            <a:lstStyle/>
            <a:p>
              <a:r>
                <a:rPr lang="en-US" sz="2000" b="1" dirty="0"/>
                <a:t>Interpret</a:t>
              </a:r>
            </a:p>
          </p:txBody>
        </p:sp>
        <p:sp>
          <p:nvSpPr>
            <p:cNvPr id="107" name="TextBox 106"/>
            <p:cNvSpPr txBox="1"/>
            <p:nvPr/>
          </p:nvSpPr>
          <p:spPr>
            <a:xfrm>
              <a:off x="7740484" y="3725777"/>
              <a:ext cx="1137940" cy="400110"/>
            </a:xfrm>
            <a:prstGeom prst="rect">
              <a:avLst/>
            </a:prstGeom>
            <a:noFill/>
          </p:spPr>
          <p:txBody>
            <a:bodyPr wrap="none" rtlCol="0">
              <a:spAutoFit/>
            </a:bodyPr>
            <a:lstStyle/>
            <a:p>
              <a:r>
                <a:rPr lang="en-US" sz="2000" b="1" dirty="0"/>
                <a:t>Interpret</a:t>
              </a:r>
            </a:p>
          </p:txBody>
        </p:sp>
      </p:grpSp>
      <p:sp>
        <p:nvSpPr>
          <p:cNvPr id="43" name="Flowchart: Multidocument 42"/>
          <p:cNvSpPr/>
          <p:nvPr/>
        </p:nvSpPr>
        <p:spPr>
          <a:xfrm>
            <a:off x="1724516" y="2295743"/>
            <a:ext cx="265176" cy="467883"/>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ultidocument 43"/>
          <p:cNvSpPr/>
          <p:nvPr/>
        </p:nvSpPr>
        <p:spPr>
          <a:xfrm>
            <a:off x="1831215" y="2018001"/>
            <a:ext cx="289195" cy="480874"/>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ultidocument 44"/>
          <p:cNvSpPr/>
          <p:nvPr/>
        </p:nvSpPr>
        <p:spPr>
          <a:xfrm>
            <a:off x="2067940" y="2193785"/>
            <a:ext cx="265176" cy="379476"/>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ultidocument 45"/>
          <p:cNvSpPr/>
          <p:nvPr/>
        </p:nvSpPr>
        <p:spPr>
          <a:xfrm>
            <a:off x="3733800" y="1698440"/>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3274382" y="1889593"/>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485516" y="1872035"/>
            <a:ext cx="657552" cy="400110"/>
          </a:xfrm>
          <a:prstGeom prst="rect">
            <a:avLst/>
          </a:prstGeom>
          <a:noFill/>
        </p:spPr>
        <p:txBody>
          <a:bodyPr wrap="none" rtlCol="0">
            <a:spAutoFit/>
          </a:bodyPr>
          <a:lstStyle/>
          <a:p>
            <a:r>
              <a:rPr lang="en-US" sz="2000" b="1" dirty="0"/>
              <a:t>Split</a:t>
            </a:r>
          </a:p>
        </p:txBody>
      </p:sp>
      <p:sp>
        <p:nvSpPr>
          <p:cNvPr id="49" name="Right Arrow 48"/>
          <p:cNvSpPr/>
          <p:nvPr/>
        </p:nvSpPr>
        <p:spPr>
          <a:xfrm>
            <a:off x="2521556" y="2255505"/>
            <a:ext cx="698146" cy="199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3314126" y="3979910"/>
            <a:ext cx="393346" cy="182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276600" y="1979586"/>
            <a:ext cx="468398" cy="584775"/>
          </a:xfrm>
          <a:prstGeom prst="rect">
            <a:avLst/>
          </a:prstGeom>
          <a:noFill/>
        </p:spPr>
        <p:txBody>
          <a:bodyPr wrap="none" rtlCol="0">
            <a:spAutoFit/>
          </a:bodyPr>
          <a:lstStyle/>
          <a:p>
            <a:r>
              <a:rPr lang="en-US" sz="3200" dirty="0"/>
              <a:t>…</a:t>
            </a:r>
          </a:p>
        </p:txBody>
      </p:sp>
      <p:sp>
        <p:nvSpPr>
          <p:cNvPr id="52" name="Rectangle 51"/>
          <p:cNvSpPr/>
          <p:nvPr/>
        </p:nvSpPr>
        <p:spPr>
          <a:xfrm>
            <a:off x="3200400" y="1979586"/>
            <a:ext cx="73982" cy="2091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ultidocument 52"/>
          <p:cNvSpPr/>
          <p:nvPr/>
        </p:nvSpPr>
        <p:spPr>
          <a:xfrm>
            <a:off x="3871658" y="3935249"/>
            <a:ext cx="137858" cy="263608"/>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ultidocument 53"/>
          <p:cNvSpPr/>
          <p:nvPr/>
        </p:nvSpPr>
        <p:spPr>
          <a:xfrm>
            <a:off x="3748342" y="2498876"/>
            <a:ext cx="275716" cy="492087"/>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8AD08FE-21CA-447A-B5E0-10774CCDBD3A}" type="slidenum">
              <a:rPr lang="en-US" smtClean="0"/>
              <a:t>58</a:t>
            </a:fld>
            <a:endParaRPr lang="en-US"/>
          </a:p>
        </p:txBody>
      </p:sp>
    </p:spTree>
    <p:extLst>
      <p:ext uri="{BB962C8B-B14F-4D97-AF65-F5344CB8AC3E}">
        <p14:creationId xmlns:p14="http://schemas.microsoft.com/office/powerpoint/2010/main" val="284884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BeeSpace</a:t>
            </a:r>
            <a:r>
              <a:rPr lang="en-US" sz="3600" dirty="0" smtClean="0"/>
              <a:t>: Analysis Engine for Biologists </a:t>
            </a:r>
            <a:r>
              <a:rPr lang="en-US" sz="2400" dirty="0" smtClean="0"/>
              <a:t>[</a:t>
            </a:r>
            <a:r>
              <a:rPr lang="en-US" sz="2400" dirty="0" err="1" smtClean="0"/>
              <a:t>Sarma</a:t>
            </a:r>
            <a:r>
              <a:rPr lang="en-US" sz="2400" dirty="0" smtClean="0"/>
              <a:t> et al. 11]</a:t>
            </a:r>
            <a:endParaRPr lang="en-US" sz="2400"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5" t="9608" r="27476" b="20379"/>
          <a:stretch/>
        </p:blipFill>
        <p:spPr bwMode="auto">
          <a:xfrm>
            <a:off x="914401" y="1397254"/>
            <a:ext cx="9343708" cy="502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53001" y="1883062"/>
            <a:ext cx="5305107" cy="523220"/>
          </a:xfrm>
          <a:prstGeom prst="rect">
            <a:avLst/>
          </a:prstGeom>
          <a:solidFill>
            <a:srgbClr val="FFFF99"/>
          </a:solidFill>
        </p:spPr>
        <p:txBody>
          <a:bodyPr wrap="none" rtlCol="0">
            <a:spAutoFit/>
          </a:bodyPr>
          <a:lstStyle/>
          <a:p>
            <a:r>
              <a:rPr lang="en-US" sz="2800" dirty="0"/>
              <a:t>Filter,  Cluster,  Summarize, Analyze</a:t>
            </a:r>
          </a:p>
        </p:txBody>
      </p:sp>
      <p:sp>
        <p:nvSpPr>
          <p:cNvPr id="6" name="Left Arrow 5"/>
          <p:cNvSpPr/>
          <p:nvPr/>
        </p:nvSpPr>
        <p:spPr>
          <a:xfrm rot="1769917">
            <a:off x="4204176" y="1764605"/>
            <a:ext cx="670502" cy="344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02556" y="5943600"/>
            <a:ext cx="5097806" cy="523220"/>
          </a:xfrm>
          <a:prstGeom prst="rect">
            <a:avLst/>
          </a:prstGeom>
          <a:solidFill>
            <a:srgbClr val="FFFF99"/>
          </a:solidFill>
        </p:spPr>
        <p:txBody>
          <a:bodyPr wrap="none" rtlCol="0">
            <a:spAutoFit/>
          </a:bodyPr>
          <a:lstStyle/>
          <a:p>
            <a:r>
              <a:rPr lang="en-US" sz="2800" dirty="0"/>
              <a:t>Intersection, Difference, Union, …</a:t>
            </a:r>
          </a:p>
        </p:txBody>
      </p:sp>
      <p:sp>
        <p:nvSpPr>
          <p:cNvPr id="9" name="Left Arrow 8"/>
          <p:cNvSpPr/>
          <p:nvPr/>
        </p:nvSpPr>
        <p:spPr>
          <a:xfrm rot="5400000">
            <a:off x="6920705" y="5731842"/>
            <a:ext cx="335251" cy="344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81201" y="2819400"/>
            <a:ext cx="3312445" cy="523220"/>
          </a:xfrm>
          <a:prstGeom prst="rect">
            <a:avLst/>
          </a:prstGeom>
          <a:solidFill>
            <a:srgbClr val="FFFF99"/>
          </a:solidFill>
        </p:spPr>
        <p:txBody>
          <a:bodyPr wrap="none" rtlCol="0">
            <a:spAutoFit/>
          </a:bodyPr>
          <a:lstStyle/>
          <a:p>
            <a:r>
              <a:rPr lang="en-US" sz="2800" dirty="0"/>
              <a:t>Persistent Workspace</a:t>
            </a:r>
          </a:p>
        </p:txBody>
      </p:sp>
      <p:sp>
        <p:nvSpPr>
          <p:cNvPr id="11" name="Left Arrow 10"/>
          <p:cNvSpPr/>
          <p:nvPr/>
        </p:nvSpPr>
        <p:spPr>
          <a:xfrm rot="18497618">
            <a:off x="2751042" y="3540159"/>
            <a:ext cx="670502" cy="3448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66687" y="773095"/>
            <a:ext cx="9296400" cy="584775"/>
          </a:xfrm>
          <a:prstGeom prst="rect">
            <a:avLst/>
          </a:prstGeom>
          <a:solidFill>
            <a:srgbClr val="FFFF99"/>
          </a:solidFill>
        </p:spPr>
        <p:txBody>
          <a:bodyPr wrap="square">
            <a:spAutoFit/>
          </a:bodyPr>
          <a:lstStyle/>
          <a:p>
            <a:r>
              <a:rPr lang="en-US" sz="1600" dirty="0" err="1"/>
              <a:t>Sarma</a:t>
            </a:r>
            <a:r>
              <a:rPr lang="en-US" sz="1600" dirty="0"/>
              <a:t>, M.S., et al. (2011) </a:t>
            </a:r>
            <a:r>
              <a:rPr lang="en-US" sz="1600" dirty="0" err="1"/>
              <a:t>BeeSpace</a:t>
            </a:r>
            <a:r>
              <a:rPr lang="en-US" sz="1600" dirty="0"/>
              <a:t> Navigator: exploratory analysis of gene function using semantic indexing of biological literature. </a:t>
            </a:r>
            <a:r>
              <a:rPr lang="en-US" sz="1600" i="1" dirty="0"/>
              <a:t>Nucleic Acids Research</a:t>
            </a:r>
            <a:r>
              <a:rPr lang="en-US" sz="1600" dirty="0"/>
              <a:t>, 2011, 1-8, doi:10.1093/</a:t>
            </a:r>
            <a:r>
              <a:rPr lang="en-US" sz="1600" dirty="0" err="1"/>
              <a:t>nar</a:t>
            </a:r>
            <a:r>
              <a:rPr lang="en-US" sz="1600" dirty="0"/>
              <a:t>/gkr285. </a:t>
            </a:r>
          </a:p>
        </p:txBody>
      </p:sp>
      <p:sp>
        <p:nvSpPr>
          <p:cNvPr id="13" name="Slide Number Placeholder 12"/>
          <p:cNvSpPr>
            <a:spLocks noGrp="1"/>
          </p:cNvSpPr>
          <p:nvPr>
            <p:ph type="sldNum" sz="quarter" idx="12"/>
          </p:nvPr>
        </p:nvSpPr>
        <p:spPr/>
        <p:txBody>
          <a:bodyPr/>
          <a:lstStyle/>
          <a:p>
            <a:fld id="{88AD08FE-21CA-447A-B5E0-10774CCDBD3A}" type="slidenum">
              <a:rPr lang="en-US" smtClean="0"/>
              <a:t>59</a:t>
            </a:fld>
            <a:endParaRPr lang="en-US"/>
          </a:p>
        </p:txBody>
      </p:sp>
    </p:spTree>
    <p:extLst>
      <p:ext uri="{BB962C8B-B14F-4D97-AF65-F5344CB8AC3E}">
        <p14:creationId xmlns:p14="http://schemas.microsoft.com/office/powerpoint/2010/main" val="1389359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Unique Value </a:t>
            </a:r>
            <a:r>
              <a:rPr lang="en-US" dirty="0" smtClean="0"/>
              <a:t>of Text Data</a:t>
            </a:r>
            <a:endParaRPr lang="en-US" dirty="0"/>
          </a:p>
        </p:txBody>
      </p:sp>
      <p:sp>
        <p:nvSpPr>
          <p:cNvPr id="3" name="Content Placeholder 2"/>
          <p:cNvSpPr>
            <a:spLocks noGrp="1"/>
          </p:cNvSpPr>
          <p:nvPr>
            <p:ph idx="1"/>
          </p:nvPr>
        </p:nvSpPr>
        <p:spPr/>
        <p:txBody>
          <a:bodyPr>
            <a:normAutofit/>
          </a:bodyPr>
          <a:lstStyle/>
          <a:p>
            <a:r>
              <a:rPr lang="en-US" altLang="zh-CN" b="1" dirty="0" smtClean="0"/>
              <a:t>Useful</a:t>
            </a:r>
            <a:r>
              <a:rPr lang="en-US" altLang="zh-CN" dirty="0" smtClean="0"/>
              <a:t> in </a:t>
            </a:r>
            <a:r>
              <a:rPr lang="en-US" altLang="zh-CN" b="1" dirty="0" smtClean="0"/>
              <a:t>all big data applications </a:t>
            </a:r>
            <a:r>
              <a:rPr lang="en-US" altLang="zh-CN" dirty="0" smtClean="0"/>
              <a:t>(since humans are involved in all application domains and they generate text data)</a:t>
            </a:r>
            <a:endParaRPr lang="zh-CN" altLang="en-US" dirty="0"/>
          </a:p>
          <a:p>
            <a:r>
              <a:rPr lang="en-US" altLang="zh-CN" dirty="0" smtClean="0"/>
              <a:t>Especially useful for mining </a:t>
            </a:r>
            <a:r>
              <a:rPr lang="en-US" altLang="zh-CN" b="1" dirty="0" smtClean="0"/>
              <a:t>knowledge</a:t>
            </a:r>
            <a:r>
              <a:rPr lang="en-US" altLang="zh-CN" dirty="0" smtClean="0"/>
              <a:t> about </a:t>
            </a:r>
            <a:r>
              <a:rPr lang="en-US" altLang="zh-CN" b="1" dirty="0" smtClean="0"/>
              <a:t>people’s behavior, attitude, and opinions</a:t>
            </a:r>
          </a:p>
          <a:p>
            <a:pPr lvl="1"/>
            <a:r>
              <a:rPr lang="en-US" altLang="zh-CN" dirty="0" smtClean="0"/>
              <a:t>The </a:t>
            </a:r>
            <a:r>
              <a:rPr lang="en-US" altLang="zh-CN" b="1" dirty="0" smtClean="0"/>
              <a:t>subjectivity</a:t>
            </a:r>
            <a:r>
              <a:rPr lang="en-US" altLang="zh-CN" dirty="0" smtClean="0"/>
              <a:t> of human sensors creates both </a:t>
            </a:r>
            <a:r>
              <a:rPr lang="en-US" altLang="zh-CN" b="1" dirty="0" smtClean="0"/>
              <a:t>challenges</a:t>
            </a:r>
            <a:r>
              <a:rPr lang="en-US" altLang="zh-CN" dirty="0" smtClean="0"/>
              <a:t> in accurately understanding the truth behind text data and also </a:t>
            </a:r>
            <a:r>
              <a:rPr lang="en-US" altLang="zh-CN" b="1" dirty="0" smtClean="0"/>
              <a:t>opportunities</a:t>
            </a:r>
            <a:r>
              <a:rPr lang="en-US" altLang="zh-CN" dirty="0" smtClean="0"/>
              <a:t> to mine properties about the sensors themselves. </a:t>
            </a:r>
            <a:endParaRPr lang="zh-CN" altLang="en-US" dirty="0"/>
          </a:p>
          <a:p>
            <a:r>
              <a:rPr lang="en-US" altLang="zh-CN" b="1" dirty="0" smtClean="0"/>
              <a:t>Directly express knowledge </a:t>
            </a:r>
            <a:r>
              <a:rPr lang="en-US" altLang="zh-CN" dirty="0" smtClean="0"/>
              <a:t>about our world </a:t>
            </a:r>
            <a:r>
              <a:rPr lang="en-US" b="1" dirty="0" smtClean="0">
                <a:sym typeface="Wingdings" panose="05000000000000000000" pitchFamily="2" charset="2"/>
              </a:rPr>
              <a:t>  </a:t>
            </a:r>
            <a:r>
              <a:rPr lang="en-US" altLang="zh-CN" b="1" dirty="0" smtClean="0"/>
              <a:t>Small text </a:t>
            </a:r>
            <a:r>
              <a:rPr lang="en-US" altLang="zh-CN" dirty="0" smtClean="0"/>
              <a:t>data are </a:t>
            </a:r>
            <a:r>
              <a:rPr lang="en-US" altLang="zh-CN" b="1" dirty="0" smtClean="0"/>
              <a:t>also useful</a:t>
            </a:r>
            <a:r>
              <a:rPr lang="en-US" altLang="zh-CN" dirty="0" smtClean="0"/>
              <a:t>!</a:t>
            </a:r>
            <a:endParaRPr lang="en-US" dirty="0" smtClean="0"/>
          </a:p>
          <a:p>
            <a:endParaRPr lang="en-US" dirty="0"/>
          </a:p>
        </p:txBody>
      </p:sp>
    </p:spTree>
    <p:extLst>
      <p:ext uri="{BB962C8B-B14F-4D97-AF65-F5344CB8AC3E}">
        <p14:creationId xmlns:p14="http://schemas.microsoft.com/office/powerpoint/2010/main" val="22366910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76"/>
            <a:ext cx="12192000" cy="990600"/>
          </a:xfrm>
        </p:spPr>
        <p:txBody>
          <a:bodyPr/>
          <a:lstStyle/>
          <a:p>
            <a:r>
              <a:rPr lang="en-US" altLang="zh-CN" b="1" dirty="0" smtClean="0"/>
              <a:t>Summary</a:t>
            </a:r>
            <a:endParaRPr lang="en-US" b="1" dirty="0"/>
          </a:p>
        </p:txBody>
      </p:sp>
      <p:sp>
        <p:nvSpPr>
          <p:cNvPr id="3" name="Content Placeholder 2"/>
          <p:cNvSpPr>
            <a:spLocks noGrp="1"/>
          </p:cNvSpPr>
          <p:nvPr>
            <p:ph idx="1"/>
          </p:nvPr>
        </p:nvSpPr>
        <p:spPr>
          <a:xfrm>
            <a:off x="254000" y="1143000"/>
            <a:ext cx="11633200" cy="5349876"/>
          </a:xfrm>
        </p:spPr>
        <p:txBody>
          <a:bodyPr>
            <a:normAutofit fontScale="92500" lnSpcReduction="10000"/>
          </a:bodyPr>
          <a:lstStyle/>
          <a:p>
            <a:r>
              <a:rPr lang="en-US" altLang="zh-CN" b="1" dirty="0" smtClean="0"/>
              <a:t>Human as Subject Intelligent Sensor</a:t>
            </a:r>
            <a:r>
              <a:rPr lang="zh-CN" altLang="en-US" dirty="0"/>
              <a:t> </a:t>
            </a:r>
            <a:r>
              <a:rPr lang="en-US" altLang="zh-CN" dirty="0" smtClean="0">
                <a:sym typeface="Wingdings" panose="05000000000000000000" pitchFamily="2" charset="2"/>
              </a:rPr>
              <a:t> Broad applications of text data</a:t>
            </a:r>
            <a:endParaRPr lang="en-US" altLang="zh-CN" dirty="0" smtClean="0"/>
          </a:p>
          <a:p>
            <a:pPr lvl="1"/>
            <a:r>
              <a:rPr lang="en-US" altLang="zh-CN" dirty="0" smtClean="0"/>
              <a:t>Applicable to </a:t>
            </a:r>
            <a:r>
              <a:rPr lang="en-US" altLang="zh-CN" b="1" dirty="0" smtClean="0"/>
              <a:t>all “big data” applications </a:t>
            </a:r>
          </a:p>
          <a:p>
            <a:pPr lvl="1"/>
            <a:r>
              <a:rPr lang="en-US" altLang="zh-CN" dirty="0" smtClean="0"/>
              <a:t>Especially useful for mining </a:t>
            </a:r>
            <a:r>
              <a:rPr lang="en-US" altLang="zh-CN" b="1" dirty="0" smtClean="0"/>
              <a:t>human behavior, preferences, and opinions</a:t>
            </a:r>
          </a:p>
          <a:p>
            <a:pPr lvl="1"/>
            <a:r>
              <a:rPr lang="en-US" altLang="zh-CN" dirty="0" smtClean="0"/>
              <a:t>Directly express knowledge (</a:t>
            </a:r>
            <a:r>
              <a:rPr lang="en-US" altLang="zh-CN" b="1" dirty="0" smtClean="0"/>
              <a:t>small text data are useful </a:t>
            </a:r>
            <a:r>
              <a:rPr lang="en-US" altLang="zh-CN" dirty="0" smtClean="0"/>
              <a:t>as well)</a:t>
            </a:r>
          </a:p>
          <a:p>
            <a:r>
              <a:rPr lang="en-US" altLang="zh-CN" b="1" dirty="0" smtClean="0"/>
              <a:t>Difficulty in NLP</a:t>
            </a:r>
            <a:r>
              <a:rPr lang="zh-CN" altLang="en-US" dirty="0"/>
              <a:t> </a:t>
            </a:r>
            <a:r>
              <a:rPr lang="en-US" altLang="zh-CN" dirty="0" smtClean="0">
                <a:sym typeface="Wingdings" panose="05000000000000000000" pitchFamily="2" charset="2"/>
              </a:rPr>
              <a:t> Must have </a:t>
            </a:r>
            <a:r>
              <a:rPr lang="en-US" altLang="zh-CN" b="1" dirty="0" smtClean="0">
                <a:sym typeface="Wingdings" panose="05000000000000000000" pitchFamily="2" charset="2"/>
              </a:rPr>
              <a:t>human in the loop</a:t>
            </a:r>
            <a:r>
              <a:rPr lang="en-US" altLang="zh-CN" dirty="0" smtClean="0">
                <a:sym typeface="Wingdings" panose="05000000000000000000" pitchFamily="2" charset="2"/>
              </a:rPr>
              <a:t>, thus need to </a:t>
            </a:r>
            <a:r>
              <a:rPr lang="en-US" altLang="zh-CN" b="1" dirty="0" smtClean="0">
                <a:sym typeface="Wingdings" panose="05000000000000000000" pitchFamily="2" charset="2"/>
              </a:rPr>
              <a:t>optimize</a:t>
            </a:r>
            <a:r>
              <a:rPr lang="en-US" altLang="zh-CN" dirty="0" smtClean="0">
                <a:sym typeface="Wingdings" panose="05000000000000000000" pitchFamily="2" charset="2"/>
              </a:rPr>
              <a:t> the </a:t>
            </a:r>
            <a:r>
              <a:rPr lang="en-US" altLang="zh-CN" b="1" dirty="0" smtClean="0">
                <a:sym typeface="Wingdings" panose="05000000000000000000" pitchFamily="2" charset="2"/>
              </a:rPr>
              <a:t>collaboration of humans and machines</a:t>
            </a:r>
            <a:endParaRPr lang="en-US" altLang="zh-CN" dirty="0">
              <a:sym typeface="Wingdings" panose="05000000000000000000" pitchFamily="2" charset="2"/>
            </a:endParaRPr>
          </a:p>
          <a:p>
            <a:pPr lvl="1"/>
            <a:r>
              <a:rPr lang="en-US" altLang="zh-CN" dirty="0" smtClean="0"/>
              <a:t>Let computers and humans do what they are good at respectively (</a:t>
            </a:r>
            <a:r>
              <a:rPr lang="en-US" altLang="zh-CN" b="1" dirty="0" smtClean="0"/>
              <a:t>supervised learning is a special case of human-computer collaboration!</a:t>
            </a:r>
            <a:r>
              <a:rPr lang="en-US" altLang="zh-CN" dirty="0" smtClean="0"/>
              <a:t>) </a:t>
            </a:r>
          </a:p>
          <a:p>
            <a:r>
              <a:rPr lang="en-US" altLang="zh-CN" b="1" dirty="0" smtClean="0"/>
              <a:t>Vision of TextScope</a:t>
            </a:r>
            <a:r>
              <a:rPr lang="en-US" altLang="zh-CN" dirty="0" smtClean="0"/>
              <a:t>:  many applications &amp; many new challenges</a:t>
            </a:r>
          </a:p>
          <a:p>
            <a:pPr lvl="1"/>
            <a:r>
              <a:rPr lang="en-US" altLang="zh-CN" b="1" dirty="0" smtClean="0"/>
              <a:t>Integration </a:t>
            </a:r>
            <a:r>
              <a:rPr lang="en-US" altLang="zh-CN" dirty="0" smtClean="0"/>
              <a:t>of</a:t>
            </a:r>
            <a:r>
              <a:rPr lang="en-US" altLang="zh-CN" b="1" dirty="0" smtClean="0"/>
              <a:t> intelligent retrieval </a:t>
            </a:r>
            <a:r>
              <a:rPr lang="en-US" altLang="zh-CN" dirty="0" smtClean="0"/>
              <a:t>and</a:t>
            </a:r>
            <a:r>
              <a:rPr lang="en-US" altLang="zh-CN" b="1" dirty="0" smtClean="0"/>
              <a:t> text analysis </a:t>
            </a:r>
          </a:p>
          <a:p>
            <a:pPr lvl="1"/>
            <a:r>
              <a:rPr lang="en-US" altLang="zh-CN" b="1" dirty="0" smtClean="0"/>
              <a:t>Joint analysis</a:t>
            </a:r>
            <a:r>
              <a:rPr lang="en-US" altLang="zh-CN" dirty="0" smtClean="0"/>
              <a:t> of </a:t>
            </a:r>
            <a:r>
              <a:rPr lang="en-US" altLang="zh-CN" b="1" dirty="0" smtClean="0"/>
              <a:t>text and non-textual </a:t>
            </a:r>
            <a:r>
              <a:rPr lang="en-US" altLang="zh-CN" dirty="0" smtClean="0"/>
              <a:t>(context) data</a:t>
            </a:r>
          </a:p>
          <a:p>
            <a:pPr lvl="1"/>
            <a:r>
              <a:rPr lang="en-US" altLang="zh-CN" b="1" dirty="0" smtClean="0"/>
              <a:t>Optimization</a:t>
            </a:r>
            <a:r>
              <a:rPr lang="en-US" altLang="zh-CN" dirty="0" smtClean="0"/>
              <a:t> of</a:t>
            </a:r>
            <a:r>
              <a:rPr lang="en-US" altLang="zh-CN" b="1" dirty="0" smtClean="0"/>
              <a:t> </a:t>
            </a:r>
            <a:r>
              <a:rPr lang="en-US" altLang="zh-CN" dirty="0" smtClean="0"/>
              <a:t>the </a:t>
            </a:r>
            <a:r>
              <a:rPr lang="en-US" altLang="zh-CN" b="1" dirty="0" smtClean="0"/>
              <a:t>combined intelligence </a:t>
            </a:r>
            <a:r>
              <a:rPr lang="en-US" altLang="zh-CN" dirty="0" smtClean="0"/>
              <a:t>of computer and humans</a:t>
            </a:r>
          </a:p>
        </p:txBody>
      </p:sp>
      <p:sp>
        <p:nvSpPr>
          <p:cNvPr id="4" name="Slide Number Placeholder 3"/>
          <p:cNvSpPr>
            <a:spLocks noGrp="1"/>
          </p:cNvSpPr>
          <p:nvPr>
            <p:ph type="sldNum" sz="quarter" idx="12"/>
          </p:nvPr>
        </p:nvSpPr>
        <p:spPr/>
        <p:txBody>
          <a:bodyPr/>
          <a:lstStyle/>
          <a:p>
            <a:fld id="{88AD08FE-21CA-447A-B5E0-10774CCDBD3A}" type="slidenum">
              <a:rPr lang="en-US" smtClean="0"/>
              <a:t>60</a:t>
            </a:fld>
            <a:endParaRPr lang="en-US"/>
          </a:p>
        </p:txBody>
      </p:sp>
    </p:spTree>
    <p:extLst>
      <p:ext uri="{BB962C8B-B14F-4D97-AF65-F5344CB8AC3E}">
        <p14:creationId xmlns:p14="http://schemas.microsoft.com/office/powerpoint/2010/main" val="31154154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0792"/>
            <a:ext cx="12344400" cy="1143000"/>
          </a:xfrm>
        </p:spPr>
        <p:txBody>
          <a:bodyPr>
            <a:noAutofit/>
          </a:bodyPr>
          <a:lstStyle/>
          <a:p>
            <a:r>
              <a:rPr lang="en-US" sz="3600" b="1" dirty="0" smtClean="0"/>
              <a:t>Beyond TextScope: </a:t>
            </a:r>
            <a:r>
              <a:rPr lang="en-US" altLang="zh-CN" sz="3600" b="1" dirty="0" smtClean="0"/>
              <a:t>From Assistive AI to Autonomous AI</a:t>
            </a:r>
            <a:endParaRPr lang="en-US" sz="3600" b="1" u="sng" dirty="0"/>
          </a:p>
        </p:txBody>
      </p:sp>
      <p:sp>
        <p:nvSpPr>
          <p:cNvPr id="6" name="TextBox 5"/>
          <p:cNvSpPr txBox="1"/>
          <p:nvPr/>
        </p:nvSpPr>
        <p:spPr>
          <a:xfrm>
            <a:off x="1797261" y="4039266"/>
            <a:ext cx="1655711" cy="461665"/>
          </a:xfrm>
          <a:prstGeom prst="rect">
            <a:avLst/>
          </a:prstGeom>
          <a:noFill/>
        </p:spPr>
        <p:txBody>
          <a:bodyPr wrap="none" rtlCol="0">
            <a:spAutoFit/>
          </a:bodyPr>
          <a:lstStyle/>
          <a:p>
            <a:pPr algn="ctr"/>
            <a:r>
              <a:rPr lang="en-US" sz="2400" b="1" dirty="0"/>
              <a:t>Real World </a:t>
            </a:r>
          </a:p>
        </p:txBody>
      </p:sp>
      <p:grpSp>
        <p:nvGrpSpPr>
          <p:cNvPr id="28" name="Group 27"/>
          <p:cNvGrpSpPr/>
          <p:nvPr/>
        </p:nvGrpSpPr>
        <p:grpSpPr>
          <a:xfrm>
            <a:off x="3300779" y="3729752"/>
            <a:ext cx="4954909" cy="2671048"/>
            <a:chOff x="1776778" y="3729752"/>
            <a:chExt cx="4954909" cy="2671048"/>
          </a:xfrm>
        </p:grpSpPr>
        <p:grpSp>
          <p:nvGrpSpPr>
            <p:cNvPr id="27" name="Group 26"/>
            <p:cNvGrpSpPr/>
            <p:nvPr/>
          </p:nvGrpSpPr>
          <p:grpSpPr>
            <a:xfrm>
              <a:off x="1776778" y="3729752"/>
              <a:ext cx="4624022" cy="2671048"/>
              <a:chOff x="1776778" y="3729752"/>
              <a:chExt cx="4624022" cy="2671048"/>
            </a:xfrm>
          </p:grpSpPr>
          <p:sp>
            <p:nvSpPr>
              <p:cNvPr id="11" name="TextBox 10"/>
              <p:cNvSpPr txBox="1"/>
              <p:nvPr/>
            </p:nvSpPr>
            <p:spPr>
              <a:xfrm>
                <a:off x="2849978" y="3733720"/>
                <a:ext cx="1112423" cy="400110"/>
              </a:xfrm>
              <a:prstGeom prst="rect">
                <a:avLst/>
              </a:prstGeom>
              <a:noFill/>
              <a:ln>
                <a:solidFill>
                  <a:schemeClr val="tx1"/>
                </a:solidFill>
              </a:ln>
            </p:spPr>
            <p:txBody>
              <a:bodyPr wrap="square" rtlCol="0">
                <a:spAutoFit/>
              </a:bodyPr>
              <a:lstStyle/>
              <a:p>
                <a:r>
                  <a:rPr lang="en-US" sz="2000" b="1" dirty="0"/>
                  <a:t>Sensor 1</a:t>
                </a:r>
              </a:p>
            </p:txBody>
          </p:sp>
          <p:sp>
            <p:nvSpPr>
              <p:cNvPr id="13" name="TextBox 12"/>
              <p:cNvSpPr txBox="1"/>
              <p:nvPr/>
            </p:nvSpPr>
            <p:spPr>
              <a:xfrm>
                <a:off x="2819401" y="4546520"/>
                <a:ext cx="1112423" cy="400110"/>
              </a:xfrm>
              <a:prstGeom prst="rect">
                <a:avLst/>
              </a:prstGeom>
              <a:noFill/>
              <a:ln>
                <a:solidFill>
                  <a:schemeClr val="tx1"/>
                </a:solidFill>
              </a:ln>
            </p:spPr>
            <p:txBody>
              <a:bodyPr wrap="square" rtlCol="0">
                <a:spAutoFit/>
              </a:bodyPr>
              <a:lstStyle/>
              <a:p>
                <a:r>
                  <a:rPr lang="en-US" sz="2000" b="1" dirty="0"/>
                  <a:t>Sensor k</a:t>
                </a:r>
              </a:p>
            </p:txBody>
          </p:sp>
          <p:sp>
            <p:nvSpPr>
              <p:cNvPr id="14" name="TextBox 13"/>
              <p:cNvSpPr txBox="1"/>
              <p:nvPr/>
            </p:nvSpPr>
            <p:spPr>
              <a:xfrm>
                <a:off x="3056650" y="3729752"/>
                <a:ext cx="550151" cy="707886"/>
              </a:xfrm>
              <a:prstGeom prst="rect">
                <a:avLst/>
              </a:prstGeom>
              <a:noFill/>
            </p:spPr>
            <p:txBody>
              <a:bodyPr wrap="none" rtlCol="0">
                <a:spAutoFit/>
              </a:bodyPr>
              <a:lstStyle/>
              <a:p>
                <a:r>
                  <a:rPr lang="en-US" sz="4000" b="1" dirty="0"/>
                  <a: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5114400"/>
                <a:ext cx="35520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6650" y="5927200"/>
                <a:ext cx="42275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74640" y="4978401"/>
                <a:ext cx="606762" cy="769441"/>
              </a:xfrm>
              <a:prstGeom prst="rect">
                <a:avLst/>
              </a:prstGeom>
              <a:noFill/>
            </p:spPr>
            <p:txBody>
              <a:bodyPr wrap="square" rtlCol="0">
                <a:spAutoFit/>
              </a:bodyPr>
              <a:lstStyle/>
              <a:p>
                <a:r>
                  <a:rPr lang="en-US" sz="4400" b="1" dirty="0"/>
                  <a:t>…</a:t>
                </a:r>
              </a:p>
            </p:txBody>
          </p:sp>
          <p:cxnSp>
            <p:nvCxnSpPr>
              <p:cNvPr id="22" name="Straight Arrow Connector 21"/>
              <p:cNvCxnSpPr/>
              <p:nvPr/>
            </p:nvCxnSpPr>
            <p:spPr>
              <a:xfrm>
                <a:off x="3962400" y="4034552"/>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772917"/>
                <a:ext cx="838200" cy="2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5341253"/>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81400" y="6062400"/>
                <a:ext cx="1143000" cy="1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00599" y="3933775"/>
                <a:ext cx="1581433" cy="107706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5842" y="4034552"/>
                <a:ext cx="1754958" cy="954107"/>
              </a:xfrm>
              <a:prstGeom prst="rect">
                <a:avLst/>
              </a:prstGeom>
            </p:spPr>
            <p:txBody>
              <a:bodyPr wrap="square">
                <a:spAutoFit/>
              </a:bodyPr>
              <a:lstStyle/>
              <a:p>
                <a:pPr algn="ctr"/>
                <a:r>
                  <a:rPr lang="en-US" sz="2800" b="1" dirty="0"/>
                  <a:t>Non-Text</a:t>
                </a:r>
                <a:r>
                  <a:rPr lang="en-US" sz="2800" b="1" dirty="0">
                    <a:solidFill>
                      <a:srgbClr val="FF0000"/>
                    </a:solidFill>
                  </a:rPr>
                  <a:t> </a:t>
                </a:r>
              </a:p>
              <a:p>
                <a:pPr algn="ctr"/>
                <a:r>
                  <a:rPr lang="en-US" sz="2800" b="1" dirty="0"/>
                  <a:t>Data</a:t>
                </a:r>
              </a:p>
            </p:txBody>
          </p:sp>
          <p:sp>
            <p:nvSpPr>
              <p:cNvPr id="31" name="Rounded Rectangle 30"/>
              <p:cNvSpPr/>
              <p:nvPr/>
            </p:nvSpPr>
            <p:spPr>
              <a:xfrm>
                <a:off x="4837521" y="5218555"/>
                <a:ext cx="1371600" cy="1058573"/>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11" idx="1"/>
              </p:cNvCxnSpPr>
              <p:nvPr/>
            </p:nvCxnSpPr>
            <p:spPr>
              <a:xfrm flipV="1">
                <a:off x="1913650" y="3933775"/>
                <a:ext cx="936328" cy="612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1"/>
              </p:cNvCxnSpPr>
              <p:nvPr/>
            </p:nvCxnSpPr>
            <p:spPr>
              <a:xfrm flipV="1">
                <a:off x="1888483" y="4746575"/>
                <a:ext cx="930918" cy="35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7" idx="1"/>
              </p:cNvCxnSpPr>
              <p:nvPr/>
            </p:nvCxnSpPr>
            <p:spPr>
              <a:xfrm>
                <a:off x="2066050" y="4698921"/>
                <a:ext cx="908590" cy="664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76778" y="5707841"/>
                <a:ext cx="1127472" cy="370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76729" y="5218555"/>
              <a:ext cx="1754958" cy="954107"/>
            </a:xfrm>
            <a:prstGeom prst="rect">
              <a:avLst/>
            </a:prstGeom>
          </p:spPr>
          <p:txBody>
            <a:bodyPr wrap="square">
              <a:spAutoFit/>
            </a:bodyPr>
            <a:lstStyle/>
            <a:p>
              <a:r>
                <a:rPr lang="en-US" sz="2800" b="1" dirty="0"/>
                <a:t>Text </a:t>
              </a:r>
            </a:p>
            <a:p>
              <a:r>
                <a:rPr lang="en-US" sz="2800" b="1" dirty="0"/>
                <a:t>Data</a:t>
              </a:r>
            </a:p>
          </p:txBody>
        </p:sp>
      </p:grpSp>
      <p:grpSp>
        <p:nvGrpSpPr>
          <p:cNvPr id="69" name="Group 68"/>
          <p:cNvGrpSpPr/>
          <p:nvPr/>
        </p:nvGrpSpPr>
        <p:grpSpPr>
          <a:xfrm>
            <a:off x="7937938" y="3696097"/>
            <a:ext cx="2653862" cy="2581032"/>
            <a:chOff x="6088768" y="2874138"/>
            <a:chExt cx="2490883" cy="2061234"/>
          </a:xfrm>
        </p:grpSpPr>
        <p:sp>
          <p:nvSpPr>
            <p:cNvPr id="34" name="Right Arrow 33"/>
            <p:cNvSpPr/>
            <p:nvPr/>
          </p:nvSpPr>
          <p:spPr>
            <a:xfrm>
              <a:off x="6088768" y="3159264"/>
              <a:ext cx="757696" cy="39372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00304" y="4215488"/>
              <a:ext cx="757696" cy="40680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29896" y="2874138"/>
              <a:ext cx="1584134" cy="2061234"/>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07555" y="3017087"/>
              <a:ext cx="1672096" cy="958593"/>
            </a:xfrm>
            <a:prstGeom prst="rect">
              <a:avLst/>
            </a:prstGeom>
            <a:noFill/>
            <a:ln>
              <a:noFill/>
            </a:ln>
          </p:spPr>
          <p:txBody>
            <a:bodyPr wrap="square" rtlCol="0">
              <a:spAutoFit/>
            </a:bodyPr>
            <a:lstStyle/>
            <a:p>
              <a:pPr algn="ctr"/>
              <a:r>
                <a:rPr lang="en-US" sz="2400" b="1" dirty="0"/>
                <a:t>Joint Mining of Non-Text</a:t>
              </a:r>
            </a:p>
            <a:p>
              <a:pPr algn="ctr"/>
              <a:r>
                <a:rPr lang="en-US" sz="2400" b="1" dirty="0"/>
                <a:t>and Text</a:t>
              </a:r>
            </a:p>
          </p:txBody>
        </p:sp>
      </p:grpSp>
      <p:grpSp>
        <p:nvGrpSpPr>
          <p:cNvPr id="73" name="Group 72"/>
          <p:cNvGrpSpPr/>
          <p:nvPr/>
        </p:nvGrpSpPr>
        <p:grpSpPr>
          <a:xfrm>
            <a:off x="4648200" y="1447800"/>
            <a:ext cx="3886200" cy="872444"/>
            <a:chOff x="2904249" y="808662"/>
            <a:chExt cx="4106150" cy="654333"/>
          </a:xfrm>
        </p:grpSpPr>
        <p:sp>
          <p:nvSpPr>
            <p:cNvPr id="51" name="Rectangle 50"/>
            <p:cNvSpPr/>
            <p:nvPr/>
          </p:nvSpPr>
          <p:spPr>
            <a:xfrm>
              <a:off x="4267200" y="808662"/>
              <a:ext cx="1676400" cy="652589"/>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04249" y="839748"/>
              <a:ext cx="4106150" cy="623247"/>
              <a:chOff x="2904249" y="839748"/>
              <a:chExt cx="4106150" cy="623247"/>
            </a:xfrm>
          </p:grpSpPr>
          <p:sp>
            <p:nvSpPr>
              <p:cNvPr id="46" name="Right Arrow 45"/>
              <p:cNvSpPr/>
              <p:nvPr/>
            </p:nvSpPr>
            <p:spPr>
              <a:xfrm rot="10800000">
                <a:off x="6095999" y="1002731"/>
                <a:ext cx="914400"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24812" y="839748"/>
                <a:ext cx="1672096" cy="623247"/>
              </a:xfrm>
              <a:prstGeom prst="rect">
                <a:avLst/>
              </a:prstGeom>
              <a:noFill/>
              <a:ln>
                <a:noFill/>
              </a:ln>
            </p:spPr>
            <p:txBody>
              <a:bodyPr wrap="square" rtlCol="0">
                <a:spAutoFit/>
              </a:bodyPr>
              <a:lstStyle/>
              <a:p>
                <a:pPr algn="ctr"/>
                <a:r>
                  <a:rPr lang="en-US" sz="2400" b="1" dirty="0"/>
                  <a:t>Predictive</a:t>
                </a:r>
              </a:p>
              <a:p>
                <a:pPr algn="ctr"/>
                <a:r>
                  <a:rPr lang="en-US" sz="2400" b="1" dirty="0"/>
                  <a:t>Model</a:t>
                </a:r>
              </a:p>
            </p:txBody>
          </p:sp>
          <p:sp>
            <p:nvSpPr>
              <p:cNvPr id="54" name="Right Arrow 53"/>
              <p:cNvSpPr/>
              <p:nvPr/>
            </p:nvSpPr>
            <p:spPr>
              <a:xfrm rot="10800000">
                <a:off x="2904249" y="943004"/>
                <a:ext cx="136295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610600" y="1400325"/>
            <a:ext cx="1869052" cy="2208614"/>
            <a:chOff x="6884952" y="1031194"/>
            <a:chExt cx="1869052" cy="1656461"/>
          </a:xfrm>
        </p:grpSpPr>
        <p:sp>
          <p:nvSpPr>
            <p:cNvPr id="7" name="TextBox 6"/>
            <p:cNvSpPr txBox="1"/>
            <p:nvPr/>
          </p:nvSpPr>
          <p:spPr>
            <a:xfrm>
              <a:off x="7183885" y="1048003"/>
              <a:ext cx="1261371" cy="761747"/>
            </a:xfrm>
            <a:prstGeom prst="rect">
              <a:avLst/>
            </a:prstGeom>
            <a:noFill/>
          </p:spPr>
          <p:txBody>
            <a:bodyPr wrap="none" rtlCol="0">
              <a:spAutoFit/>
            </a:bodyPr>
            <a:lstStyle/>
            <a:p>
              <a:pPr algn="ctr"/>
              <a:r>
                <a:rPr lang="en-US" sz="2000" b="1" dirty="0"/>
                <a:t>Multiple </a:t>
              </a:r>
            </a:p>
            <a:p>
              <a:pPr algn="ctr"/>
              <a:r>
                <a:rPr lang="en-US" sz="2000" b="1" dirty="0"/>
                <a:t>Predictors</a:t>
              </a:r>
            </a:p>
            <a:p>
              <a:pPr algn="ctr"/>
              <a:r>
                <a:rPr lang="en-US" sz="2000" b="1" dirty="0"/>
                <a:t>(Features)</a:t>
              </a:r>
            </a:p>
          </p:txBody>
        </p:sp>
        <p:grpSp>
          <p:nvGrpSpPr>
            <p:cNvPr id="70" name="Group 69"/>
            <p:cNvGrpSpPr/>
            <p:nvPr/>
          </p:nvGrpSpPr>
          <p:grpSpPr>
            <a:xfrm>
              <a:off x="6884952" y="1031194"/>
              <a:ext cx="1869052" cy="1656461"/>
              <a:chOff x="6884952" y="1031194"/>
              <a:chExt cx="1869052" cy="1656461"/>
            </a:xfrm>
          </p:grpSpPr>
          <p:sp>
            <p:nvSpPr>
              <p:cNvPr id="44" name="Right Arrow 43"/>
              <p:cNvSpPr/>
              <p:nvPr/>
            </p:nvSpPr>
            <p:spPr>
              <a:xfrm rot="16200000">
                <a:off x="6904034" y="2124087"/>
                <a:ext cx="905908"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7910580" y="2098247"/>
                <a:ext cx="957587"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84952" y="1031194"/>
                <a:ext cx="1869052" cy="762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547650" y="1512783"/>
                <a:ext cx="731290" cy="761747"/>
              </a:xfrm>
              <a:prstGeom prst="rect">
                <a:avLst/>
              </a:prstGeom>
              <a:noFill/>
            </p:spPr>
            <p:txBody>
              <a:bodyPr wrap="none" rtlCol="0">
                <a:spAutoFit/>
              </a:bodyPr>
              <a:lstStyle/>
              <a:p>
                <a:r>
                  <a:rPr lang="en-US" sz="6000" b="1" dirty="0"/>
                  <a:t>…</a:t>
                </a:r>
              </a:p>
            </p:txBody>
          </p:sp>
        </p:grpSp>
      </p:grpSp>
      <p:grpSp>
        <p:nvGrpSpPr>
          <p:cNvPr id="33" name="Group 32"/>
          <p:cNvGrpSpPr/>
          <p:nvPr/>
        </p:nvGrpSpPr>
        <p:grpSpPr>
          <a:xfrm>
            <a:off x="1551766" y="1279902"/>
            <a:ext cx="5306059" cy="2657096"/>
            <a:chOff x="27765" y="1133889"/>
            <a:chExt cx="5306237" cy="2803111"/>
          </a:xfrm>
        </p:grpSpPr>
        <p:pic>
          <p:nvPicPr>
            <p:cNvPr id="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2984" y="2723084"/>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7765" y="1133889"/>
              <a:ext cx="3161677" cy="2803111"/>
              <a:chOff x="27765" y="850416"/>
              <a:chExt cx="3161677" cy="2102334"/>
            </a:xfrm>
          </p:grpSpPr>
          <p:sp>
            <p:nvSpPr>
              <p:cNvPr id="48" name="Oval 47"/>
              <p:cNvSpPr/>
              <p:nvPr/>
            </p:nvSpPr>
            <p:spPr>
              <a:xfrm>
                <a:off x="93008" y="850416"/>
                <a:ext cx="3031192" cy="916621"/>
              </a:xfrm>
              <a:prstGeom prst="ellipse">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7765" y="908866"/>
                <a:ext cx="3161677" cy="657497"/>
              </a:xfrm>
              <a:prstGeom prst="rect">
                <a:avLst/>
              </a:prstGeom>
              <a:noFill/>
            </p:spPr>
            <p:txBody>
              <a:bodyPr wrap="none" rtlCol="0">
                <a:spAutoFit/>
              </a:bodyPr>
              <a:lstStyle/>
              <a:p>
                <a:pPr algn="ctr"/>
                <a:r>
                  <a:rPr lang="en-US" sz="2400" b="1" dirty="0"/>
                  <a:t>Predicted Values </a:t>
                </a:r>
              </a:p>
              <a:p>
                <a:pPr algn="ctr"/>
                <a:r>
                  <a:rPr lang="en-US" sz="2400" b="1" dirty="0"/>
                  <a:t>of Real World Variables</a:t>
                </a:r>
              </a:p>
            </p:txBody>
          </p:sp>
          <p:sp>
            <p:nvSpPr>
              <p:cNvPr id="61" name="TextBox 60"/>
              <p:cNvSpPr txBox="1"/>
              <p:nvPr/>
            </p:nvSpPr>
            <p:spPr>
              <a:xfrm>
                <a:off x="152400" y="2114550"/>
                <a:ext cx="2857545" cy="316573"/>
              </a:xfrm>
              <a:prstGeom prst="rect">
                <a:avLst/>
              </a:prstGeom>
              <a:noFill/>
              <a:ln>
                <a:solidFill>
                  <a:schemeClr val="tx1"/>
                </a:solidFill>
              </a:ln>
            </p:spPr>
            <p:txBody>
              <a:bodyPr wrap="none" rtlCol="0">
                <a:spAutoFit/>
              </a:bodyPr>
              <a:lstStyle/>
              <a:p>
                <a:r>
                  <a:rPr lang="en-US" sz="2000" b="1" dirty="0"/>
                  <a:t>Optimal Decision Making</a:t>
                </a:r>
              </a:p>
            </p:txBody>
          </p:sp>
          <p:sp>
            <p:nvSpPr>
              <p:cNvPr id="62" name="Right Arrow 61"/>
              <p:cNvSpPr/>
              <p:nvPr/>
            </p:nvSpPr>
            <p:spPr>
              <a:xfrm rot="5400000">
                <a:off x="1296008" y="168284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320901" y="2546248"/>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a:endCxn id="61" idx="3"/>
            </p:cNvCxnSpPr>
            <p:nvPr/>
          </p:nvCxnSpPr>
          <p:spPr>
            <a:xfrm flipH="1">
              <a:off x="3009849" y="2945148"/>
              <a:ext cx="1638351" cy="7430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18" y="4671370"/>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38" y="5262142"/>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6685554" y="2320244"/>
            <a:ext cx="2110734" cy="1628416"/>
            <a:chOff x="5161554" y="2320244"/>
            <a:chExt cx="2110734" cy="1628416"/>
          </a:xfrm>
        </p:grpSpPr>
        <p:cxnSp>
          <p:nvCxnSpPr>
            <p:cNvPr id="81" name="Straight Arrow Connector 80"/>
            <p:cNvCxnSpPr/>
            <p:nvPr/>
          </p:nvCxnSpPr>
          <p:spPr>
            <a:xfrm>
              <a:off x="5410200" y="3256884"/>
              <a:ext cx="1370901" cy="69177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524787" y="3005001"/>
              <a:ext cx="1747501" cy="152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161554" y="2320244"/>
              <a:ext cx="41344" cy="55737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flipH="1">
            <a:off x="4825800" y="3199057"/>
            <a:ext cx="1297596" cy="4666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100569" y="3505200"/>
            <a:ext cx="1201152" cy="2422000"/>
            <a:chOff x="3576569" y="3505200"/>
            <a:chExt cx="1201152" cy="2422000"/>
          </a:xfrm>
        </p:grpSpPr>
        <p:sp>
          <p:nvSpPr>
            <p:cNvPr id="85" name="Freeform 84"/>
            <p:cNvSpPr/>
            <p:nvPr/>
          </p:nvSpPr>
          <p:spPr>
            <a:xfrm>
              <a:off x="3738365" y="3505200"/>
              <a:ext cx="1039356" cy="2422000"/>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76569" y="3519760"/>
              <a:ext cx="977051" cy="1962339"/>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562600" y="1097656"/>
            <a:ext cx="5478236" cy="5303144"/>
            <a:chOff x="5562600" y="1097656"/>
            <a:chExt cx="5478236" cy="5303144"/>
          </a:xfrm>
        </p:grpSpPr>
        <p:sp>
          <p:nvSpPr>
            <p:cNvPr id="4" name="Rectangle 3"/>
            <p:cNvSpPr/>
            <p:nvPr/>
          </p:nvSpPr>
          <p:spPr>
            <a:xfrm>
              <a:off x="5562600" y="1231104"/>
              <a:ext cx="5334000"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6200000">
              <a:off x="7269997" y="2735623"/>
              <a:ext cx="5140393" cy="218996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093053" y="5032380"/>
              <a:ext cx="4803547" cy="13596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9"/>
            <p:cNvSpPr txBox="1">
              <a:spLocks noChangeArrowheads="1"/>
            </p:cNvSpPr>
            <p:nvPr/>
          </p:nvSpPr>
          <p:spPr bwMode="auto">
            <a:xfrm>
              <a:off x="8293096" y="1097656"/>
              <a:ext cx="2747740" cy="830997"/>
            </a:xfrm>
            <a:prstGeom prst="rect">
              <a:avLst/>
            </a:prstGeom>
            <a:no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800" b="1" dirty="0" smtClean="0">
                  <a:latin typeface="+mn-lt"/>
                </a:rPr>
                <a:t>TextScope</a:t>
              </a:r>
              <a:endParaRPr lang="en-US" altLang="en-US" sz="4800" b="1" dirty="0">
                <a:latin typeface="+mn-lt"/>
              </a:endParaRPr>
            </a:p>
          </p:txBody>
        </p:sp>
        <p:sp>
          <p:nvSpPr>
            <p:cNvPr id="8" name="TextBox 7"/>
            <p:cNvSpPr txBox="1"/>
            <p:nvPr/>
          </p:nvSpPr>
          <p:spPr>
            <a:xfrm>
              <a:off x="6582899" y="5286176"/>
              <a:ext cx="4281750" cy="461665"/>
            </a:xfrm>
            <a:prstGeom prst="rect">
              <a:avLst/>
            </a:prstGeom>
            <a:solidFill>
              <a:schemeClr val="bg1">
                <a:lumMod val="85000"/>
              </a:schemeClr>
            </a:solidFill>
          </p:spPr>
          <p:txBody>
            <a:bodyPr wrap="none" rtlCol="0">
              <a:spAutoFit/>
            </a:bodyPr>
            <a:lstStyle/>
            <a:p>
              <a:r>
                <a:rPr lang="en-US" altLang="zh-CN" sz="2400" b="1" dirty="0" smtClean="0"/>
                <a:t>Interactive information </a:t>
              </a:r>
              <a:r>
                <a:rPr lang="en-US" altLang="zh-CN" sz="2400" b="1" dirty="0"/>
                <a:t>r</a:t>
              </a:r>
              <a:r>
                <a:rPr lang="en-US" altLang="zh-CN" sz="2400" b="1" dirty="0" smtClean="0"/>
                <a:t>etrieval</a:t>
              </a:r>
              <a:endParaRPr lang="en-US" sz="2400" b="1" dirty="0"/>
            </a:p>
          </p:txBody>
        </p:sp>
        <p:sp>
          <p:nvSpPr>
            <p:cNvPr id="76" name="TextBox 75"/>
            <p:cNvSpPr txBox="1"/>
            <p:nvPr/>
          </p:nvSpPr>
          <p:spPr>
            <a:xfrm>
              <a:off x="6731444" y="5830809"/>
              <a:ext cx="3782702" cy="461665"/>
            </a:xfrm>
            <a:prstGeom prst="rect">
              <a:avLst/>
            </a:prstGeom>
            <a:solidFill>
              <a:schemeClr val="bg1">
                <a:lumMod val="85000"/>
              </a:schemeClr>
            </a:solidFill>
          </p:spPr>
          <p:txBody>
            <a:bodyPr wrap="none" rtlCol="0">
              <a:spAutoFit/>
            </a:bodyPr>
            <a:lstStyle/>
            <a:p>
              <a:r>
                <a:rPr lang="en-US" altLang="zh-CN" sz="2400" b="1" dirty="0" smtClean="0"/>
                <a:t>Natural language processing</a:t>
              </a:r>
            </a:p>
          </p:txBody>
        </p:sp>
        <p:sp>
          <p:nvSpPr>
            <p:cNvPr id="77" name="TextBox 76"/>
            <p:cNvSpPr txBox="1"/>
            <p:nvPr/>
          </p:nvSpPr>
          <p:spPr>
            <a:xfrm>
              <a:off x="8972022" y="4338445"/>
              <a:ext cx="1767535" cy="830997"/>
            </a:xfrm>
            <a:prstGeom prst="rect">
              <a:avLst/>
            </a:prstGeom>
            <a:solidFill>
              <a:schemeClr val="bg1">
                <a:lumMod val="85000"/>
              </a:schemeClr>
            </a:solidFill>
          </p:spPr>
          <p:txBody>
            <a:bodyPr wrap="none" rtlCol="0">
              <a:spAutoFit/>
            </a:bodyPr>
            <a:lstStyle/>
            <a:p>
              <a:r>
                <a:rPr lang="en-US" altLang="zh-CN" sz="2400" b="1" dirty="0" smtClean="0"/>
                <a:t>Interactive</a:t>
              </a:r>
            </a:p>
            <a:p>
              <a:r>
                <a:rPr lang="en-US" altLang="zh-CN" sz="2400" b="1" dirty="0"/>
                <a:t>t</a:t>
              </a:r>
              <a:r>
                <a:rPr lang="en-US" altLang="zh-CN" sz="2400" b="1" dirty="0" smtClean="0"/>
                <a:t>ext analysis</a:t>
              </a:r>
            </a:p>
          </p:txBody>
        </p:sp>
        <p:sp>
          <p:nvSpPr>
            <p:cNvPr id="78" name="TextBox 77"/>
            <p:cNvSpPr txBox="1"/>
            <p:nvPr/>
          </p:nvSpPr>
          <p:spPr>
            <a:xfrm>
              <a:off x="8745210" y="3681667"/>
              <a:ext cx="2152833" cy="461665"/>
            </a:xfrm>
            <a:prstGeom prst="rect">
              <a:avLst/>
            </a:prstGeom>
            <a:solidFill>
              <a:schemeClr val="bg1">
                <a:lumMod val="85000"/>
              </a:schemeClr>
            </a:solidFill>
          </p:spPr>
          <p:txBody>
            <a:bodyPr wrap="none" rtlCol="0">
              <a:spAutoFit/>
            </a:bodyPr>
            <a:lstStyle/>
            <a:p>
              <a:r>
                <a:rPr lang="en-US" altLang="zh-CN" sz="2400" b="1" dirty="0" smtClean="0"/>
                <a:t>Text + Non-Text</a:t>
              </a:r>
            </a:p>
          </p:txBody>
        </p:sp>
        <p:sp>
          <p:nvSpPr>
            <p:cNvPr id="79" name="TextBox 78"/>
            <p:cNvSpPr txBox="1"/>
            <p:nvPr/>
          </p:nvSpPr>
          <p:spPr>
            <a:xfrm>
              <a:off x="6007591" y="1809570"/>
              <a:ext cx="2676951" cy="461665"/>
            </a:xfrm>
            <a:prstGeom prst="rect">
              <a:avLst/>
            </a:prstGeom>
            <a:solidFill>
              <a:schemeClr val="bg1">
                <a:lumMod val="85000"/>
              </a:schemeClr>
            </a:solidFill>
          </p:spPr>
          <p:txBody>
            <a:bodyPr wrap="none" rtlCol="0">
              <a:spAutoFit/>
            </a:bodyPr>
            <a:lstStyle/>
            <a:p>
              <a:r>
                <a:rPr lang="en-US" altLang="zh-CN" sz="2400" b="1" dirty="0" smtClean="0"/>
                <a:t>Learning to interact</a:t>
              </a:r>
            </a:p>
          </p:txBody>
        </p:sp>
        <p:sp>
          <p:nvSpPr>
            <p:cNvPr id="80" name="TextBox 79"/>
            <p:cNvSpPr txBox="1"/>
            <p:nvPr/>
          </p:nvSpPr>
          <p:spPr>
            <a:xfrm>
              <a:off x="9062949" y="2978397"/>
              <a:ext cx="1490857" cy="461665"/>
            </a:xfrm>
            <a:prstGeom prst="rect">
              <a:avLst/>
            </a:prstGeom>
            <a:solidFill>
              <a:schemeClr val="bg1">
                <a:lumMod val="85000"/>
              </a:schemeClr>
            </a:solidFill>
          </p:spPr>
          <p:txBody>
            <a:bodyPr wrap="none" rtlCol="0">
              <a:spAutoFit/>
            </a:bodyPr>
            <a:lstStyle/>
            <a:p>
              <a:r>
                <a:rPr lang="en-US" altLang="zh-CN" sz="2400" b="1" dirty="0" smtClean="0"/>
                <a:t>Prediction</a:t>
              </a:r>
            </a:p>
          </p:txBody>
        </p:sp>
        <p:sp>
          <p:nvSpPr>
            <p:cNvPr id="9" name="Oval 8"/>
            <p:cNvSpPr/>
            <p:nvPr/>
          </p:nvSpPr>
          <p:spPr>
            <a:xfrm>
              <a:off x="8852390" y="1840305"/>
              <a:ext cx="2025217" cy="914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Domain Knowledge</a:t>
              </a:r>
              <a:endParaRPr lang="en-US" b="1" dirty="0">
                <a:solidFill>
                  <a:schemeClr val="tx1"/>
                </a:solidFill>
              </a:endParaRPr>
            </a:p>
          </p:txBody>
        </p:sp>
      </p:grpSp>
      <p:grpSp>
        <p:nvGrpSpPr>
          <p:cNvPr id="12" name="Group 11"/>
          <p:cNvGrpSpPr/>
          <p:nvPr/>
        </p:nvGrpSpPr>
        <p:grpSpPr>
          <a:xfrm>
            <a:off x="1283385" y="1232796"/>
            <a:ext cx="4365215" cy="2294579"/>
            <a:chOff x="1283385" y="1232796"/>
            <a:chExt cx="4365215" cy="2294579"/>
          </a:xfrm>
        </p:grpSpPr>
        <p:sp>
          <p:nvSpPr>
            <p:cNvPr id="87" name="Rectangle 86"/>
            <p:cNvSpPr/>
            <p:nvPr/>
          </p:nvSpPr>
          <p:spPr>
            <a:xfrm>
              <a:off x="1295400" y="1232796"/>
              <a:ext cx="4267156"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88" name="Rectangle 87"/>
            <p:cNvSpPr/>
            <p:nvPr/>
          </p:nvSpPr>
          <p:spPr>
            <a:xfrm rot="16200000">
              <a:off x="1788962" y="747700"/>
              <a:ext cx="2274098" cy="3285251"/>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9"/>
            <p:cNvSpPr txBox="1">
              <a:spLocks noChangeArrowheads="1"/>
            </p:cNvSpPr>
            <p:nvPr/>
          </p:nvSpPr>
          <p:spPr bwMode="auto">
            <a:xfrm>
              <a:off x="1607178" y="1251734"/>
              <a:ext cx="2681183" cy="1323439"/>
            </a:xfrm>
            <a:prstGeom prst="rect">
              <a:avLst/>
            </a:prstGeom>
            <a:no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000" b="1" dirty="0" smtClean="0">
                  <a:latin typeface="+mn-lt"/>
                </a:rPr>
                <a:t>Intelligent</a:t>
              </a:r>
            </a:p>
            <a:p>
              <a:r>
                <a:rPr lang="en-US" altLang="en-US" sz="4000" b="1" dirty="0" smtClean="0">
                  <a:latin typeface="+mn-lt"/>
                </a:rPr>
                <a:t>Task Agents</a:t>
              </a:r>
              <a:endParaRPr lang="en-US" altLang="en-US" sz="4000" b="1" dirty="0">
                <a:latin typeface="+mn-lt"/>
              </a:endParaRPr>
            </a:p>
          </p:txBody>
        </p:sp>
        <p:sp>
          <p:nvSpPr>
            <p:cNvPr id="90" name="TextBox 89"/>
            <p:cNvSpPr txBox="1"/>
            <p:nvPr/>
          </p:nvSpPr>
          <p:spPr>
            <a:xfrm>
              <a:off x="1545470" y="2474423"/>
              <a:ext cx="2648417" cy="461665"/>
            </a:xfrm>
            <a:prstGeom prst="rect">
              <a:avLst/>
            </a:prstGeom>
            <a:solidFill>
              <a:schemeClr val="bg1">
                <a:lumMod val="85000"/>
              </a:schemeClr>
            </a:solidFill>
          </p:spPr>
          <p:txBody>
            <a:bodyPr wrap="none" rtlCol="0">
              <a:spAutoFit/>
            </a:bodyPr>
            <a:lstStyle/>
            <a:p>
              <a:r>
                <a:rPr lang="en-US" altLang="zh-CN" sz="2400" b="1" dirty="0" smtClean="0"/>
                <a:t>Learning to explore</a:t>
              </a:r>
            </a:p>
          </p:txBody>
        </p:sp>
        <p:sp>
          <p:nvSpPr>
            <p:cNvPr id="91" name="TextBox 90"/>
            <p:cNvSpPr txBox="1"/>
            <p:nvPr/>
          </p:nvSpPr>
          <p:spPr>
            <a:xfrm>
              <a:off x="1358371" y="3004087"/>
              <a:ext cx="3125920" cy="461665"/>
            </a:xfrm>
            <a:prstGeom prst="rect">
              <a:avLst/>
            </a:prstGeom>
            <a:solidFill>
              <a:schemeClr val="bg1">
                <a:lumMod val="85000"/>
              </a:schemeClr>
            </a:solidFill>
          </p:spPr>
          <p:txBody>
            <a:bodyPr wrap="none" rtlCol="0">
              <a:spAutoFit/>
            </a:bodyPr>
            <a:lstStyle/>
            <a:p>
              <a:r>
                <a:rPr lang="en-US" altLang="zh-CN" sz="2400" b="1" dirty="0" smtClean="0"/>
                <a:t>Learning to collaborate</a:t>
              </a:r>
            </a:p>
          </p:txBody>
        </p:sp>
        <p:sp>
          <p:nvSpPr>
            <p:cNvPr id="92" name="TextBox 91"/>
            <p:cNvSpPr txBox="1"/>
            <p:nvPr/>
          </p:nvSpPr>
          <p:spPr>
            <a:xfrm>
              <a:off x="4481389" y="1315050"/>
              <a:ext cx="585417" cy="769441"/>
            </a:xfrm>
            <a:prstGeom prst="rect">
              <a:avLst/>
            </a:prstGeom>
            <a:noFill/>
          </p:spPr>
          <p:txBody>
            <a:bodyPr wrap="none" rtlCol="0">
              <a:spAutoFit/>
            </a:bodyPr>
            <a:lstStyle/>
            <a:p>
              <a:r>
                <a:rPr lang="en-US" altLang="zh-CN" sz="4400" b="1" dirty="0" smtClean="0"/>
                <a:t>…</a:t>
              </a:r>
            </a:p>
          </p:txBody>
        </p:sp>
        <p:sp>
          <p:nvSpPr>
            <p:cNvPr id="93" name="TextBox 92"/>
            <p:cNvSpPr txBox="1"/>
            <p:nvPr/>
          </p:nvSpPr>
          <p:spPr>
            <a:xfrm>
              <a:off x="5063183" y="1329610"/>
              <a:ext cx="585417" cy="769441"/>
            </a:xfrm>
            <a:prstGeom prst="rect">
              <a:avLst/>
            </a:prstGeom>
            <a:noFill/>
          </p:spPr>
          <p:txBody>
            <a:bodyPr wrap="none" rtlCol="0">
              <a:spAutoFit/>
            </a:bodyPr>
            <a:lstStyle/>
            <a:p>
              <a:r>
                <a:rPr lang="en-US" altLang="zh-CN" sz="4400" b="1" dirty="0" smtClean="0"/>
                <a:t>…</a:t>
              </a:r>
            </a:p>
          </p:txBody>
        </p:sp>
      </p:grpSp>
      <p:grpSp>
        <p:nvGrpSpPr>
          <p:cNvPr id="18" name="Group 17"/>
          <p:cNvGrpSpPr/>
          <p:nvPr/>
        </p:nvGrpSpPr>
        <p:grpSpPr>
          <a:xfrm>
            <a:off x="6077619" y="3909303"/>
            <a:ext cx="2736307" cy="1156569"/>
            <a:chOff x="6077619" y="3909303"/>
            <a:chExt cx="2736307" cy="1156569"/>
          </a:xfrm>
        </p:grpSpPr>
        <p:sp>
          <p:nvSpPr>
            <p:cNvPr id="94" name="Rectangle 93"/>
            <p:cNvSpPr/>
            <p:nvPr/>
          </p:nvSpPr>
          <p:spPr>
            <a:xfrm>
              <a:off x="6077619" y="3909303"/>
              <a:ext cx="2736307"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635839" y="4234875"/>
              <a:ext cx="1917448" cy="830997"/>
            </a:xfrm>
            <a:prstGeom prst="rect">
              <a:avLst/>
            </a:prstGeom>
            <a:solidFill>
              <a:srgbClr val="FFFF99"/>
            </a:solidFill>
          </p:spPr>
          <p:txBody>
            <a:bodyPr wrap="none" rtlCol="0">
              <a:spAutoFit/>
            </a:bodyPr>
            <a:lstStyle/>
            <a:p>
              <a:r>
                <a:rPr lang="en-US" altLang="zh-CN" sz="2400" b="1" dirty="0" smtClean="0"/>
                <a:t>Analysis of</a:t>
              </a:r>
            </a:p>
            <a:p>
              <a:r>
                <a:rPr lang="en-US" altLang="zh-CN" sz="2400" b="1" dirty="0"/>
                <a:t>n</a:t>
              </a:r>
              <a:r>
                <a:rPr lang="en-US" altLang="zh-CN" sz="2400" b="1" dirty="0" smtClean="0"/>
                <a:t>on-text data</a:t>
              </a:r>
            </a:p>
          </p:txBody>
        </p:sp>
      </p:grpSp>
      <p:grpSp>
        <p:nvGrpSpPr>
          <p:cNvPr id="36" name="Group 35"/>
          <p:cNvGrpSpPr/>
          <p:nvPr/>
        </p:nvGrpSpPr>
        <p:grpSpPr>
          <a:xfrm>
            <a:off x="8234922" y="582434"/>
            <a:ext cx="2931771" cy="930721"/>
            <a:chOff x="8234922" y="582434"/>
            <a:chExt cx="2931771" cy="930721"/>
          </a:xfrm>
        </p:grpSpPr>
        <p:sp>
          <p:nvSpPr>
            <p:cNvPr id="97" name="TextBox 9"/>
            <p:cNvSpPr txBox="1">
              <a:spLocks noChangeArrowheads="1"/>
            </p:cNvSpPr>
            <p:nvPr/>
          </p:nvSpPr>
          <p:spPr bwMode="auto">
            <a:xfrm>
              <a:off x="8266860" y="582434"/>
              <a:ext cx="2899833" cy="830997"/>
            </a:xfrm>
            <a:prstGeom prst="rect">
              <a:avLst/>
            </a:prstGeom>
            <a:no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800" b="1" dirty="0" err="1" smtClean="0">
                  <a:latin typeface="+mn-lt"/>
                </a:rPr>
                <a:t>DataScope</a:t>
              </a:r>
              <a:endParaRPr lang="en-US" altLang="en-US" sz="4800" b="1" dirty="0">
                <a:latin typeface="+mn-lt"/>
              </a:endParaRPr>
            </a:p>
          </p:txBody>
        </p:sp>
        <p:cxnSp>
          <p:nvCxnSpPr>
            <p:cNvPr id="98" name="Straight Connector 97"/>
            <p:cNvCxnSpPr>
              <a:endCxn id="75" idx="3"/>
            </p:cNvCxnSpPr>
            <p:nvPr/>
          </p:nvCxnSpPr>
          <p:spPr>
            <a:xfrm>
              <a:off x="8234922" y="1496932"/>
              <a:ext cx="2805914" cy="16223"/>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1" name="Slide Number Placeholder 40"/>
          <p:cNvSpPr>
            <a:spLocks noGrp="1"/>
          </p:cNvSpPr>
          <p:nvPr>
            <p:ph type="sldNum" sz="quarter" idx="12"/>
          </p:nvPr>
        </p:nvSpPr>
        <p:spPr/>
        <p:txBody>
          <a:bodyPr/>
          <a:lstStyle/>
          <a:p>
            <a:fld id="{88AD08FE-21CA-447A-B5E0-10774CCDBD3A}" type="slidenum">
              <a:rPr lang="en-US" smtClean="0"/>
              <a:t>61</a:t>
            </a:fld>
            <a:endParaRPr lang="en-US"/>
          </a:p>
        </p:txBody>
      </p:sp>
      <p:grpSp>
        <p:nvGrpSpPr>
          <p:cNvPr id="20" name="Group 19"/>
          <p:cNvGrpSpPr/>
          <p:nvPr/>
        </p:nvGrpSpPr>
        <p:grpSpPr>
          <a:xfrm>
            <a:off x="1952764" y="864947"/>
            <a:ext cx="6231157" cy="498591"/>
            <a:chOff x="1952764" y="864947"/>
            <a:chExt cx="6231157" cy="498591"/>
          </a:xfrm>
        </p:grpSpPr>
        <p:grpSp>
          <p:nvGrpSpPr>
            <p:cNvPr id="95" name="Group 94"/>
            <p:cNvGrpSpPr/>
            <p:nvPr/>
          </p:nvGrpSpPr>
          <p:grpSpPr>
            <a:xfrm>
              <a:off x="1952764" y="864947"/>
              <a:ext cx="6231157" cy="498591"/>
              <a:chOff x="1952764" y="864947"/>
              <a:chExt cx="6231157" cy="498591"/>
            </a:xfrm>
          </p:grpSpPr>
          <p:sp>
            <p:nvSpPr>
              <p:cNvPr id="99" name="TextBox 98"/>
              <p:cNvSpPr txBox="1"/>
              <p:nvPr/>
            </p:nvSpPr>
            <p:spPr>
              <a:xfrm>
                <a:off x="1952764" y="864947"/>
                <a:ext cx="2175788" cy="461665"/>
              </a:xfrm>
              <a:prstGeom prst="rect">
                <a:avLst/>
              </a:prstGeom>
              <a:solidFill>
                <a:srgbClr val="FFFF00"/>
              </a:solidFill>
            </p:spPr>
            <p:txBody>
              <a:bodyPr wrap="none" rtlCol="0">
                <a:spAutoFit/>
              </a:bodyPr>
              <a:lstStyle/>
              <a:p>
                <a:r>
                  <a:rPr lang="en-US" sz="2400" b="1" dirty="0" smtClean="0"/>
                  <a:t>Autonomous AI</a:t>
                </a:r>
                <a:endParaRPr lang="en-US" sz="2400" b="1" dirty="0"/>
              </a:p>
            </p:txBody>
          </p:sp>
          <p:sp>
            <p:nvSpPr>
              <p:cNvPr id="100" name="TextBox 99"/>
              <p:cNvSpPr txBox="1"/>
              <p:nvPr/>
            </p:nvSpPr>
            <p:spPr>
              <a:xfrm>
                <a:off x="6553282" y="901873"/>
                <a:ext cx="1630639" cy="461665"/>
              </a:xfrm>
              <a:prstGeom prst="rect">
                <a:avLst/>
              </a:prstGeom>
              <a:solidFill>
                <a:srgbClr val="FFFF00"/>
              </a:solidFill>
            </p:spPr>
            <p:txBody>
              <a:bodyPr wrap="none" rtlCol="0">
                <a:spAutoFit/>
              </a:bodyPr>
              <a:lstStyle/>
              <a:p>
                <a:r>
                  <a:rPr lang="en-US" sz="2400" b="1" dirty="0" smtClean="0"/>
                  <a:t>Assistive AI</a:t>
                </a:r>
                <a:endParaRPr lang="en-US" sz="2400" b="1" dirty="0"/>
              </a:p>
            </p:txBody>
          </p:sp>
        </p:grpSp>
        <p:cxnSp>
          <p:nvCxnSpPr>
            <p:cNvPr id="19" name="Straight Arrow Connector 18"/>
            <p:cNvCxnSpPr/>
            <p:nvPr/>
          </p:nvCxnSpPr>
          <p:spPr>
            <a:xfrm flipH="1">
              <a:off x="4288361" y="1095779"/>
              <a:ext cx="2036239"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944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duotone>
              <a:schemeClr val="bg2">
                <a:shade val="45000"/>
                <a:satMod val="135000"/>
              </a:schemeClr>
              <a:prstClr val="white"/>
            </a:duotone>
          </a:blip>
          <a:srcRect t="945" b="2657"/>
          <a:stretch/>
        </p:blipFill>
        <p:spPr>
          <a:xfrm>
            <a:off x="287309" y="1043169"/>
            <a:ext cx="10872788" cy="5632269"/>
          </a:xfrm>
          <a:prstGeom prst="rect">
            <a:avLst/>
          </a:prstGeom>
        </p:spPr>
      </p:pic>
      <p:sp>
        <p:nvSpPr>
          <p:cNvPr id="4" name="Slide Number Placeholder 3"/>
          <p:cNvSpPr>
            <a:spLocks noGrp="1"/>
          </p:cNvSpPr>
          <p:nvPr>
            <p:ph type="sldNum" sz="quarter" idx="12"/>
          </p:nvPr>
        </p:nvSpPr>
        <p:spPr/>
        <p:txBody>
          <a:bodyPr/>
          <a:lstStyle/>
          <a:p>
            <a:fld id="{88AD08FE-21CA-447A-B5E0-10774CCDBD3A}" type="slidenum">
              <a:rPr lang="en-US" smtClean="0"/>
              <a:t>62</a:t>
            </a:fld>
            <a:endParaRPr lang="en-US"/>
          </a:p>
        </p:txBody>
      </p:sp>
      <p:sp>
        <p:nvSpPr>
          <p:cNvPr id="6" name="Title 1"/>
          <p:cNvSpPr>
            <a:spLocks noGrp="1"/>
          </p:cNvSpPr>
          <p:nvPr>
            <p:ph type="title"/>
          </p:nvPr>
        </p:nvSpPr>
        <p:spPr>
          <a:xfrm>
            <a:off x="-152400" y="0"/>
            <a:ext cx="12344400" cy="1143000"/>
          </a:xfrm>
        </p:spPr>
        <p:txBody>
          <a:bodyPr>
            <a:noAutofit/>
          </a:bodyPr>
          <a:lstStyle/>
          <a:p>
            <a:r>
              <a:rPr lang="en-US" altLang="zh-CN" sz="3600" b="1" dirty="0" smtClean="0"/>
              <a:t>Long-Term Challenges</a:t>
            </a:r>
            <a:endParaRPr lang="en-US" sz="3600" b="1" u="sng" dirty="0"/>
          </a:p>
        </p:txBody>
      </p:sp>
      <p:sp>
        <p:nvSpPr>
          <p:cNvPr id="7" name="TextBox 6"/>
          <p:cNvSpPr txBox="1"/>
          <p:nvPr/>
        </p:nvSpPr>
        <p:spPr>
          <a:xfrm>
            <a:off x="7870741" y="5374506"/>
            <a:ext cx="4139788" cy="461665"/>
          </a:xfrm>
          <a:prstGeom prst="rect">
            <a:avLst/>
          </a:prstGeom>
          <a:solidFill>
            <a:srgbClr val="FFFF99"/>
          </a:solidFill>
        </p:spPr>
        <p:txBody>
          <a:bodyPr wrap="none" rtlCol="0">
            <a:spAutoFit/>
          </a:bodyPr>
          <a:lstStyle/>
          <a:p>
            <a:r>
              <a:rPr lang="en-US" sz="2400" b="1" dirty="0" smtClean="0"/>
              <a:t>1. Data (Text) Understanding</a:t>
            </a:r>
            <a:r>
              <a:rPr lang="zh-CN" altLang="en-US" sz="2400" b="1" dirty="0" smtClean="0"/>
              <a:t>？</a:t>
            </a:r>
            <a:endParaRPr lang="en-US" sz="2400" b="1" dirty="0" smtClean="0"/>
          </a:p>
        </p:txBody>
      </p:sp>
      <p:sp>
        <p:nvSpPr>
          <p:cNvPr id="8" name="TextBox 7"/>
          <p:cNvSpPr txBox="1"/>
          <p:nvPr/>
        </p:nvSpPr>
        <p:spPr>
          <a:xfrm>
            <a:off x="8130857" y="4356210"/>
            <a:ext cx="3882153" cy="461665"/>
          </a:xfrm>
          <a:prstGeom prst="rect">
            <a:avLst/>
          </a:prstGeom>
          <a:solidFill>
            <a:srgbClr val="FFFF99"/>
          </a:solidFill>
        </p:spPr>
        <p:txBody>
          <a:bodyPr wrap="none" rtlCol="0">
            <a:spAutoFit/>
          </a:bodyPr>
          <a:lstStyle/>
          <a:p>
            <a:pPr algn="ctr"/>
            <a:r>
              <a:rPr lang="en-US" sz="2400" b="1" dirty="0" smtClean="0"/>
              <a:t>2. Text + Non-Text Analysis</a:t>
            </a:r>
            <a:r>
              <a:rPr lang="zh-CN" altLang="en-US" sz="2400" b="1" dirty="0" smtClean="0"/>
              <a:t>？</a:t>
            </a:r>
            <a:endParaRPr lang="en-US" sz="2400" b="1" dirty="0" smtClean="0"/>
          </a:p>
        </p:txBody>
      </p:sp>
      <p:sp>
        <p:nvSpPr>
          <p:cNvPr id="9" name="TextBox 8"/>
          <p:cNvSpPr txBox="1"/>
          <p:nvPr/>
        </p:nvSpPr>
        <p:spPr>
          <a:xfrm>
            <a:off x="8295059" y="3198694"/>
            <a:ext cx="2891304" cy="461665"/>
          </a:xfrm>
          <a:prstGeom prst="rect">
            <a:avLst/>
          </a:prstGeom>
          <a:solidFill>
            <a:srgbClr val="FFFF99"/>
          </a:solidFill>
        </p:spPr>
        <p:txBody>
          <a:bodyPr wrap="none" rtlCol="0">
            <a:spAutoFit/>
          </a:bodyPr>
          <a:lstStyle/>
          <a:p>
            <a:r>
              <a:rPr lang="en-US" altLang="zh-CN" sz="2400" b="1" dirty="0" smtClean="0"/>
              <a:t>3</a:t>
            </a:r>
            <a:r>
              <a:rPr lang="en-US" altLang="zh-CN" sz="2400" b="1" dirty="0"/>
              <a:t>. Knowledge Base</a:t>
            </a:r>
            <a:r>
              <a:rPr lang="zh-CN" altLang="en-US" sz="2400" b="1" dirty="0" smtClean="0"/>
              <a:t>？</a:t>
            </a:r>
            <a:endParaRPr lang="en-US" altLang="zh-CN" sz="2400" b="1" dirty="0"/>
          </a:p>
        </p:txBody>
      </p:sp>
      <p:grpSp>
        <p:nvGrpSpPr>
          <p:cNvPr id="24" name="Group 23"/>
          <p:cNvGrpSpPr/>
          <p:nvPr/>
        </p:nvGrpSpPr>
        <p:grpSpPr>
          <a:xfrm>
            <a:off x="152400" y="271767"/>
            <a:ext cx="7376533" cy="5671833"/>
            <a:chOff x="152400" y="271767"/>
            <a:chExt cx="7376533" cy="5671833"/>
          </a:xfrm>
        </p:grpSpPr>
        <p:sp>
          <p:nvSpPr>
            <p:cNvPr id="13" name="Rounded Rectangle 12"/>
            <p:cNvSpPr/>
            <p:nvPr/>
          </p:nvSpPr>
          <p:spPr>
            <a:xfrm>
              <a:off x="318163" y="1043169"/>
              <a:ext cx="7210770" cy="4900431"/>
            </a:xfrm>
            <a:prstGeom prst="roundRect">
              <a:avLst/>
            </a:prstGeom>
            <a:solidFill>
              <a:schemeClr val="bg1"/>
            </a:solidFill>
            <a:ln w="603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2400" y="271767"/>
              <a:ext cx="2212465" cy="461665"/>
            </a:xfrm>
            <a:prstGeom prst="rect">
              <a:avLst/>
            </a:prstGeom>
            <a:solidFill>
              <a:schemeClr val="bg1"/>
            </a:solidFill>
          </p:spPr>
          <p:txBody>
            <a:bodyPr wrap="none" rtlCol="0">
              <a:spAutoFit/>
            </a:bodyPr>
            <a:lstStyle/>
            <a:p>
              <a:r>
                <a:rPr lang="en-US" sz="2400" b="1" dirty="0" smtClean="0">
                  <a:solidFill>
                    <a:srgbClr val="C00000"/>
                  </a:solidFill>
                </a:rPr>
                <a:t>New Challenges</a:t>
              </a:r>
              <a:endParaRPr lang="en-US" sz="2400" b="1" dirty="0">
                <a:solidFill>
                  <a:srgbClr val="C00000"/>
                </a:solidFill>
              </a:endParaRPr>
            </a:p>
          </p:txBody>
        </p:sp>
        <p:sp>
          <p:nvSpPr>
            <p:cNvPr id="23" name="Down Arrow 22"/>
            <p:cNvSpPr/>
            <p:nvPr/>
          </p:nvSpPr>
          <p:spPr>
            <a:xfrm>
              <a:off x="1068132" y="733432"/>
              <a:ext cx="303468" cy="59784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76084" y="1017251"/>
            <a:ext cx="11738720" cy="4575912"/>
            <a:chOff x="476084" y="1017251"/>
            <a:chExt cx="11738720" cy="4575912"/>
          </a:xfrm>
        </p:grpSpPr>
        <p:grpSp>
          <p:nvGrpSpPr>
            <p:cNvPr id="16" name="Group 15"/>
            <p:cNvGrpSpPr/>
            <p:nvPr/>
          </p:nvGrpSpPr>
          <p:grpSpPr>
            <a:xfrm>
              <a:off x="476084" y="1281422"/>
              <a:ext cx="6955173" cy="4311741"/>
              <a:chOff x="476084" y="1281422"/>
              <a:chExt cx="6955173" cy="4311741"/>
            </a:xfrm>
          </p:grpSpPr>
          <p:grpSp>
            <p:nvGrpSpPr>
              <p:cNvPr id="14" name="Group 13"/>
              <p:cNvGrpSpPr/>
              <p:nvPr/>
            </p:nvGrpSpPr>
            <p:grpSpPr>
              <a:xfrm>
                <a:off x="476084" y="1281422"/>
                <a:ext cx="6955173" cy="4311741"/>
                <a:chOff x="476084" y="1281422"/>
                <a:chExt cx="6955173" cy="4311741"/>
              </a:xfrm>
            </p:grpSpPr>
            <p:sp>
              <p:nvSpPr>
                <p:cNvPr id="10" name="TextBox 9"/>
                <p:cNvSpPr txBox="1"/>
                <p:nvPr/>
              </p:nvSpPr>
              <p:spPr>
                <a:xfrm>
                  <a:off x="476084" y="1281422"/>
                  <a:ext cx="6955173" cy="461665"/>
                </a:xfrm>
                <a:prstGeom prst="rect">
                  <a:avLst/>
                </a:prstGeom>
                <a:solidFill>
                  <a:srgbClr val="FFFF00"/>
                </a:solidFill>
              </p:spPr>
              <p:txBody>
                <a:bodyPr wrap="none" rtlCol="0">
                  <a:spAutoFit/>
                </a:bodyPr>
                <a:lstStyle/>
                <a:p>
                  <a:pPr algn="ctr"/>
                  <a:r>
                    <a:rPr lang="en-US" altLang="zh-CN" sz="2400" b="1" dirty="0" smtClean="0"/>
                    <a:t>4. Optimization of Human-Computer Collaboration</a:t>
                  </a:r>
                  <a:r>
                    <a:rPr lang="zh-CN" altLang="en-US" sz="2400" b="1" dirty="0" smtClean="0"/>
                    <a:t>？</a:t>
                  </a:r>
                </a:p>
              </p:txBody>
            </p:sp>
            <p:sp>
              <p:nvSpPr>
                <p:cNvPr id="11" name="TextBox 10"/>
                <p:cNvSpPr txBox="1"/>
                <p:nvPr/>
              </p:nvSpPr>
              <p:spPr>
                <a:xfrm>
                  <a:off x="706525" y="2190199"/>
                  <a:ext cx="6238576" cy="2677656"/>
                </a:xfrm>
                <a:prstGeom prst="rect">
                  <a:avLst/>
                </a:prstGeom>
                <a:solidFill>
                  <a:srgbClr val="FFFF00"/>
                </a:solidFill>
              </p:spPr>
              <p:txBody>
                <a:bodyPr wrap="square" rtlCol="0">
                  <a:spAutoFit/>
                </a:bodyPr>
                <a:lstStyle/>
                <a:p>
                  <a:r>
                    <a:rPr lang="en-US" sz="2400" b="1" dirty="0" smtClean="0"/>
                    <a:t>5. Many New Machine Learning Challenges</a:t>
                  </a:r>
                </a:p>
                <a:p>
                  <a:r>
                    <a:rPr lang="zh-CN" altLang="en-US" sz="2400" b="1" dirty="0" smtClean="0"/>
                    <a:t>       </a:t>
                  </a:r>
                  <a:endParaRPr lang="en-US" altLang="zh-CN" sz="2400" b="1" dirty="0" smtClean="0"/>
                </a:p>
                <a:p>
                  <a:pPr marL="342900" indent="-342900" algn="just">
                    <a:buFontTx/>
                    <a:buChar char="-"/>
                  </a:pPr>
                  <a:r>
                    <a:rPr lang="en-US" altLang="zh-CN" sz="2400" b="1" dirty="0" smtClean="0"/>
                    <a:t>Learn to model a task?</a:t>
                  </a:r>
                </a:p>
                <a:p>
                  <a:pPr marL="342900" indent="-342900" algn="just">
                    <a:buFontTx/>
                    <a:buChar char="-"/>
                  </a:pPr>
                  <a:r>
                    <a:rPr lang="en-US" sz="2400" b="1" dirty="0" smtClean="0"/>
                    <a:t>Learn to model a user</a:t>
                  </a:r>
                  <a:r>
                    <a:rPr lang="en-US" altLang="zh-CN" sz="2400" b="1" dirty="0" smtClean="0"/>
                    <a:t>?</a:t>
                  </a:r>
                  <a:endParaRPr lang="en-US" sz="2400" b="1" dirty="0" smtClean="0"/>
                </a:p>
                <a:p>
                  <a:pPr marL="342900" indent="-342900" algn="just">
                    <a:buFontTx/>
                    <a:buChar char="-"/>
                  </a:pPr>
                  <a:r>
                    <a:rPr lang="en-US" sz="2400" b="1" dirty="0" smtClean="0"/>
                    <a:t>Learn to model a system</a:t>
                  </a:r>
                  <a:r>
                    <a:rPr lang="zh-CN" altLang="en-US" sz="2400" b="1" dirty="0" smtClean="0"/>
                    <a:t>？</a:t>
                  </a:r>
                  <a:endParaRPr lang="en-US" sz="2400" b="1" dirty="0" smtClean="0"/>
                </a:p>
                <a:p>
                  <a:pPr marL="342900" indent="-342900" algn="just">
                    <a:buFontTx/>
                    <a:buChar char="-"/>
                  </a:pPr>
                  <a:r>
                    <a:rPr lang="en-US" sz="2400" b="1" dirty="0" smtClean="0"/>
                    <a:t>Learn to collaborate with users?</a:t>
                  </a:r>
                </a:p>
                <a:p>
                  <a:pPr marL="342900" indent="-342900" algn="just">
                    <a:buFontTx/>
                    <a:buChar char="-"/>
                  </a:pPr>
                  <a:r>
                    <a:rPr lang="en-US" altLang="zh-CN" sz="2400" b="1" dirty="0" smtClean="0"/>
                    <a:t>Continuous learning</a:t>
                  </a:r>
                  <a:r>
                    <a:rPr lang="zh-CN" altLang="en-US" sz="2400" b="1" dirty="0" smtClean="0"/>
                    <a:t>？</a:t>
                  </a:r>
                  <a:endParaRPr lang="en-US" altLang="zh-CN" sz="2400" b="1" dirty="0" smtClean="0"/>
                </a:p>
              </p:txBody>
            </p:sp>
            <p:sp>
              <p:nvSpPr>
                <p:cNvPr id="12" name="TextBox 11"/>
                <p:cNvSpPr txBox="1"/>
                <p:nvPr/>
              </p:nvSpPr>
              <p:spPr>
                <a:xfrm>
                  <a:off x="3475181" y="5131498"/>
                  <a:ext cx="3744102" cy="461665"/>
                </a:xfrm>
                <a:prstGeom prst="rect">
                  <a:avLst/>
                </a:prstGeom>
                <a:solidFill>
                  <a:srgbClr val="FFFF00"/>
                </a:solidFill>
              </p:spPr>
              <p:txBody>
                <a:bodyPr wrap="none" rtlCol="0">
                  <a:spAutoFit/>
                </a:bodyPr>
                <a:lstStyle/>
                <a:p>
                  <a:pPr algn="ctr"/>
                  <a:r>
                    <a:rPr lang="en-US" altLang="zh-CN" sz="2400" b="1" dirty="0" smtClean="0"/>
                    <a:t>7. Robustness</a:t>
                  </a:r>
                  <a:r>
                    <a:rPr lang="zh-CN" altLang="en-US" sz="2400" b="1" dirty="0" smtClean="0"/>
                    <a:t> </a:t>
                  </a:r>
                  <a:r>
                    <a:rPr lang="en-US" altLang="zh-CN" sz="2400" b="1" dirty="0" smtClean="0"/>
                    <a:t>and Security?</a:t>
                  </a:r>
                </a:p>
              </p:txBody>
            </p:sp>
          </p:grpSp>
          <p:sp>
            <p:nvSpPr>
              <p:cNvPr id="15" name="TextBox 14"/>
              <p:cNvSpPr txBox="1"/>
              <p:nvPr/>
            </p:nvSpPr>
            <p:spPr>
              <a:xfrm>
                <a:off x="614220" y="5084134"/>
                <a:ext cx="2742033" cy="461665"/>
              </a:xfrm>
              <a:prstGeom prst="rect">
                <a:avLst/>
              </a:prstGeom>
              <a:solidFill>
                <a:srgbClr val="FFFF00"/>
              </a:solidFill>
            </p:spPr>
            <p:txBody>
              <a:bodyPr wrap="none" rtlCol="0">
                <a:spAutoFit/>
              </a:bodyPr>
              <a:lstStyle/>
              <a:p>
                <a:pPr algn="ctr"/>
                <a:r>
                  <a:rPr lang="en-US" altLang="zh-CN" sz="2400" b="1" dirty="0" smtClean="0"/>
                  <a:t>6. General Systems?</a:t>
                </a:r>
              </a:p>
            </p:txBody>
          </p:sp>
        </p:grpSp>
        <p:sp>
          <p:nvSpPr>
            <p:cNvPr id="17" name="TextBox 16"/>
            <p:cNvSpPr txBox="1"/>
            <p:nvPr/>
          </p:nvSpPr>
          <p:spPr>
            <a:xfrm>
              <a:off x="7856474" y="1017251"/>
              <a:ext cx="3785588" cy="461665"/>
            </a:xfrm>
            <a:prstGeom prst="rect">
              <a:avLst/>
            </a:prstGeom>
            <a:solidFill>
              <a:srgbClr val="FFFF00"/>
            </a:solidFill>
          </p:spPr>
          <p:txBody>
            <a:bodyPr wrap="none" rtlCol="0">
              <a:spAutoFit/>
            </a:bodyPr>
            <a:lstStyle/>
            <a:p>
              <a:r>
                <a:rPr lang="en-US" altLang="zh-CN" sz="2400" b="1" dirty="0" smtClean="0"/>
                <a:t>Minimize total effort of user</a:t>
              </a:r>
            </a:p>
          </p:txBody>
        </p:sp>
        <p:sp>
          <p:nvSpPr>
            <p:cNvPr id="18" name="TextBox 17"/>
            <p:cNvSpPr txBox="1"/>
            <p:nvPr/>
          </p:nvSpPr>
          <p:spPr>
            <a:xfrm>
              <a:off x="7647976" y="1825869"/>
              <a:ext cx="4566828" cy="461665"/>
            </a:xfrm>
            <a:prstGeom prst="rect">
              <a:avLst/>
            </a:prstGeom>
            <a:solidFill>
              <a:srgbClr val="FFFF00"/>
            </a:solidFill>
          </p:spPr>
          <p:txBody>
            <a:bodyPr wrap="none" rtlCol="0">
              <a:spAutoFit/>
            </a:bodyPr>
            <a:lstStyle/>
            <a:p>
              <a:r>
                <a:rPr lang="en-US" altLang="zh-CN" sz="2400" b="1" dirty="0" smtClean="0"/>
                <a:t>Minimize operation cost of system</a:t>
              </a:r>
            </a:p>
          </p:txBody>
        </p:sp>
        <p:sp>
          <p:nvSpPr>
            <p:cNvPr id="19" name="Right Arrow 18"/>
            <p:cNvSpPr/>
            <p:nvPr/>
          </p:nvSpPr>
          <p:spPr>
            <a:xfrm rot="19545761">
              <a:off x="7199821" y="1147347"/>
              <a:ext cx="642778" cy="247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359696">
              <a:off x="7046210" y="1807647"/>
              <a:ext cx="656599" cy="224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36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solidFill>
                  <a:schemeClr val="tx1"/>
                </a:solidFill>
              </a:rPr>
              <a:t>If time permitting</a:t>
            </a:r>
            <a:r>
              <a:rPr lang="en-US" dirty="0" smtClean="0"/>
              <a:t>, some on-going work on optimization of human-computer collaboration… </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63</a:t>
            </a:fld>
            <a:endParaRPr lang="en-US"/>
          </a:p>
        </p:txBody>
      </p:sp>
    </p:spTree>
    <p:extLst>
      <p:ext uri="{BB962C8B-B14F-4D97-AF65-F5344CB8AC3E}">
        <p14:creationId xmlns:p14="http://schemas.microsoft.com/office/powerpoint/2010/main" val="34762288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47800"/>
          </a:xfrm>
        </p:spPr>
        <p:txBody>
          <a:bodyPr>
            <a:normAutofit/>
          </a:bodyPr>
          <a:lstStyle/>
          <a:p>
            <a:r>
              <a:rPr lang="en-US" sz="3600" b="1" dirty="0" smtClean="0"/>
              <a:t>Optimization</a:t>
            </a:r>
            <a:r>
              <a:rPr lang="en-US" sz="3600" dirty="0" smtClean="0"/>
              <a:t> of Human-Computer </a:t>
            </a:r>
            <a:r>
              <a:rPr lang="en-US" sz="3600" b="1" dirty="0" smtClean="0"/>
              <a:t>Collaboration</a:t>
            </a:r>
            <a:r>
              <a:rPr lang="en-US" sz="3600" dirty="0" smtClean="0"/>
              <a:t>:</a:t>
            </a:r>
            <a:br>
              <a:rPr lang="en-US" sz="3600" dirty="0" smtClean="0"/>
            </a:br>
            <a:r>
              <a:rPr lang="en-US" sz="3600" dirty="0" smtClean="0"/>
              <a:t>Human-Computer Interaction = </a:t>
            </a:r>
            <a:r>
              <a:rPr lang="en-US" sz="3600" b="1" dirty="0" smtClean="0"/>
              <a:t>Cooperative Game-Playing</a:t>
            </a:r>
            <a:endParaRPr lang="en-US" sz="3600" b="1" dirty="0"/>
          </a:p>
        </p:txBody>
      </p:sp>
      <p:sp>
        <p:nvSpPr>
          <p:cNvPr id="3" name="Content Placeholder 2"/>
          <p:cNvSpPr>
            <a:spLocks noGrp="1"/>
          </p:cNvSpPr>
          <p:nvPr>
            <p:ph idx="1"/>
          </p:nvPr>
        </p:nvSpPr>
        <p:spPr>
          <a:xfrm>
            <a:off x="304800" y="1447800"/>
            <a:ext cx="11684000" cy="5045076"/>
          </a:xfrm>
        </p:spPr>
        <p:txBody>
          <a:bodyPr>
            <a:normAutofit lnSpcReduction="10000"/>
          </a:bodyPr>
          <a:lstStyle/>
          <a:p>
            <a:r>
              <a:rPr lang="en-US" b="1" dirty="0" smtClean="0"/>
              <a:t>Players</a:t>
            </a:r>
            <a:r>
              <a:rPr lang="en-US" dirty="0" smtClean="0"/>
              <a:t>: Player 1= computer system;  Player 2= user</a:t>
            </a:r>
          </a:p>
          <a:p>
            <a:r>
              <a:rPr lang="en-US" b="1" dirty="0" smtClean="0"/>
              <a:t>Rules</a:t>
            </a:r>
            <a:r>
              <a:rPr lang="en-US" dirty="0" smtClean="0"/>
              <a:t> of game:</a:t>
            </a:r>
          </a:p>
          <a:p>
            <a:pPr lvl="1"/>
            <a:r>
              <a:rPr lang="en-US" sz="2400" dirty="0"/>
              <a:t>Player take turns to make “moves</a:t>
            </a:r>
            <a:r>
              <a:rPr lang="en-US" sz="2400" dirty="0" smtClean="0"/>
              <a:t>” </a:t>
            </a:r>
          </a:p>
          <a:p>
            <a:pPr lvl="2"/>
            <a:r>
              <a:rPr lang="en-US" sz="2000" b="1" dirty="0" smtClean="0"/>
              <a:t>User move = user action </a:t>
            </a:r>
          </a:p>
          <a:p>
            <a:pPr lvl="2"/>
            <a:r>
              <a:rPr lang="en-US" sz="2000" b="1" dirty="0" smtClean="0"/>
              <a:t>System move = show an “interface card”</a:t>
            </a:r>
            <a:endParaRPr lang="en-US" sz="2000" b="1" dirty="0"/>
          </a:p>
          <a:p>
            <a:pPr lvl="1"/>
            <a:r>
              <a:rPr lang="en-US" sz="2400" dirty="0"/>
              <a:t>For </a:t>
            </a:r>
            <a:r>
              <a:rPr lang="en-US" sz="2400" dirty="0" smtClean="0"/>
              <a:t>each action taken by user</a:t>
            </a:r>
            <a:r>
              <a:rPr lang="en-US" sz="2400" dirty="0"/>
              <a:t>, </a:t>
            </a:r>
            <a:r>
              <a:rPr lang="en-US" sz="2400" dirty="0" smtClean="0"/>
              <a:t>system responds by showing </a:t>
            </a:r>
            <a:r>
              <a:rPr lang="en-US" sz="2400" dirty="0"/>
              <a:t>an </a:t>
            </a:r>
            <a:r>
              <a:rPr lang="en-US" sz="2400" dirty="0" smtClean="0"/>
              <a:t>interface card</a:t>
            </a:r>
            <a:endParaRPr lang="en-US" sz="2400" dirty="0"/>
          </a:p>
          <a:p>
            <a:pPr lvl="1"/>
            <a:r>
              <a:rPr lang="en-US" sz="2400" dirty="0" smtClean="0"/>
              <a:t>For each interface card shown, user responds by taking an action  </a:t>
            </a:r>
          </a:p>
          <a:p>
            <a:pPr lvl="1"/>
            <a:r>
              <a:rPr lang="en-US" sz="2400" dirty="0" smtClean="0"/>
              <a:t>First </a:t>
            </a:r>
            <a:r>
              <a:rPr lang="en-US" sz="2400" dirty="0"/>
              <a:t>move = </a:t>
            </a:r>
            <a:r>
              <a:rPr lang="en-US" sz="2400" dirty="0" smtClean="0"/>
              <a:t>User starts an application software with a particular configuration</a:t>
            </a:r>
            <a:endParaRPr lang="en-US" sz="2000" dirty="0"/>
          </a:p>
          <a:p>
            <a:pPr lvl="1"/>
            <a:r>
              <a:rPr lang="en-US" sz="2400" dirty="0" smtClean="0"/>
              <a:t>Last move = User stops using the system (with task either finished or not) </a:t>
            </a:r>
            <a:endParaRPr lang="en-US" sz="2400" dirty="0"/>
          </a:p>
          <a:p>
            <a:r>
              <a:rPr lang="en-US" b="1" dirty="0" smtClean="0"/>
              <a:t>Objective</a:t>
            </a:r>
            <a:r>
              <a:rPr lang="en-US" dirty="0" smtClean="0"/>
              <a:t>:  </a:t>
            </a:r>
            <a:r>
              <a:rPr lang="en-US" b="1" dirty="0" smtClean="0"/>
              <a:t>help</a:t>
            </a:r>
            <a:r>
              <a:rPr lang="en-US" dirty="0" smtClean="0"/>
              <a:t> the user</a:t>
            </a:r>
            <a:r>
              <a:rPr lang="en-US" dirty="0"/>
              <a:t> </a:t>
            </a:r>
            <a:r>
              <a:rPr lang="en-US" dirty="0" smtClean="0"/>
              <a:t>complete the </a:t>
            </a:r>
            <a:r>
              <a:rPr lang="en-US" b="1" dirty="0" smtClean="0"/>
              <a:t>task</a:t>
            </a:r>
            <a:r>
              <a:rPr lang="en-US" dirty="0" smtClean="0"/>
              <a:t> with </a:t>
            </a:r>
            <a:r>
              <a:rPr lang="en-US" b="1" dirty="0" smtClean="0"/>
              <a:t>minimum effort </a:t>
            </a:r>
            <a:r>
              <a:rPr lang="en-US" dirty="0" smtClean="0"/>
              <a:t>&amp; </a:t>
            </a:r>
            <a:r>
              <a:rPr lang="en-US" b="1" dirty="0" smtClean="0"/>
              <a:t>minimum operating cost </a:t>
            </a:r>
            <a:r>
              <a:rPr lang="en-US" dirty="0" smtClean="0"/>
              <a:t>for system</a:t>
            </a:r>
          </a:p>
        </p:txBody>
      </p:sp>
      <p:sp>
        <p:nvSpPr>
          <p:cNvPr id="4" name="Slide Number Placeholder 3"/>
          <p:cNvSpPr>
            <a:spLocks noGrp="1"/>
          </p:cNvSpPr>
          <p:nvPr>
            <p:ph type="sldNum" sz="quarter" idx="12"/>
          </p:nvPr>
        </p:nvSpPr>
        <p:spPr/>
        <p:txBody>
          <a:bodyPr/>
          <a:lstStyle/>
          <a:p>
            <a:fld id="{88AD08FE-21CA-447A-B5E0-10774CCDBD3A}" type="slidenum">
              <a:rPr lang="en-US" smtClean="0"/>
              <a:t>64</a:t>
            </a:fld>
            <a:endParaRPr lang="en-US" dirty="0"/>
          </a:p>
        </p:txBody>
      </p:sp>
    </p:spTree>
    <p:extLst>
      <p:ext uri="{BB962C8B-B14F-4D97-AF65-F5344CB8AC3E}">
        <p14:creationId xmlns:p14="http://schemas.microsoft.com/office/powerpoint/2010/main" val="2323538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0" y="-152400"/>
            <a:ext cx="12115800" cy="1066800"/>
          </a:xfrm>
        </p:spPr>
        <p:txBody>
          <a:bodyPr>
            <a:noAutofit/>
          </a:bodyPr>
          <a:lstStyle/>
          <a:p>
            <a:r>
              <a:rPr lang="en-US" altLang="en-US" sz="3600" dirty="0" smtClean="0"/>
              <a:t>Example of cooperative game-playing: </a:t>
            </a:r>
            <a:r>
              <a:rPr lang="en-US" altLang="en-US" sz="3600" b="1" dirty="0" smtClean="0"/>
              <a:t>search engine</a:t>
            </a:r>
            <a:endParaRPr lang="en-US" altLang="en-US" sz="4000" b="1" dirty="0"/>
          </a:p>
        </p:txBody>
      </p:sp>
      <p:sp>
        <p:nvSpPr>
          <p:cNvPr id="18436" name="Text Box 5"/>
          <p:cNvSpPr txBox="1">
            <a:spLocks noChangeArrowheads="1"/>
          </p:cNvSpPr>
          <p:nvPr/>
        </p:nvSpPr>
        <p:spPr bwMode="auto">
          <a:xfrm>
            <a:off x="2966637" y="1671145"/>
            <a:ext cx="870751"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b="1" dirty="0"/>
              <a:t>User</a:t>
            </a:r>
          </a:p>
        </p:txBody>
      </p:sp>
      <p:sp>
        <p:nvSpPr>
          <p:cNvPr id="18437" name="Text Box 6"/>
          <p:cNvSpPr txBox="1">
            <a:spLocks noChangeArrowheads="1"/>
          </p:cNvSpPr>
          <p:nvPr/>
        </p:nvSpPr>
        <p:spPr bwMode="auto">
          <a:xfrm>
            <a:off x="6553200" y="1610380"/>
            <a:ext cx="1249316"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b="1" dirty="0"/>
              <a:t>System</a:t>
            </a:r>
          </a:p>
        </p:txBody>
      </p:sp>
      <p:sp>
        <p:nvSpPr>
          <p:cNvPr id="18438" name="Text Box 7"/>
          <p:cNvSpPr txBox="1">
            <a:spLocks noChangeArrowheads="1"/>
          </p:cNvSpPr>
          <p:nvPr/>
        </p:nvSpPr>
        <p:spPr bwMode="auto">
          <a:xfrm>
            <a:off x="2476501" y="2343150"/>
            <a:ext cx="2099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a:solidFill>
                  <a:srgbClr val="CC0000"/>
                </a:solidFill>
              </a:rPr>
              <a:t>A</a:t>
            </a:r>
            <a:r>
              <a:rPr lang="en-US" altLang="en-US" sz="2000" b="1" baseline="-25000">
                <a:solidFill>
                  <a:srgbClr val="CC0000"/>
                </a:solidFill>
              </a:rPr>
              <a:t>1</a:t>
            </a:r>
            <a:r>
              <a:rPr lang="en-US" altLang="en-US" sz="2000" b="1"/>
              <a:t> : Enter a query </a:t>
            </a:r>
          </a:p>
        </p:txBody>
      </p:sp>
      <p:grpSp>
        <p:nvGrpSpPr>
          <p:cNvPr id="3" name="Group 2"/>
          <p:cNvGrpSpPr/>
          <p:nvPr/>
        </p:nvGrpSpPr>
        <p:grpSpPr>
          <a:xfrm>
            <a:off x="4724400" y="2355850"/>
            <a:ext cx="5397466" cy="707886"/>
            <a:chOff x="3200400" y="2355850"/>
            <a:chExt cx="5397466" cy="707886"/>
          </a:xfrm>
        </p:grpSpPr>
        <p:sp>
          <p:nvSpPr>
            <p:cNvPr id="18439" name="Line 8"/>
            <p:cNvSpPr>
              <a:spLocks noChangeShapeType="1"/>
            </p:cNvSpPr>
            <p:nvPr/>
          </p:nvSpPr>
          <p:spPr bwMode="auto">
            <a:xfrm flipV="1">
              <a:off x="3200400" y="2539999"/>
              <a:ext cx="1116012" cy="32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8440" name="Text Box 9"/>
            <p:cNvSpPr txBox="1">
              <a:spLocks noChangeArrowheads="1"/>
            </p:cNvSpPr>
            <p:nvPr/>
          </p:nvSpPr>
          <p:spPr bwMode="auto">
            <a:xfrm>
              <a:off x="4438650" y="2355850"/>
              <a:ext cx="4159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a:t>Which  information items to present?</a:t>
              </a:r>
            </a:p>
            <a:p>
              <a:r>
                <a:rPr lang="en-US" altLang="en-US" sz="2000" b="1"/>
                <a:t>How to present them? </a:t>
              </a:r>
            </a:p>
          </p:txBody>
        </p:sp>
      </p:grpSp>
      <p:grpSp>
        <p:nvGrpSpPr>
          <p:cNvPr id="5" name="Group 4"/>
          <p:cNvGrpSpPr/>
          <p:nvPr/>
        </p:nvGrpSpPr>
        <p:grpSpPr>
          <a:xfrm>
            <a:off x="2722562" y="3206750"/>
            <a:ext cx="3422650" cy="707886"/>
            <a:chOff x="1198562" y="3206750"/>
            <a:chExt cx="3422650" cy="707886"/>
          </a:xfrm>
        </p:grpSpPr>
        <p:sp>
          <p:nvSpPr>
            <p:cNvPr id="18441" name="Line 10"/>
            <p:cNvSpPr>
              <a:spLocks noChangeShapeType="1"/>
            </p:cNvSpPr>
            <p:nvPr/>
          </p:nvSpPr>
          <p:spPr bwMode="auto">
            <a:xfrm flipH="1">
              <a:off x="2868612" y="3581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8443" name="Text Box 12"/>
            <p:cNvSpPr txBox="1">
              <a:spLocks noChangeArrowheads="1"/>
            </p:cNvSpPr>
            <p:nvPr/>
          </p:nvSpPr>
          <p:spPr bwMode="auto">
            <a:xfrm>
              <a:off x="1198562" y="3206750"/>
              <a:ext cx="15665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a:t>Which items </a:t>
              </a:r>
            </a:p>
            <a:p>
              <a:r>
                <a:rPr lang="en-US" altLang="en-US" sz="2000" b="1"/>
                <a:t>to view?</a:t>
              </a:r>
            </a:p>
          </p:txBody>
        </p:sp>
      </p:grpSp>
      <p:grpSp>
        <p:nvGrpSpPr>
          <p:cNvPr id="4" name="Group 3"/>
          <p:cNvGrpSpPr/>
          <p:nvPr/>
        </p:nvGrpSpPr>
        <p:grpSpPr>
          <a:xfrm>
            <a:off x="6221412" y="2971800"/>
            <a:ext cx="2607124" cy="838200"/>
            <a:chOff x="4697412" y="2971800"/>
            <a:chExt cx="2607124" cy="838200"/>
          </a:xfrm>
        </p:grpSpPr>
        <p:sp>
          <p:nvSpPr>
            <p:cNvPr id="18442" name="Text Box 11"/>
            <p:cNvSpPr txBox="1">
              <a:spLocks noChangeArrowheads="1"/>
            </p:cNvSpPr>
            <p:nvPr/>
          </p:nvSpPr>
          <p:spPr bwMode="auto">
            <a:xfrm>
              <a:off x="4697412" y="3409890"/>
              <a:ext cx="2607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solidFill>
                    <a:srgbClr val="CC0000"/>
                  </a:solidFill>
                </a:rPr>
                <a:t>R</a:t>
              </a:r>
              <a:r>
                <a:rPr lang="en-US" altLang="en-US" sz="2000" b="1" baseline="-25000" dirty="0">
                  <a:solidFill>
                    <a:srgbClr val="CC0000"/>
                  </a:solidFill>
                </a:rPr>
                <a:t>1</a:t>
              </a:r>
              <a:r>
                <a:rPr lang="en-US" altLang="en-US" sz="2000" b="1" dirty="0"/>
                <a:t>: results (</a:t>
              </a:r>
              <a:r>
                <a:rPr lang="en-US" altLang="en-US" sz="2000" b="1" dirty="0" err="1"/>
                <a:t>i</a:t>
              </a:r>
              <a:r>
                <a:rPr lang="en-US" altLang="en-US" sz="2000" b="1" dirty="0"/>
                <a:t>=1, 2, 3, …)</a:t>
              </a:r>
            </a:p>
          </p:txBody>
        </p:sp>
        <p:sp>
          <p:nvSpPr>
            <p:cNvPr id="18444" name="Line 13"/>
            <p:cNvSpPr>
              <a:spLocks noChangeShapeType="1"/>
            </p:cNvSpPr>
            <p:nvPr/>
          </p:nvSpPr>
          <p:spPr bwMode="auto">
            <a:xfrm>
              <a:off x="5688012" y="2971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grpSp>
      <p:grpSp>
        <p:nvGrpSpPr>
          <p:cNvPr id="6" name="Group 5"/>
          <p:cNvGrpSpPr/>
          <p:nvPr/>
        </p:nvGrpSpPr>
        <p:grpSpPr>
          <a:xfrm>
            <a:off x="2346326" y="3886200"/>
            <a:ext cx="1701491" cy="762000"/>
            <a:chOff x="822325" y="3886200"/>
            <a:chExt cx="1701491" cy="762000"/>
          </a:xfrm>
        </p:grpSpPr>
        <p:sp>
          <p:nvSpPr>
            <p:cNvPr id="18445" name="Text Box 14"/>
            <p:cNvSpPr txBox="1">
              <a:spLocks noChangeArrowheads="1"/>
            </p:cNvSpPr>
            <p:nvPr/>
          </p:nvSpPr>
          <p:spPr bwMode="auto">
            <a:xfrm>
              <a:off x="822325" y="4186535"/>
              <a:ext cx="1701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solidFill>
                    <a:srgbClr val="CC0000"/>
                  </a:solidFill>
                </a:rPr>
                <a:t>A</a:t>
              </a:r>
              <a:r>
                <a:rPr lang="en-US" altLang="en-US" sz="2000" b="1" baseline="-25000" dirty="0">
                  <a:solidFill>
                    <a:srgbClr val="CC0000"/>
                  </a:solidFill>
                </a:rPr>
                <a:t>2</a:t>
              </a:r>
              <a:r>
                <a:rPr lang="en-US" altLang="en-US" sz="2000" b="1" dirty="0"/>
                <a:t> :</a:t>
              </a:r>
              <a:r>
                <a:rPr lang="en-US" altLang="en-US" sz="2400" dirty="0"/>
                <a:t> </a:t>
              </a:r>
              <a:r>
                <a:rPr lang="en-US" altLang="en-US" sz="2000" b="1" dirty="0"/>
                <a:t>View item</a:t>
              </a:r>
            </a:p>
          </p:txBody>
        </p:sp>
        <p:sp>
          <p:nvSpPr>
            <p:cNvPr id="18446" name="Line 15"/>
            <p:cNvSpPr>
              <a:spLocks noChangeShapeType="1"/>
            </p:cNvSpPr>
            <p:nvPr/>
          </p:nvSpPr>
          <p:spPr bwMode="auto">
            <a:xfrm>
              <a:off x="1878012" y="3886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grpSp>
      <p:grpSp>
        <p:nvGrpSpPr>
          <p:cNvPr id="7" name="Group 6"/>
          <p:cNvGrpSpPr/>
          <p:nvPr/>
        </p:nvGrpSpPr>
        <p:grpSpPr>
          <a:xfrm>
            <a:off x="4495801" y="3987800"/>
            <a:ext cx="5256553" cy="707886"/>
            <a:chOff x="2971800" y="3987800"/>
            <a:chExt cx="5256553" cy="707886"/>
          </a:xfrm>
        </p:grpSpPr>
        <p:sp>
          <p:nvSpPr>
            <p:cNvPr id="18447" name="Line 16"/>
            <p:cNvSpPr>
              <a:spLocks noChangeShapeType="1"/>
            </p:cNvSpPr>
            <p:nvPr/>
          </p:nvSpPr>
          <p:spPr bwMode="auto">
            <a:xfrm>
              <a:off x="2971800" y="44196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8448" name="Text Box 17"/>
            <p:cNvSpPr txBox="1">
              <a:spLocks noChangeArrowheads="1"/>
            </p:cNvSpPr>
            <p:nvPr/>
          </p:nvSpPr>
          <p:spPr bwMode="auto">
            <a:xfrm>
              <a:off x="4621212" y="3987800"/>
              <a:ext cx="36071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Which aspects/parts of the item</a:t>
              </a:r>
            </a:p>
            <a:p>
              <a:r>
                <a:rPr lang="en-US" altLang="en-US" sz="2000" b="1" dirty="0"/>
                <a:t>to show?  How?</a:t>
              </a:r>
            </a:p>
          </p:txBody>
        </p:sp>
      </p:grpSp>
      <p:grpSp>
        <p:nvGrpSpPr>
          <p:cNvPr id="8" name="Group 7"/>
          <p:cNvGrpSpPr/>
          <p:nvPr/>
        </p:nvGrpSpPr>
        <p:grpSpPr>
          <a:xfrm>
            <a:off x="6297613" y="4597400"/>
            <a:ext cx="3061031" cy="736660"/>
            <a:chOff x="4773612" y="4597400"/>
            <a:chExt cx="3061031" cy="736660"/>
          </a:xfrm>
        </p:grpSpPr>
        <p:sp>
          <p:nvSpPr>
            <p:cNvPr id="18449" name="Line 18"/>
            <p:cNvSpPr>
              <a:spLocks noChangeShapeType="1"/>
            </p:cNvSpPr>
            <p:nvPr/>
          </p:nvSpPr>
          <p:spPr bwMode="auto">
            <a:xfrm>
              <a:off x="5688012" y="4597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8450" name="Text Box 19"/>
            <p:cNvSpPr txBox="1">
              <a:spLocks noChangeArrowheads="1"/>
            </p:cNvSpPr>
            <p:nvPr/>
          </p:nvSpPr>
          <p:spPr bwMode="auto">
            <a:xfrm>
              <a:off x="4773612" y="4933950"/>
              <a:ext cx="30610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solidFill>
                    <a:srgbClr val="CC0000"/>
                  </a:solidFill>
                </a:rPr>
                <a:t>R</a:t>
              </a:r>
              <a:r>
                <a:rPr lang="en-US" altLang="en-US" sz="2000" b="1" baseline="-25000" dirty="0">
                  <a:solidFill>
                    <a:srgbClr val="CC0000"/>
                  </a:solidFill>
                </a:rPr>
                <a:t>2</a:t>
              </a:r>
              <a:r>
                <a:rPr lang="en-US" altLang="en-US" sz="2000" b="1" dirty="0">
                  <a:solidFill>
                    <a:srgbClr val="CC0000"/>
                  </a:solidFill>
                </a:rPr>
                <a:t>:</a:t>
              </a:r>
              <a:r>
                <a:rPr lang="en-US" altLang="en-US" sz="2000" b="1" dirty="0"/>
                <a:t> Item summary/preview</a:t>
              </a:r>
            </a:p>
          </p:txBody>
        </p:sp>
      </p:grpSp>
      <p:grpSp>
        <p:nvGrpSpPr>
          <p:cNvPr id="9" name="Group 8"/>
          <p:cNvGrpSpPr/>
          <p:nvPr/>
        </p:nvGrpSpPr>
        <p:grpSpPr>
          <a:xfrm>
            <a:off x="2716212" y="4876800"/>
            <a:ext cx="3505200" cy="400110"/>
            <a:chOff x="1192212" y="4876800"/>
            <a:chExt cx="3505200" cy="400110"/>
          </a:xfrm>
        </p:grpSpPr>
        <p:sp>
          <p:nvSpPr>
            <p:cNvPr id="18451" name="Line 20"/>
            <p:cNvSpPr>
              <a:spLocks noChangeShapeType="1"/>
            </p:cNvSpPr>
            <p:nvPr/>
          </p:nvSpPr>
          <p:spPr bwMode="auto">
            <a:xfrm flipH="1">
              <a:off x="2944812" y="51308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8452" name="Text Box 21"/>
            <p:cNvSpPr txBox="1">
              <a:spLocks noChangeArrowheads="1"/>
            </p:cNvSpPr>
            <p:nvPr/>
          </p:nvSpPr>
          <p:spPr bwMode="auto">
            <a:xfrm>
              <a:off x="1192212" y="4876800"/>
              <a:ext cx="14596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View more?</a:t>
              </a:r>
            </a:p>
          </p:txBody>
        </p:sp>
      </p:grpSp>
      <p:grpSp>
        <p:nvGrpSpPr>
          <p:cNvPr id="10" name="Group 9"/>
          <p:cNvGrpSpPr/>
          <p:nvPr/>
        </p:nvGrpSpPr>
        <p:grpSpPr>
          <a:xfrm>
            <a:off x="1905001" y="5283200"/>
            <a:ext cx="2995885" cy="1088886"/>
            <a:chOff x="381000" y="5283200"/>
            <a:chExt cx="2995885" cy="1088886"/>
          </a:xfrm>
        </p:grpSpPr>
        <p:sp>
          <p:nvSpPr>
            <p:cNvPr id="18453" name="Line 22"/>
            <p:cNvSpPr>
              <a:spLocks noChangeShapeType="1"/>
            </p:cNvSpPr>
            <p:nvPr/>
          </p:nvSpPr>
          <p:spPr bwMode="auto">
            <a:xfrm>
              <a:off x="1878012" y="5283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8454" name="Text Box 23"/>
            <p:cNvSpPr txBox="1">
              <a:spLocks noChangeArrowheads="1"/>
            </p:cNvSpPr>
            <p:nvPr/>
          </p:nvSpPr>
          <p:spPr bwMode="auto">
            <a:xfrm>
              <a:off x="381000" y="5664200"/>
              <a:ext cx="29958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a:solidFill>
                    <a:srgbClr val="CC0000"/>
                  </a:solidFill>
                </a:rPr>
                <a:t>A</a:t>
              </a:r>
              <a:r>
                <a:rPr lang="en-US" altLang="en-US" sz="2000" b="1" baseline="-25000">
                  <a:solidFill>
                    <a:srgbClr val="CC0000"/>
                  </a:solidFill>
                </a:rPr>
                <a:t>3</a:t>
              </a:r>
              <a:r>
                <a:rPr lang="en-US" altLang="en-US" sz="2000" b="1"/>
                <a:t> : Scroll down or click on</a:t>
              </a:r>
            </a:p>
            <a:p>
              <a:r>
                <a:rPr lang="en-US" altLang="en-US" sz="2000" b="1"/>
                <a:t>      “Back”/”Next”  button</a:t>
              </a:r>
            </a:p>
          </p:txBody>
        </p:sp>
      </p:grpSp>
      <p:grpSp>
        <p:nvGrpSpPr>
          <p:cNvPr id="11" name="Group 10"/>
          <p:cNvGrpSpPr/>
          <p:nvPr/>
        </p:nvGrpSpPr>
        <p:grpSpPr>
          <a:xfrm>
            <a:off x="5029200" y="2057400"/>
            <a:ext cx="5181600" cy="3886200"/>
            <a:chOff x="3505200" y="2057400"/>
            <a:chExt cx="5181600" cy="3886200"/>
          </a:xfrm>
        </p:grpSpPr>
        <p:sp>
          <p:nvSpPr>
            <p:cNvPr id="18455" name="Line 24"/>
            <p:cNvSpPr>
              <a:spLocks noChangeShapeType="1"/>
            </p:cNvSpPr>
            <p:nvPr/>
          </p:nvSpPr>
          <p:spPr bwMode="auto">
            <a:xfrm flipV="1">
              <a:off x="3505200" y="5943600"/>
              <a:ext cx="518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8456" name="Line 25"/>
            <p:cNvSpPr>
              <a:spLocks noChangeShapeType="1"/>
            </p:cNvSpPr>
            <p:nvPr/>
          </p:nvSpPr>
          <p:spPr bwMode="auto">
            <a:xfrm flipV="1">
              <a:off x="8610600" y="2057400"/>
              <a:ext cx="0" cy="3810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8457" name="Line 26"/>
            <p:cNvSpPr>
              <a:spLocks noChangeShapeType="1"/>
            </p:cNvSpPr>
            <p:nvPr/>
          </p:nvSpPr>
          <p:spPr bwMode="auto">
            <a:xfrm flipH="1">
              <a:off x="6602412" y="2082800"/>
              <a:ext cx="2008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8458" name="Line 27"/>
            <p:cNvSpPr>
              <a:spLocks noChangeShapeType="1"/>
            </p:cNvSpPr>
            <p:nvPr/>
          </p:nvSpPr>
          <p:spPr bwMode="auto">
            <a:xfrm>
              <a:off x="6629400" y="2057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grpSp>
      <p:sp>
        <p:nvSpPr>
          <p:cNvPr id="18459" name="Text Box 28"/>
          <p:cNvSpPr txBox="1">
            <a:spLocks noChangeArrowheads="1"/>
          </p:cNvSpPr>
          <p:nvPr/>
        </p:nvSpPr>
        <p:spPr bwMode="auto">
          <a:xfrm>
            <a:off x="2010182" y="892314"/>
            <a:ext cx="2490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a:t>
            </a:r>
            <a:r>
              <a:rPr lang="en-US" altLang="en-US" sz="2000" b="1" dirty="0" smtClean="0"/>
              <a:t>Finish a user task  </a:t>
            </a:r>
            <a:endParaRPr lang="en-US" altLang="en-US" sz="2000" b="1" dirty="0"/>
          </a:p>
          <a:p>
            <a:r>
              <a:rPr lang="en-US" altLang="en-US" sz="2000" b="1" dirty="0"/>
              <a:t>with minimum effort)</a:t>
            </a:r>
            <a:endParaRPr lang="en-US" altLang="en-US" sz="2000" dirty="0"/>
          </a:p>
        </p:txBody>
      </p:sp>
      <p:sp>
        <p:nvSpPr>
          <p:cNvPr id="29" name="Text Box 28"/>
          <p:cNvSpPr txBox="1">
            <a:spLocks noChangeArrowheads="1"/>
          </p:cNvSpPr>
          <p:nvPr/>
        </p:nvSpPr>
        <p:spPr bwMode="auto">
          <a:xfrm>
            <a:off x="5638801" y="762000"/>
            <a:ext cx="4928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(Help user </a:t>
            </a:r>
            <a:r>
              <a:rPr lang="en-US" altLang="en-US" sz="2000" b="1" dirty="0" smtClean="0"/>
              <a:t>finish a task</a:t>
            </a:r>
            <a:endParaRPr lang="en-US" altLang="en-US" sz="2000" b="1" dirty="0"/>
          </a:p>
          <a:p>
            <a:r>
              <a:rPr lang="en-US" altLang="en-US" sz="2000" b="1" dirty="0"/>
              <a:t>with minimum effort, minimum system cost)</a:t>
            </a:r>
            <a:endParaRPr lang="en-US" altLang="en-US" sz="2000" dirty="0"/>
          </a:p>
        </p:txBody>
      </p:sp>
      <p:grpSp>
        <p:nvGrpSpPr>
          <p:cNvPr id="13" name="Group 12"/>
          <p:cNvGrpSpPr/>
          <p:nvPr/>
        </p:nvGrpSpPr>
        <p:grpSpPr>
          <a:xfrm>
            <a:off x="1676401" y="4572000"/>
            <a:ext cx="963611" cy="533400"/>
            <a:chOff x="152400" y="4572000"/>
            <a:chExt cx="963611" cy="533400"/>
          </a:xfrm>
        </p:grpSpPr>
        <p:sp>
          <p:nvSpPr>
            <p:cNvPr id="38" name="Line 16"/>
            <p:cNvSpPr>
              <a:spLocks noChangeShapeType="1"/>
            </p:cNvSpPr>
            <p:nvPr/>
          </p:nvSpPr>
          <p:spPr bwMode="auto">
            <a:xfrm flipH="1" flipV="1">
              <a:off x="152400" y="5105400"/>
              <a:ext cx="963611"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2" name="TextBox 11"/>
            <p:cNvSpPr txBox="1"/>
            <p:nvPr/>
          </p:nvSpPr>
          <p:spPr>
            <a:xfrm>
              <a:off x="304800" y="4572000"/>
              <a:ext cx="551754" cy="461665"/>
            </a:xfrm>
            <a:prstGeom prst="rect">
              <a:avLst/>
            </a:prstGeom>
            <a:solidFill>
              <a:schemeClr val="bg1">
                <a:lumMod val="85000"/>
              </a:schemeClr>
            </a:solidFill>
          </p:spPr>
          <p:txBody>
            <a:bodyPr wrap="none" rtlCol="0">
              <a:spAutoFit/>
            </a:bodyPr>
            <a:lstStyle/>
            <a:p>
              <a:r>
                <a:rPr lang="en-US" sz="2400" b="1" dirty="0"/>
                <a:t>No</a:t>
              </a:r>
            </a:p>
          </p:txBody>
        </p:sp>
      </p:grpSp>
      <p:sp>
        <p:nvSpPr>
          <p:cNvPr id="14" name="Slide Number Placeholder 13"/>
          <p:cNvSpPr>
            <a:spLocks noGrp="1"/>
          </p:cNvSpPr>
          <p:nvPr>
            <p:ph type="sldNum" sz="quarter" idx="12"/>
          </p:nvPr>
        </p:nvSpPr>
        <p:spPr/>
        <p:txBody>
          <a:bodyPr/>
          <a:lstStyle/>
          <a:p>
            <a:fld id="{88AD08FE-21CA-447A-B5E0-10774CCDBD3A}" type="slidenum">
              <a:rPr lang="en-US" smtClean="0"/>
              <a:t>65</a:t>
            </a:fld>
            <a:endParaRPr lang="en-US"/>
          </a:p>
        </p:txBody>
      </p:sp>
      <p:grpSp>
        <p:nvGrpSpPr>
          <p:cNvPr id="21" name="Group 20"/>
          <p:cNvGrpSpPr/>
          <p:nvPr/>
        </p:nvGrpSpPr>
        <p:grpSpPr>
          <a:xfrm>
            <a:off x="6248743" y="3371790"/>
            <a:ext cx="5867057" cy="2047965"/>
            <a:chOff x="6248743" y="3371790"/>
            <a:chExt cx="5867057" cy="2047965"/>
          </a:xfrm>
        </p:grpSpPr>
        <p:sp>
          <p:nvSpPr>
            <p:cNvPr id="2" name="Rectangle 1"/>
            <p:cNvSpPr/>
            <p:nvPr/>
          </p:nvSpPr>
          <p:spPr>
            <a:xfrm>
              <a:off x="6248743" y="3371790"/>
              <a:ext cx="2530923" cy="577910"/>
            </a:xfrm>
            <a:prstGeom prst="rect">
              <a:avLst/>
            </a:prstGeom>
            <a:noFill/>
            <a:ln w="762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6348807" y="4841845"/>
              <a:ext cx="3060814" cy="577910"/>
            </a:xfrm>
            <a:prstGeom prst="rect">
              <a:avLst/>
            </a:prstGeom>
            <a:noFill/>
            <a:ln w="762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10134600" y="3889446"/>
              <a:ext cx="1981200" cy="461665"/>
            </a:xfrm>
            <a:prstGeom prst="rect">
              <a:avLst/>
            </a:prstGeom>
            <a:solidFill>
              <a:srgbClr val="92D050"/>
            </a:solidFill>
          </p:spPr>
          <p:txBody>
            <a:bodyPr wrap="square" rtlCol="0">
              <a:spAutoFit/>
            </a:bodyPr>
            <a:lstStyle/>
            <a:p>
              <a:r>
                <a:rPr lang="en-US" sz="2400" b="1" dirty="0" smtClean="0"/>
                <a:t>Interface Card</a:t>
              </a:r>
              <a:endParaRPr lang="en-US" sz="2400" b="1" dirty="0"/>
            </a:p>
          </p:txBody>
        </p:sp>
        <p:cxnSp>
          <p:nvCxnSpPr>
            <p:cNvPr id="17" name="Straight Arrow Connector 16"/>
            <p:cNvCxnSpPr/>
            <p:nvPr/>
          </p:nvCxnSpPr>
          <p:spPr>
            <a:xfrm flipH="1" flipV="1">
              <a:off x="8952878" y="3660746"/>
              <a:ext cx="1181721" cy="40629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504645" y="4349750"/>
              <a:ext cx="581085" cy="62865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192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a:xfrm>
            <a:off x="228600" y="-76200"/>
            <a:ext cx="11963400" cy="990600"/>
          </a:xfrm>
        </p:spPr>
        <p:txBody>
          <a:bodyPr>
            <a:noAutofit/>
          </a:bodyPr>
          <a:lstStyle/>
          <a:p>
            <a:r>
              <a:rPr lang="en-US" altLang="en-US" sz="3200" dirty="0" smtClean="0"/>
              <a:t>Bayesian Decision Theory for </a:t>
            </a:r>
            <a:r>
              <a:rPr lang="en-US" altLang="en-US" sz="3200" b="1" dirty="0" smtClean="0"/>
              <a:t>Optimal Interactive Retrieval </a:t>
            </a:r>
            <a:r>
              <a:rPr lang="en-US" altLang="en-US" sz="2800" dirty="0" smtClean="0"/>
              <a:t>[Zhai 2016] </a:t>
            </a:r>
            <a:endParaRPr lang="en-US" altLang="en-US" sz="1600" dirty="0"/>
          </a:p>
        </p:txBody>
      </p:sp>
      <p:sp>
        <p:nvSpPr>
          <p:cNvPr id="20484" name="Text Box 5"/>
          <p:cNvSpPr txBox="1">
            <a:spLocks noChangeArrowheads="1"/>
          </p:cNvSpPr>
          <p:nvPr/>
        </p:nvSpPr>
        <p:spPr bwMode="auto">
          <a:xfrm>
            <a:off x="1981201" y="1216014"/>
            <a:ext cx="2680221" cy="1631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Situation:                      S</a:t>
            </a:r>
          </a:p>
          <a:p>
            <a:r>
              <a:rPr lang="en-US" altLang="en-US" sz="2000" b="1" dirty="0"/>
              <a:t>User:                              U </a:t>
            </a:r>
          </a:p>
          <a:p>
            <a:r>
              <a:rPr lang="en-US" altLang="en-US" sz="2000" b="1" dirty="0"/>
              <a:t>Interaction history:     H</a:t>
            </a:r>
          </a:p>
          <a:p>
            <a:r>
              <a:rPr lang="en-US" altLang="en-US" sz="2000" b="1" dirty="0"/>
              <a:t>Current user action:   A</a:t>
            </a:r>
            <a:r>
              <a:rPr lang="en-US" altLang="en-US" sz="2000" b="1" baseline="-25000" dirty="0"/>
              <a:t>t</a:t>
            </a:r>
          </a:p>
          <a:p>
            <a:r>
              <a:rPr lang="en-US" altLang="en-US" sz="2000" b="1" dirty="0"/>
              <a:t>Document collection: C</a:t>
            </a:r>
          </a:p>
        </p:txBody>
      </p:sp>
      <p:sp>
        <p:nvSpPr>
          <p:cNvPr id="20485" name="Text Box 6"/>
          <p:cNvSpPr txBox="1">
            <a:spLocks noChangeArrowheads="1"/>
          </p:cNvSpPr>
          <p:nvPr/>
        </p:nvSpPr>
        <p:spPr bwMode="auto">
          <a:xfrm>
            <a:off x="2514601" y="742940"/>
            <a:ext cx="1410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a:t>Observed</a:t>
            </a:r>
          </a:p>
        </p:txBody>
      </p:sp>
      <p:sp>
        <p:nvSpPr>
          <p:cNvPr id="20486" name="Text Box 8"/>
          <p:cNvSpPr txBox="1">
            <a:spLocks noChangeArrowheads="1"/>
          </p:cNvSpPr>
          <p:nvPr/>
        </p:nvSpPr>
        <p:spPr bwMode="auto">
          <a:xfrm>
            <a:off x="1752601" y="2876540"/>
            <a:ext cx="3143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a:t>All possible responses: </a:t>
            </a:r>
          </a:p>
          <a:p>
            <a:r>
              <a:rPr lang="en-US" altLang="en-US" sz="2400" b="1" dirty="0"/>
              <a:t> r(A</a:t>
            </a:r>
            <a:r>
              <a:rPr lang="en-US" altLang="en-US" sz="2400" b="1" baseline="-25000" dirty="0"/>
              <a:t>t</a:t>
            </a:r>
            <a:r>
              <a:rPr lang="en-US" altLang="en-US" sz="2400" b="1" dirty="0"/>
              <a:t>)={r</a:t>
            </a:r>
            <a:r>
              <a:rPr lang="en-US" altLang="en-US" sz="2400" b="1" baseline="-25000" dirty="0"/>
              <a:t>1</a:t>
            </a:r>
            <a:r>
              <a:rPr lang="en-US" altLang="en-US" sz="2400" b="1" dirty="0"/>
              <a:t>, …, </a:t>
            </a:r>
            <a:r>
              <a:rPr lang="en-US" altLang="en-US" sz="2400" b="1" dirty="0" err="1"/>
              <a:t>r</a:t>
            </a:r>
            <a:r>
              <a:rPr lang="en-US" altLang="en-US" sz="2400" b="1" baseline="-25000" dirty="0" err="1"/>
              <a:t>n</a:t>
            </a:r>
            <a:r>
              <a:rPr lang="en-US" altLang="en-US" sz="2400" b="1" dirty="0"/>
              <a:t>}</a:t>
            </a:r>
          </a:p>
        </p:txBody>
      </p:sp>
      <p:sp>
        <p:nvSpPr>
          <p:cNvPr id="20510" name="AutoShape 13"/>
          <p:cNvSpPr>
            <a:spLocks/>
          </p:cNvSpPr>
          <p:nvPr/>
        </p:nvSpPr>
        <p:spPr bwMode="auto">
          <a:xfrm>
            <a:off x="4648200" y="1444615"/>
            <a:ext cx="304800" cy="1143000"/>
          </a:xfrm>
          <a:prstGeom prst="rightBrace">
            <a:avLst>
              <a:gd name="adj1" fmla="val 3125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0511" name="AutoShape 14"/>
          <p:cNvSpPr>
            <a:spLocks noChangeArrowheads="1"/>
          </p:cNvSpPr>
          <p:nvPr/>
        </p:nvSpPr>
        <p:spPr bwMode="auto">
          <a:xfrm>
            <a:off x="5105400" y="1874828"/>
            <a:ext cx="815976" cy="284163"/>
          </a:xfrm>
          <a:prstGeom prst="rightArrow">
            <a:avLst>
              <a:gd name="adj1" fmla="val 50000"/>
              <a:gd name="adj2" fmla="val 126316"/>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0512" name="Text Box 15"/>
          <p:cNvSpPr txBox="1">
            <a:spLocks noChangeArrowheads="1"/>
          </p:cNvSpPr>
          <p:nvPr/>
        </p:nvSpPr>
        <p:spPr bwMode="auto">
          <a:xfrm>
            <a:off x="5402263" y="1058853"/>
            <a:ext cx="1920876"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b="1" dirty="0"/>
              <a:t>User Model</a:t>
            </a:r>
          </a:p>
        </p:txBody>
      </p:sp>
      <p:sp>
        <p:nvSpPr>
          <p:cNvPr id="20513" name="Text Box 16"/>
          <p:cNvSpPr txBox="1">
            <a:spLocks noChangeArrowheads="1"/>
          </p:cNvSpPr>
          <p:nvPr/>
        </p:nvSpPr>
        <p:spPr bwMode="auto">
          <a:xfrm>
            <a:off x="5934077" y="1820853"/>
            <a:ext cx="231457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dirty="0"/>
              <a:t>M=(K, </a:t>
            </a:r>
            <a:r>
              <a:rPr lang="en-US" altLang="en-US" sz="2400" dirty="0">
                <a:sym typeface="Symbol" pitchFamily="18" charset="2"/>
              </a:rPr>
              <a:t></a:t>
            </a:r>
            <a:r>
              <a:rPr lang="en-US" altLang="en-US" sz="2400" baseline="-25000" dirty="0">
                <a:sym typeface="Symbol" pitchFamily="18" charset="2"/>
              </a:rPr>
              <a:t>U</a:t>
            </a:r>
            <a:r>
              <a:rPr lang="en-US" altLang="en-US" sz="2400" dirty="0">
                <a:sym typeface="Symbol" pitchFamily="18" charset="2"/>
              </a:rPr>
              <a:t>,B, T,… ) </a:t>
            </a:r>
          </a:p>
        </p:txBody>
      </p:sp>
      <p:grpSp>
        <p:nvGrpSpPr>
          <p:cNvPr id="15" name="Group 14"/>
          <p:cNvGrpSpPr/>
          <p:nvPr/>
        </p:nvGrpSpPr>
        <p:grpSpPr>
          <a:xfrm>
            <a:off x="6399214" y="2266941"/>
            <a:ext cx="1514476" cy="860425"/>
            <a:chOff x="4875214" y="2438401"/>
            <a:chExt cx="1514476" cy="860425"/>
          </a:xfrm>
        </p:grpSpPr>
        <p:sp>
          <p:nvSpPr>
            <p:cNvPr id="20515" name="Text Box 20"/>
            <p:cNvSpPr txBox="1">
              <a:spLocks noChangeArrowheads="1"/>
            </p:cNvSpPr>
            <p:nvPr/>
          </p:nvSpPr>
          <p:spPr bwMode="auto">
            <a:xfrm>
              <a:off x="4875214" y="2590801"/>
              <a:ext cx="151447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Information </a:t>
              </a:r>
            </a:p>
            <a:p>
              <a:r>
                <a:rPr lang="en-US" altLang="en-US" sz="2000" b="1" dirty="0"/>
                <a:t>need</a:t>
              </a:r>
            </a:p>
          </p:txBody>
        </p:sp>
        <p:sp>
          <p:nvSpPr>
            <p:cNvPr id="20517" name="Line 22"/>
            <p:cNvSpPr>
              <a:spLocks noChangeShapeType="1"/>
            </p:cNvSpPr>
            <p:nvPr/>
          </p:nvSpPr>
          <p:spPr bwMode="auto">
            <a:xfrm flipH="1" flipV="1">
              <a:off x="5410202" y="2438401"/>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8" name="Group 17"/>
          <p:cNvGrpSpPr/>
          <p:nvPr/>
        </p:nvGrpSpPr>
        <p:grpSpPr>
          <a:xfrm>
            <a:off x="4411664" y="2343141"/>
            <a:ext cx="4351343" cy="1447807"/>
            <a:chOff x="2887663" y="2514601"/>
            <a:chExt cx="4351343" cy="1447807"/>
          </a:xfrm>
        </p:grpSpPr>
        <p:grpSp>
          <p:nvGrpSpPr>
            <p:cNvPr id="3" name="Group 40"/>
            <p:cNvGrpSpPr>
              <a:grpSpLocks/>
            </p:cNvGrpSpPr>
            <p:nvPr/>
          </p:nvGrpSpPr>
          <p:grpSpPr bwMode="auto">
            <a:xfrm>
              <a:off x="3962404" y="3444882"/>
              <a:ext cx="3276602" cy="517526"/>
              <a:chOff x="3072" y="2304"/>
              <a:chExt cx="2064" cy="326"/>
            </a:xfrm>
          </p:grpSpPr>
          <p:sp>
            <p:nvSpPr>
              <p:cNvPr id="20508" name="Text Box 17"/>
              <p:cNvSpPr txBox="1">
                <a:spLocks noChangeArrowheads="1"/>
              </p:cNvSpPr>
              <p:nvPr/>
            </p:nvSpPr>
            <p:spPr bwMode="auto">
              <a:xfrm>
                <a:off x="3072" y="2304"/>
                <a:ext cx="7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dirty="0"/>
                  <a:t>L(</a:t>
                </a:r>
                <a:r>
                  <a:rPr lang="en-US" altLang="en-US" sz="2400" dirty="0" err="1"/>
                  <a:t>r</a:t>
                </a:r>
                <a:r>
                  <a:rPr lang="en-US" altLang="en-US" sz="2400" baseline="-25000" dirty="0" err="1"/>
                  <a:t>i</a:t>
                </a:r>
                <a:r>
                  <a:rPr lang="en-US" altLang="en-US" sz="2400" dirty="0" err="1"/>
                  <a:t>,M,S</a:t>
                </a:r>
                <a:r>
                  <a:rPr lang="en-US" altLang="en-US" sz="2400" dirty="0"/>
                  <a:t>)</a:t>
                </a:r>
              </a:p>
            </p:txBody>
          </p:sp>
          <p:sp>
            <p:nvSpPr>
              <p:cNvPr id="20509" name="Text Box 25"/>
              <p:cNvSpPr txBox="1">
                <a:spLocks noChangeArrowheads="1"/>
              </p:cNvSpPr>
              <p:nvPr/>
            </p:nvSpPr>
            <p:spPr bwMode="auto">
              <a:xfrm>
                <a:off x="3934" y="2339"/>
                <a:ext cx="1202" cy="2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a:t>Loss Function</a:t>
                </a:r>
              </a:p>
            </p:txBody>
          </p:sp>
        </p:grpSp>
        <p:sp>
          <p:nvSpPr>
            <p:cNvPr id="20504" name="AutoShape 23"/>
            <p:cNvSpPr>
              <a:spLocks noChangeArrowheads="1"/>
            </p:cNvSpPr>
            <p:nvPr/>
          </p:nvSpPr>
          <p:spPr bwMode="auto">
            <a:xfrm>
              <a:off x="4495800" y="2514601"/>
              <a:ext cx="238125" cy="990600"/>
            </a:xfrm>
            <a:prstGeom prst="downArrow">
              <a:avLst>
                <a:gd name="adj1" fmla="val 50000"/>
                <a:gd name="adj2" fmla="val 112500"/>
              </a:avLst>
            </a:prstGeom>
            <a:solidFill>
              <a:schemeClr val="accent1"/>
            </a:solidFill>
            <a:ln w="9525">
              <a:solidFill>
                <a:schemeClr val="tx1"/>
              </a:solidFill>
              <a:miter lim="800000"/>
              <a:headEnd/>
              <a:tailEnd/>
            </a:ln>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0505" name="AutoShape 24"/>
            <p:cNvSpPr>
              <a:spLocks noChangeArrowheads="1"/>
            </p:cNvSpPr>
            <p:nvPr/>
          </p:nvSpPr>
          <p:spPr bwMode="auto">
            <a:xfrm>
              <a:off x="2887663" y="3505201"/>
              <a:ext cx="998538" cy="327025"/>
            </a:xfrm>
            <a:prstGeom prst="rightArrow">
              <a:avLst>
                <a:gd name="adj1" fmla="val 50000"/>
                <a:gd name="adj2" fmla="val 150000"/>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grpSp>
      <p:grpSp>
        <p:nvGrpSpPr>
          <p:cNvPr id="19" name="Group 18"/>
          <p:cNvGrpSpPr/>
          <p:nvPr/>
        </p:nvGrpSpPr>
        <p:grpSpPr>
          <a:xfrm>
            <a:off x="4248150" y="3836978"/>
            <a:ext cx="4979988" cy="720724"/>
            <a:chOff x="2724150" y="4008439"/>
            <a:chExt cx="4979988" cy="720724"/>
          </a:xfrm>
        </p:grpSpPr>
        <p:sp>
          <p:nvSpPr>
            <p:cNvPr id="20506" name="AutoShape 26"/>
            <p:cNvSpPr>
              <a:spLocks noChangeArrowheads="1"/>
            </p:cNvSpPr>
            <p:nvPr/>
          </p:nvSpPr>
          <p:spPr bwMode="auto">
            <a:xfrm>
              <a:off x="4495800" y="4008439"/>
              <a:ext cx="238125" cy="366713"/>
            </a:xfrm>
            <a:prstGeom prst="downArrow">
              <a:avLst>
                <a:gd name="adj1" fmla="val 50000"/>
                <a:gd name="adj2" fmla="val 60156"/>
              </a:avLst>
            </a:prstGeom>
            <a:solidFill>
              <a:schemeClr val="accent1"/>
            </a:solidFill>
            <a:ln w="9525">
              <a:solidFill>
                <a:schemeClr val="tx1"/>
              </a:solidFill>
              <a:miter lim="800000"/>
              <a:headEnd/>
              <a:tailEnd/>
            </a:ln>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0507" name="Text Box 27"/>
            <p:cNvSpPr txBox="1">
              <a:spLocks noChangeArrowheads="1"/>
            </p:cNvSpPr>
            <p:nvPr/>
          </p:nvSpPr>
          <p:spPr bwMode="auto">
            <a:xfrm>
              <a:off x="2724150" y="4267200"/>
              <a:ext cx="4979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a:t>Optimal response: r* (minimum loss) </a:t>
              </a:r>
            </a:p>
          </p:txBody>
        </p:sp>
      </p:grpSp>
      <p:grpSp>
        <p:nvGrpSpPr>
          <p:cNvPr id="5" name="Group 42"/>
          <p:cNvGrpSpPr>
            <a:grpSpLocks/>
          </p:cNvGrpSpPr>
          <p:nvPr/>
        </p:nvGrpSpPr>
        <p:grpSpPr bwMode="auto">
          <a:xfrm>
            <a:off x="7467600" y="5086339"/>
            <a:ext cx="1603375" cy="628650"/>
            <a:chOff x="3744" y="3552"/>
            <a:chExt cx="1010" cy="396"/>
          </a:xfrm>
        </p:grpSpPr>
        <p:sp>
          <p:nvSpPr>
            <p:cNvPr id="20501" name="Line 29"/>
            <p:cNvSpPr>
              <a:spLocks noChangeShapeType="1"/>
            </p:cNvSpPr>
            <p:nvPr/>
          </p:nvSpPr>
          <p:spPr bwMode="auto">
            <a:xfrm>
              <a:off x="3744" y="3552"/>
              <a:ext cx="101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Text Box 30"/>
            <p:cNvSpPr txBox="1">
              <a:spLocks noChangeArrowheads="1"/>
            </p:cNvSpPr>
            <p:nvPr/>
          </p:nvSpPr>
          <p:spPr bwMode="auto">
            <a:xfrm>
              <a:off x="3803" y="3696"/>
              <a:ext cx="7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Observed</a:t>
              </a:r>
            </a:p>
          </p:txBody>
        </p:sp>
        <p:sp>
          <p:nvSpPr>
            <p:cNvPr id="20503" name="Line 34"/>
            <p:cNvSpPr>
              <a:spLocks noChangeShapeType="1"/>
            </p:cNvSpPr>
            <p:nvPr/>
          </p:nvSpPr>
          <p:spPr bwMode="auto">
            <a:xfrm flipV="1">
              <a:off x="4176" y="3600"/>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43"/>
          <p:cNvGrpSpPr>
            <a:grpSpLocks/>
          </p:cNvGrpSpPr>
          <p:nvPr/>
        </p:nvGrpSpPr>
        <p:grpSpPr bwMode="auto">
          <a:xfrm>
            <a:off x="6019800" y="5086349"/>
            <a:ext cx="1219200" cy="628651"/>
            <a:chOff x="2832" y="3552"/>
            <a:chExt cx="768" cy="396"/>
          </a:xfrm>
        </p:grpSpPr>
        <p:sp>
          <p:nvSpPr>
            <p:cNvPr id="20496" name="Line 31"/>
            <p:cNvSpPr>
              <a:spLocks noChangeShapeType="1"/>
            </p:cNvSpPr>
            <p:nvPr/>
          </p:nvSpPr>
          <p:spPr bwMode="auto">
            <a:xfrm>
              <a:off x="2832" y="3552"/>
              <a:ext cx="24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32"/>
            <p:cNvSpPr>
              <a:spLocks noChangeShapeType="1"/>
            </p:cNvSpPr>
            <p:nvPr/>
          </p:nvSpPr>
          <p:spPr bwMode="auto">
            <a:xfrm>
              <a:off x="3408" y="3552"/>
              <a:ext cx="192"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Text Box 33"/>
            <p:cNvSpPr txBox="1">
              <a:spLocks noChangeArrowheads="1"/>
            </p:cNvSpPr>
            <p:nvPr/>
          </p:nvSpPr>
          <p:spPr bwMode="auto">
            <a:xfrm>
              <a:off x="2832" y="3696"/>
              <a:ext cx="65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Inferred</a:t>
              </a:r>
            </a:p>
          </p:txBody>
        </p:sp>
        <p:sp>
          <p:nvSpPr>
            <p:cNvPr id="20499" name="Line 35"/>
            <p:cNvSpPr>
              <a:spLocks noChangeShapeType="1"/>
            </p:cNvSpPr>
            <p:nvPr/>
          </p:nvSpPr>
          <p:spPr bwMode="auto">
            <a:xfrm flipV="1">
              <a:off x="3360" y="3600"/>
              <a:ext cx="9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0" name="Line 36"/>
            <p:cNvSpPr>
              <a:spLocks noChangeShapeType="1"/>
            </p:cNvSpPr>
            <p:nvPr/>
          </p:nvSpPr>
          <p:spPr bwMode="auto">
            <a:xfrm flipH="1" flipV="1">
              <a:off x="3072" y="3600"/>
              <a:ext cx="9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44"/>
          <p:cNvGrpSpPr>
            <a:grpSpLocks/>
          </p:cNvGrpSpPr>
          <p:nvPr/>
        </p:nvGrpSpPr>
        <p:grpSpPr bwMode="auto">
          <a:xfrm>
            <a:off x="3886200" y="5162539"/>
            <a:ext cx="1295400" cy="552450"/>
            <a:chOff x="1344" y="3600"/>
            <a:chExt cx="816" cy="348"/>
          </a:xfrm>
        </p:grpSpPr>
        <p:sp>
          <p:nvSpPr>
            <p:cNvPr id="20494" name="Text Box 37"/>
            <p:cNvSpPr txBox="1">
              <a:spLocks noChangeArrowheads="1"/>
            </p:cNvSpPr>
            <p:nvPr/>
          </p:nvSpPr>
          <p:spPr bwMode="auto">
            <a:xfrm>
              <a:off x="1344" y="3696"/>
              <a:ext cx="7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Bayes risk</a:t>
              </a:r>
            </a:p>
          </p:txBody>
        </p:sp>
        <p:sp>
          <p:nvSpPr>
            <p:cNvPr id="20495" name="Line 38"/>
            <p:cNvSpPr>
              <a:spLocks noChangeShapeType="1"/>
            </p:cNvSpPr>
            <p:nvPr/>
          </p:nvSpPr>
          <p:spPr bwMode="auto">
            <a:xfrm flipV="1">
              <a:off x="2064" y="3600"/>
              <a:ext cx="9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7" name="Group 16"/>
          <p:cNvGrpSpPr/>
          <p:nvPr/>
        </p:nvGrpSpPr>
        <p:grpSpPr>
          <a:xfrm>
            <a:off x="7315200" y="2190739"/>
            <a:ext cx="3124200" cy="857310"/>
            <a:chOff x="5791200" y="2362200"/>
            <a:chExt cx="3124200" cy="857310"/>
          </a:xfrm>
        </p:grpSpPr>
        <p:sp>
          <p:nvSpPr>
            <p:cNvPr id="38" name="Text Box 20"/>
            <p:cNvSpPr txBox="1">
              <a:spLocks noChangeArrowheads="1"/>
            </p:cNvSpPr>
            <p:nvPr/>
          </p:nvSpPr>
          <p:spPr bwMode="auto">
            <a:xfrm>
              <a:off x="6747114" y="2819400"/>
              <a:ext cx="21682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Browsing behavior</a:t>
              </a:r>
            </a:p>
          </p:txBody>
        </p:sp>
        <p:sp>
          <p:nvSpPr>
            <p:cNvPr id="9" name="Freeform 8"/>
            <p:cNvSpPr/>
            <p:nvPr/>
          </p:nvSpPr>
          <p:spPr>
            <a:xfrm>
              <a:off x="5791200" y="2362200"/>
              <a:ext cx="956441" cy="582613"/>
            </a:xfrm>
            <a:custGeom>
              <a:avLst/>
              <a:gdLst>
                <a:gd name="connsiteX0" fmla="*/ 835573 w 835573"/>
                <a:gd name="connsiteY0" fmla="*/ 520263 h 520263"/>
                <a:gd name="connsiteX1" fmla="*/ 283779 w 835573"/>
                <a:gd name="connsiteY1" fmla="*/ 252249 h 520263"/>
                <a:gd name="connsiteX2" fmla="*/ 0 w 835573"/>
                <a:gd name="connsiteY2" fmla="*/ 0 h 520263"/>
              </a:gdLst>
              <a:ahLst/>
              <a:cxnLst>
                <a:cxn ang="0">
                  <a:pos x="connsiteX0" y="connsiteY0"/>
                </a:cxn>
                <a:cxn ang="0">
                  <a:pos x="connsiteX1" y="connsiteY1"/>
                </a:cxn>
                <a:cxn ang="0">
                  <a:pos x="connsiteX2" y="connsiteY2"/>
                </a:cxn>
              </a:cxnLst>
              <a:rect l="l" t="t" r="r" b="b"/>
              <a:pathLst>
                <a:path w="835573" h="520263">
                  <a:moveTo>
                    <a:pt x="835573" y="520263"/>
                  </a:moveTo>
                  <a:cubicBezTo>
                    <a:pt x="629307" y="429611"/>
                    <a:pt x="423041" y="338959"/>
                    <a:pt x="283779" y="252249"/>
                  </a:cubicBezTo>
                  <a:cubicBezTo>
                    <a:pt x="144517" y="165539"/>
                    <a:pt x="72258" y="82769"/>
                    <a:pt x="0" y="0"/>
                  </a:cubicBez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637338" y="1052502"/>
            <a:ext cx="3649666" cy="1016000"/>
            <a:chOff x="5113338" y="1223963"/>
            <a:chExt cx="3649666" cy="1016000"/>
          </a:xfrm>
        </p:grpSpPr>
        <p:sp>
          <p:nvSpPr>
            <p:cNvPr id="20514" name="Text Box 18"/>
            <p:cNvSpPr txBox="1">
              <a:spLocks noChangeArrowheads="1"/>
            </p:cNvSpPr>
            <p:nvPr/>
          </p:nvSpPr>
          <p:spPr bwMode="auto">
            <a:xfrm>
              <a:off x="6486527" y="1223963"/>
              <a:ext cx="227647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Knowledge State</a:t>
              </a:r>
            </a:p>
            <a:p>
              <a:r>
                <a:rPr lang="en-US" altLang="en-US" sz="2000" b="1" dirty="0"/>
                <a:t>(seen items, </a:t>
              </a:r>
            </a:p>
            <a:p>
              <a:r>
                <a:rPr lang="en-US" altLang="en-US" sz="2000" b="1" dirty="0"/>
                <a:t>readability level, …)</a:t>
              </a:r>
            </a:p>
          </p:txBody>
        </p:sp>
        <p:sp>
          <p:nvSpPr>
            <p:cNvPr id="10" name="Freeform 9"/>
            <p:cNvSpPr/>
            <p:nvPr/>
          </p:nvSpPr>
          <p:spPr>
            <a:xfrm>
              <a:off x="5113338" y="1621221"/>
              <a:ext cx="1460884" cy="425669"/>
            </a:xfrm>
            <a:custGeom>
              <a:avLst/>
              <a:gdLst>
                <a:gd name="connsiteX0" fmla="*/ 1024759 w 1024759"/>
                <a:gd name="connsiteY0" fmla="*/ 0 h 425669"/>
                <a:gd name="connsiteX1" fmla="*/ 331076 w 1024759"/>
                <a:gd name="connsiteY1" fmla="*/ 268013 h 425669"/>
                <a:gd name="connsiteX2" fmla="*/ 0 w 1024759"/>
                <a:gd name="connsiteY2" fmla="*/ 425669 h 425669"/>
              </a:gdLst>
              <a:ahLst/>
              <a:cxnLst>
                <a:cxn ang="0">
                  <a:pos x="connsiteX0" y="connsiteY0"/>
                </a:cxn>
                <a:cxn ang="0">
                  <a:pos x="connsiteX1" y="connsiteY1"/>
                </a:cxn>
                <a:cxn ang="0">
                  <a:pos x="connsiteX2" y="connsiteY2"/>
                </a:cxn>
              </a:cxnLst>
              <a:rect l="l" t="t" r="r" b="b"/>
              <a:pathLst>
                <a:path w="1024759" h="425669">
                  <a:moveTo>
                    <a:pt x="1024759" y="0"/>
                  </a:moveTo>
                  <a:lnTo>
                    <a:pt x="331076" y="268013"/>
                  </a:lnTo>
                  <a:cubicBezTo>
                    <a:pt x="160283" y="338958"/>
                    <a:pt x="80141" y="382313"/>
                    <a:pt x="0" y="425669"/>
                  </a:cubicBez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96200" y="2235049"/>
            <a:ext cx="1447800" cy="400110"/>
            <a:chOff x="6172200" y="2406510"/>
            <a:chExt cx="1447800" cy="400110"/>
          </a:xfrm>
        </p:grpSpPr>
        <p:sp>
          <p:nvSpPr>
            <p:cNvPr id="41" name="Text Box 20"/>
            <p:cNvSpPr txBox="1">
              <a:spLocks noChangeArrowheads="1"/>
            </p:cNvSpPr>
            <p:nvPr/>
          </p:nvSpPr>
          <p:spPr bwMode="auto">
            <a:xfrm>
              <a:off x="6975465" y="2406510"/>
              <a:ext cx="644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t>Task</a:t>
              </a:r>
            </a:p>
          </p:txBody>
        </p:sp>
        <p:sp>
          <p:nvSpPr>
            <p:cNvPr id="11" name="Freeform 10"/>
            <p:cNvSpPr/>
            <p:nvPr/>
          </p:nvSpPr>
          <p:spPr>
            <a:xfrm>
              <a:off x="6172200" y="2412361"/>
              <a:ext cx="725214" cy="254639"/>
            </a:xfrm>
            <a:custGeom>
              <a:avLst/>
              <a:gdLst>
                <a:gd name="connsiteX0" fmla="*/ 725214 w 725214"/>
                <a:gd name="connsiteY0" fmla="*/ 220717 h 254639"/>
                <a:gd name="connsiteX1" fmla="*/ 236483 w 725214"/>
                <a:gd name="connsiteY1" fmla="*/ 236483 h 254639"/>
                <a:gd name="connsiteX2" fmla="*/ 0 w 725214"/>
                <a:gd name="connsiteY2" fmla="*/ 0 h 254639"/>
              </a:gdLst>
              <a:ahLst/>
              <a:cxnLst>
                <a:cxn ang="0">
                  <a:pos x="connsiteX0" y="connsiteY0"/>
                </a:cxn>
                <a:cxn ang="0">
                  <a:pos x="connsiteX1" y="connsiteY1"/>
                </a:cxn>
                <a:cxn ang="0">
                  <a:pos x="connsiteX2" y="connsiteY2"/>
                </a:cxn>
              </a:cxnLst>
              <a:rect l="l" t="t" r="r" b="b"/>
              <a:pathLst>
                <a:path w="725214" h="254639">
                  <a:moveTo>
                    <a:pt x="725214" y="220717"/>
                  </a:moveTo>
                  <a:cubicBezTo>
                    <a:pt x="541283" y="246993"/>
                    <a:pt x="357352" y="273269"/>
                    <a:pt x="236483" y="236483"/>
                  </a:cubicBezTo>
                  <a:cubicBezTo>
                    <a:pt x="115614" y="199697"/>
                    <a:pt x="57807" y="99848"/>
                    <a:pt x="0" y="0"/>
                  </a:cubicBezTo>
                </a:path>
              </a:pathLst>
            </a:custGeom>
            <a:noFill/>
            <a:ln w="127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Object 12"/>
          <p:cNvGraphicFramePr>
            <a:graphicFrameLocks noChangeAspect="1"/>
          </p:cNvGraphicFramePr>
          <p:nvPr>
            <p:extLst/>
          </p:nvPr>
        </p:nvGraphicFramePr>
        <p:xfrm>
          <a:off x="2819401" y="4612115"/>
          <a:ext cx="6840657" cy="626625"/>
        </p:xfrm>
        <a:graphic>
          <a:graphicData uri="http://schemas.openxmlformats.org/presentationml/2006/ole">
            <mc:AlternateContent xmlns:mc="http://schemas.openxmlformats.org/markup-compatibility/2006">
              <mc:Choice xmlns:v="urn:schemas-microsoft-com:vml" Requires="v">
                <p:oleObj spid="_x0000_s3090" name="Equation" r:id="rId3" imgW="3327120" imgH="304560" progId="Equation.3">
                  <p:embed/>
                </p:oleObj>
              </mc:Choice>
              <mc:Fallback>
                <p:oleObj name="Equation" r:id="rId3" imgW="3327120" imgH="304560" progId="Equation.3">
                  <p:embed/>
                  <p:pic>
                    <p:nvPicPr>
                      <p:cNvPr id="13" name="Object 12"/>
                      <p:cNvPicPr/>
                      <p:nvPr/>
                    </p:nvPicPr>
                    <p:blipFill>
                      <a:blip r:embed="rId4"/>
                      <a:stretch>
                        <a:fillRect/>
                      </a:stretch>
                    </p:blipFill>
                    <p:spPr>
                      <a:xfrm>
                        <a:off x="2819401" y="4612115"/>
                        <a:ext cx="6840657" cy="626625"/>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88AD08FE-21CA-447A-B5E0-10774CCDBD3A}" type="slidenum">
              <a:rPr lang="en-US" smtClean="0"/>
              <a:t>66</a:t>
            </a:fld>
            <a:endParaRPr lang="en-US"/>
          </a:p>
        </p:txBody>
      </p:sp>
      <p:sp>
        <p:nvSpPr>
          <p:cNvPr id="4" name="Rectangle 3"/>
          <p:cNvSpPr/>
          <p:nvPr/>
        </p:nvSpPr>
        <p:spPr>
          <a:xfrm>
            <a:off x="377830" y="5971144"/>
            <a:ext cx="11430000" cy="369332"/>
          </a:xfrm>
          <a:prstGeom prst="rect">
            <a:avLst/>
          </a:prstGeom>
          <a:solidFill>
            <a:srgbClr val="FFFF99"/>
          </a:solidFill>
        </p:spPr>
        <p:txBody>
          <a:bodyPr wrap="square">
            <a:spAutoFit/>
          </a:bodyPr>
          <a:lstStyle/>
          <a:p>
            <a:r>
              <a:rPr lang="en-US" b="1" dirty="0" err="1">
                <a:cs typeface="Times New Roman" panose="02020603050405020304" pitchFamily="18" charset="0"/>
              </a:rPr>
              <a:t>ChengXiang</a:t>
            </a:r>
            <a:r>
              <a:rPr lang="en-US" b="1" dirty="0">
                <a:cs typeface="Times New Roman" panose="02020603050405020304" pitchFamily="18" charset="0"/>
              </a:rPr>
              <a:t> Zhai. Towards a game-theoretic framework for text data retrieval, </a:t>
            </a:r>
            <a:r>
              <a:rPr lang="en-US" b="1" dirty="0" smtClean="0">
                <a:cs typeface="Times New Roman" panose="02020603050405020304" pitchFamily="18" charset="0"/>
              </a:rPr>
              <a:t>IEEE Data </a:t>
            </a:r>
            <a:r>
              <a:rPr lang="en-US" b="1" dirty="0">
                <a:cs typeface="Times New Roman" panose="02020603050405020304" pitchFamily="18" charset="0"/>
              </a:rPr>
              <a:t>Eng. Bull. 39(3): 51-62 (2016).</a:t>
            </a:r>
          </a:p>
        </p:txBody>
      </p:sp>
    </p:spTree>
    <p:extLst>
      <p:ext uri="{BB962C8B-B14F-4D97-AF65-F5344CB8AC3E}">
        <p14:creationId xmlns:p14="http://schemas.microsoft.com/office/powerpoint/2010/main" val="233537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990600"/>
          </a:xfrm>
        </p:spPr>
        <p:txBody>
          <a:bodyPr>
            <a:normAutofit fontScale="90000"/>
          </a:bodyPr>
          <a:lstStyle/>
          <a:p>
            <a:r>
              <a:rPr lang="en-US" dirty="0" smtClean="0"/>
              <a:t>Example of </a:t>
            </a:r>
            <a:r>
              <a:rPr lang="en-US" b="1" dirty="0" smtClean="0"/>
              <a:t>Instantiation</a:t>
            </a:r>
            <a:r>
              <a:rPr lang="en-US" dirty="0" smtClean="0"/>
              <a:t>:</a:t>
            </a:r>
            <a:br>
              <a:rPr lang="en-US" dirty="0" smtClean="0"/>
            </a:br>
            <a:r>
              <a:rPr lang="en-US" b="1" dirty="0" smtClean="0"/>
              <a:t>Information Card Model </a:t>
            </a:r>
            <a:r>
              <a:rPr lang="en-US" sz="3100" dirty="0"/>
              <a:t>[Zhang &amp; </a:t>
            </a:r>
            <a:r>
              <a:rPr lang="en-US" sz="3100" dirty="0" err="1"/>
              <a:t>Zhai</a:t>
            </a:r>
            <a:r>
              <a:rPr lang="en-US" sz="3100" dirty="0"/>
              <a:t> 15]</a:t>
            </a:r>
          </a:p>
        </p:txBody>
      </p:sp>
      <p:pic>
        <p:nvPicPr>
          <p:cNvPr id="3" name="Picture 2"/>
          <p:cNvPicPr>
            <a:picLocks noChangeAspect="1"/>
          </p:cNvPicPr>
          <p:nvPr/>
        </p:nvPicPr>
        <p:blipFill>
          <a:blip r:embed="rId2"/>
          <a:stretch>
            <a:fillRect/>
          </a:stretch>
        </p:blipFill>
        <p:spPr>
          <a:xfrm>
            <a:off x="1628915" y="2200301"/>
            <a:ext cx="923485" cy="923485"/>
          </a:xfrm>
          <a:prstGeom prst="rect">
            <a:avLst/>
          </a:prstGeom>
        </p:spPr>
      </p:pic>
      <p:pic>
        <p:nvPicPr>
          <p:cNvPr id="4" name="Picture 3"/>
          <p:cNvPicPr>
            <a:picLocks noChangeAspect="1"/>
          </p:cNvPicPr>
          <p:nvPr/>
        </p:nvPicPr>
        <p:blipFill>
          <a:blip r:embed="rId3"/>
          <a:stretch>
            <a:fillRect/>
          </a:stretch>
        </p:blipFill>
        <p:spPr>
          <a:xfrm>
            <a:off x="3070338" y="2145755"/>
            <a:ext cx="2002995" cy="1316408"/>
          </a:xfrm>
          <a:prstGeom prst="rect">
            <a:avLst/>
          </a:prstGeom>
        </p:spPr>
      </p:pic>
      <p:pic>
        <p:nvPicPr>
          <p:cNvPr id="5" name="Picture 4"/>
          <p:cNvPicPr>
            <a:picLocks noChangeAspect="1"/>
          </p:cNvPicPr>
          <p:nvPr/>
        </p:nvPicPr>
        <p:blipFill>
          <a:blip r:embed="rId4"/>
          <a:stretch>
            <a:fillRect/>
          </a:stretch>
        </p:blipFill>
        <p:spPr>
          <a:xfrm>
            <a:off x="7535729" y="2143781"/>
            <a:ext cx="1811471" cy="1393958"/>
          </a:xfrm>
          <a:prstGeom prst="rect">
            <a:avLst/>
          </a:prstGeom>
        </p:spPr>
      </p:pic>
      <p:pic>
        <p:nvPicPr>
          <p:cNvPr id="6" name="Picture 5" descr="Screen Shot 2015-07-31 at 3.23.0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4729" y="2143780"/>
            <a:ext cx="1708071" cy="1365333"/>
          </a:xfrm>
          <a:prstGeom prst="rect">
            <a:avLst/>
          </a:prstGeom>
        </p:spPr>
      </p:pic>
      <p:sp>
        <p:nvSpPr>
          <p:cNvPr id="7" name="TextBox 6"/>
          <p:cNvSpPr txBox="1"/>
          <p:nvPr/>
        </p:nvSpPr>
        <p:spPr>
          <a:xfrm>
            <a:off x="2284113" y="3518416"/>
            <a:ext cx="7106433" cy="584775"/>
          </a:xfrm>
          <a:prstGeom prst="rect">
            <a:avLst/>
          </a:prstGeom>
          <a:noFill/>
        </p:spPr>
        <p:txBody>
          <a:bodyPr wrap="none" rtlCol="0">
            <a:spAutoFit/>
          </a:bodyPr>
          <a:lstStyle/>
          <a:p>
            <a:r>
              <a:rPr lang="en-US" sz="3200" dirty="0">
                <a:latin typeface="Gill Sans"/>
                <a:cs typeface="Gill Sans"/>
              </a:rPr>
              <a:t>… or a combination of some of these?</a:t>
            </a:r>
          </a:p>
        </p:txBody>
      </p:sp>
      <p:sp>
        <p:nvSpPr>
          <p:cNvPr id="8" name="TextBox 7"/>
          <p:cNvSpPr txBox="1"/>
          <p:nvPr/>
        </p:nvSpPr>
        <p:spPr>
          <a:xfrm>
            <a:off x="1637462" y="4043194"/>
            <a:ext cx="8795934" cy="523220"/>
          </a:xfrm>
          <a:prstGeom prst="rect">
            <a:avLst/>
          </a:prstGeom>
          <a:noFill/>
        </p:spPr>
        <p:txBody>
          <a:bodyPr wrap="none" rtlCol="0">
            <a:spAutoFit/>
          </a:bodyPr>
          <a:lstStyle/>
          <a:p>
            <a:r>
              <a:rPr lang="en-US" sz="2800" dirty="0" smtClean="0">
                <a:latin typeface="Gill Sans"/>
                <a:cs typeface="Gill Sans"/>
              </a:rPr>
              <a:t>How to allocate screen space among different blocks?</a:t>
            </a:r>
            <a:endParaRPr lang="en-US" sz="2800" dirty="0">
              <a:latin typeface="Gill Sans"/>
              <a:cs typeface="Gill Sans"/>
            </a:endParaRPr>
          </a:p>
        </p:txBody>
      </p:sp>
      <p:sp>
        <p:nvSpPr>
          <p:cNvPr id="9" name="TextBox 8"/>
          <p:cNvSpPr txBox="1"/>
          <p:nvPr/>
        </p:nvSpPr>
        <p:spPr>
          <a:xfrm>
            <a:off x="3394391" y="1381780"/>
            <a:ext cx="5924892" cy="523220"/>
          </a:xfrm>
          <a:prstGeom prst="rect">
            <a:avLst/>
          </a:prstGeom>
          <a:solidFill>
            <a:srgbClr val="FFFF00"/>
          </a:solidFill>
        </p:spPr>
        <p:txBody>
          <a:bodyPr wrap="none" rtlCol="0">
            <a:spAutoFit/>
          </a:bodyPr>
          <a:lstStyle/>
          <a:p>
            <a:r>
              <a:rPr lang="en-US" sz="2800" b="1" dirty="0" smtClean="0"/>
              <a:t>How to optimize the interface design? </a:t>
            </a:r>
            <a:endParaRPr lang="en-US" sz="2800" b="1" dirty="0"/>
          </a:p>
        </p:txBody>
      </p:sp>
      <p:sp>
        <p:nvSpPr>
          <p:cNvPr id="10" name="Slide Number Placeholder 9"/>
          <p:cNvSpPr>
            <a:spLocks noGrp="1"/>
          </p:cNvSpPr>
          <p:nvPr>
            <p:ph type="sldNum" sz="quarter" idx="12"/>
          </p:nvPr>
        </p:nvSpPr>
        <p:spPr/>
        <p:txBody>
          <a:bodyPr/>
          <a:lstStyle/>
          <a:p>
            <a:fld id="{88AD08FE-21CA-447A-B5E0-10774CCDBD3A}" type="slidenum">
              <a:rPr lang="en-US" smtClean="0"/>
              <a:t>67</a:t>
            </a:fld>
            <a:endParaRPr lang="en-US"/>
          </a:p>
        </p:txBody>
      </p:sp>
      <p:sp>
        <p:nvSpPr>
          <p:cNvPr id="11" name="Rectangle 10"/>
          <p:cNvSpPr/>
          <p:nvPr/>
        </p:nvSpPr>
        <p:spPr>
          <a:xfrm>
            <a:off x="1190091" y="5724969"/>
            <a:ext cx="10333491" cy="646331"/>
          </a:xfrm>
          <a:prstGeom prst="rect">
            <a:avLst/>
          </a:prstGeom>
          <a:solidFill>
            <a:srgbClr val="FFFF99"/>
          </a:solidFill>
        </p:spPr>
        <p:txBody>
          <a:bodyPr wrap="square">
            <a:spAutoFit/>
          </a:bodyPr>
          <a:lstStyle/>
          <a:p>
            <a:pPr>
              <a:spcBef>
                <a:spcPts val="0"/>
              </a:spcBef>
            </a:pPr>
            <a:r>
              <a:rPr lang="en-US" b="1" dirty="0" err="1"/>
              <a:t>Yinan</a:t>
            </a:r>
            <a:r>
              <a:rPr lang="en-US" b="1" dirty="0"/>
              <a:t> Zhang, </a:t>
            </a:r>
            <a:r>
              <a:rPr lang="en-US" b="1" dirty="0" err="1"/>
              <a:t>ChengXiang</a:t>
            </a:r>
            <a:r>
              <a:rPr lang="en-US" b="1" dirty="0"/>
              <a:t> Zhai, Information Retrieval as Card Playing: A Formal Model for Optimizing Interactive Retrieval Interface. In </a:t>
            </a:r>
            <a:r>
              <a:rPr lang="en-US" b="1" i="1" dirty="0"/>
              <a:t>Proceedings of ACM SIGIR 2015, pp. </a:t>
            </a:r>
            <a:r>
              <a:rPr lang="en-US" b="1" dirty="0"/>
              <a:t>685-694. </a:t>
            </a:r>
          </a:p>
        </p:txBody>
      </p:sp>
      <p:sp>
        <p:nvSpPr>
          <p:cNvPr id="12" name="TextBox 11"/>
          <p:cNvSpPr txBox="1"/>
          <p:nvPr/>
        </p:nvSpPr>
        <p:spPr>
          <a:xfrm>
            <a:off x="804327" y="4675229"/>
            <a:ext cx="10583346" cy="954107"/>
          </a:xfrm>
          <a:prstGeom prst="rect">
            <a:avLst/>
          </a:prstGeom>
          <a:solidFill>
            <a:srgbClr val="FFFF00"/>
          </a:solidFill>
        </p:spPr>
        <p:txBody>
          <a:bodyPr wrap="none" rtlCol="0">
            <a:spAutoFit/>
          </a:bodyPr>
          <a:lstStyle/>
          <a:p>
            <a:r>
              <a:rPr lang="en-US" sz="2800" dirty="0" smtClean="0">
                <a:latin typeface="Gill Sans"/>
                <a:cs typeface="Gill Sans"/>
              </a:rPr>
              <a:t>Interface card model [Zhang &amp; Zhai 15] enables generation of an </a:t>
            </a:r>
          </a:p>
          <a:p>
            <a:r>
              <a:rPr lang="en-US" sz="2800" dirty="0" smtClean="0">
                <a:latin typeface="Gill Sans"/>
                <a:cs typeface="Gill Sans"/>
              </a:rPr>
              <a:t>optimal adaptive interface automatically using an algorithm … </a:t>
            </a:r>
            <a:endParaRPr lang="en-US" sz="2800" dirty="0">
              <a:latin typeface="Gill Sans"/>
              <a:cs typeface="Gill Sans"/>
            </a:endParaRPr>
          </a:p>
        </p:txBody>
      </p:sp>
    </p:spTree>
    <p:extLst>
      <p:ext uri="{BB962C8B-B14F-4D97-AF65-F5344CB8AC3E}">
        <p14:creationId xmlns:p14="http://schemas.microsoft.com/office/powerpoint/2010/main" val="7392034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Interface: Medium sized screen</a:t>
            </a:r>
            <a:endParaRPr lang="en-US" dirty="0"/>
          </a:p>
        </p:txBody>
      </p:sp>
      <p:pic>
        <p:nvPicPr>
          <p:cNvPr id="3" name="Picture 2"/>
          <p:cNvPicPr>
            <a:picLocks noChangeAspect="1"/>
          </p:cNvPicPr>
          <p:nvPr/>
        </p:nvPicPr>
        <p:blipFill>
          <a:blip r:embed="rId2"/>
          <a:stretch>
            <a:fillRect/>
          </a:stretch>
        </p:blipFill>
        <p:spPr>
          <a:xfrm>
            <a:off x="3062160" y="1824902"/>
            <a:ext cx="6083300" cy="3949700"/>
          </a:xfrm>
          <a:prstGeom prst="rect">
            <a:avLst/>
          </a:prstGeom>
        </p:spPr>
      </p:pic>
      <p:sp>
        <p:nvSpPr>
          <p:cNvPr id="4" name="Slide Number Placeholder 3"/>
          <p:cNvSpPr>
            <a:spLocks noGrp="1"/>
          </p:cNvSpPr>
          <p:nvPr>
            <p:ph type="sldNum" sz="quarter" idx="12"/>
          </p:nvPr>
        </p:nvSpPr>
        <p:spPr/>
        <p:txBody>
          <a:bodyPr/>
          <a:lstStyle/>
          <a:p>
            <a:fld id="{88AD08FE-21CA-447A-B5E0-10774CCDBD3A}" type="slidenum">
              <a:rPr lang="en-US" smtClean="0"/>
              <a:t>68</a:t>
            </a:fld>
            <a:endParaRPr lang="en-US"/>
          </a:p>
        </p:txBody>
      </p:sp>
    </p:spTree>
    <p:extLst>
      <p:ext uri="{BB962C8B-B14F-4D97-AF65-F5344CB8AC3E}">
        <p14:creationId xmlns:p14="http://schemas.microsoft.com/office/powerpoint/2010/main" val="25142026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Interface: Smaller screen</a:t>
            </a:r>
            <a:endParaRPr lang="en-US" dirty="0"/>
          </a:p>
        </p:txBody>
      </p:sp>
      <p:pic>
        <p:nvPicPr>
          <p:cNvPr id="3" name="Picture 2"/>
          <p:cNvPicPr>
            <a:picLocks noChangeAspect="1"/>
          </p:cNvPicPr>
          <p:nvPr/>
        </p:nvPicPr>
        <p:blipFill>
          <a:blip r:embed="rId2"/>
          <a:stretch>
            <a:fillRect/>
          </a:stretch>
        </p:blipFill>
        <p:spPr>
          <a:xfrm>
            <a:off x="3827755" y="1616762"/>
            <a:ext cx="4762500" cy="2324100"/>
          </a:xfrm>
          <a:prstGeom prst="rect">
            <a:avLst/>
          </a:prstGeom>
        </p:spPr>
      </p:pic>
      <p:pic>
        <p:nvPicPr>
          <p:cNvPr id="4" name="Picture 3"/>
          <p:cNvPicPr>
            <a:picLocks noChangeAspect="1"/>
          </p:cNvPicPr>
          <p:nvPr/>
        </p:nvPicPr>
        <p:blipFill>
          <a:blip r:embed="rId3"/>
          <a:stretch>
            <a:fillRect/>
          </a:stretch>
        </p:blipFill>
        <p:spPr>
          <a:xfrm>
            <a:off x="3827755" y="4070954"/>
            <a:ext cx="4762500" cy="2324100"/>
          </a:xfrm>
          <a:prstGeom prst="rect">
            <a:avLst/>
          </a:prstGeom>
        </p:spPr>
      </p:pic>
      <p:sp>
        <p:nvSpPr>
          <p:cNvPr id="5" name="Oval 4"/>
          <p:cNvSpPr/>
          <p:nvPr/>
        </p:nvSpPr>
        <p:spPr>
          <a:xfrm>
            <a:off x="4532190" y="1870761"/>
            <a:ext cx="1696749" cy="70904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 name="Curved Connector 5"/>
          <p:cNvCxnSpPr>
            <a:stCxn id="5" idx="6"/>
            <a:endCxn id="4" idx="0"/>
          </p:cNvCxnSpPr>
          <p:nvPr/>
        </p:nvCxnSpPr>
        <p:spPr>
          <a:xfrm flipH="1">
            <a:off x="6209006" y="2225286"/>
            <a:ext cx="19933" cy="1845669"/>
          </a:xfrm>
          <a:prstGeom prst="curvedConnector4">
            <a:avLst>
              <a:gd name="adj1" fmla="val -1146842"/>
              <a:gd name="adj2" fmla="val 59604"/>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stretch>
            <a:fillRect/>
          </a:stretch>
        </p:blipFill>
        <p:spPr>
          <a:xfrm>
            <a:off x="5252109" y="2460862"/>
            <a:ext cx="530585" cy="547166"/>
          </a:xfrm>
          <a:prstGeom prst="rect">
            <a:avLst/>
          </a:prstGeom>
        </p:spPr>
      </p:pic>
      <p:sp>
        <p:nvSpPr>
          <p:cNvPr id="8" name="Slide Number Placeholder 7"/>
          <p:cNvSpPr>
            <a:spLocks noGrp="1"/>
          </p:cNvSpPr>
          <p:nvPr>
            <p:ph type="sldNum" sz="quarter" idx="12"/>
          </p:nvPr>
        </p:nvSpPr>
        <p:spPr/>
        <p:txBody>
          <a:bodyPr/>
          <a:lstStyle/>
          <a:p>
            <a:fld id="{88AD08FE-21CA-447A-B5E0-10774CCDBD3A}" type="slidenum">
              <a:rPr lang="en-US" smtClean="0"/>
              <a:t>69</a:t>
            </a:fld>
            <a:endParaRPr lang="en-US"/>
          </a:p>
        </p:txBody>
      </p:sp>
    </p:spTree>
    <p:extLst>
      <p:ext uri="{BB962C8B-B14F-4D97-AF65-F5344CB8AC3E}">
        <p14:creationId xmlns:p14="http://schemas.microsoft.com/office/powerpoint/2010/main" val="16757151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Opportunities</a:t>
            </a:r>
            <a:r>
              <a:rPr lang="en-US" u="sng" dirty="0" smtClean="0"/>
              <a:t> of Text Mining Applications</a:t>
            </a:r>
            <a:endParaRPr lang="en-US" u="sng" dirty="0"/>
          </a:p>
        </p:txBody>
      </p:sp>
      <p:sp>
        <p:nvSpPr>
          <p:cNvPr id="5" name="TextBox 4"/>
          <p:cNvSpPr txBox="1"/>
          <p:nvPr/>
        </p:nvSpPr>
        <p:spPr>
          <a:xfrm>
            <a:off x="726507" y="2642640"/>
            <a:ext cx="1740476" cy="502766"/>
          </a:xfrm>
          <a:prstGeom prst="rect">
            <a:avLst/>
          </a:prstGeom>
          <a:noFill/>
        </p:spPr>
        <p:txBody>
          <a:bodyPr wrap="none" rtlCol="0">
            <a:spAutoFit/>
          </a:bodyPr>
          <a:lstStyle/>
          <a:p>
            <a:pPr algn="ctr"/>
            <a:r>
              <a:rPr lang="en-US" sz="2667" b="1" dirty="0"/>
              <a:t>Real World</a:t>
            </a:r>
          </a:p>
        </p:txBody>
      </p:sp>
      <p:pic>
        <p:nvPicPr>
          <p:cNvPr id="8"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11200"/>
                    </a14:imgEffect>
                    <a14:imgEffect>
                      <a14:saturation sat="0"/>
                    </a14:imgEffect>
                    <a14:imgEffect>
                      <a14:brightnessContrast bright="4000"/>
                    </a14:imgEffect>
                  </a14:imgLayer>
                </a14:imgProps>
              </a:ext>
            </a:extLst>
          </a:blip>
          <a:srcRect l="25904" t="18071" r="32191" b="39752"/>
          <a:stretch/>
        </p:blipFill>
        <p:spPr bwMode="auto">
          <a:xfrm>
            <a:off x="4974195" y="3196455"/>
            <a:ext cx="1492589" cy="1198136"/>
          </a:xfrm>
          <a:prstGeom prst="rect">
            <a:avLst/>
          </a:prstGeom>
          <a:solidFill>
            <a:schemeClr val="bg1"/>
          </a:solidFill>
          <a:ln w="9525">
            <a:noFill/>
            <a:miter lim="800000"/>
            <a:headEnd/>
            <a:tailEnd/>
          </a:ln>
        </p:spPr>
      </p:pic>
      <p:pic>
        <p:nvPicPr>
          <p:cNvPr id="9" name="Picture 25"/>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bwMode="auto">
          <a:xfrm>
            <a:off x="746815" y="3387931"/>
            <a:ext cx="1699861" cy="6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476753" y="2616200"/>
            <a:ext cx="2487476" cy="502766"/>
          </a:xfrm>
          <a:prstGeom prst="rect">
            <a:avLst/>
          </a:prstGeom>
          <a:noFill/>
        </p:spPr>
        <p:txBody>
          <a:bodyPr wrap="none" rtlCol="0">
            <a:spAutoFit/>
          </a:bodyPr>
          <a:lstStyle/>
          <a:p>
            <a:pPr algn="ctr"/>
            <a:r>
              <a:rPr lang="en-US" sz="2667" b="1" dirty="0"/>
              <a:t>Observed World</a:t>
            </a:r>
          </a:p>
        </p:txBody>
      </p:sp>
      <p:sp>
        <p:nvSpPr>
          <p:cNvPr id="15" name="TextBox 14"/>
          <p:cNvSpPr txBox="1"/>
          <p:nvPr/>
        </p:nvSpPr>
        <p:spPr>
          <a:xfrm>
            <a:off x="8972327" y="2616200"/>
            <a:ext cx="1507464" cy="502766"/>
          </a:xfrm>
          <a:prstGeom prst="rect">
            <a:avLst/>
          </a:prstGeom>
          <a:noFill/>
        </p:spPr>
        <p:txBody>
          <a:bodyPr wrap="none" rtlCol="0">
            <a:spAutoFit/>
          </a:bodyPr>
          <a:lstStyle/>
          <a:p>
            <a:pPr algn="ctr"/>
            <a:r>
              <a:rPr lang="en-US" sz="2667" b="1" dirty="0"/>
              <a:t>Text Data</a:t>
            </a:r>
          </a:p>
        </p:txBody>
      </p:sp>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23859" y="3479081"/>
            <a:ext cx="763932" cy="76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21413775">
            <a:off x="9123761" y="3899930"/>
            <a:ext cx="1702624" cy="731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 name="Picture 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440101">
            <a:off x="9248985" y="3301981"/>
            <a:ext cx="1692001" cy="606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7"/>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rot="20974153">
            <a:off x="9144779" y="3422043"/>
            <a:ext cx="1698663" cy="592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27" name="Straight Arrow Connector 26"/>
          <p:cNvCxnSpPr/>
          <p:nvPr/>
        </p:nvCxnSpPr>
        <p:spPr>
          <a:xfrm>
            <a:off x="2654599" y="3860560"/>
            <a:ext cx="174509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39692" y="3745177"/>
            <a:ext cx="17272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941288" y="3956777"/>
            <a:ext cx="1369286" cy="502766"/>
          </a:xfrm>
          <a:prstGeom prst="rect">
            <a:avLst/>
          </a:prstGeom>
          <a:noFill/>
        </p:spPr>
        <p:txBody>
          <a:bodyPr wrap="none" rtlCol="0">
            <a:spAutoFit/>
          </a:bodyPr>
          <a:lstStyle/>
          <a:p>
            <a:r>
              <a:rPr lang="en-US" sz="2667" dirty="0"/>
              <a:t>(English)</a:t>
            </a:r>
          </a:p>
        </p:txBody>
      </p:sp>
      <p:sp>
        <p:nvSpPr>
          <p:cNvPr id="33" name="TextBox 32"/>
          <p:cNvSpPr txBox="1"/>
          <p:nvPr/>
        </p:nvSpPr>
        <p:spPr>
          <a:xfrm>
            <a:off x="2743200" y="3211697"/>
            <a:ext cx="1378198" cy="502766"/>
          </a:xfrm>
          <a:prstGeom prst="rect">
            <a:avLst/>
          </a:prstGeom>
          <a:noFill/>
        </p:spPr>
        <p:txBody>
          <a:bodyPr wrap="none" rtlCol="0">
            <a:spAutoFit/>
          </a:bodyPr>
          <a:lstStyle/>
          <a:p>
            <a:r>
              <a:rPr lang="en-US" sz="2667" b="1" dirty="0"/>
              <a:t>Perceive</a:t>
            </a:r>
          </a:p>
        </p:txBody>
      </p:sp>
      <p:sp>
        <p:nvSpPr>
          <p:cNvPr id="45" name="TextBox 44"/>
          <p:cNvSpPr txBox="1"/>
          <p:nvPr/>
        </p:nvSpPr>
        <p:spPr>
          <a:xfrm>
            <a:off x="7011607" y="3200320"/>
            <a:ext cx="1253228" cy="502766"/>
          </a:xfrm>
          <a:prstGeom prst="rect">
            <a:avLst/>
          </a:prstGeom>
          <a:noFill/>
        </p:spPr>
        <p:txBody>
          <a:bodyPr wrap="none" rtlCol="0">
            <a:spAutoFit/>
          </a:bodyPr>
          <a:lstStyle/>
          <a:p>
            <a:r>
              <a:rPr lang="en-US" sz="2667" b="1" dirty="0"/>
              <a:t>Express</a:t>
            </a:r>
          </a:p>
        </p:txBody>
      </p:sp>
      <p:grpSp>
        <p:nvGrpSpPr>
          <p:cNvPr id="14" name="Group 13"/>
          <p:cNvGrpSpPr/>
          <p:nvPr/>
        </p:nvGrpSpPr>
        <p:grpSpPr>
          <a:xfrm>
            <a:off x="7213600" y="4490259"/>
            <a:ext cx="3048000" cy="1395340"/>
            <a:chOff x="5410200" y="3367693"/>
            <a:chExt cx="2286000" cy="1046505"/>
          </a:xfrm>
        </p:grpSpPr>
        <p:sp>
          <p:nvSpPr>
            <p:cNvPr id="23" name="TextBox 22"/>
            <p:cNvSpPr txBox="1"/>
            <p:nvPr/>
          </p:nvSpPr>
          <p:spPr>
            <a:xfrm>
              <a:off x="5410200" y="3790950"/>
              <a:ext cx="2286000" cy="623248"/>
            </a:xfrm>
            <a:prstGeom prst="rect">
              <a:avLst/>
            </a:prstGeom>
            <a:solidFill>
              <a:schemeClr val="accent2">
                <a:lumMod val="40000"/>
                <a:lumOff val="60000"/>
              </a:schemeClr>
            </a:solidFill>
          </p:spPr>
          <p:txBody>
            <a:bodyPr wrap="square" rtlCol="0">
              <a:spAutoFit/>
            </a:bodyPr>
            <a:lstStyle/>
            <a:p>
              <a:r>
                <a:rPr lang="en-US" sz="2400" b="1" dirty="0"/>
                <a:t>1. Mining knowledge </a:t>
              </a:r>
            </a:p>
            <a:p>
              <a:r>
                <a:rPr lang="en-US" sz="2400" b="1" dirty="0"/>
                <a:t>about  language</a:t>
              </a:r>
            </a:p>
          </p:txBody>
        </p:sp>
        <p:sp>
          <p:nvSpPr>
            <p:cNvPr id="7" name="Freeform 6"/>
            <p:cNvSpPr/>
            <p:nvPr/>
          </p:nvSpPr>
          <p:spPr>
            <a:xfrm flipV="1">
              <a:off x="5549906" y="3367693"/>
              <a:ext cx="1750979" cy="510771"/>
            </a:xfrm>
            <a:custGeom>
              <a:avLst/>
              <a:gdLst>
                <a:gd name="connsiteX0" fmla="*/ 1750979 w 1750979"/>
                <a:gd name="connsiteY0" fmla="*/ 180031 h 510771"/>
                <a:gd name="connsiteX1" fmla="*/ 904673 w 1750979"/>
                <a:gd name="connsiteY1" fmla="*/ 14661 h 510771"/>
                <a:gd name="connsiteX2" fmla="*/ 0 w 1750979"/>
                <a:gd name="connsiteY2" fmla="*/ 510771 h 510771"/>
              </a:gdLst>
              <a:ahLst/>
              <a:cxnLst>
                <a:cxn ang="0">
                  <a:pos x="connsiteX0" y="connsiteY0"/>
                </a:cxn>
                <a:cxn ang="0">
                  <a:pos x="connsiteX1" y="connsiteY1"/>
                </a:cxn>
                <a:cxn ang="0">
                  <a:pos x="connsiteX2" y="connsiteY2"/>
                </a:cxn>
              </a:cxnLst>
              <a:rect l="l" t="t" r="r" b="b"/>
              <a:pathLst>
                <a:path w="1750979" h="510771">
                  <a:moveTo>
                    <a:pt x="1750979" y="180031"/>
                  </a:moveTo>
                  <a:cubicBezTo>
                    <a:pt x="1473741" y="69784"/>
                    <a:pt x="1196503" y="-40462"/>
                    <a:pt x="904673" y="14661"/>
                  </a:cubicBezTo>
                  <a:cubicBezTo>
                    <a:pt x="612843" y="69784"/>
                    <a:pt x="306421" y="290277"/>
                    <a:pt x="0" y="510771"/>
                  </a:cubicBezTo>
                </a:path>
              </a:pathLst>
            </a:custGeom>
            <a:noFill/>
            <a:ln w="508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9" name="TextBox 28"/>
          <p:cNvSpPr txBox="1"/>
          <p:nvPr/>
        </p:nvSpPr>
        <p:spPr>
          <a:xfrm>
            <a:off x="2540001" y="3937000"/>
            <a:ext cx="1984839" cy="502766"/>
          </a:xfrm>
          <a:prstGeom prst="rect">
            <a:avLst/>
          </a:prstGeom>
          <a:noFill/>
        </p:spPr>
        <p:txBody>
          <a:bodyPr wrap="none" rtlCol="0">
            <a:spAutoFit/>
          </a:bodyPr>
          <a:lstStyle/>
          <a:p>
            <a:r>
              <a:rPr lang="en-US" sz="2667" dirty="0"/>
              <a:t>(Perspective)</a:t>
            </a:r>
          </a:p>
        </p:txBody>
      </p:sp>
      <p:grpSp>
        <p:nvGrpSpPr>
          <p:cNvPr id="17" name="Group 16"/>
          <p:cNvGrpSpPr/>
          <p:nvPr/>
        </p:nvGrpSpPr>
        <p:grpSpPr>
          <a:xfrm>
            <a:off x="5080001" y="1879520"/>
            <a:ext cx="4547909" cy="810261"/>
            <a:chOff x="3810000" y="1409640"/>
            <a:chExt cx="3410932" cy="607696"/>
          </a:xfrm>
        </p:grpSpPr>
        <p:sp>
          <p:nvSpPr>
            <p:cNvPr id="25" name="TextBox 24"/>
            <p:cNvSpPr txBox="1"/>
            <p:nvPr/>
          </p:nvSpPr>
          <p:spPr>
            <a:xfrm>
              <a:off x="3810000" y="1409640"/>
              <a:ext cx="3038428" cy="346249"/>
            </a:xfrm>
            <a:prstGeom prst="rect">
              <a:avLst/>
            </a:prstGeom>
            <a:solidFill>
              <a:schemeClr val="accent2">
                <a:lumMod val="40000"/>
                <a:lumOff val="60000"/>
              </a:schemeClr>
            </a:solidFill>
          </p:spPr>
          <p:txBody>
            <a:bodyPr wrap="none" rtlCol="0">
              <a:spAutoFit/>
            </a:bodyPr>
            <a:lstStyle/>
            <a:p>
              <a:r>
                <a:rPr lang="en-US" sz="2400" b="1" dirty="0"/>
                <a:t>2. Mining content of text data </a:t>
              </a:r>
            </a:p>
          </p:txBody>
        </p:sp>
        <p:sp>
          <p:nvSpPr>
            <p:cNvPr id="11" name="Freeform 10"/>
            <p:cNvSpPr/>
            <p:nvPr/>
          </p:nvSpPr>
          <p:spPr>
            <a:xfrm>
              <a:off x="4619134" y="1752588"/>
              <a:ext cx="2601798" cy="264748"/>
            </a:xfrm>
            <a:custGeom>
              <a:avLst/>
              <a:gdLst>
                <a:gd name="connsiteX0" fmla="*/ 2601798 w 2601798"/>
                <a:gd name="connsiteY0" fmla="*/ 198760 h 264748"/>
                <a:gd name="connsiteX1" fmla="*/ 1574276 w 2601798"/>
                <a:gd name="connsiteY1" fmla="*/ 798 h 264748"/>
                <a:gd name="connsiteX2" fmla="*/ 0 w 2601798"/>
                <a:gd name="connsiteY2" fmla="*/ 264748 h 264748"/>
              </a:gdLst>
              <a:ahLst/>
              <a:cxnLst>
                <a:cxn ang="0">
                  <a:pos x="connsiteX0" y="connsiteY0"/>
                </a:cxn>
                <a:cxn ang="0">
                  <a:pos x="connsiteX1" y="connsiteY1"/>
                </a:cxn>
                <a:cxn ang="0">
                  <a:pos x="connsiteX2" y="connsiteY2"/>
                </a:cxn>
              </a:cxnLst>
              <a:rect l="l" t="t" r="r" b="b"/>
              <a:pathLst>
                <a:path w="2601798" h="264748">
                  <a:moveTo>
                    <a:pt x="2601798" y="198760"/>
                  </a:moveTo>
                  <a:cubicBezTo>
                    <a:pt x="2304853" y="94280"/>
                    <a:pt x="2007909" y="-10200"/>
                    <a:pt x="1574276" y="798"/>
                  </a:cubicBezTo>
                  <a:cubicBezTo>
                    <a:pt x="1140643" y="11796"/>
                    <a:pt x="570321" y="138272"/>
                    <a:pt x="0" y="264748"/>
                  </a:cubicBezTo>
                </a:path>
              </a:pathLst>
            </a:custGeom>
            <a:noFill/>
            <a:ln w="508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 name="Group 20"/>
          <p:cNvGrpSpPr/>
          <p:nvPr/>
        </p:nvGrpSpPr>
        <p:grpSpPr>
          <a:xfrm>
            <a:off x="2540001" y="4343399"/>
            <a:ext cx="8220532" cy="1925017"/>
            <a:chOff x="1905000" y="3367693"/>
            <a:chExt cx="6165399" cy="1443763"/>
          </a:xfrm>
        </p:grpSpPr>
        <p:sp>
          <p:nvSpPr>
            <p:cNvPr id="30" name="TextBox 29"/>
            <p:cNvSpPr txBox="1"/>
            <p:nvPr/>
          </p:nvSpPr>
          <p:spPr>
            <a:xfrm>
              <a:off x="1905000" y="3906619"/>
              <a:ext cx="2232967" cy="623248"/>
            </a:xfrm>
            <a:prstGeom prst="rect">
              <a:avLst/>
            </a:prstGeom>
            <a:solidFill>
              <a:schemeClr val="accent2">
                <a:lumMod val="40000"/>
                <a:lumOff val="60000"/>
              </a:schemeClr>
            </a:solidFill>
          </p:spPr>
          <p:txBody>
            <a:bodyPr wrap="square" rtlCol="0">
              <a:spAutoFit/>
            </a:bodyPr>
            <a:lstStyle/>
            <a:p>
              <a:r>
                <a:rPr lang="en-US" sz="2400" b="1" dirty="0"/>
                <a:t>3. Mining knowledge</a:t>
              </a:r>
            </a:p>
            <a:p>
              <a:r>
                <a:rPr lang="en-US" sz="2400" b="1" dirty="0"/>
                <a:t>about the observer</a:t>
              </a:r>
            </a:p>
          </p:txBody>
        </p:sp>
        <p:sp>
          <p:nvSpPr>
            <p:cNvPr id="12" name="Freeform 11"/>
            <p:cNvSpPr/>
            <p:nvPr/>
          </p:nvSpPr>
          <p:spPr>
            <a:xfrm>
              <a:off x="3966679" y="3367693"/>
              <a:ext cx="4103720" cy="1443763"/>
            </a:xfrm>
            <a:custGeom>
              <a:avLst/>
              <a:gdLst>
                <a:gd name="connsiteX0" fmla="*/ 4006391 w 4054580"/>
                <a:gd name="connsiteY0" fmla="*/ 18854 h 1257551"/>
                <a:gd name="connsiteX1" fmla="*/ 3591612 w 4054580"/>
                <a:gd name="connsiteY1" fmla="*/ 1093509 h 1257551"/>
                <a:gd name="connsiteX2" fmla="*/ 659876 w 4054580"/>
                <a:gd name="connsiteY2" fmla="*/ 1140643 h 1257551"/>
                <a:gd name="connsiteX3" fmla="*/ 0 w 4054580"/>
                <a:gd name="connsiteY3" fmla="*/ 0 h 1257551"/>
              </a:gdLst>
              <a:ahLst/>
              <a:cxnLst>
                <a:cxn ang="0">
                  <a:pos x="connsiteX0" y="connsiteY0"/>
                </a:cxn>
                <a:cxn ang="0">
                  <a:pos x="connsiteX1" y="connsiteY1"/>
                </a:cxn>
                <a:cxn ang="0">
                  <a:pos x="connsiteX2" y="connsiteY2"/>
                </a:cxn>
                <a:cxn ang="0">
                  <a:pos x="connsiteX3" y="connsiteY3"/>
                </a:cxn>
              </a:cxnLst>
              <a:rect l="l" t="t" r="r" b="b"/>
              <a:pathLst>
                <a:path w="4054580" h="1257551">
                  <a:moveTo>
                    <a:pt x="4006391" y="18854"/>
                  </a:moveTo>
                  <a:cubicBezTo>
                    <a:pt x="4077877" y="462699"/>
                    <a:pt x="4149364" y="906544"/>
                    <a:pt x="3591612" y="1093509"/>
                  </a:cubicBezTo>
                  <a:cubicBezTo>
                    <a:pt x="3033860" y="1280474"/>
                    <a:pt x="1258478" y="1322895"/>
                    <a:pt x="659876" y="1140643"/>
                  </a:cubicBezTo>
                  <a:cubicBezTo>
                    <a:pt x="61274" y="958391"/>
                    <a:pt x="30637" y="479195"/>
                    <a:pt x="0" y="0"/>
                  </a:cubicBezTo>
                </a:path>
              </a:pathLst>
            </a:custGeom>
            <a:noFill/>
            <a:ln w="508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4" name="Group 53"/>
          <p:cNvGrpSpPr/>
          <p:nvPr/>
        </p:nvGrpSpPr>
        <p:grpSpPr>
          <a:xfrm>
            <a:off x="203200" y="1216626"/>
            <a:ext cx="10160000" cy="1473156"/>
            <a:chOff x="152400" y="912469"/>
            <a:chExt cx="7620000" cy="1104867"/>
          </a:xfrm>
        </p:grpSpPr>
        <p:sp>
          <p:nvSpPr>
            <p:cNvPr id="3" name="TextBox 2"/>
            <p:cNvSpPr txBox="1"/>
            <p:nvPr/>
          </p:nvSpPr>
          <p:spPr>
            <a:xfrm>
              <a:off x="152400" y="912469"/>
              <a:ext cx="3356977" cy="623248"/>
            </a:xfrm>
            <a:prstGeom prst="rect">
              <a:avLst/>
            </a:prstGeom>
            <a:solidFill>
              <a:schemeClr val="accent2">
                <a:lumMod val="40000"/>
                <a:lumOff val="60000"/>
              </a:schemeClr>
            </a:solidFill>
          </p:spPr>
          <p:txBody>
            <a:bodyPr wrap="none" rtlCol="0">
              <a:spAutoFit/>
            </a:bodyPr>
            <a:lstStyle/>
            <a:p>
              <a:r>
                <a:rPr lang="en-US" sz="2400" b="1" dirty="0"/>
                <a:t>4. Infer other real-world variables</a:t>
              </a:r>
            </a:p>
            <a:p>
              <a:r>
                <a:rPr lang="en-US" sz="2400" b="1" dirty="0"/>
                <a:t>(predictive analytics)</a:t>
              </a:r>
            </a:p>
          </p:txBody>
        </p:sp>
        <p:sp>
          <p:nvSpPr>
            <p:cNvPr id="24" name="Freeform 23"/>
            <p:cNvSpPr/>
            <p:nvPr/>
          </p:nvSpPr>
          <p:spPr>
            <a:xfrm>
              <a:off x="3477866" y="1027522"/>
              <a:ext cx="4294534" cy="989814"/>
            </a:xfrm>
            <a:custGeom>
              <a:avLst/>
              <a:gdLst>
                <a:gd name="connsiteX0" fmla="*/ 3949831 w 4351788"/>
                <a:gd name="connsiteY0" fmla="*/ 867266 h 867266"/>
                <a:gd name="connsiteX1" fmla="*/ 3978111 w 4351788"/>
                <a:gd name="connsiteY1" fmla="*/ 235670 h 867266"/>
                <a:gd name="connsiteX2" fmla="*/ 0 w 4351788"/>
                <a:gd name="connsiteY2" fmla="*/ 0 h 867266"/>
              </a:gdLst>
              <a:ahLst/>
              <a:cxnLst>
                <a:cxn ang="0">
                  <a:pos x="connsiteX0" y="connsiteY0"/>
                </a:cxn>
                <a:cxn ang="0">
                  <a:pos x="connsiteX1" y="connsiteY1"/>
                </a:cxn>
                <a:cxn ang="0">
                  <a:pos x="connsiteX2" y="connsiteY2"/>
                </a:cxn>
              </a:cxnLst>
              <a:rect l="l" t="t" r="r" b="b"/>
              <a:pathLst>
                <a:path w="4351788" h="867266">
                  <a:moveTo>
                    <a:pt x="3949831" y="867266"/>
                  </a:moveTo>
                  <a:cubicBezTo>
                    <a:pt x="4293123" y="623740"/>
                    <a:pt x="4636416" y="380214"/>
                    <a:pt x="3978111" y="235670"/>
                  </a:cubicBezTo>
                  <a:cubicBezTo>
                    <a:pt x="3319806" y="91126"/>
                    <a:pt x="1659903" y="45563"/>
                    <a:pt x="0" y="0"/>
                  </a:cubicBezTo>
                </a:path>
              </a:pathLst>
            </a:custGeom>
            <a:noFill/>
            <a:ln w="508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Freeform 35"/>
            <p:cNvSpPr/>
            <p:nvPr/>
          </p:nvSpPr>
          <p:spPr>
            <a:xfrm>
              <a:off x="1253765" y="1536569"/>
              <a:ext cx="584462" cy="471340"/>
            </a:xfrm>
            <a:custGeom>
              <a:avLst/>
              <a:gdLst>
                <a:gd name="connsiteX0" fmla="*/ 584462 w 584462"/>
                <a:gd name="connsiteY0" fmla="*/ 0 h 471340"/>
                <a:gd name="connsiteX1" fmla="*/ 131975 w 584462"/>
                <a:gd name="connsiteY1" fmla="*/ 207390 h 471340"/>
                <a:gd name="connsiteX2" fmla="*/ 0 w 584462"/>
                <a:gd name="connsiteY2" fmla="*/ 471340 h 471340"/>
              </a:gdLst>
              <a:ahLst/>
              <a:cxnLst>
                <a:cxn ang="0">
                  <a:pos x="connsiteX0" y="connsiteY0"/>
                </a:cxn>
                <a:cxn ang="0">
                  <a:pos x="connsiteX1" y="connsiteY1"/>
                </a:cxn>
                <a:cxn ang="0">
                  <a:pos x="connsiteX2" y="connsiteY2"/>
                </a:cxn>
              </a:cxnLst>
              <a:rect l="l" t="t" r="r" b="b"/>
              <a:pathLst>
                <a:path w="584462" h="471340">
                  <a:moveTo>
                    <a:pt x="584462" y="0"/>
                  </a:moveTo>
                  <a:cubicBezTo>
                    <a:pt x="406923" y="64416"/>
                    <a:pt x="229385" y="128833"/>
                    <a:pt x="131975" y="207390"/>
                  </a:cubicBezTo>
                  <a:cubicBezTo>
                    <a:pt x="34565" y="285947"/>
                    <a:pt x="17282" y="378643"/>
                    <a:pt x="0" y="471340"/>
                  </a:cubicBezTo>
                </a:path>
              </a:pathLst>
            </a:custGeom>
            <a:noFill/>
            <a:ln w="508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6" name="Group 55"/>
          <p:cNvGrpSpPr/>
          <p:nvPr/>
        </p:nvGrpSpPr>
        <p:grpSpPr>
          <a:xfrm>
            <a:off x="4444371" y="949886"/>
            <a:ext cx="7715838" cy="502766"/>
            <a:chOff x="3333278" y="712414"/>
            <a:chExt cx="5786878" cy="377074"/>
          </a:xfrm>
        </p:grpSpPr>
        <p:sp>
          <p:nvSpPr>
            <p:cNvPr id="41" name="TextBox 40"/>
            <p:cNvSpPr txBox="1"/>
            <p:nvPr/>
          </p:nvSpPr>
          <p:spPr>
            <a:xfrm>
              <a:off x="7223723" y="712414"/>
              <a:ext cx="1896433" cy="377074"/>
            </a:xfrm>
            <a:prstGeom prst="rect">
              <a:avLst/>
            </a:prstGeom>
            <a:solidFill>
              <a:schemeClr val="bg1">
                <a:lumMod val="95000"/>
              </a:schemeClr>
            </a:solidFill>
          </p:spPr>
          <p:txBody>
            <a:bodyPr wrap="none" rtlCol="0">
              <a:spAutoFit/>
            </a:bodyPr>
            <a:lstStyle/>
            <a:p>
              <a:pPr algn="ctr"/>
              <a:r>
                <a:rPr lang="en-US" sz="2667" b="1" dirty="0"/>
                <a:t>+ Non-Text Data </a:t>
              </a:r>
            </a:p>
          </p:txBody>
        </p:sp>
        <p:sp>
          <p:nvSpPr>
            <p:cNvPr id="43" name="Freeform 42"/>
            <p:cNvSpPr/>
            <p:nvPr/>
          </p:nvSpPr>
          <p:spPr>
            <a:xfrm>
              <a:off x="3333278" y="799092"/>
              <a:ext cx="3893270" cy="132850"/>
            </a:xfrm>
            <a:custGeom>
              <a:avLst/>
              <a:gdLst>
                <a:gd name="connsiteX0" fmla="*/ 3893270 w 3893270"/>
                <a:gd name="connsiteY0" fmla="*/ 85716 h 132850"/>
                <a:gd name="connsiteX1" fmla="*/ 1593130 w 3893270"/>
                <a:gd name="connsiteY1" fmla="*/ 875 h 132850"/>
                <a:gd name="connsiteX2" fmla="*/ 0 w 3893270"/>
                <a:gd name="connsiteY2" fmla="*/ 132850 h 132850"/>
              </a:gdLst>
              <a:ahLst/>
              <a:cxnLst>
                <a:cxn ang="0">
                  <a:pos x="connsiteX0" y="connsiteY0"/>
                </a:cxn>
                <a:cxn ang="0">
                  <a:pos x="connsiteX1" y="connsiteY1"/>
                </a:cxn>
                <a:cxn ang="0">
                  <a:pos x="connsiteX2" y="connsiteY2"/>
                </a:cxn>
              </a:cxnLst>
              <a:rect l="l" t="t" r="r" b="b"/>
              <a:pathLst>
                <a:path w="3893270" h="132850">
                  <a:moveTo>
                    <a:pt x="3893270" y="85716"/>
                  </a:moveTo>
                  <a:cubicBezTo>
                    <a:pt x="3067639" y="39367"/>
                    <a:pt x="2242008" y="-6981"/>
                    <a:pt x="1593130" y="875"/>
                  </a:cubicBezTo>
                  <a:cubicBezTo>
                    <a:pt x="944252" y="8731"/>
                    <a:pt x="472126" y="70790"/>
                    <a:pt x="0" y="132850"/>
                  </a:cubicBezTo>
                </a:path>
              </a:pathLst>
            </a:custGeom>
            <a:noFill/>
            <a:ln w="38100">
              <a:solidFill>
                <a:srgbClr val="3366FF"/>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7" name="Group 56"/>
          <p:cNvGrpSpPr/>
          <p:nvPr/>
        </p:nvGrpSpPr>
        <p:grpSpPr>
          <a:xfrm>
            <a:off x="10448411" y="1483366"/>
            <a:ext cx="1609928" cy="1635601"/>
            <a:chOff x="7836309" y="1112524"/>
            <a:chExt cx="1207446" cy="1226701"/>
          </a:xfrm>
        </p:grpSpPr>
        <p:sp>
          <p:nvSpPr>
            <p:cNvPr id="47" name="TextBox 46"/>
            <p:cNvSpPr txBox="1"/>
            <p:nvPr/>
          </p:nvSpPr>
          <p:spPr>
            <a:xfrm>
              <a:off x="7836309" y="1962150"/>
              <a:ext cx="1207446" cy="377075"/>
            </a:xfrm>
            <a:prstGeom prst="rect">
              <a:avLst/>
            </a:prstGeom>
            <a:solidFill>
              <a:srgbClr val="FFFF99"/>
            </a:solidFill>
          </p:spPr>
          <p:txBody>
            <a:bodyPr wrap="none" rtlCol="0">
              <a:spAutoFit/>
            </a:bodyPr>
            <a:lstStyle/>
            <a:p>
              <a:pPr algn="ctr"/>
              <a:r>
                <a:rPr lang="en-US" sz="2667" b="1" dirty="0"/>
                <a:t>+ Context </a:t>
              </a:r>
            </a:p>
          </p:txBody>
        </p:sp>
        <p:cxnSp>
          <p:nvCxnSpPr>
            <p:cNvPr id="49" name="Straight Arrow Connector 48"/>
            <p:cNvCxnSpPr/>
            <p:nvPr/>
          </p:nvCxnSpPr>
          <p:spPr>
            <a:xfrm>
              <a:off x="8610600" y="1112524"/>
              <a:ext cx="0" cy="772438"/>
            </a:xfrm>
            <a:prstGeom prst="straightConnector1">
              <a:avLst/>
            </a:prstGeom>
            <a:ln w="38100">
              <a:solidFill>
                <a:srgbClr val="3366FF"/>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500664" y="2111555"/>
            <a:ext cx="7224408" cy="4470872"/>
            <a:chOff x="3375498" y="1583666"/>
            <a:chExt cx="5418306" cy="3353154"/>
          </a:xfrm>
        </p:grpSpPr>
        <p:sp>
          <p:nvSpPr>
            <p:cNvPr id="51" name="Freeform 50"/>
            <p:cNvSpPr/>
            <p:nvPr/>
          </p:nvSpPr>
          <p:spPr>
            <a:xfrm>
              <a:off x="6848272" y="1583666"/>
              <a:ext cx="1400783" cy="400777"/>
            </a:xfrm>
            <a:custGeom>
              <a:avLst/>
              <a:gdLst>
                <a:gd name="connsiteX0" fmla="*/ 1400783 w 1400783"/>
                <a:gd name="connsiteY0" fmla="*/ 400777 h 400777"/>
                <a:gd name="connsiteX1" fmla="*/ 710119 w 1400783"/>
                <a:gd name="connsiteY1" fmla="*/ 60308 h 400777"/>
                <a:gd name="connsiteX2" fmla="*/ 0 w 1400783"/>
                <a:gd name="connsiteY2" fmla="*/ 1943 h 400777"/>
              </a:gdLst>
              <a:ahLst/>
              <a:cxnLst>
                <a:cxn ang="0">
                  <a:pos x="connsiteX0" y="connsiteY0"/>
                </a:cxn>
                <a:cxn ang="0">
                  <a:pos x="connsiteX1" y="connsiteY1"/>
                </a:cxn>
                <a:cxn ang="0">
                  <a:pos x="connsiteX2" y="connsiteY2"/>
                </a:cxn>
              </a:cxnLst>
              <a:rect l="l" t="t" r="r" b="b"/>
              <a:pathLst>
                <a:path w="1400783" h="400777">
                  <a:moveTo>
                    <a:pt x="1400783" y="400777"/>
                  </a:moveTo>
                  <a:cubicBezTo>
                    <a:pt x="1172183" y="263778"/>
                    <a:pt x="943583" y="126780"/>
                    <a:pt x="710119" y="60308"/>
                  </a:cubicBezTo>
                  <a:cubicBezTo>
                    <a:pt x="476655" y="-6164"/>
                    <a:pt x="238327" y="-2111"/>
                    <a:pt x="0" y="1943"/>
                  </a:cubicBezTo>
                </a:path>
              </a:pathLst>
            </a:custGeom>
            <a:noFill/>
            <a:ln>
              <a:solidFill>
                <a:srgbClr val="3366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Freeform 51"/>
            <p:cNvSpPr/>
            <p:nvPr/>
          </p:nvSpPr>
          <p:spPr>
            <a:xfrm>
              <a:off x="7694579" y="2490281"/>
              <a:ext cx="885217" cy="1653702"/>
            </a:xfrm>
            <a:custGeom>
              <a:avLst/>
              <a:gdLst>
                <a:gd name="connsiteX0" fmla="*/ 885217 w 885217"/>
                <a:gd name="connsiteY0" fmla="*/ 0 h 1653702"/>
                <a:gd name="connsiteX1" fmla="*/ 622570 w 885217"/>
                <a:gd name="connsiteY1" fmla="*/ 1254868 h 1653702"/>
                <a:gd name="connsiteX2" fmla="*/ 0 w 885217"/>
                <a:gd name="connsiteY2" fmla="*/ 1653702 h 1653702"/>
              </a:gdLst>
              <a:ahLst/>
              <a:cxnLst>
                <a:cxn ang="0">
                  <a:pos x="connsiteX0" y="connsiteY0"/>
                </a:cxn>
                <a:cxn ang="0">
                  <a:pos x="connsiteX1" y="connsiteY1"/>
                </a:cxn>
                <a:cxn ang="0">
                  <a:pos x="connsiteX2" y="connsiteY2"/>
                </a:cxn>
              </a:cxnLst>
              <a:rect l="l" t="t" r="r" b="b"/>
              <a:pathLst>
                <a:path w="885217" h="1653702">
                  <a:moveTo>
                    <a:pt x="885217" y="0"/>
                  </a:moveTo>
                  <a:cubicBezTo>
                    <a:pt x="827661" y="489625"/>
                    <a:pt x="770106" y="979251"/>
                    <a:pt x="622570" y="1254868"/>
                  </a:cubicBezTo>
                  <a:cubicBezTo>
                    <a:pt x="475034" y="1530485"/>
                    <a:pt x="237517" y="1592093"/>
                    <a:pt x="0" y="1653702"/>
                  </a:cubicBezTo>
                </a:path>
              </a:pathLst>
            </a:custGeom>
            <a:noFill/>
            <a:ln>
              <a:solidFill>
                <a:srgbClr val="3366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Freeform 52"/>
            <p:cNvSpPr/>
            <p:nvPr/>
          </p:nvSpPr>
          <p:spPr>
            <a:xfrm>
              <a:off x="3375498" y="2538919"/>
              <a:ext cx="5418306" cy="2397901"/>
            </a:xfrm>
            <a:custGeom>
              <a:avLst/>
              <a:gdLst>
                <a:gd name="connsiteX0" fmla="*/ 5418306 w 5418306"/>
                <a:gd name="connsiteY0" fmla="*/ 0 h 2397901"/>
                <a:gd name="connsiteX1" fmla="*/ 4970834 w 5418306"/>
                <a:gd name="connsiteY1" fmla="*/ 1809345 h 2397901"/>
                <a:gd name="connsiteX2" fmla="*/ 3287949 w 5418306"/>
                <a:gd name="connsiteY2" fmla="*/ 2383277 h 2397901"/>
                <a:gd name="connsiteX3" fmla="*/ 856034 w 5418306"/>
                <a:gd name="connsiteY3" fmla="*/ 2198451 h 2397901"/>
                <a:gd name="connsiteX4" fmla="*/ 0 w 5418306"/>
                <a:gd name="connsiteY4" fmla="*/ 1887166 h 239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306" h="2397901">
                  <a:moveTo>
                    <a:pt x="5418306" y="0"/>
                  </a:moveTo>
                  <a:cubicBezTo>
                    <a:pt x="5372099" y="706066"/>
                    <a:pt x="5325893" y="1412132"/>
                    <a:pt x="4970834" y="1809345"/>
                  </a:cubicBezTo>
                  <a:cubicBezTo>
                    <a:pt x="4615775" y="2206558"/>
                    <a:pt x="3973749" y="2318426"/>
                    <a:pt x="3287949" y="2383277"/>
                  </a:cubicBezTo>
                  <a:cubicBezTo>
                    <a:pt x="2602149" y="2448128"/>
                    <a:pt x="1404025" y="2281136"/>
                    <a:pt x="856034" y="2198451"/>
                  </a:cubicBezTo>
                  <a:cubicBezTo>
                    <a:pt x="308043" y="2115766"/>
                    <a:pt x="154021" y="2001466"/>
                    <a:pt x="0" y="1887166"/>
                  </a:cubicBezTo>
                </a:path>
              </a:pathLst>
            </a:custGeom>
            <a:noFill/>
            <a:ln>
              <a:solidFill>
                <a:srgbClr val="3366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5" name="Group 54"/>
          <p:cNvGrpSpPr/>
          <p:nvPr/>
        </p:nvGrpSpPr>
        <p:grpSpPr>
          <a:xfrm>
            <a:off x="326796" y="1847656"/>
            <a:ext cx="4836037" cy="3783289"/>
            <a:chOff x="245097" y="1385741"/>
            <a:chExt cx="3627028" cy="2837467"/>
          </a:xfrm>
        </p:grpSpPr>
        <p:sp>
          <p:nvSpPr>
            <p:cNvPr id="35" name="Freeform 34"/>
            <p:cNvSpPr/>
            <p:nvPr/>
          </p:nvSpPr>
          <p:spPr>
            <a:xfrm>
              <a:off x="245097" y="1611984"/>
              <a:ext cx="1706251" cy="2611224"/>
            </a:xfrm>
            <a:custGeom>
              <a:avLst/>
              <a:gdLst>
                <a:gd name="connsiteX0" fmla="*/ 1706251 w 1706251"/>
                <a:gd name="connsiteY0" fmla="*/ 2611224 h 2611224"/>
                <a:gd name="connsiteX1" fmla="*/ 424206 w 1706251"/>
                <a:gd name="connsiteY1" fmla="*/ 2102177 h 2611224"/>
                <a:gd name="connsiteX2" fmla="*/ 0 w 1706251"/>
                <a:gd name="connsiteY2" fmla="*/ 0 h 2611224"/>
              </a:gdLst>
              <a:ahLst/>
              <a:cxnLst>
                <a:cxn ang="0">
                  <a:pos x="connsiteX0" y="connsiteY0"/>
                </a:cxn>
                <a:cxn ang="0">
                  <a:pos x="connsiteX1" y="connsiteY1"/>
                </a:cxn>
                <a:cxn ang="0">
                  <a:pos x="connsiteX2" y="connsiteY2"/>
                </a:cxn>
              </a:cxnLst>
              <a:rect l="l" t="t" r="r" b="b"/>
              <a:pathLst>
                <a:path w="1706251" h="2611224">
                  <a:moveTo>
                    <a:pt x="1706251" y="2611224"/>
                  </a:moveTo>
                  <a:cubicBezTo>
                    <a:pt x="1207416" y="2574302"/>
                    <a:pt x="708581" y="2537381"/>
                    <a:pt x="424206" y="2102177"/>
                  </a:cubicBezTo>
                  <a:cubicBezTo>
                    <a:pt x="139831" y="1666973"/>
                    <a:pt x="69915" y="833486"/>
                    <a:pt x="0" y="0"/>
                  </a:cubicBezTo>
                </a:path>
              </a:pathLst>
            </a:custGeom>
            <a:noFill/>
            <a:ln w="38100">
              <a:solidFill>
                <a:srgbClr val="853F4B"/>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1" name="Straight Arrow Connector 30"/>
            <p:cNvCxnSpPr/>
            <p:nvPr/>
          </p:nvCxnSpPr>
          <p:spPr>
            <a:xfrm flipH="1" flipV="1">
              <a:off x="3200400" y="1385741"/>
              <a:ext cx="671725" cy="178246"/>
            </a:xfrm>
            <a:prstGeom prst="straightConnector1">
              <a:avLst/>
            </a:prstGeom>
            <a:ln w="38100">
              <a:solidFill>
                <a:srgbClr val="853F4B"/>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88AD08FE-21CA-447A-B5E0-10774CCDBD3A}" type="slidenum">
              <a:rPr lang="en-US" smtClean="0"/>
              <a:t>7</a:t>
            </a:fld>
            <a:endParaRPr lang="en-US"/>
          </a:p>
        </p:txBody>
      </p:sp>
    </p:spTree>
    <p:extLst>
      <p:ext uri="{BB962C8B-B14F-4D97-AF65-F5344CB8AC3E}">
        <p14:creationId xmlns:p14="http://schemas.microsoft.com/office/powerpoint/2010/main" val="166236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843"/>
            <a:ext cx="12192000" cy="990600"/>
          </a:xfrm>
        </p:spPr>
        <p:txBody>
          <a:bodyPr>
            <a:normAutofit fontScale="90000"/>
          </a:bodyPr>
          <a:lstStyle/>
          <a:p>
            <a:r>
              <a:rPr lang="en-US" dirty="0" smtClean="0"/>
              <a:t>Algorithm-generated interface &gt; Human-generated </a:t>
            </a:r>
            <a:br>
              <a:rPr lang="en-US" dirty="0" smtClean="0"/>
            </a:br>
            <a:r>
              <a:rPr lang="en-US" sz="3100" dirty="0" smtClean="0"/>
              <a:t>[Zhang &amp; Zhai 2015]</a:t>
            </a:r>
            <a:endParaRPr lang="en-US" sz="3100" dirty="0"/>
          </a:p>
        </p:txBody>
      </p:sp>
      <p:pic>
        <p:nvPicPr>
          <p:cNvPr id="3" name="Picture 2"/>
          <p:cNvPicPr>
            <a:picLocks noChangeAspect="1"/>
          </p:cNvPicPr>
          <p:nvPr/>
        </p:nvPicPr>
        <p:blipFill>
          <a:blip r:embed="rId3"/>
          <a:stretch>
            <a:fillRect/>
          </a:stretch>
        </p:blipFill>
        <p:spPr>
          <a:xfrm>
            <a:off x="1706108" y="1600200"/>
            <a:ext cx="8779783" cy="2445866"/>
          </a:xfrm>
          <a:prstGeom prst="rect">
            <a:avLst/>
          </a:prstGeom>
        </p:spPr>
      </p:pic>
      <p:sp>
        <p:nvSpPr>
          <p:cNvPr id="7" name="Rectangle 6"/>
          <p:cNvSpPr/>
          <p:nvPr/>
        </p:nvSpPr>
        <p:spPr>
          <a:xfrm>
            <a:off x="1066800" y="5252694"/>
            <a:ext cx="10333491" cy="646331"/>
          </a:xfrm>
          <a:prstGeom prst="rect">
            <a:avLst/>
          </a:prstGeom>
          <a:solidFill>
            <a:srgbClr val="FFFF99"/>
          </a:solidFill>
        </p:spPr>
        <p:txBody>
          <a:bodyPr wrap="square">
            <a:spAutoFit/>
          </a:bodyPr>
          <a:lstStyle/>
          <a:p>
            <a:pPr>
              <a:spcBef>
                <a:spcPts val="0"/>
              </a:spcBef>
            </a:pPr>
            <a:r>
              <a:rPr lang="en-US" b="1" dirty="0" err="1"/>
              <a:t>Yinan</a:t>
            </a:r>
            <a:r>
              <a:rPr lang="en-US" b="1" dirty="0"/>
              <a:t> Zhang, </a:t>
            </a:r>
            <a:r>
              <a:rPr lang="en-US" b="1" dirty="0" err="1"/>
              <a:t>ChengXiang</a:t>
            </a:r>
            <a:r>
              <a:rPr lang="en-US" b="1" dirty="0"/>
              <a:t> Zhai, Information Retrieval as Card Playing: A Formal Model for Optimizing Interactive Retrieval Interface. In </a:t>
            </a:r>
            <a:r>
              <a:rPr lang="en-US" b="1" i="1" dirty="0"/>
              <a:t>Proceedings of ACM SIGIR 2015, pp. </a:t>
            </a:r>
            <a:r>
              <a:rPr lang="en-US" b="1" dirty="0"/>
              <a:t>685-694. </a:t>
            </a:r>
          </a:p>
        </p:txBody>
      </p:sp>
      <p:grpSp>
        <p:nvGrpSpPr>
          <p:cNvPr id="25" name="Group 24"/>
          <p:cNvGrpSpPr/>
          <p:nvPr/>
        </p:nvGrpSpPr>
        <p:grpSpPr>
          <a:xfrm>
            <a:off x="2274692" y="2519342"/>
            <a:ext cx="2050305" cy="2368832"/>
            <a:chOff x="2274692" y="2519342"/>
            <a:chExt cx="2050305" cy="2368832"/>
          </a:xfrm>
        </p:grpSpPr>
        <p:sp>
          <p:nvSpPr>
            <p:cNvPr id="6" name="TextBox 5"/>
            <p:cNvSpPr txBox="1"/>
            <p:nvPr/>
          </p:nvSpPr>
          <p:spPr>
            <a:xfrm>
              <a:off x="2274692" y="4426509"/>
              <a:ext cx="2050305" cy="461665"/>
            </a:xfrm>
            <a:prstGeom prst="rect">
              <a:avLst/>
            </a:prstGeom>
            <a:solidFill>
              <a:srgbClr val="FFFF00"/>
            </a:solidFill>
          </p:spPr>
          <p:txBody>
            <a:bodyPr wrap="none" rtlCol="0">
              <a:spAutoFit/>
            </a:bodyPr>
            <a:lstStyle/>
            <a:p>
              <a:r>
                <a:rPr lang="en-US" sz="2400" b="1" dirty="0" smtClean="0"/>
                <a:t>Smaller screen</a:t>
              </a:r>
              <a:endParaRPr lang="en-US" sz="2400" b="1" dirty="0"/>
            </a:p>
          </p:txBody>
        </p:sp>
        <p:grpSp>
          <p:nvGrpSpPr>
            <p:cNvPr id="17" name="Group 16"/>
            <p:cNvGrpSpPr/>
            <p:nvPr/>
          </p:nvGrpSpPr>
          <p:grpSpPr>
            <a:xfrm>
              <a:off x="3124200" y="2519342"/>
              <a:ext cx="517659" cy="1816228"/>
              <a:chOff x="3124200" y="2519342"/>
              <a:chExt cx="517659" cy="1816228"/>
            </a:xfrm>
          </p:grpSpPr>
          <p:sp>
            <p:nvSpPr>
              <p:cNvPr id="8" name="Right Brace 7"/>
              <p:cNvSpPr/>
              <p:nvPr/>
            </p:nvSpPr>
            <p:spPr>
              <a:xfrm>
                <a:off x="3124200" y="2519342"/>
                <a:ext cx="228600" cy="6096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H="1" flipV="1">
                <a:off x="3299845" y="2971801"/>
                <a:ext cx="342014" cy="136376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6" name="Group 25"/>
          <p:cNvGrpSpPr/>
          <p:nvPr/>
        </p:nvGrpSpPr>
        <p:grpSpPr>
          <a:xfrm>
            <a:off x="4170603" y="2753685"/>
            <a:ext cx="2344946" cy="2126527"/>
            <a:chOff x="4170603" y="2753685"/>
            <a:chExt cx="2344946" cy="2126527"/>
          </a:xfrm>
        </p:grpSpPr>
        <p:grpSp>
          <p:nvGrpSpPr>
            <p:cNvPr id="18" name="Group 17"/>
            <p:cNvGrpSpPr/>
            <p:nvPr/>
          </p:nvGrpSpPr>
          <p:grpSpPr>
            <a:xfrm>
              <a:off x="4170603" y="2753685"/>
              <a:ext cx="1064993" cy="1710750"/>
              <a:chOff x="4170603" y="2753685"/>
              <a:chExt cx="1064993" cy="1710750"/>
            </a:xfrm>
          </p:grpSpPr>
          <p:cxnSp>
            <p:nvCxnSpPr>
              <p:cNvPr id="11" name="Straight Arrow Connector 10"/>
              <p:cNvCxnSpPr/>
              <p:nvPr/>
            </p:nvCxnSpPr>
            <p:spPr>
              <a:xfrm flipH="1" flipV="1">
                <a:off x="4770892" y="2955227"/>
                <a:ext cx="464704" cy="14436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756958" y="3715443"/>
                <a:ext cx="356834" cy="7489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214245" y="2753685"/>
                <a:ext cx="556647" cy="46619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70603" y="3544529"/>
                <a:ext cx="600289" cy="43556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4858557" y="4418547"/>
              <a:ext cx="1656992" cy="461665"/>
            </a:xfrm>
            <a:prstGeom prst="rect">
              <a:avLst/>
            </a:prstGeom>
            <a:solidFill>
              <a:srgbClr val="FFFF00"/>
            </a:solidFill>
          </p:spPr>
          <p:txBody>
            <a:bodyPr wrap="none" rtlCol="0">
              <a:spAutoFit/>
            </a:bodyPr>
            <a:lstStyle/>
            <a:p>
              <a:r>
                <a:rPr lang="en-US" sz="2400" b="1" dirty="0"/>
                <a:t>M</a:t>
              </a:r>
              <a:r>
                <a:rPr lang="en-US" sz="2400" b="1" dirty="0" smtClean="0"/>
                <a:t>ore items</a:t>
              </a:r>
              <a:endParaRPr lang="en-US" sz="2400" b="1" dirty="0"/>
            </a:p>
          </p:txBody>
        </p:sp>
      </p:grpSp>
      <p:grpSp>
        <p:nvGrpSpPr>
          <p:cNvPr id="28" name="Group 27"/>
          <p:cNvGrpSpPr/>
          <p:nvPr/>
        </p:nvGrpSpPr>
        <p:grpSpPr>
          <a:xfrm>
            <a:off x="4426596" y="4388891"/>
            <a:ext cx="4853985" cy="584775"/>
            <a:chOff x="4426596" y="4388891"/>
            <a:chExt cx="4853985" cy="584775"/>
          </a:xfrm>
        </p:grpSpPr>
        <p:sp>
          <p:nvSpPr>
            <p:cNvPr id="22" name="TextBox 21"/>
            <p:cNvSpPr txBox="1"/>
            <p:nvPr/>
          </p:nvSpPr>
          <p:spPr>
            <a:xfrm>
              <a:off x="6606003" y="4418547"/>
              <a:ext cx="2674578" cy="461665"/>
            </a:xfrm>
            <a:prstGeom prst="rect">
              <a:avLst/>
            </a:prstGeom>
            <a:solidFill>
              <a:srgbClr val="FFFF00"/>
            </a:solidFill>
          </p:spPr>
          <p:txBody>
            <a:bodyPr wrap="none" rtlCol="0">
              <a:spAutoFit/>
            </a:bodyPr>
            <a:lstStyle/>
            <a:p>
              <a:r>
                <a:rPr lang="en-US" sz="2400" b="1" dirty="0" smtClean="0">
                  <a:sym typeface="Wingdings" panose="05000000000000000000" pitchFamily="2" charset="2"/>
                </a:rPr>
                <a:t> More advantage</a:t>
              </a:r>
              <a:endParaRPr lang="en-US" sz="2400" b="1" dirty="0"/>
            </a:p>
          </p:txBody>
        </p:sp>
        <p:sp>
          <p:nvSpPr>
            <p:cNvPr id="27" name="TextBox 26"/>
            <p:cNvSpPr txBox="1"/>
            <p:nvPr/>
          </p:nvSpPr>
          <p:spPr>
            <a:xfrm>
              <a:off x="4426596" y="4388891"/>
              <a:ext cx="389850" cy="584775"/>
            </a:xfrm>
            <a:prstGeom prst="rect">
              <a:avLst/>
            </a:prstGeom>
            <a:solidFill>
              <a:srgbClr val="FFFF00"/>
            </a:solidFill>
          </p:spPr>
          <p:txBody>
            <a:bodyPr wrap="none" rtlCol="0">
              <a:spAutoFit/>
            </a:bodyPr>
            <a:lstStyle/>
            <a:p>
              <a:r>
                <a:rPr lang="en-US" sz="3200" b="1" dirty="0"/>
                <a:t>+</a:t>
              </a:r>
            </a:p>
          </p:txBody>
        </p:sp>
      </p:grpSp>
    </p:spTree>
    <p:extLst>
      <p:ext uri="{BB962C8B-B14F-4D97-AF65-F5344CB8AC3E}">
        <p14:creationId xmlns:p14="http://schemas.microsoft.com/office/powerpoint/2010/main" val="1450016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41300" y="964096"/>
            <a:ext cx="11709400" cy="5349876"/>
          </a:xfrm>
        </p:spPr>
        <p:txBody>
          <a:bodyPr>
            <a:normAutofit fontScale="70000" lnSpcReduction="20000"/>
          </a:bodyPr>
          <a:lstStyle/>
          <a:p>
            <a:r>
              <a:rPr lang="en-US" dirty="0" smtClean="0"/>
              <a:t>H</a:t>
            </a:r>
            <a:r>
              <a:rPr lang="en-US" dirty="0"/>
              <a:t>.  Kim, M. Castellanos, M. Hsu, C. Zhai, T. A. </a:t>
            </a:r>
            <a:r>
              <a:rPr lang="en-US" dirty="0" err="1"/>
              <a:t>Rietz</a:t>
            </a:r>
            <a:r>
              <a:rPr lang="en-US" dirty="0"/>
              <a:t>, D. </a:t>
            </a:r>
            <a:r>
              <a:rPr lang="en-US" dirty="0" err="1"/>
              <a:t>Diermeier</a:t>
            </a:r>
            <a:r>
              <a:rPr lang="en-US" dirty="0"/>
              <a:t>. </a:t>
            </a:r>
            <a:r>
              <a:rPr lang="en-US" b="1" dirty="0"/>
              <a:t>Mining causal topics in text data: iterative topic modeling with time series feedback</a:t>
            </a:r>
            <a:r>
              <a:rPr lang="en-US" dirty="0"/>
              <a:t>, Proceedings of ACM CIKM 2013, pp. 885-890, 2013.</a:t>
            </a:r>
          </a:p>
          <a:p>
            <a:r>
              <a:rPr lang="en-US" dirty="0"/>
              <a:t>Hyun </a:t>
            </a:r>
            <a:r>
              <a:rPr lang="en-US" dirty="0" err="1"/>
              <a:t>Duk</a:t>
            </a:r>
            <a:r>
              <a:rPr lang="en-US" dirty="0"/>
              <a:t> Kim, Danila </a:t>
            </a:r>
            <a:r>
              <a:rPr lang="en-US" dirty="0" err="1"/>
              <a:t>Nikitin</a:t>
            </a:r>
            <a:r>
              <a:rPr lang="en-US" dirty="0"/>
              <a:t>, </a:t>
            </a:r>
            <a:r>
              <a:rPr lang="en-US" dirty="0" err="1"/>
              <a:t>ChengXiang</a:t>
            </a:r>
            <a:r>
              <a:rPr lang="en-US" dirty="0"/>
              <a:t> Zhai, </a:t>
            </a:r>
            <a:r>
              <a:rPr lang="en-US" dirty="0" err="1"/>
              <a:t>Malu</a:t>
            </a:r>
            <a:r>
              <a:rPr lang="en-US" dirty="0"/>
              <a:t> Castellanos, and </a:t>
            </a:r>
            <a:r>
              <a:rPr lang="en-US" dirty="0" err="1"/>
              <a:t>Meichun</a:t>
            </a:r>
            <a:r>
              <a:rPr lang="en-US" dirty="0"/>
              <a:t> Hsu. 2013. </a:t>
            </a:r>
            <a:r>
              <a:rPr lang="en-US" b="1" dirty="0"/>
              <a:t>Information Retrieval with Time Series Query</a:t>
            </a:r>
            <a:r>
              <a:rPr lang="en-US" dirty="0"/>
              <a:t>. In </a:t>
            </a:r>
            <a:r>
              <a:rPr lang="en-US" i="1" dirty="0"/>
              <a:t>Proceedings of the 2013 Conference on the Theory of Information Retrieval</a:t>
            </a:r>
            <a:r>
              <a:rPr lang="en-US" dirty="0"/>
              <a:t> (ICTIR '13). </a:t>
            </a:r>
            <a:endParaRPr lang="en-US" dirty="0" smtClean="0"/>
          </a:p>
          <a:p>
            <a:r>
              <a:rPr lang="en-US" dirty="0" err="1"/>
              <a:t>Qiaozhu</a:t>
            </a:r>
            <a:r>
              <a:rPr lang="en-US" dirty="0"/>
              <a:t> Mei, Chao Liu, Hang Su, and </a:t>
            </a:r>
            <a:r>
              <a:rPr lang="en-US" dirty="0" err="1"/>
              <a:t>ChengXiang</a:t>
            </a:r>
            <a:r>
              <a:rPr lang="en-US" dirty="0"/>
              <a:t> Zhai. 2006. </a:t>
            </a:r>
            <a:r>
              <a:rPr lang="en-US" b="1" dirty="0"/>
              <a:t>A probabilistic approach to spatiotemporal theme pattern mining on weblogs.</a:t>
            </a:r>
            <a:r>
              <a:rPr lang="en-US" dirty="0"/>
              <a:t> In Proceedings of WWW 2006, 533-542</a:t>
            </a:r>
          </a:p>
          <a:p>
            <a:r>
              <a:rPr lang="en-US" dirty="0" err="1"/>
              <a:t>Qiaozhu</a:t>
            </a:r>
            <a:r>
              <a:rPr lang="en-US" dirty="0"/>
              <a:t> Mei and </a:t>
            </a:r>
            <a:r>
              <a:rPr lang="en-US" dirty="0" err="1"/>
              <a:t>ChengXiang</a:t>
            </a:r>
            <a:r>
              <a:rPr lang="en-US" dirty="0"/>
              <a:t> Zhai. 2006. </a:t>
            </a:r>
            <a:r>
              <a:rPr lang="en-US" b="1" dirty="0"/>
              <a:t>A mixture model for contextual text mining</a:t>
            </a:r>
            <a:r>
              <a:rPr lang="en-US" dirty="0"/>
              <a:t>. In Proceedings KDD 2006, 649-655. </a:t>
            </a:r>
          </a:p>
          <a:p>
            <a:r>
              <a:rPr lang="en-US" dirty="0" err="1"/>
              <a:t>Sarma</a:t>
            </a:r>
            <a:r>
              <a:rPr lang="en-US" dirty="0"/>
              <a:t>, M.S., et al. (2011) </a:t>
            </a:r>
            <a:r>
              <a:rPr lang="en-US" b="1" dirty="0" err="1"/>
              <a:t>BeeSpace</a:t>
            </a:r>
            <a:r>
              <a:rPr lang="en-US" b="1" dirty="0"/>
              <a:t> Navigator: exploratory analysis of gene function using semantic indexing of biological literature</a:t>
            </a:r>
            <a:r>
              <a:rPr lang="en-US" dirty="0"/>
              <a:t>. Nucleic Acids Research, 2011, 1-8, doi:10.1093/</a:t>
            </a:r>
            <a:r>
              <a:rPr lang="en-US" dirty="0" err="1"/>
              <a:t>nar</a:t>
            </a:r>
            <a:r>
              <a:rPr lang="en-US" dirty="0"/>
              <a:t>/gkr285. </a:t>
            </a:r>
            <a:endParaRPr lang="en-US" dirty="0" smtClean="0"/>
          </a:p>
          <a:p>
            <a:r>
              <a:rPr lang="en-US" dirty="0" err="1"/>
              <a:t>Hongning</a:t>
            </a:r>
            <a:r>
              <a:rPr lang="en-US" dirty="0"/>
              <a:t> Wang, Yue Lu, </a:t>
            </a:r>
            <a:r>
              <a:rPr lang="en-US" dirty="0" err="1"/>
              <a:t>ChengXiang</a:t>
            </a:r>
            <a:r>
              <a:rPr lang="en-US" dirty="0"/>
              <a:t> Zhai. </a:t>
            </a:r>
            <a:r>
              <a:rPr lang="en-US" b="1" dirty="0"/>
              <a:t>Latent Aspect Rating Analysis on Review Text Data: A Rating Regression Approach</a:t>
            </a:r>
            <a:r>
              <a:rPr lang="en-US" dirty="0"/>
              <a:t>, </a:t>
            </a:r>
            <a:r>
              <a:rPr lang="en-US" i="1" dirty="0"/>
              <a:t>Proceedings of the 17th ACM SIGKDD International Conference on Knowledge Discovery and Data Mining </a:t>
            </a:r>
            <a:r>
              <a:rPr lang="en-US" dirty="0"/>
              <a:t>(KDD'10), pages 115-124, 2010</a:t>
            </a:r>
            <a:r>
              <a:rPr lang="en-US" dirty="0" smtClean="0"/>
              <a:t>.</a:t>
            </a:r>
          </a:p>
          <a:p>
            <a:r>
              <a:rPr lang="en-US" dirty="0" err="1"/>
              <a:t>Hongning</a:t>
            </a:r>
            <a:r>
              <a:rPr lang="en-US" dirty="0"/>
              <a:t> Wang, Yue Lu, </a:t>
            </a:r>
            <a:r>
              <a:rPr lang="en-US" dirty="0" err="1"/>
              <a:t>ChengXiang</a:t>
            </a:r>
            <a:r>
              <a:rPr lang="en-US" dirty="0"/>
              <a:t> Zhai, </a:t>
            </a:r>
            <a:r>
              <a:rPr lang="en-US" b="1" dirty="0"/>
              <a:t>Latent Aspect Rating Analysis without Aspect Keyword Supervision</a:t>
            </a:r>
            <a:r>
              <a:rPr lang="en-US" dirty="0"/>
              <a:t>, Proceedings of KDD 2011, pages 618-626</a:t>
            </a:r>
            <a:r>
              <a:rPr lang="en-US" dirty="0" smtClean="0"/>
              <a:t>.</a:t>
            </a:r>
          </a:p>
          <a:p>
            <a:endParaRPr lang="en-US" dirty="0"/>
          </a:p>
        </p:txBody>
      </p:sp>
      <p:sp>
        <p:nvSpPr>
          <p:cNvPr id="5" name="Slide Number Placeholder 4"/>
          <p:cNvSpPr>
            <a:spLocks noGrp="1"/>
          </p:cNvSpPr>
          <p:nvPr>
            <p:ph type="sldNum" sz="quarter" idx="12"/>
          </p:nvPr>
        </p:nvSpPr>
        <p:spPr/>
        <p:txBody>
          <a:bodyPr/>
          <a:lstStyle/>
          <a:p>
            <a:fld id="{88AD08FE-21CA-447A-B5E0-10774CCDBD3A}" type="slidenum">
              <a:rPr lang="en-US" smtClean="0"/>
              <a:t>71</a:t>
            </a:fld>
            <a:endParaRPr lang="en-US"/>
          </a:p>
        </p:txBody>
      </p:sp>
    </p:spTree>
    <p:extLst>
      <p:ext uri="{BB962C8B-B14F-4D97-AF65-F5344CB8AC3E}">
        <p14:creationId xmlns:p14="http://schemas.microsoft.com/office/powerpoint/2010/main" val="22311133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a:xfrm>
            <a:off x="254000" y="1143000"/>
            <a:ext cx="11633200" cy="5029200"/>
          </a:xfrm>
        </p:spPr>
        <p:txBody>
          <a:bodyPr>
            <a:normAutofit fontScale="77500" lnSpcReduction="20000"/>
          </a:bodyPr>
          <a:lstStyle/>
          <a:p>
            <a:r>
              <a:rPr lang="en-US" sz="2900" dirty="0" smtClean="0"/>
              <a:t>Sheng </a:t>
            </a:r>
            <a:r>
              <a:rPr lang="en-US" sz="2900" dirty="0"/>
              <a:t>Wang et al.  2014. </a:t>
            </a:r>
            <a:r>
              <a:rPr lang="en-US" sz="2900" b="1" dirty="0" err="1"/>
              <a:t>SideEffectPTM</a:t>
            </a:r>
            <a:r>
              <a:rPr lang="en-US" sz="2900" b="1" dirty="0"/>
              <a:t>: an unsupervised topic model to mine adverse drug reactions from health forums. </a:t>
            </a:r>
            <a:r>
              <a:rPr lang="en-US" sz="2900" dirty="0"/>
              <a:t>In ACM BCB 2014. </a:t>
            </a:r>
          </a:p>
          <a:p>
            <a:r>
              <a:rPr lang="en-US" sz="2900" dirty="0"/>
              <a:t>S.  </a:t>
            </a:r>
            <a:r>
              <a:rPr lang="en-US" sz="2900" dirty="0" smtClean="0"/>
              <a:t>Wang</a:t>
            </a:r>
            <a:r>
              <a:rPr lang="en-US" sz="2900" dirty="0"/>
              <a:t>,  E. Huang, R. Zhang, X. Zhang, B. Liu. X. Zhou, C.  Zhai, </a:t>
            </a:r>
            <a:r>
              <a:rPr lang="en-US" sz="2900" b="1" dirty="0"/>
              <a:t>A Conditional Probabilistic Model for Joint Analysis of Symptoms, Diseases, and Herbs in Traditional Chinese Medicine Patient Records</a:t>
            </a:r>
            <a:r>
              <a:rPr lang="en-US" sz="2900" dirty="0"/>
              <a:t>, IEEE BIBM 2016. </a:t>
            </a:r>
          </a:p>
          <a:p>
            <a:r>
              <a:rPr lang="en-US" sz="2900" dirty="0" err="1" smtClean="0"/>
              <a:t>Yintao</a:t>
            </a:r>
            <a:r>
              <a:rPr lang="en-US" sz="2900" dirty="0" smtClean="0"/>
              <a:t> </a:t>
            </a:r>
            <a:r>
              <a:rPr lang="en-US" sz="2900" dirty="0"/>
              <a:t>Yu, Cindy X. Lin, </a:t>
            </a:r>
            <a:r>
              <a:rPr lang="en-US" sz="2900" dirty="0" err="1"/>
              <a:t>Yizhou</a:t>
            </a:r>
            <a:r>
              <a:rPr lang="en-US" sz="2900" dirty="0"/>
              <a:t> Sun, Chen </a:t>
            </a:r>
            <a:r>
              <a:rPr lang="en-US" sz="2900" dirty="0" err="1"/>
              <a:t>Chen</a:t>
            </a:r>
            <a:r>
              <a:rPr lang="en-US" sz="2900" dirty="0"/>
              <a:t>, </a:t>
            </a:r>
            <a:r>
              <a:rPr lang="en-US" sz="2900" dirty="0" err="1"/>
              <a:t>Jiawei</a:t>
            </a:r>
            <a:r>
              <a:rPr lang="en-US" sz="2900" dirty="0"/>
              <a:t> Han, </a:t>
            </a:r>
            <a:r>
              <a:rPr lang="en-US" sz="2900" dirty="0" err="1"/>
              <a:t>Binbin</a:t>
            </a:r>
            <a:r>
              <a:rPr lang="en-US" sz="2900" dirty="0"/>
              <a:t> Liao, </a:t>
            </a:r>
            <a:r>
              <a:rPr lang="en-US" sz="2900" dirty="0" err="1"/>
              <a:t>Tianyi</a:t>
            </a:r>
            <a:r>
              <a:rPr lang="en-US" sz="2900" dirty="0"/>
              <a:t> Wu, </a:t>
            </a:r>
            <a:r>
              <a:rPr lang="en-US" sz="2900" dirty="0" err="1"/>
              <a:t>ChengXiang</a:t>
            </a:r>
            <a:r>
              <a:rPr lang="en-US" sz="2900" dirty="0"/>
              <a:t> Zhai, Duo Zhang, and Bo Zhao, “</a:t>
            </a:r>
            <a:r>
              <a:rPr lang="en-US" sz="2900" b="1" dirty="0" err="1"/>
              <a:t>iNextCube</a:t>
            </a:r>
            <a:r>
              <a:rPr lang="en-US" sz="2900" b="1" dirty="0"/>
              <a:t>: Information Network-Enhanced Text Cube</a:t>
            </a:r>
            <a:r>
              <a:rPr lang="en-US" sz="2900" dirty="0"/>
              <a:t>", Proc. 2009 Int. Conf. on Very Large Data Bases (VLDB'09) (system demo), </a:t>
            </a:r>
            <a:r>
              <a:rPr lang="en-US" sz="2900" dirty="0" smtClean="0"/>
              <a:t>2009</a:t>
            </a:r>
          </a:p>
          <a:p>
            <a:r>
              <a:rPr lang="en-US" sz="2900" dirty="0" err="1"/>
              <a:t>ChengXiang</a:t>
            </a:r>
            <a:r>
              <a:rPr lang="en-US" sz="2900" dirty="0"/>
              <a:t> Zhai, </a:t>
            </a:r>
            <a:r>
              <a:rPr lang="en-US" sz="2900" b="1" dirty="0"/>
              <a:t>Towards a game-theoretic framework for text data retrieval</a:t>
            </a:r>
            <a:r>
              <a:rPr lang="en-US" sz="2900" dirty="0"/>
              <a:t>. IEEE Data Eng. Bull. 39(3): 51-62 (2016)</a:t>
            </a:r>
          </a:p>
          <a:p>
            <a:r>
              <a:rPr lang="en-US" sz="2900" dirty="0" smtClean="0"/>
              <a:t>Duo </a:t>
            </a:r>
            <a:r>
              <a:rPr lang="en-US" sz="2900" dirty="0"/>
              <a:t>Zhang, </a:t>
            </a:r>
            <a:r>
              <a:rPr lang="en-US" sz="2900" dirty="0" err="1"/>
              <a:t>ChengXiang</a:t>
            </a:r>
            <a:r>
              <a:rPr lang="en-US" sz="2900" dirty="0"/>
              <a:t> Zhai, </a:t>
            </a:r>
            <a:r>
              <a:rPr lang="en-US" sz="2900" dirty="0" err="1"/>
              <a:t>Jiawei</a:t>
            </a:r>
            <a:r>
              <a:rPr lang="en-US" sz="2900" dirty="0"/>
              <a:t> Han, Ashok Srivastava, </a:t>
            </a:r>
            <a:r>
              <a:rPr lang="en-US" sz="2900" dirty="0" err="1"/>
              <a:t>Nikunj</a:t>
            </a:r>
            <a:r>
              <a:rPr lang="en-US" sz="2900" dirty="0"/>
              <a:t> </a:t>
            </a:r>
            <a:r>
              <a:rPr lang="en-US" sz="2900" dirty="0" err="1"/>
              <a:t>Oza</a:t>
            </a:r>
            <a:r>
              <a:rPr lang="en-US" sz="2900" dirty="0"/>
              <a:t>. </a:t>
            </a:r>
            <a:r>
              <a:rPr lang="en-US" sz="2900" b="1" dirty="0"/>
              <a:t>Topic Modeling for OLAP on Multidimensional Text Databases: Topic Cube and its Applications</a:t>
            </a:r>
            <a:r>
              <a:rPr lang="en-US" sz="2900" dirty="0"/>
              <a:t>, Statistical Analysis and Data Mining, Vol. 2, pp.378-395,  2010. </a:t>
            </a:r>
            <a:endParaRPr lang="en-US" sz="2900" dirty="0" smtClean="0"/>
          </a:p>
          <a:p>
            <a:r>
              <a:rPr lang="en-US" sz="2900" dirty="0" err="1" smtClean="0"/>
              <a:t>Yinan</a:t>
            </a:r>
            <a:r>
              <a:rPr lang="en-US" sz="2900" dirty="0" smtClean="0"/>
              <a:t> </a:t>
            </a:r>
            <a:r>
              <a:rPr lang="en-US" sz="2900" dirty="0"/>
              <a:t>Zhang, </a:t>
            </a:r>
            <a:r>
              <a:rPr lang="en-US" sz="2900" dirty="0" err="1"/>
              <a:t>ChengXiang</a:t>
            </a:r>
            <a:r>
              <a:rPr lang="en-US" sz="2900" dirty="0"/>
              <a:t> Zhai, </a:t>
            </a:r>
            <a:r>
              <a:rPr lang="en-US" sz="2900" b="1" dirty="0"/>
              <a:t>Information Retrieval as Card Playing: A Formal Model for Optimizing Interactive Retrieval Interface</a:t>
            </a:r>
            <a:r>
              <a:rPr lang="en-US" sz="2900" dirty="0"/>
              <a:t>. In Proceedings of ACM SIGIR 2015, pp. 685-694. </a:t>
            </a:r>
          </a:p>
          <a:p>
            <a:endParaRPr lang="en-US" sz="2900" dirty="0"/>
          </a:p>
          <a:p>
            <a:endParaRPr lang="en-US" dirty="0"/>
          </a:p>
          <a:p>
            <a:endParaRPr lang="en-US" dirty="0"/>
          </a:p>
          <a:p>
            <a:endParaRPr lang="en-US" dirty="0" smtClean="0"/>
          </a:p>
          <a:p>
            <a:endParaRPr lang="en-US" dirty="0"/>
          </a:p>
        </p:txBody>
      </p:sp>
      <p:sp>
        <p:nvSpPr>
          <p:cNvPr id="5" name="Slide Number Placeholder 4"/>
          <p:cNvSpPr>
            <a:spLocks noGrp="1"/>
          </p:cNvSpPr>
          <p:nvPr>
            <p:ph type="sldNum" sz="quarter" idx="12"/>
          </p:nvPr>
        </p:nvSpPr>
        <p:spPr/>
        <p:txBody>
          <a:bodyPr/>
          <a:lstStyle/>
          <a:p>
            <a:fld id="{88AD08FE-21CA-447A-B5E0-10774CCDBD3A}" type="slidenum">
              <a:rPr lang="en-US" smtClean="0"/>
              <a:t>72</a:t>
            </a:fld>
            <a:endParaRPr lang="en-US"/>
          </a:p>
        </p:txBody>
      </p:sp>
    </p:spTree>
    <p:extLst>
      <p:ext uri="{BB962C8B-B14F-4D97-AF65-F5344CB8AC3E}">
        <p14:creationId xmlns:p14="http://schemas.microsoft.com/office/powerpoint/2010/main" val="20447707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p:txBody>
          <a:bodyPr/>
          <a:lstStyle/>
          <a:p>
            <a:r>
              <a:rPr lang="en-US" altLang="en-US" dirty="0" smtClean="0"/>
              <a:t>Acknowledgments</a:t>
            </a:r>
          </a:p>
        </p:txBody>
      </p:sp>
      <p:sp>
        <p:nvSpPr>
          <p:cNvPr id="267267" name="Content Placeholder 2"/>
          <p:cNvSpPr>
            <a:spLocks noGrp="1"/>
          </p:cNvSpPr>
          <p:nvPr>
            <p:ph idx="1"/>
          </p:nvPr>
        </p:nvSpPr>
        <p:spPr/>
        <p:txBody>
          <a:bodyPr/>
          <a:lstStyle/>
          <a:p>
            <a:r>
              <a:rPr lang="en-US" altLang="en-US" dirty="0" smtClean="0"/>
              <a:t>Collaborators: Many former and current TIMAN group members, UIUC colleagues, and many external collaborators </a:t>
            </a:r>
          </a:p>
          <a:p>
            <a:r>
              <a:rPr lang="en-US" altLang="en-US" dirty="0" smtClean="0"/>
              <a:t>Funding </a:t>
            </a:r>
          </a:p>
        </p:txBody>
      </p:sp>
      <p:pic>
        <p:nvPicPr>
          <p:cNvPr id="267268" name="Picture 2" descr="NSF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063" y="3067050"/>
            <a:ext cx="137795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9" name="Picture 4" descr="DHS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851" y="3227388"/>
            <a:ext cx="10715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0" name="Picture 6" descr="NIH 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330676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1" name="Picture 8" descr="NASA Logo">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8913" y="330676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2" name="Picture 10" descr="Google 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9038" y="4900614"/>
            <a:ext cx="133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3" name="Picture 12" descr="Microsoft 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1" y="4846639"/>
            <a:ext cx="16240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4" name="Picture 14" descr="Yahoo Logo">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0188" y="5029200"/>
            <a:ext cx="1143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5" name="Picture 16" descr="IBM Logo">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21488" y="4900613"/>
            <a:ext cx="952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6" name="AutoShape 18" descr="data:image/jpg;base64,/9j/4AAQSkZJRgABAQAAAQABAAD/2wCEAAkGBhMQERUUExMWFRQVFxcUGBUYGBYdGBsiIhwhGB0ZISEYJyYeHhwkHRoaHy8gLycwMC4wFSMyNTIqNSksMDUBCQoKDgwOGg8PFzIkHiQpLCwvLCkvLjIyLDU2NSkpKi0tKi0sKS4qKSwsNDQsLzQsNSwsKTQpKiksLCkpLCwpLP/AABEIAFgAVwMBIgACEQEDEQH/xAAaAAABBQEAAAAAAAAAAAAAAAAFAAIDBAYB/8QARBAAAgECBAQCBgYGBwkAAAAAAQIDABEEEiExBRNBUSJhBjJCUnGBFCMzYpGhFVRygtLxY5KTscHC4RYkNENTc3Sys//EABgBAQEBAQEAAAAAAAAAAAAAAAIDAQAF/8QAJREAAgICAQMDBQAAAAAAAAAAAAECESExQRNhcVGx0RIiMoGh/9oADAMBAAIRAxEAPwDC2rtqdlojwTgj4uXloQoALu7eqij1nbyFeu3R52ylhMG8rhI0Z3bQKoJJ+Qo//saIf+MxMWH/AKMfWTf1E2+ZFXo+KxqWw+BbkR5WDYhiqyzED3msI0J1Ci2g76UJfh3g5ZyjERyGwW7GVXXMLZL5iCND2k8qFt9hUkX58Jw6C2aPGy5hcFuXEp+G7fzqZcNgzM0H6Pn5q5rr9KObQZj7NibdOtS4yCWQ3MSRXn+lMk00S2YgAqoJzhSRc3F9AOlzC+FlZxJzsLzBGI8wlsTY3D9swAA7aUP3/REEuH4YTlP0vDtYHXlSrqLjazbEUxvQtpAWwk0WKA1yocsoH/bfX8CaZxPgeIlleTlqwY5iIGSQKPJUJaw7WqRplxEruMyRwLdAgAlaxEaBTa6k+EnfLrbe1LwzPKM/LCVJVgVYGxBBBB7EHam2rZ4niEcsjYfHgkpZRigAZotBpJawkUE2N9RWd4xwZ8LKY3sdAysuqup2dT1BpqV7C1QPtSp9qVIJFatm2AEMMeDByyzqMRiCMocjePDrmIBNvFYkakfChHolw1Z8ZCj+oG5j32yoM7fKwt86n4lgnxbSYlnVWmLypG2cMyi5sptkuFG17+GhLLoUdWVsPwK+Ikjzsoha7SFLWUHexN898oC9Sd7UcGIsHMbCGMWzOT42ubDO4OZmPYWGmg0qONCmHjVixaQCVydT2jXUg2VNQP6Q1U40LYZAPalcn91FA6n/AKjfjR/Jm6RKJU/WIvxeu82P9Zi/F6h9FuA84SymPmiIDJDe3Nc3OXuQFBYqNTa3Wi+G9NI1PKxfD4OXsQsWR18wG/0+NY1mlk1P1B6zoDf6TGCOt5L/AJUQ5SygF5kLFWZJoywnAXRm6F0FjcHU5TY6VmONRxDESiDWHMeXudNxvrWp56JDEmViyxLlYsuVc8eVrDQ6gk77m9dJVVHJ2B3BhHIyF31Yqous1zmSQsPE0YW1kta4JPWruEwLzwNg5QOdGn0jDG4JtbM0Ol9GHiA7iuYqPPATa7QHMAdM0bGzobG+XMQ1vvN3pNPMkwxLyxl4XSQxR3soJAI0GUXFha97fCu2YZQLXKN+lPDxDjJkX1c5Zfg3jH5GlVk7Vknh0TeioyR4yT3MKyj4uyp/cTXBhykbCLFgqy5TEr7k5RYqbbktsNLbm9T8CX/csf8AsQ//AE/lUkmJw5aNUhaN+bGCWjUXAcaXzEggbm1z1qb2xrSJeKzDnSAHRWKDU7L4B17LVDjXiw8Rve0ko/FYz3PY0Rxv2smvtv1+8fvVX4imbCtrfJIjb33DKep65ayPBsuTnotxuCON8Pio2MTuJBIhIkjYCwYW127a/G9bWHmyJ9VLBxOADWKXKJ1Hke/mQKx/o8mDmw74edzFKXzxTEeEeELlPkevTbtTl9CMdC4eJQbarNHIuX9rNcWFGcYt7rybGTS1fgg9MeDQwtHJAGSOYMeU9w0bKcrIb66EipGl+rh13hTqel17jtTfTLjhxcy+IMIkWPMNmbd3HkW28gKkgN4IdfYYb9pH8xSp/SrDa+p0S8NId8l/tFePc+0hA6nrb8KHTRM+FUviSFAusLte5+6FJNtwCQLWOtGOEfbxa/8AMTr5j71AsGcOLZ0kvY651ybG3hy37e1+FatnNlr0vXM8D+/hYGPyUp/lpU70kXw4T/xIv/Z6VOGic3k56Nrmhxqd8Pm/qurf3Xp0sk7R55BEiqBIvhhDt4g2ljn1OvnrS9D3AxSq2izK8DfvqVH52qLDwwxCRZQecC0dit0T2S2huzb26DfXpjX3M5PCCXFFtNJYmxdmGvQnMPa7EVBKt4Jx91Dv2dfM1YV+bDHJfUARPqd1FlO49ZACP2W7V2VUWORHlVGkQWBzm12DC9rgaCgsDbsz+A4eJA12y5SnTTxMF3JG1/5VZ/Rg0AZgGjeQKbXuuYFSNj6hPwro4eouBiIrHfWTXr7tOODH6zFtl3cadvV2qrJIq4zhbRKjHZr9txuNPiNfjRXBm+Gj8mlXf9l+496qf6OBAH0iKw2F36/u0XhwRihyMQSJW1U6HwJ5jtb5UZPAo7Fw1ssgbWyK8h191S3vHqAPnVY4eaPDeGaYLkBylW5BB0IV7kX1taw1vVmchITdrGY8sE5iAoILtoSbXCrp3PalBweOWaGJHJV3u2UkxBRqzDMcwNuhHzodx9ip6Wrllij6x4eFD8cub/NSqtxrG8/ESy9HckfDYfkBSqsVSRGUrbKCXBBGhBuD/jWg4ygmyY1BfOyrMg9mQW/JwLigeWr/AAjihw7Hwh43GWSM7MN/kRuD0pSXKDGXDCeEwzI+Yqckq5SLFQzZrDtkfY7WudiCadi+GxSASkSOuRfErKthawLKykqel72NtDRDCghWlwz54T4mjsocHrzBYn4Oo3F9N6hgjjbJyHaNl9XmMoU2UghGFiRe17gA5O9QvkvS0CRw/D9pf7SL+Gu/o7D9pf7SL+GjiYeVz9lHLmF86toNO6Fdje/UAg660MjxDF8n0U5/dLTXHmRe4HnSTbC0kV1wGHGv1umv2kX8NFsSDIM7Z1jLF7sczsWIAC2sMugUHYX1Jqd4JUJskcOXQM5AB6DVix11Nh0A71XlESZuazSPmNyjjJe4srObsD4baCw1ANC7FVFXEwMZGlKkomVEGUsBbdV9476n37m1Q4VfouFaU6S4kGOMe6ntv+96ooxijlyy4tvCBmjhsock+7YDJHt4iL6aVmeI45p5C7WGwCj1VA0CgdABTinLHAJtRzyUctKpslKrkLGBKWSlSrQE2FxDxMHjYow2YGxoyPSQSC08Kvfd0PLc9ySPCfPTWuUqLinsam46LE+Kwkob6yeLNYMCocaa2GUiw8rdKaZITHyjj5TGPZ5D2+HrbeW1KlR6dc+3wLqP09/kfHjMJGPXnlIXILKqC3Y5ibj5VCfSTJpBEsdtna8jjzu2gPnalSrumuTurLjAInmaRizsWY7sTcmmZaVKmTs7lpUqVccf/9k="/>
          <p:cNvSpPr>
            <a:spLocks noChangeAspect="1" noChangeArrowheads="1"/>
          </p:cNvSpPr>
          <p:nvPr/>
        </p:nvSpPr>
        <p:spPr bwMode="auto">
          <a:xfrm>
            <a:off x="1598614" y="-406400"/>
            <a:ext cx="828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67277" name="Picture 20" descr="http://t0.gstatic.com/images?q=tbn:ANd9GcTTFaTlrT7RYZawn7SlVBjcEElg5V-bdbCAfM701uJqZ-Nre9m3f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07488" y="4119563"/>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78" name="AutoShape 2" descr="data:image/jpeg;base64,/9j/4AAQSkZJRgABAQAAAQABAAD/2wCEAAkGBhQQEBAPEBQSFRUUFxUQFhYXFRUWGBYUFRUWFBQVFRUXHCYeGBslGhQYIC8gIycpLCwsFR4xNTAqNiYrLCkBCQoKDgwOGg8PGi8lHyQsLC4sKikuLCwsNCwwLCw0KSwsLCwsKSwsLSwsLDYsLCwsLCwsLCw0LCw0LCwsLCwsLP/AABEIAOEA4QMBIgACEQEDEQH/xAAcAAEAAgMBAQEAAAAAAAAAAAAABgcEBQgBAwL/xABIEAABAwIBBwkDCAcIAwEAAAABAAIDBBEFBgcSEyExcRQiQVFhgYKRoTJykhcjQlJic5OxJENUorLh4hYzU2PC0dLwFYPBNP/EABoBAAIDAQEAAAAAAAAAAAAAAAAFAwQGAgH/xAAqEQACAgEDAwQBBQEBAAAAAAAAAQIDBBESMRMhUQVBYYEiFDJxkaEzQv/aAAwDAQACEQMRAD8AvFERABERABERABEJUIymzq01LeOH9IkGyzTZjT9qTbfg2/cu4VysekUcTsjBayZN1H8Yy9oqW7ZJmlw+gznuv1EN2A8SFS+P5eVdaSJJS1h/Vx3Yy3bY3d4iVHkyr9P95v8AoXWZ/tBf2XRQZ1+V1UNLS07vnHhpfI4CzBte7Qbfc0E+0rBVRZlcF0pZ6xw2MGpZ7zuc8jtDQB41bqqZUYQnth7FvGlOcN0/cLU5VYxySjqKjpYw6Pvu5rP3iFtlV2evGbNp6Np3kzv4C7Yx5lx8IUdFfUsUTu+zp1uRWUmLzu9qaY8ZXn8yvvT5S1UfsVNQ3hK/8rrWotFtj4M9vl5JVRZz8Qit8/pgdEjGO9bB3qpNhme1w2VNO132onFv7jr/AMSq9FDLGqlzEmjk2x4kdAYLnKoqohol1Tz9GUaHk6+ifNShrr7QuV1t8EyrqaI3p5XNHSw85h4sOzvFiqdnp6/8P+y5Xnvia/o6SRV1kznghmtHWNEL92mLmMnt6Wd9x2qwoZmvaHsIc0i4IIII6wRvS2yqdb0khjXbCxaxZ+0RFGSBERABERABERABERABERABa3HsoYaGIzVD9EbmgbXPP1Wt6T6ddlrMs8t4sOj22fM4fNxX/ef1N/Po7KLxzHpq2UzVDy524Dc1jfqsb0D/AKbq7j4rt/J9kU8jKVXZcm9yuzj1FcXRtJig3atp2uH+Y76XDdx3qJIidQhGC0ihLOcpvWTCIt7kRgvK6+nhIu3S1j/cZznA8bBviXspKKbZ5GLk0kXZkHgvJKCniIs4t1r/AH5OcQeAIb4VIERZmUnKTk/c0sYqKSQXOWW2NcrrqiYG7dLVs9xnNaRxsXeJXbl5jXJKColBs4t1TPfk5oI4Al3hXOyZ+n18z+hb6hZxD7CIiaioIiIAIiIALfZMZa1GHu+adpRk3dE65Yesj6p7R33WhRcyipLSSOoycXrFnRWSmWkGIsvGdGQC74nEaTe0fWb2jvst+uXKSsfC9ssTnMe06TXNNiCrryCzjtrQKeo0WVAGzobLbpb1O62946gmycN1/lDgcY+WrPxnyThERUC+EREAEREAEREAFG8t8s2YdDfY6Z9xEzt6Xu6mj13cNllDj0dFTvqJTsbsA6XvPssb2n/c9C53xzGpKyd9RMbucd3Q1v0WNHQB/wB3q7i4/VesuEU8rI6S0XLPjiOIyVEr5pnF73m7nH8h1AbgOhYyIniWnZCNvXuwiIvTwK2cymC2ZUVjhtcRAz3W2c895LR4Sqna0kgDaTsA6z0BdKZMYRySjp6fpYwaXa8855+IlUM6zbXt8l/Br3WbvBtERfl7wASTYAXJ6gN5SQdFS56sa0pIKNp2MBmf7zrtYO5ocfEqyWzylxc1dXPUnc95Lexg5rB8IC1i0lFfTrUTOX2dSxyCIimIQiIgAiIgAiIgAv1HIWkOaSCCCCDYgjaCCNxX5RAF45usvhWsFPOQKhg4a1o+k37Q6R3jptOFy3S1TonskjcWvYQ5rhvBG4hdA5DZXNxGmDzYSss2Vo6HdDh9l1r+Y6Ely8bY98eB1iZO9bJckjRES8vhERABEUKzqZTckpNTGbS1F4xbe2P9Y7yIb4uxd1wc5KKOLJqEXJldZyMruXVJZGfmISWM6nO3Ok77WHYO0qIIi0kIKEVFGcnNzk5MIiLs4CIiAJTm1wXlOIw3F2RfpDvBbQHxlvqugFXeZnBdXSy1Thtmdot+7juPVxd8IViJDmWb7dPHYe4deyvXz3Cimc3GeTYdLY2dN+jt8d9M/AHeilapjPLjWsq46Vp5sDbu+8ksT5NDfMrjFr32pfZ3lWbK2/or1ERaEz4REQAREQAREQAREQAREQAW5yTyjfQVTKhty32ZG/XjPtDj0jtAWmRcyipLRnUZOL1R1HSVbZY2SxkOY8B7SOkEXBX2VX5m8ptJr8PkO1t5Yr/VJ57O4nSHvO6laCzl1bqm4s0VNisgpIIiKIlC56zg4/yyvle03Yz5mPq0WE3I4uue8K58ucZ5JQVEwNnaOrZ77+YCOF79y50TT0+vmb/gV59nEF/IRETYVBERABfSmp3SPZGwXc9wY0dbnGwHmV81Nc02C6+vbK4XbTtMp6tM82MeZLvAo7J7IOXgkrhvko+S6MHw1tNTw07N0bGs42G095ue9ZiIs03q9WaRLRaIKrMVzQT1E8tQ+qi0pHukPzbtlzcAc7cBYdytO68upK7Z1PWJHZVGztIqP5EJf2qL8N3/ACWHX5mKpjS6KSGW30ecxx4XuPMhXSinWbd5IHhVP2OXa6gkgkdFMxzHt2FrhYj+Xavgrtzu4A2ajNUANZAQb9Jjc4Nc08CQR1WPWqSTfHu6sNwpvp6U9oU6yTzWvrqZtS6YRBxcGjQ0rtadHSvpC20HyUKpKV0sjImC7nuaxo63OIA9SumcKw9tPBFAz2Y2NjHboi1+/f3qDMvdSSjyyfDoVrblwis/kOP7WPwf60+Q4/tY/B/rVrol36y7z/iGP6Onx/rKo+Q4/tY/B/rT5Dj+1j8H+tWuiP1l3n/EH6Onx/rKkqMx8gHzdSwnqdG5o8w428lCsoskqmgcBUMs0mzXtOkx3B3Qew2K6QWJiuGR1MMkEzQ5jxokdXUR1EHaD2KSvOsT/PuiKzBra/HszmFFkYjRmGaWF2+N74jxY4tP5LHTpPXuJmtOxnYJizqSohqWb43B1usbnN72kjvXStJVNljZKw3a9oe09bXC49CuXFeGaHGddQ6lxu6ncY/A7nM/1Dwpdn16xU/AxwLNJOHknKIiTjcq7PdidmUtKDvLp3D3RoM/id5Kp1M87dbrMTezoiZHH5jWH+NQxaHFjtqiZ/KlutYREVkrBERABXjmiwbUUGuI51Q4yeBvNYP4j4lTGF4e6onigZ7Uj2xjs0ja/dv7l0zR0rYo2RMFmsa1jR1NaAB6BLc+zSKh5GWBXrJz8H2RFiYviLaaCaofujY6Q9thcDvOzvShLV6IbN6dyo85WWk4r3w008sbIQIzq3uaHP8AaeTY7SLhvhWpyYxmuq6ynp+V1VnvGl86/Ywc553/AFQVGKmodI98jzdz3F7j1ucbn1KsrMpgt31FY4bGgQM4us557gGjxFPbIxpp44X+iOEpXXc8v/C2kREhHpGc5NUI8Lqibc5ojHaXvaP9z3LnxWnnrxrbT0bT11D/AFZGP4z5KrE8wYbatfIjzZ7rNPBN80mC6+vExF207TJ43c1g/iPhV5KE5pcF1FAJSLOqHGXwDmxjyBd41Nkty7N9r+OwyxK9lS+e4UKzq5ROpKNrInlkkzw0OaSHBjec8gjd9EeJTVUVnYxrX4g6MHmwAQj3/akPmQPCjEr32LXhdwy7Nlb05fY0P9raz9qqfxpP91e+RVNJHQ0+ve98jm615e4udd/ODbnqBAt2Ki8j8G5XW08BF2lwc/7tnOf5gW710gFaz5JaQS+StgJvWbfwF+ZHgAk7ABcnqA3r9KKZzcZ5Nh01jZ01qdvjvpn4A70S6EXOSivcYTkoRcn7FGYvW6+onn/xJJJfjeXf/ViIi0yWi0M03q9Qp7mbxPV1z4Sdk0ZFvtx89v7umoEtxkhW6mvpJL2AlYD7rjoO9HFRXR3VtfBJTLbYn8nSKLyyLNmkOcctKjWYjWu/znt7mnRHo1aVZmMyaVTUO65ZT5yOKw1p4LSKRmZvWTYREXZwEREAWBmbwXW1clS4c2Bth95Jdo8mh3mFdKiebDBeTYdESLPmvUO8VtAfAG+ZUsWeyrN9rf0aDFr2VpfYVeZ5sa1dLHStPOmdpO+7jsdvFxb8JVhqgM5eNcpxGaxu2H9Hb4L6Z+Mu8gu8Ovfan47nGZZsra89iKrovIfBeSUFPCRZxbrH9em/nOB4XDfCqSyGwbldfTxEXaHa1/uR84g8SAPEui1Z9Qs4h9lf0+vmf0F4SvVGc4uNclw+dwNnyDUM96TYT3N0j3JZCLlJRXuMpyUYuT9ik8rcZ5XW1FR9FziGfdt5rPQA96w8Jw51TPDTs3yPbHwubE9wue5YisLM1gusqpKpw5sDdFv3klx6NDviC0NklVW2vZGfri7bEn7suKlp2xsZGwWaxoY0dTWiwHkF9URZw0RhYzibaanmqH7o2OfxIGwd5sO9cz1E7pHvkebue4vcetzjcnzKuDPPjWrpoqVp2zO03fdx2Nu9xb8JVNgJ1gV6QcvImz7NZqPgtTMpgv8A+itcOqnYfJ8h/gHmrVWnyQwbklFT0/0mtDn/AHjuc/1JHctwlmRZ1LHIZ0V9OtRCpnPNjOsqoqVp2Qt0nfeSWO3g0N+Iq4qmobGx8jzZrAXuPUGi5PkFzNjGJGpqJqh2+R7n8ATsHcLDuVnAr1m5eCrn2aQUfJhoiJ0JgvWP0SHdW3y2rxeO3HgUHp0f/aRvWEUa/wDHM7fNEg6cB71JlQ4tHo1FQ36ssjfJ7gsRbjLCDQxCtb/nSHuc4uHoVp09g9YpiOa0k0ERF0chbLJzCTV1cFML/OPAdboYNrz3NBWtVmZlcF0pZ6xw2MAhZ7zuc8jg0AeNQ32dOtyJqK+pYoltxsDQGgWAAAHUBsAX6RFmzRmrynxgUlJUVB3sYdHteeawfEQua3OJJJ2k7Ses9JVs568Zsyno2na4md4+y27WA9hdpHwKpmNJIAFydgHWTuCd4Ne2vd5EudZus2+C2cymC6Mc9Y4e2dQz3W2c88C4tHgVnrWZM4OKSkgphvYwB3a8855+IlbNKr7OpY5DSivp1qIVO56Ma06iGkadkTdY4fbk3A8Gi/jVvzTBjXPcbBoLieoAXJ8lzPjmKGqqZ6l2+R7njsb9EdzbDuVrAr3T3eCtnWbYbfJgq/s2eDcmw6G4s6b9Id47aA+AN9VSmTOEGrq6emG57wHdjBznn4QV0qxoAAAsBsA6gpvULOyh9kGBX3c/o9RFqsqcY5JR1FR0sYdHte7msHxEJVFOT0Q1bSWrKTzkY1yrEZiDdkXzDODL6RHF5cvxm8wXlWIQMIu2M69/ux2IB4u0R3qNudcknaTtJ6z1q4My2C6EE1W4bZXatnuR7yOLiR4E+uapp0X8CKlO67V/yWQiIkA+IXnZxnUYe6Nps6dwhHXoe1IeFho+NUUpznexrXVwgB5tO0M/9j7OefLRHhKgyf4deypfPcQ5dm+1/HYIiK2VAvHbjwK9QNvsHTs89iD0uP8A80z/AKQi339lB1BepFvgO+nMq3OvR6vE5TawkbHKPhDD6sKh6tPPdhu2lqQPrQOP77P9aqxNcWW6qLFeTHbbJBERWCuF0TkHgvJKCniIs9zda/35OcQeAs3wqk8icF5XX08JF26Wsf7jOc6/GwHiXRiVeoWcQ+xr6fXzP6CItDlzjXJKComBs4t1bPffzQRwuXeFLIxcmkhlKSim2UllzjXK6+olBu0O1TPcj5oI42J8Szc2eC8pxGK4u2H9Id4LaA+Mt8ioornzNYLq6SSqcOdO6zfu47tHm4u8gnuRJU06L+EI8eLtu1f8lhIiJAPiHZ1ca5Ph72A2dORAPdO2Q8NEEeIKh1PM8GM66tbTg82nbo/+x9nO9NEdxUDT/Dr2VL57iHMs32v47FnZlcF0pJ6xw2MAgZ7zrOeR2gaI8SttaDIXBeSUFPERZxbrX++/nEHhcDwrfpPkWdSxsb49fTrSCq7PXjVm09G0+0TO/gLtYPMuPhCtFc55bYxyuuqJgbt0tWz3Gc1tuNifEp8GvdZr4Ic2zbXp5NJFEXOa1ouXENA6yTYDzXTGA4WKWmgp2/q2NYT1utzj3uue9UpmuwblGIxuIu2AGd3Fuxg+Ig+Eq+lL6hZq1AiwK9E5hYuJ4g2nhlnf7MbHSHg0XtxO7vWUq/zyY1qqRlM086d237uOzj5uLPVUKodSaiXrZ7IORTlbVumkklebukc6R3vOJcfUr4oi0vBm33CIi9PAtpkvRa+tpYuh0sYPuhwc70BWrU4zQYbrcQ1p3Qxuf4ncxvo5x7lFdLbBv4JaY7ppfJeF16iLNGkI3nDwflWHVDALuYNcz3o+cQO0t0h3rnpdUELnPLXAeRVs0AFmX1kf3b9rfLa3wpr6fZzB/wAirPr4n9GjRETUVls5lMFsyorHD2iIGcG2c8950R4SrQXP2DZx6ukhZTwmIMZe147naS4km+3aVm/K9X/Wh/C/mlN+LbZNy7DanKqrgo9y9FUuevGrvgo2nY0Gd/vOu1gPABx8QWl+V6v+tD+F/NRbF8Wkqpn1ExBe+xJAsNgDQAOgAALrGxJQnukcZGXGcNsT4UlM6WRkTBdz3NY0dbnENHqV0zhWHtp4IoGezGxsY7dEWv37+9c2YVib6aaOoj0dOM6TdIaQvYi9u9Sr5Xq/60P4X81Nl02W6KPBFiXV1auXJeix8QrWwRSTP9mNrpHcGgk/kqT+V6v+tD+F/NYeMZyayqhfTyuj0H2DtFmiSAQbXv2KlHAs176Fx51enbUjtfWOmlkmf7UjnSO4uJJ/NbbIfBeV19PCRdulrH+4znEHjYN8S0StnMpgtmVFY4bXEQM4Ns557yWjwpnkT6dTaFuPDqWpMtBERZ00J45oIIO0HYVqf7H0X7JS/gR/8VjY5l3SUUuonkIfoh9gx7rA3tctG/ZuWv8AlYw//Ff+FJ/xU0a7dNYpkMrKtdJNEkoMHgp9LUQxRaVr6tjWXtuvogX3rMUP+VjD/wDFf+FJ/wAV+ZM7WHgXEkh7BE+/qAF66bXzFgrqlxJEyVAZy8dFXiEhYbsiAgYRuOjfTI8RPcAt5lZndfOx0NG10TXXDpHEawg7w0DYzjcngq5THDxpQe+YtzMmM1sgEREyFwREQAV05m8H1VG+oI2zv2e5Hdo/eL/RU/huHuqJooIxd0jgwcSbXPYN/cul8NoGwQxQR+zG1sY4NFrntS7Ps0goeRjgV6yc/BkoiJMOAoDncyZ5RTCqjF5Ke5dbeYj7XwnncNJT5fl7AQQQCDsIO4g7wVJXY65KSI7IKyLizlhFJMvclDh9U5jQdTJd8R+z0sv1tJtwselRtaOElOKkjOTi4ScWERF2chERABERABERAHrWkkAC5OwDrPQF0pkxg/JKOnpuljBpdrzznn4iVSebXBeVYjCCLsi/SHeC2iPjLfVdAJR6hZ3UPsbYFfZz+gvHvABJNgNpPUB0r1RTObjXJsOmsbPm/R2+O+mfgDvRL4Rc5KK9xhOShFyfsUplLi5q6uepO57yW9jBzWD4QFrERaaKUVojNSbk9WERF6eBERABERABEWxyfwN9bUR00W952noawe089gHrYdK8bSWrPUm3oif5msmrufiEg2NvFF2uP948cBze93UrZWLhmHMp4Y4IhZkbQxo4dJ6yTtJ6yspZy+3qzcjRU1KqCiERFCTBERAGlytyZZiFM6B9g4c6N/1HjceHQR1HguecRw99PK+CZpa9h0XA9fWOsEbQekFdQKHZwshBXx62KwqGDmncJG79Bx/I9B7Cr2Jk9N7ZcFHLx+ot0eSh0X0qKd0b3RvaWuaS1zSLEEbwQvmnYkCIi9AIiIAIi+lNTukeyNgu57gxo63OIAHmV4BcOZnBdXSy1Thtmdot+7juPVxd5BWIsPCMNbTU8NOzdGxrONhtPebnvWYs3dPqTcjSVQ6cFEKmM8uNayrjpWnmwNu77ySx9GhvxFXFV1LYo3yvNmsa57j1NaLn0C5lxXEHVE8tQ/2pHukPZpG4HcLDuVvAr1m5eCpn2aQUfJioiJ0JgiIgAiIgAiIgD9MYXENAJJIAA2kk7AAOkq+M3WRgoINOQDXygF/2G7xGD2dPWeAWlzZZvjDo1tW35wi8UZ/Vg/TcPrnoHRx3WSk+Zk7vwjx7jjDxtv5y59giIloxCIiACIiACIiAIbl7m+ZXtM0VmVDRsO4SAbmv7ep3Rw3UfXUMkEjopmOY9psWuFiP5dvSuolocqsjYMRZoyjRe0cyVttJvZ9pvYfTer+Nluv8ZcFHJxFZ+UeTnRFvsqMi6jD32lbpRk82VoJYeoH6ruw911oU5jJSWsRNKLi9JIIiLo5CmuabBdfXiVw5tO0yn3zzYx5knwKFK8c0WC6ig1xHOqHGTwN5rB+Z8SqZdmyp/PYtYle+1fHcnCIiQD8hGdzGtRQGEHnVDhH4BzpD6BvjVGqbZ2sa19eYgebTtEXjPOefUDwqEp/iV7Kl89xBl2b7X8dgiIrZVCIiACItlgWT09bJqqdhcfpHc1g63u3D8z0XXjaS1Z6k5PRGvjjLiGtBJJAAAuSTuAA3lW9m+zZanRq61oMmx0cR2iPqc/oL+obhx3bvIzN3DQASOtLPb+8I2MvvEY6OO89m5S5KMnM3fjDjyN8bD2/lPnwEREtGIREQAREQAREQAREQAREQB+JoWvaWPaHNIsWuAII6iDsKrrKbM7HJpSUTtU7fq3XMZ9072eo4KyEUtds63rFkdlULFpJHNGNZN1FG7RqIns6A612H3XjYfNa1dTTQNe0se0OadhDgCCO0HYVD8ZzUUVRdzGugd1xnm37WOuPKyZV+oJ/vX9C2zAa/Y/7KTwvD3VE8UDPake2MdmkbX7ht7l0zSUrYo2RMFmsa1jR1NaAB6BQTJHNcaGtFS+VsrGNcGc0tcHu5tyNo9ku6elWCq2ZerGlF9ixh0utNy5CxMWxFtPBNUP8AZjY6Q9uiLgd52d6y1XmeXG9VSx0rTzp3XcL/AKuOx9XaPkVWph1JqJatnsg5FPVVS6V75Xm7nuc9x63ONz6lfJeX4L9xxF3sgngCfyWk4M33Z+UW4o8j6yb+7ppyOssLR8TrBSPDcztZJtlMUI7XabvJmz1Ucrq48yRJGmyXCZBFlYdhUtS/VwRvkd1NBNu0ncB2lXFg+Z2kis6dz5z1HmM+Fpv5uKm1FQRwsEcLGRtH0WtDR5BUrM+K/YtS5XgSf73oVfk1maJ0ZK99hv1UZ28HydHBvmrOw7DYqeMRQMbGwbmtFhxPWe07Vkoltt87f3MZVUwqX4oIiKEmCIiACIiACIiACIiACIiACIiACIiACIiACIiACgecr2oODvzRFPj/APREGR/zZGMM/vm93/xWjgnseSIp8kgxjYleoiol4IiIAIiIAIiIAIiIAIiIAIiIA//Z"/>
          <p:cNvSpPr>
            <a:spLocks noChangeAspect="1" noChangeArrowheads="1"/>
          </p:cNvSpPr>
          <p:nvPr/>
        </p:nvSpPr>
        <p:spPr bwMode="auto">
          <a:xfrm>
            <a:off x="1587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67279"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43864" y="4813301"/>
            <a:ext cx="822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7280" name="AutoShape 5" descr="data:image/jpeg;base64,/9j/4AAQSkZJRgABAQAAAQABAAD/2wCEAAkGBhISERETExMWFRUVGR4YFBgYFRYUFBcbHxsVHRgbFxcXGyckGBwvGR0YHzAiIycpLCwsGh8yNTAqNSYtLCoBCQoKDgwOGg8PGi0lHiQvKSk1KSwpLCw0Ly4tNSo0KTQsKSk0KS0tNS8pLiosKSkqLDUsLSwsLCwsKTQsLCwsNf/AABEIAGQAaAMBIgACEQEDEQH/xAAcAAEAAgIDAQAAAAAAAAAAAAAABgcCBQEECAP/xABBEAABAwICBQkEBgkFAAAAAAABAAIDBBEFIQYHEjFBEzJRcYGRscHwFCJhoSMkc7LR4RUWFzRCU3Ki8TVSYpOj/8QAGQEAAgMBAAAAAAAAAAAAAAAAAAQBAgMF/8QALxEAAgEDAQYFAQkAAAAAAAAAAQIAAxEhMQQSQVFhgTJxkcHRoRMUIiMzseHw8f/aAAwDAQACEQMRAD8AvFEREIXBK5VQ60tZZaTS0zs/43D1n8B2ngtKaFzMatUUx15SUaV606Wku1p5SToGY9dw+KrPFdc1dITydox3n5W81A5HlxJJJJzJJuT1lY3TQCroIgzM/iPsP75yR/tBr735b5Lc4XrkroiNsiQdG4/O6gd0urkk6ygQDTHliehtFdbFNVkMf9FJ0Hd66iexTlrri43HcvILXEEEGxG4jIjqKtrVfrMdtNpql1weY4+t/wDnrxekGyuvKMU67Jh8jny85cqLgFcpSdCEREQhEREJF9YukfsdHI4c5ws313DtXmqaZz3Oc43c43J6SVamvfESZYIb5AbRHrrHcqoTyDdUDvOXUbecnt6fzCmulelNNPAxkbXBwe1xvGGiwvfNQoqwNOh9Vb/W3wKzfY0rstVibpkd+fpI+9tR/LA8ePT/AGP11pOh3/WFtcKxCKoaXxjIO2TdoBvkfNVTtDpU/wBX5+rv+0P3WLpUqrO1jOXtGzJTTeW8gk3Od1nxK4jkLSHA2INwRvBG4rmbnO6z4lYJOdMaT0lqy0l9ro2Fx99nuu9dngpcqO1GYkW1EsV8nC48/mArxStYWa/PMd2Zrpblj4+kIiLGMwiIiEoTXgw+3MP/AAy/tVdK49e2DkthnA5uTvDP+3uVOJ8ZAPQTlEWZh1P1z7wrC02NqZl/5jPNV6rA06/dW/1t8CmKXgaJbR+pT8z7Tn9baHo/8R+Czj0zoxuLh1RkeCrtT7QAfV3/AGh+6xaU6rO1sTGts9Omm9k95A5HXJPSSfmsVnNzndZ8SsEnOkJPtS7CcQy4NzXoJU3qJwg7U1QRlzWnvHiXdyuRYV9QOkb2UYJ6/EIiJeNwiIiE1OlGBtq6aSFwvcZda8w4vhT6aZ8UgsWnquOBXrRQnWFq8ZXML2e7M3cen10cetMUnHhMT2ikb769551Ut0p0jgngDI3Eu2gc2kZAG+ZWgxfBJqZ5ZMwtINr8D1Hy3ropoMVBHOIsiuQ3KFLNEtIoKeFzJHEEvLhZpOVmjh1FRNEI5Q3EmpTFRd0zKR1yT0kn5r74bhz55WRMF3ONuocSVnhWDzVLwyJhcSbbsh1lXzq81bsomiST3pj8vXR57qEhRvNLqCx3V1/aSDRDR9tHSxxAZ2Bd1+vndbtESTMWNzOmiBFCiERFWXhEREIRERCa7F9H4KlpbNGHcL2z/PtUAxTUZTvJMMhZ8OHn4K0EWi1WXExegjm5GemJS37BpL/vAt1D8Ft8L1FwNIM0hf8AAbvAeBVpIr/btwtMxsqcSfX4tNZg2jdPStDYYw23Gwv+XYtmiLEsWNzGFVUFlFoREUS0IiIhI/oTpOa+mM7oxGRI9myHFw902vcgKQKCamf9Od9vL95TtWYWMqpuBI/pnpM6ihjdHFy0ssgjjj2tnaNnOOdjua0ld7RzGm1dLBUNFhKwOIvfZP8AEL8bG4UNx/HW/pqLajmkjo4i4iGJ0xEsuQ2g0ZfRjLtX11V4i0GupA17BDMZImyMMbxFIS5oLXZixv2EKd3EqG/FJ+o1pNpNPBU0lNBCyV9QJCNuUxNbsBpOYa7gT3KSqA6dcv8ApPCvZuT5bYqNjldrk+bHcHZz3KF1lnNhNtgul0rqt1HV04gn2OUj2ZOVjkZex2XbIII6LcCpQoBoLE+sqpK6qe32mEGnNO1hYKc3u6+0SXE7wd1ieyfobBgpJE0WmWkT6KBkkcbZHPlZEGucWC7zYEuAPH4LVzaZVVNNA2tpGRxTPEbZYpuVa155oe0saQD0r562HOFHCWgFwqoC0E2BO3kCeAvxWNbgdfXy04qmQ08EEjZi2OR0skjm8wXLQGi+9SALZlSTfEm66mLYi2ngmmfzYmOeeG4E28l21B9a1f8AQQUtnu9qma17Y2l7zEwh0uy1uZysMulVAuZZjYXmx0G0wdXMm5WHkJYnNDo9ou917A5jrkDeCe5FGsOx1jcbjcyKaKOrh5JwlhfCDJHcs2Q4C/uWHailhYyENxNzqnpgygIBJ+mkOdv93wCmaIhtZKeESJ6BUwviExJL5aqTbJtuZZrALDcAvlVUgZjkEjSQZqZzJBlsuDTdp3Xvu48AiKeJleAkxUWx2mDsUwt9zdrZ7brZsZvyRFUSzaTp19MIMappIyWmqjc2duWy/YBLHEW5wyF7+amqIpPCC8ZFNZFOH00AJI+tQHK38wdIUrRFHCA1MKIvpxJjjHOJPI0pMYysC99nHdvtl2IiBBuEw1nUwMFNNmHwVMT4yOB2rEH4EFERXXSZtrP/2Q=="/>
          <p:cNvSpPr>
            <a:spLocks noChangeAspect="1" noChangeArrowheads="1"/>
          </p:cNvSpPr>
          <p:nvPr/>
        </p:nvSpPr>
        <p:spPr bwMode="auto">
          <a:xfrm>
            <a:off x="1739900" y="-47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67281"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54950" y="3346450"/>
            <a:ext cx="990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8AD08FE-21CA-447A-B5E0-10774CCDBD3A}" type="slidenum">
              <a:rPr lang="en-US" smtClean="0"/>
              <a:t>73</a:t>
            </a:fld>
            <a:endParaRPr lang="en-US"/>
          </a:p>
        </p:txBody>
      </p:sp>
    </p:spTree>
    <p:extLst>
      <p:ext uri="{BB962C8B-B14F-4D97-AF65-F5344CB8AC3E}">
        <p14:creationId xmlns:p14="http://schemas.microsoft.com/office/powerpoint/2010/main" val="583469385"/>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Grp="1" noChangeArrowheads="1"/>
          </p:cNvSpPr>
          <p:nvPr>
            <p:ph type="ctrTitle"/>
          </p:nvPr>
        </p:nvSpPr>
        <p:spPr>
          <a:xfrm>
            <a:off x="533400" y="3962400"/>
            <a:ext cx="11277600" cy="1470025"/>
          </a:xfrm>
        </p:spPr>
        <p:txBody>
          <a:bodyPr>
            <a:normAutofit/>
          </a:bodyPr>
          <a:lstStyle/>
          <a:p>
            <a:r>
              <a:rPr lang="en-US" altLang="en-US" sz="4000" b="1" dirty="0" smtClean="0"/>
              <a:t>Looking forward to opportunities for collaboration!</a:t>
            </a:r>
          </a:p>
        </p:txBody>
      </p:sp>
      <p:sp>
        <p:nvSpPr>
          <p:cNvPr id="38917" name="TextBox 6"/>
          <p:cNvSpPr txBox="1">
            <a:spLocks noChangeArrowheads="1"/>
          </p:cNvSpPr>
          <p:nvPr/>
        </p:nvSpPr>
        <p:spPr bwMode="auto">
          <a:xfrm>
            <a:off x="1896254" y="2638425"/>
            <a:ext cx="85518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lgn="ctr">
              <a:spcBef>
                <a:spcPct val="0"/>
              </a:spcBef>
              <a:buSzTx/>
              <a:buFontTx/>
              <a:buNone/>
            </a:pPr>
            <a:r>
              <a:rPr lang="en-US" altLang="en-US" sz="3200" dirty="0">
                <a:latin typeface="Gill Sans MT" panose="020B0502020104020203" pitchFamily="34" charset="0"/>
              </a:rPr>
              <a:t>More information about </a:t>
            </a:r>
            <a:r>
              <a:rPr lang="en-US" altLang="en-US" sz="3200" dirty="0" smtClean="0">
                <a:latin typeface="Gill Sans MT" panose="020B0502020104020203" pitchFamily="34" charset="0"/>
              </a:rPr>
              <a:t>our work </a:t>
            </a:r>
            <a:r>
              <a:rPr lang="en-US" altLang="en-US" sz="3200" dirty="0">
                <a:latin typeface="Gill Sans MT" panose="020B0502020104020203" pitchFamily="34" charset="0"/>
              </a:rPr>
              <a:t>can be found at</a:t>
            </a:r>
          </a:p>
          <a:p>
            <a:pPr algn="ctr">
              <a:spcBef>
                <a:spcPct val="0"/>
              </a:spcBef>
              <a:buSzTx/>
              <a:buFontTx/>
              <a:buNone/>
            </a:pPr>
            <a:r>
              <a:rPr lang="en-US" altLang="en-US" sz="4800" b="1" dirty="0">
                <a:latin typeface="Gill Sans MT" panose="020B0502020104020203" pitchFamily="34" charset="0"/>
              </a:rPr>
              <a:t>http://timan.cs.uiuc.edu/</a:t>
            </a:r>
          </a:p>
        </p:txBody>
      </p:sp>
      <p:sp>
        <p:nvSpPr>
          <p:cNvPr id="6" name="Title 6"/>
          <p:cNvSpPr txBox="1">
            <a:spLocks/>
          </p:cNvSpPr>
          <p:nvPr/>
        </p:nvSpPr>
        <p:spPr bwMode="auto">
          <a:xfrm>
            <a:off x="2667000" y="350545"/>
            <a:ext cx="6324600" cy="197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aseline="-25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aseline="-25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aseline="-25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aseline="-25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500" dirty="0">
                <a:solidFill>
                  <a:srgbClr val="C00000"/>
                </a:solidFill>
                <a:latin typeface="Script MT Bold" panose="03040602040607080904" pitchFamily="66" charset="0"/>
              </a:rPr>
              <a:t>Thank You!</a:t>
            </a:r>
          </a:p>
        </p:txBody>
      </p:sp>
      <p:sp>
        <p:nvSpPr>
          <p:cNvPr id="8" name="TextBox 7"/>
          <p:cNvSpPr txBox="1"/>
          <p:nvPr/>
        </p:nvSpPr>
        <p:spPr>
          <a:xfrm>
            <a:off x="3849288" y="5311303"/>
            <a:ext cx="4645824" cy="1446550"/>
          </a:xfrm>
          <a:prstGeom prst="rect">
            <a:avLst/>
          </a:prstGeom>
          <a:noFill/>
        </p:spPr>
        <p:txBody>
          <a:bodyPr wrap="none" rtlCol="0">
            <a:spAutoFit/>
          </a:bodyPr>
          <a:lstStyle/>
          <a:p>
            <a:r>
              <a:rPr lang="en-US" sz="4400" b="1" dirty="0" smtClean="0">
                <a:latin typeface="Times New Roman" panose="02020603050405020304" pitchFamily="18" charset="0"/>
                <a:cs typeface="Times New Roman" panose="02020603050405020304" pitchFamily="18" charset="0"/>
                <a:hlinkClick r:id="rId3"/>
              </a:rPr>
              <a:t>czhai@Illinois.edu</a:t>
            </a:r>
            <a:endParaRPr lang="en-US" sz="4400" b="1" dirty="0" smtClean="0">
              <a:latin typeface="Times New Roman" panose="02020603050405020304" pitchFamily="18" charset="0"/>
              <a:cs typeface="Times New Roman" panose="02020603050405020304" pitchFamily="18" charset="0"/>
            </a:endParaRPr>
          </a:p>
          <a:p>
            <a:endParaRPr lang="en-US" sz="44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8AD08FE-21CA-447A-B5E0-10774CCDBD3A}" type="slidenum">
              <a:rPr lang="en-US" smtClean="0"/>
              <a:t>74</a:t>
            </a:fld>
            <a:endParaRPr lang="en-US"/>
          </a:p>
        </p:txBody>
      </p:sp>
    </p:spTree>
    <p:extLst>
      <p:ext uri="{BB962C8B-B14F-4D97-AF65-F5344CB8AC3E}">
        <p14:creationId xmlns:p14="http://schemas.microsoft.com/office/powerpoint/2010/main" val="2188654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dirty="0" smtClean="0"/>
              <a:t>Challenges in Understanding Text Data (NLP)</a:t>
            </a:r>
          </a:p>
        </p:txBody>
      </p:sp>
      <p:sp>
        <p:nvSpPr>
          <p:cNvPr id="10244" name="Text Box 3"/>
          <p:cNvSpPr txBox="1">
            <a:spLocks noChangeArrowheads="1"/>
          </p:cNvSpPr>
          <p:nvPr/>
        </p:nvSpPr>
        <p:spPr bwMode="auto">
          <a:xfrm>
            <a:off x="2235201" y="1193801"/>
            <a:ext cx="7883724" cy="53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1" tIns="50396" rIns="100791" bIns="50396">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b="0" dirty="0">
                <a:latin typeface="Times New Roman" pitchFamily="18" charset="0"/>
              </a:rPr>
              <a:t>A   dog   is   chasing   a   boy   on   the   playground</a:t>
            </a:r>
          </a:p>
        </p:txBody>
      </p:sp>
      <p:grpSp>
        <p:nvGrpSpPr>
          <p:cNvPr id="2" name="Group 100"/>
          <p:cNvGrpSpPr>
            <a:grpSpLocks/>
          </p:cNvGrpSpPr>
          <p:nvPr/>
        </p:nvGrpSpPr>
        <p:grpSpPr bwMode="auto">
          <a:xfrm>
            <a:off x="2278341" y="1701800"/>
            <a:ext cx="7650172" cy="379413"/>
            <a:chOff x="824" y="1200"/>
            <a:chExt cx="4120" cy="239"/>
          </a:xfrm>
        </p:grpSpPr>
        <p:sp>
          <p:nvSpPr>
            <p:cNvPr id="10302" name="Line 4"/>
            <p:cNvSpPr>
              <a:spLocks noChangeShapeType="1"/>
            </p:cNvSpPr>
            <p:nvPr/>
          </p:nvSpPr>
          <p:spPr bwMode="auto">
            <a:xfrm>
              <a:off x="864" y="1200"/>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133"/>
            </a:p>
          </p:txBody>
        </p:sp>
        <p:sp>
          <p:nvSpPr>
            <p:cNvPr id="10303" name="Text Box 5"/>
            <p:cNvSpPr txBox="1">
              <a:spLocks noChangeArrowheads="1"/>
            </p:cNvSpPr>
            <p:nvPr/>
          </p:nvSpPr>
          <p:spPr bwMode="auto">
            <a:xfrm>
              <a:off x="824" y="1200"/>
              <a:ext cx="29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dirty="0" err="1">
                  <a:latin typeface="Times New Roman" pitchFamily="18" charset="0"/>
                </a:rPr>
                <a:t>Det</a:t>
              </a:r>
              <a:endParaRPr lang="en-US" altLang="en-US" sz="1867" dirty="0">
                <a:latin typeface="Times New Roman" pitchFamily="18" charset="0"/>
              </a:endParaRPr>
            </a:p>
          </p:txBody>
        </p:sp>
        <p:sp>
          <p:nvSpPr>
            <p:cNvPr id="10304" name="Line 6"/>
            <p:cNvSpPr>
              <a:spLocks noChangeShapeType="1"/>
            </p:cNvSpPr>
            <p:nvPr/>
          </p:nvSpPr>
          <p:spPr bwMode="auto">
            <a:xfrm>
              <a:off x="1200" y="120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133"/>
            </a:p>
          </p:txBody>
        </p:sp>
        <p:sp>
          <p:nvSpPr>
            <p:cNvPr id="10305" name="Text Box 7"/>
            <p:cNvSpPr txBox="1">
              <a:spLocks noChangeArrowheads="1"/>
            </p:cNvSpPr>
            <p:nvPr/>
          </p:nvSpPr>
          <p:spPr bwMode="auto">
            <a:xfrm>
              <a:off x="1158" y="1200"/>
              <a:ext cx="40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dirty="0">
                  <a:latin typeface="Times New Roman" pitchFamily="18" charset="0"/>
                </a:rPr>
                <a:t>Noun</a:t>
              </a:r>
            </a:p>
          </p:txBody>
        </p:sp>
        <p:sp>
          <p:nvSpPr>
            <p:cNvPr id="10306" name="Line 8"/>
            <p:cNvSpPr>
              <a:spLocks noChangeShapeType="1"/>
            </p:cNvSpPr>
            <p:nvPr/>
          </p:nvSpPr>
          <p:spPr bwMode="auto">
            <a:xfrm>
              <a:off x="1584" y="1200"/>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133"/>
            </a:p>
          </p:txBody>
        </p:sp>
        <p:sp>
          <p:nvSpPr>
            <p:cNvPr id="10307" name="Text Box 9"/>
            <p:cNvSpPr txBox="1">
              <a:spLocks noChangeArrowheads="1"/>
            </p:cNvSpPr>
            <p:nvPr/>
          </p:nvSpPr>
          <p:spPr bwMode="auto">
            <a:xfrm>
              <a:off x="1544" y="1200"/>
              <a:ext cx="32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Aux</a:t>
              </a:r>
            </a:p>
          </p:txBody>
        </p:sp>
        <p:sp>
          <p:nvSpPr>
            <p:cNvPr id="10308" name="Line 10"/>
            <p:cNvSpPr>
              <a:spLocks noChangeShapeType="1"/>
            </p:cNvSpPr>
            <p:nvPr/>
          </p:nvSpPr>
          <p:spPr bwMode="auto">
            <a:xfrm>
              <a:off x="1920" y="1200"/>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133"/>
            </a:p>
          </p:txBody>
        </p:sp>
        <p:sp>
          <p:nvSpPr>
            <p:cNvPr id="10309" name="Text Box 11"/>
            <p:cNvSpPr txBox="1">
              <a:spLocks noChangeArrowheads="1"/>
            </p:cNvSpPr>
            <p:nvPr/>
          </p:nvSpPr>
          <p:spPr bwMode="auto">
            <a:xfrm>
              <a:off x="1992" y="1200"/>
              <a:ext cx="36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Verb</a:t>
              </a:r>
            </a:p>
          </p:txBody>
        </p:sp>
        <p:sp>
          <p:nvSpPr>
            <p:cNvPr id="10310" name="Line 12"/>
            <p:cNvSpPr>
              <a:spLocks noChangeShapeType="1"/>
            </p:cNvSpPr>
            <p:nvPr/>
          </p:nvSpPr>
          <p:spPr bwMode="auto">
            <a:xfrm>
              <a:off x="2592" y="1200"/>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133"/>
            </a:p>
          </p:txBody>
        </p:sp>
        <p:sp>
          <p:nvSpPr>
            <p:cNvPr id="10311" name="Text Box 13"/>
            <p:cNvSpPr txBox="1">
              <a:spLocks noChangeArrowheads="1"/>
            </p:cNvSpPr>
            <p:nvPr/>
          </p:nvSpPr>
          <p:spPr bwMode="auto">
            <a:xfrm>
              <a:off x="2552" y="1200"/>
              <a:ext cx="29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Det</a:t>
              </a:r>
            </a:p>
          </p:txBody>
        </p:sp>
        <p:sp>
          <p:nvSpPr>
            <p:cNvPr id="10312" name="Line 14"/>
            <p:cNvSpPr>
              <a:spLocks noChangeShapeType="1"/>
            </p:cNvSpPr>
            <p:nvPr/>
          </p:nvSpPr>
          <p:spPr bwMode="auto">
            <a:xfrm>
              <a:off x="2880" y="120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133"/>
            </a:p>
          </p:txBody>
        </p:sp>
        <p:sp>
          <p:nvSpPr>
            <p:cNvPr id="10313" name="Text Box 15"/>
            <p:cNvSpPr txBox="1">
              <a:spLocks noChangeArrowheads="1"/>
            </p:cNvSpPr>
            <p:nvPr/>
          </p:nvSpPr>
          <p:spPr bwMode="auto">
            <a:xfrm>
              <a:off x="2838" y="1200"/>
              <a:ext cx="40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Noun</a:t>
              </a:r>
            </a:p>
          </p:txBody>
        </p:sp>
        <p:sp>
          <p:nvSpPr>
            <p:cNvPr id="10314" name="Line 16"/>
            <p:cNvSpPr>
              <a:spLocks noChangeShapeType="1"/>
            </p:cNvSpPr>
            <p:nvPr/>
          </p:nvSpPr>
          <p:spPr bwMode="auto">
            <a:xfrm>
              <a:off x="3264" y="1200"/>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133"/>
            </a:p>
          </p:txBody>
        </p:sp>
        <p:sp>
          <p:nvSpPr>
            <p:cNvPr id="10315" name="Text Box 17"/>
            <p:cNvSpPr txBox="1">
              <a:spLocks noChangeArrowheads="1"/>
            </p:cNvSpPr>
            <p:nvPr/>
          </p:nvSpPr>
          <p:spPr bwMode="auto">
            <a:xfrm>
              <a:off x="3230" y="1200"/>
              <a:ext cx="36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Prep</a:t>
              </a:r>
            </a:p>
          </p:txBody>
        </p:sp>
        <p:sp>
          <p:nvSpPr>
            <p:cNvPr id="10316" name="Line 18"/>
            <p:cNvSpPr>
              <a:spLocks noChangeShapeType="1"/>
            </p:cNvSpPr>
            <p:nvPr/>
          </p:nvSpPr>
          <p:spPr bwMode="auto">
            <a:xfrm>
              <a:off x="3600" y="120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133"/>
            </a:p>
          </p:txBody>
        </p:sp>
        <p:sp>
          <p:nvSpPr>
            <p:cNvPr id="10317" name="Text Box 19"/>
            <p:cNvSpPr txBox="1">
              <a:spLocks noChangeArrowheads="1"/>
            </p:cNvSpPr>
            <p:nvPr/>
          </p:nvSpPr>
          <p:spPr bwMode="auto">
            <a:xfrm>
              <a:off x="3608" y="1200"/>
              <a:ext cx="29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Det</a:t>
              </a:r>
            </a:p>
          </p:txBody>
        </p:sp>
        <p:sp>
          <p:nvSpPr>
            <p:cNvPr id="10318" name="Line 22"/>
            <p:cNvSpPr>
              <a:spLocks noChangeShapeType="1"/>
            </p:cNvSpPr>
            <p:nvPr/>
          </p:nvSpPr>
          <p:spPr bwMode="auto">
            <a:xfrm>
              <a:off x="4032" y="1200"/>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133"/>
            </a:p>
          </p:txBody>
        </p:sp>
        <p:sp>
          <p:nvSpPr>
            <p:cNvPr id="10319" name="Text Box 23"/>
            <p:cNvSpPr txBox="1">
              <a:spLocks noChangeArrowheads="1"/>
            </p:cNvSpPr>
            <p:nvPr/>
          </p:nvSpPr>
          <p:spPr bwMode="auto">
            <a:xfrm>
              <a:off x="4230" y="1200"/>
              <a:ext cx="40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Noun</a:t>
              </a:r>
            </a:p>
          </p:txBody>
        </p:sp>
      </p:grpSp>
      <p:grpSp>
        <p:nvGrpSpPr>
          <p:cNvPr id="3" name="Group 103"/>
          <p:cNvGrpSpPr>
            <a:grpSpLocks/>
          </p:cNvGrpSpPr>
          <p:nvPr/>
        </p:nvGrpSpPr>
        <p:grpSpPr bwMode="auto">
          <a:xfrm>
            <a:off x="2101943" y="2006600"/>
            <a:ext cx="7295520" cy="2741613"/>
            <a:chOff x="729" y="1392"/>
            <a:chExt cx="3929" cy="1727"/>
          </a:xfrm>
        </p:grpSpPr>
        <p:sp>
          <p:nvSpPr>
            <p:cNvPr id="10278" name="Line 24"/>
            <p:cNvSpPr>
              <a:spLocks noChangeShapeType="1"/>
            </p:cNvSpPr>
            <p:nvPr/>
          </p:nvSpPr>
          <p:spPr bwMode="auto">
            <a:xfrm>
              <a:off x="1008" y="1392"/>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79" name="Line 25"/>
            <p:cNvSpPr>
              <a:spLocks noChangeShapeType="1"/>
            </p:cNvSpPr>
            <p:nvPr/>
          </p:nvSpPr>
          <p:spPr bwMode="auto">
            <a:xfrm flipH="1">
              <a:off x="1152" y="1392"/>
              <a:ext cx="192"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80" name="Text Box 26"/>
            <p:cNvSpPr txBox="1">
              <a:spLocks noChangeArrowheads="1"/>
            </p:cNvSpPr>
            <p:nvPr/>
          </p:nvSpPr>
          <p:spPr bwMode="auto">
            <a:xfrm>
              <a:off x="729" y="1632"/>
              <a:ext cx="81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dirty="0">
                  <a:latin typeface="Times New Roman" pitchFamily="18" charset="0"/>
                </a:rPr>
                <a:t>Noun Phrase</a:t>
              </a:r>
            </a:p>
          </p:txBody>
        </p:sp>
        <p:sp>
          <p:nvSpPr>
            <p:cNvPr id="10281" name="Line 27"/>
            <p:cNvSpPr>
              <a:spLocks noChangeShapeType="1"/>
            </p:cNvSpPr>
            <p:nvPr/>
          </p:nvSpPr>
          <p:spPr bwMode="auto">
            <a:xfrm>
              <a:off x="1728" y="1392"/>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82" name="Line 28"/>
            <p:cNvSpPr>
              <a:spLocks noChangeShapeType="1"/>
            </p:cNvSpPr>
            <p:nvPr/>
          </p:nvSpPr>
          <p:spPr bwMode="auto">
            <a:xfrm>
              <a:off x="2448" y="2304"/>
              <a:ext cx="72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83" name="Line 29"/>
            <p:cNvSpPr>
              <a:spLocks noChangeShapeType="1"/>
            </p:cNvSpPr>
            <p:nvPr/>
          </p:nvSpPr>
          <p:spPr bwMode="auto">
            <a:xfrm>
              <a:off x="1152" y="1824"/>
              <a:ext cx="1392"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84" name="Line 30"/>
            <p:cNvSpPr>
              <a:spLocks noChangeShapeType="1"/>
            </p:cNvSpPr>
            <p:nvPr/>
          </p:nvSpPr>
          <p:spPr bwMode="auto">
            <a:xfrm>
              <a:off x="3840" y="1392"/>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85" name="Line 31"/>
            <p:cNvSpPr>
              <a:spLocks noChangeShapeType="1"/>
            </p:cNvSpPr>
            <p:nvPr/>
          </p:nvSpPr>
          <p:spPr bwMode="auto">
            <a:xfrm>
              <a:off x="2004" y="1920"/>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86" name="Line 32"/>
            <p:cNvSpPr>
              <a:spLocks noChangeShapeType="1"/>
            </p:cNvSpPr>
            <p:nvPr/>
          </p:nvSpPr>
          <p:spPr bwMode="auto">
            <a:xfrm>
              <a:off x="2736" y="1408"/>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87" name="Line 33"/>
            <p:cNvSpPr>
              <a:spLocks noChangeShapeType="1"/>
            </p:cNvSpPr>
            <p:nvPr/>
          </p:nvSpPr>
          <p:spPr bwMode="auto">
            <a:xfrm>
              <a:off x="3456" y="1392"/>
              <a:ext cx="528"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88" name="Line 34"/>
            <p:cNvSpPr>
              <a:spLocks noChangeShapeType="1"/>
            </p:cNvSpPr>
            <p:nvPr/>
          </p:nvSpPr>
          <p:spPr bwMode="auto">
            <a:xfrm flipH="1">
              <a:off x="1968" y="1392"/>
              <a:ext cx="24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89" name="Line 35"/>
            <p:cNvSpPr>
              <a:spLocks noChangeShapeType="1"/>
            </p:cNvSpPr>
            <p:nvPr/>
          </p:nvSpPr>
          <p:spPr bwMode="auto">
            <a:xfrm flipH="1">
              <a:off x="4080" y="1392"/>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90" name="Line 36"/>
            <p:cNvSpPr>
              <a:spLocks noChangeShapeType="1"/>
            </p:cNvSpPr>
            <p:nvPr/>
          </p:nvSpPr>
          <p:spPr bwMode="auto">
            <a:xfrm flipH="1">
              <a:off x="2400" y="1920"/>
              <a:ext cx="38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91" name="Line 37"/>
            <p:cNvSpPr>
              <a:spLocks noChangeShapeType="1"/>
            </p:cNvSpPr>
            <p:nvPr/>
          </p:nvSpPr>
          <p:spPr bwMode="auto">
            <a:xfrm flipH="1">
              <a:off x="2880" y="1408"/>
              <a:ext cx="192"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92" name="Line 38"/>
            <p:cNvSpPr>
              <a:spLocks noChangeShapeType="1"/>
            </p:cNvSpPr>
            <p:nvPr/>
          </p:nvSpPr>
          <p:spPr bwMode="auto">
            <a:xfrm flipH="1">
              <a:off x="3168" y="2208"/>
              <a:ext cx="768"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93" name="Line 39"/>
            <p:cNvSpPr>
              <a:spLocks noChangeShapeType="1"/>
            </p:cNvSpPr>
            <p:nvPr/>
          </p:nvSpPr>
          <p:spPr bwMode="auto">
            <a:xfrm flipH="1">
              <a:off x="4032" y="1728"/>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294" name="Text Box 40"/>
            <p:cNvSpPr txBox="1">
              <a:spLocks noChangeArrowheads="1"/>
            </p:cNvSpPr>
            <p:nvPr/>
          </p:nvSpPr>
          <p:spPr bwMode="auto">
            <a:xfrm>
              <a:off x="1501" y="1648"/>
              <a:ext cx="89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dirty="0">
                  <a:latin typeface="Times New Roman" pitchFamily="18" charset="0"/>
                </a:rPr>
                <a:t>Complex Verb</a:t>
              </a:r>
            </a:p>
          </p:txBody>
        </p:sp>
        <p:sp>
          <p:nvSpPr>
            <p:cNvPr id="10295" name="Text Box 41"/>
            <p:cNvSpPr txBox="1">
              <a:spLocks noChangeArrowheads="1"/>
            </p:cNvSpPr>
            <p:nvPr/>
          </p:nvSpPr>
          <p:spPr bwMode="auto">
            <a:xfrm>
              <a:off x="2505" y="1632"/>
              <a:ext cx="81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Noun Phrase</a:t>
              </a:r>
            </a:p>
          </p:txBody>
        </p:sp>
        <p:sp>
          <p:nvSpPr>
            <p:cNvPr id="10296" name="Text Box 42"/>
            <p:cNvSpPr txBox="1">
              <a:spLocks noChangeArrowheads="1"/>
            </p:cNvSpPr>
            <p:nvPr/>
          </p:nvSpPr>
          <p:spPr bwMode="auto">
            <a:xfrm>
              <a:off x="3948" y="1536"/>
              <a:ext cx="71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600">
                  <a:latin typeface="Times New Roman" pitchFamily="18" charset="0"/>
                </a:rPr>
                <a:t>Noun Phrase</a:t>
              </a:r>
            </a:p>
          </p:txBody>
        </p:sp>
        <p:sp>
          <p:nvSpPr>
            <p:cNvPr id="10297" name="Text Box 43"/>
            <p:cNvSpPr txBox="1">
              <a:spLocks noChangeArrowheads="1"/>
            </p:cNvSpPr>
            <p:nvPr/>
          </p:nvSpPr>
          <p:spPr bwMode="auto">
            <a:xfrm>
              <a:off x="3725" y="1968"/>
              <a:ext cx="77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Prep Phrase</a:t>
              </a:r>
            </a:p>
          </p:txBody>
        </p:sp>
        <p:sp>
          <p:nvSpPr>
            <p:cNvPr id="10298" name="Text Box 44"/>
            <p:cNvSpPr txBox="1">
              <a:spLocks noChangeArrowheads="1"/>
            </p:cNvSpPr>
            <p:nvPr/>
          </p:nvSpPr>
          <p:spPr bwMode="auto">
            <a:xfrm>
              <a:off x="2043" y="2112"/>
              <a:ext cx="77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Verb Phrase</a:t>
              </a:r>
            </a:p>
          </p:txBody>
        </p:sp>
        <p:sp>
          <p:nvSpPr>
            <p:cNvPr id="10299" name="Text Box 45"/>
            <p:cNvSpPr txBox="1">
              <a:spLocks noChangeArrowheads="1"/>
            </p:cNvSpPr>
            <p:nvPr/>
          </p:nvSpPr>
          <p:spPr bwMode="auto">
            <a:xfrm>
              <a:off x="2811" y="2544"/>
              <a:ext cx="77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Verb Phrase</a:t>
              </a:r>
            </a:p>
          </p:txBody>
        </p:sp>
        <p:sp>
          <p:nvSpPr>
            <p:cNvPr id="10300" name="Line 46"/>
            <p:cNvSpPr>
              <a:spLocks noChangeShapeType="1"/>
            </p:cNvSpPr>
            <p:nvPr/>
          </p:nvSpPr>
          <p:spPr bwMode="auto">
            <a:xfrm flipH="1">
              <a:off x="2640" y="2736"/>
              <a:ext cx="38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301" name="Text Box 48"/>
            <p:cNvSpPr txBox="1">
              <a:spLocks noChangeArrowheads="1"/>
            </p:cNvSpPr>
            <p:nvPr/>
          </p:nvSpPr>
          <p:spPr bwMode="auto">
            <a:xfrm>
              <a:off x="2274" y="2880"/>
              <a:ext cx="585"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1867">
                  <a:latin typeface="Times New Roman" pitchFamily="18" charset="0"/>
                </a:rPr>
                <a:t>Sentence</a:t>
              </a:r>
            </a:p>
          </p:txBody>
        </p:sp>
      </p:grpSp>
      <p:grpSp>
        <p:nvGrpSpPr>
          <p:cNvPr id="5" name="Group 105"/>
          <p:cNvGrpSpPr>
            <a:grpSpLocks/>
          </p:cNvGrpSpPr>
          <p:nvPr/>
        </p:nvGrpSpPr>
        <p:grpSpPr bwMode="auto">
          <a:xfrm>
            <a:off x="131310" y="1968501"/>
            <a:ext cx="2796399" cy="2547938"/>
            <a:chOff x="9" y="1537"/>
            <a:chExt cx="1506" cy="1605"/>
          </a:xfrm>
        </p:grpSpPr>
        <p:sp>
          <p:nvSpPr>
            <p:cNvPr id="10260" name="Text Box 88"/>
            <p:cNvSpPr txBox="1">
              <a:spLocks noChangeArrowheads="1"/>
            </p:cNvSpPr>
            <p:nvPr/>
          </p:nvSpPr>
          <p:spPr bwMode="auto">
            <a:xfrm>
              <a:off x="74" y="2153"/>
              <a:ext cx="1441" cy="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spcBef>
                  <a:spcPct val="0"/>
                </a:spcBef>
                <a:buSzTx/>
                <a:buFontTx/>
                <a:buNone/>
              </a:pPr>
              <a:r>
                <a:rPr lang="en-US" altLang="en-US" sz="2400" dirty="0">
                  <a:latin typeface="Times New Roman" pitchFamily="18" charset="0"/>
                </a:rPr>
                <a:t>Dog(d1).</a:t>
              </a:r>
            </a:p>
            <a:p>
              <a:pPr>
                <a:spcBef>
                  <a:spcPct val="0"/>
                </a:spcBef>
                <a:buSzTx/>
                <a:buFontTx/>
                <a:buNone/>
              </a:pPr>
              <a:r>
                <a:rPr lang="en-US" altLang="en-US" sz="2400" dirty="0">
                  <a:latin typeface="Times New Roman" pitchFamily="18" charset="0"/>
                </a:rPr>
                <a:t>Boy(b1).</a:t>
              </a:r>
            </a:p>
            <a:p>
              <a:pPr>
                <a:spcBef>
                  <a:spcPct val="0"/>
                </a:spcBef>
                <a:buSzTx/>
                <a:buFontTx/>
                <a:buNone/>
              </a:pPr>
              <a:r>
                <a:rPr lang="en-US" altLang="en-US" sz="2400" dirty="0">
                  <a:latin typeface="Times New Roman" pitchFamily="18" charset="0"/>
                </a:rPr>
                <a:t>Playground(p1).</a:t>
              </a:r>
            </a:p>
            <a:p>
              <a:pPr>
                <a:spcBef>
                  <a:spcPct val="0"/>
                </a:spcBef>
                <a:buSzTx/>
                <a:buFontTx/>
                <a:buNone/>
              </a:pPr>
              <a:r>
                <a:rPr lang="en-US" altLang="en-US" sz="2400" dirty="0">
                  <a:latin typeface="Times New Roman" pitchFamily="18" charset="0"/>
                </a:rPr>
                <a:t>Chasing(d1,b1,p1).</a:t>
              </a:r>
            </a:p>
          </p:txBody>
        </p:sp>
        <p:sp>
          <p:nvSpPr>
            <p:cNvPr id="10261" name="Text Box 94"/>
            <p:cNvSpPr txBox="1">
              <a:spLocks noChangeArrowheads="1"/>
            </p:cNvSpPr>
            <p:nvPr/>
          </p:nvSpPr>
          <p:spPr bwMode="auto">
            <a:xfrm>
              <a:off x="9" y="1537"/>
              <a:ext cx="88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2400" dirty="0">
                  <a:solidFill>
                    <a:srgbClr val="853F4B"/>
                  </a:solidFill>
                </a:rPr>
                <a:t>Semantic </a:t>
              </a:r>
            </a:p>
            <a:p>
              <a:pPr algn="ctr">
                <a:spcBef>
                  <a:spcPct val="0"/>
                </a:spcBef>
                <a:buSzTx/>
                <a:buFontTx/>
                <a:buNone/>
              </a:pPr>
              <a:r>
                <a:rPr lang="en-US" altLang="en-US" sz="2400" dirty="0">
                  <a:solidFill>
                    <a:srgbClr val="853F4B"/>
                  </a:solidFill>
                </a:rPr>
                <a:t>analysis</a:t>
              </a:r>
            </a:p>
          </p:txBody>
        </p:sp>
      </p:grpSp>
      <p:sp>
        <p:nvSpPr>
          <p:cNvPr id="433247" name="Text Box 95"/>
          <p:cNvSpPr txBox="1">
            <a:spLocks noChangeArrowheads="1"/>
          </p:cNvSpPr>
          <p:nvPr/>
        </p:nvSpPr>
        <p:spPr bwMode="auto">
          <a:xfrm>
            <a:off x="9544786" y="1092200"/>
            <a:ext cx="2444549" cy="157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1" tIns="50396" rIns="100791" bIns="50396">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2400" dirty="0">
                <a:solidFill>
                  <a:srgbClr val="853F4B"/>
                </a:solidFill>
              </a:rPr>
              <a:t>Lexical</a:t>
            </a:r>
          </a:p>
          <a:p>
            <a:pPr algn="ctr">
              <a:spcBef>
                <a:spcPct val="0"/>
              </a:spcBef>
              <a:buSzTx/>
              <a:buFontTx/>
              <a:buNone/>
            </a:pPr>
            <a:r>
              <a:rPr lang="en-US" altLang="en-US" sz="2400" dirty="0">
                <a:solidFill>
                  <a:srgbClr val="853F4B"/>
                </a:solidFill>
              </a:rPr>
              <a:t>analysis</a:t>
            </a:r>
          </a:p>
          <a:p>
            <a:pPr algn="ctr">
              <a:spcBef>
                <a:spcPct val="0"/>
              </a:spcBef>
              <a:buSzTx/>
              <a:buFontTx/>
              <a:buNone/>
            </a:pPr>
            <a:r>
              <a:rPr lang="en-US" altLang="en-US" sz="2400" dirty="0">
                <a:solidFill>
                  <a:srgbClr val="853F4B"/>
                </a:solidFill>
              </a:rPr>
              <a:t>(part-of-speech</a:t>
            </a:r>
          </a:p>
          <a:p>
            <a:pPr algn="ctr">
              <a:spcBef>
                <a:spcPct val="0"/>
              </a:spcBef>
              <a:buSzTx/>
              <a:buFontTx/>
              <a:buNone/>
            </a:pPr>
            <a:r>
              <a:rPr lang="en-US" altLang="en-US" sz="2400" dirty="0">
                <a:solidFill>
                  <a:srgbClr val="853F4B"/>
                </a:solidFill>
              </a:rPr>
              <a:t>tagging)</a:t>
            </a:r>
          </a:p>
        </p:txBody>
      </p:sp>
      <p:sp>
        <p:nvSpPr>
          <p:cNvPr id="433248" name="Text Box 96"/>
          <p:cNvSpPr txBox="1">
            <a:spLocks noChangeArrowheads="1"/>
          </p:cNvSpPr>
          <p:nvPr/>
        </p:nvSpPr>
        <p:spPr bwMode="auto">
          <a:xfrm>
            <a:off x="8710651" y="3225802"/>
            <a:ext cx="2872551" cy="84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1" tIns="50396" rIns="100791" bIns="50396">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2400" dirty="0">
                <a:solidFill>
                  <a:srgbClr val="853F4B"/>
                </a:solidFill>
              </a:rPr>
              <a:t>Syntactic analysis</a:t>
            </a:r>
          </a:p>
          <a:p>
            <a:pPr algn="ctr">
              <a:spcBef>
                <a:spcPct val="0"/>
              </a:spcBef>
              <a:buSzTx/>
              <a:buFontTx/>
              <a:buNone/>
            </a:pPr>
            <a:r>
              <a:rPr lang="en-US" altLang="en-US" sz="2400" dirty="0">
                <a:solidFill>
                  <a:srgbClr val="853F4B"/>
                </a:solidFill>
              </a:rPr>
              <a:t>(Parsing)</a:t>
            </a:r>
          </a:p>
        </p:txBody>
      </p:sp>
      <p:grpSp>
        <p:nvGrpSpPr>
          <p:cNvPr id="6" name="Group 107"/>
          <p:cNvGrpSpPr>
            <a:grpSpLocks/>
          </p:cNvGrpSpPr>
          <p:nvPr/>
        </p:nvGrpSpPr>
        <p:grpSpPr bwMode="auto">
          <a:xfrm>
            <a:off x="7852383" y="4533898"/>
            <a:ext cx="4328291" cy="1960563"/>
            <a:chOff x="3616" y="3208"/>
            <a:chExt cx="2331" cy="1235"/>
          </a:xfrm>
        </p:grpSpPr>
        <p:sp>
          <p:nvSpPr>
            <p:cNvPr id="10258" name="Text Box 97"/>
            <p:cNvSpPr txBox="1">
              <a:spLocks noChangeArrowheads="1"/>
            </p:cNvSpPr>
            <p:nvPr/>
          </p:nvSpPr>
          <p:spPr bwMode="auto">
            <a:xfrm>
              <a:off x="3616" y="3208"/>
              <a:ext cx="2331"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2400" dirty="0">
                  <a:latin typeface="Times New Roman" pitchFamily="18" charset="0"/>
                </a:rPr>
                <a:t>A person saying this may</a:t>
              </a:r>
            </a:p>
            <a:p>
              <a:pPr algn="ctr">
                <a:spcBef>
                  <a:spcPct val="0"/>
                </a:spcBef>
                <a:buSzTx/>
                <a:buFontTx/>
                <a:buNone/>
              </a:pPr>
              <a:r>
                <a:rPr lang="en-US" altLang="en-US" sz="2400" dirty="0">
                  <a:latin typeface="Times New Roman" pitchFamily="18" charset="0"/>
                </a:rPr>
                <a:t>be reminding another person to</a:t>
              </a:r>
            </a:p>
            <a:p>
              <a:pPr algn="ctr">
                <a:spcBef>
                  <a:spcPct val="0"/>
                </a:spcBef>
                <a:buSzTx/>
                <a:buFontTx/>
                <a:buNone/>
              </a:pPr>
              <a:r>
                <a:rPr lang="en-US" altLang="en-US" sz="2400" dirty="0">
                  <a:latin typeface="Times New Roman" pitchFamily="18" charset="0"/>
                </a:rPr>
                <a:t>get the dog back.</a:t>
              </a:r>
            </a:p>
          </p:txBody>
        </p:sp>
        <p:sp>
          <p:nvSpPr>
            <p:cNvPr id="10259" name="Text Box 98"/>
            <p:cNvSpPr txBox="1">
              <a:spLocks noChangeArrowheads="1"/>
            </p:cNvSpPr>
            <p:nvPr/>
          </p:nvSpPr>
          <p:spPr bwMode="auto">
            <a:xfrm>
              <a:off x="3890" y="3920"/>
              <a:ext cx="160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2400" dirty="0">
                  <a:solidFill>
                    <a:srgbClr val="853F4B"/>
                  </a:solidFill>
                </a:rPr>
                <a:t>Pragmatic analysis</a:t>
              </a:r>
            </a:p>
            <a:p>
              <a:pPr algn="ctr">
                <a:spcBef>
                  <a:spcPct val="0"/>
                </a:spcBef>
                <a:buSzTx/>
                <a:buFontTx/>
                <a:buNone/>
              </a:pPr>
              <a:r>
                <a:rPr lang="en-US" altLang="en-US" sz="2400" dirty="0">
                  <a:solidFill>
                    <a:srgbClr val="853F4B"/>
                  </a:solidFill>
                </a:rPr>
                <a:t>(speech act)</a:t>
              </a:r>
            </a:p>
          </p:txBody>
        </p:sp>
      </p:grpSp>
      <p:grpSp>
        <p:nvGrpSpPr>
          <p:cNvPr id="7" name="Group 106"/>
          <p:cNvGrpSpPr>
            <a:grpSpLocks/>
          </p:cNvGrpSpPr>
          <p:nvPr/>
        </p:nvGrpSpPr>
        <p:grpSpPr bwMode="auto">
          <a:xfrm>
            <a:off x="106480" y="4445001"/>
            <a:ext cx="3761955" cy="1963738"/>
            <a:chOff x="-85" y="2499"/>
            <a:chExt cx="2026" cy="1237"/>
          </a:xfrm>
        </p:grpSpPr>
        <p:sp>
          <p:nvSpPr>
            <p:cNvPr id="10253" name="Text Box 89"/>
            <p:cNvSpPr txBox="1">
              <a:spLocks noChangeArrowheads="1"/>
            </p:cNvSpPr>
            <p:nvPr/>
          </p:nvSpPr>
          <p:spPr bwMode="auto">
            <a:xfrm>
              <a:off x="-85" y="2765"/>
              <a:ext cx="2026" cy="2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spcBef>
                  <a:spcPct val="0"/>
                </a:spcBef>
                <a:buSzTx/>
                <a:buFontTx/>
                <a:buNone/>
              </a:pPr>
              <a:r>
                <a:rPr lang="en-US" altLang="en-US" sz="2400" dirty="0">
                  <a:latin typeface="Times New Roman" pitchFamily="18" charset="0"/>
                </a:rPr>
                <a:t>Scared(x) if Chasing(_,x,_).</a:t>
              </a:r>
            </a:p>
          </p:txBody>
        </p:sp>
        <p:sp>
          <p:nvSpPr>
            <p:cNvPr id="10254" name="Text Box 91"/>
            <p:cNvSpPr txBox="1">
              <a:spLocks noChangeArrowheads="1"/>
            </p:cNvSpPr>
            <p:nvPr/>
          </p:nvSpPr>
          <p:spPr bwMode="auto">
            <a:xfrm>
              <a:off x="554" y="2499"/>
              <a:ext cx="20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2667" b="0" dirty="0">
                  <a:latin typeface="Times New Roman" pitchFamily="18" charset="0"/>
                </a:rPr>
                <a:t>+</a:t>
              </a:r>
            </a:p>
          </p:txBody>
        </p:sp>
        <p:sp>
          <p:nvSpPr>
            <p:cNvPr id="10255" name="AutoShape 92"/>
            <p:cNvSpPr>
              <a:spLocks noChangeArrowheads="1"/>
            </p:cNvSpPr>
            <p:nvPr/>
          </p:nvSpPr>
          <p:spPr bwMode="auto">
            <a:xfrm>
              <a:off x="537" y="3075"/>
              <a:ext cx="240" cy="192"/>
            </a:xfrm>
            <a:prstGeom prst="downArrow">
              <a:avLst>
                <a:gd name="adj1" fmla="val 50000"/>
                <a:gd name="adj2" fmla="val 25000"/>
              </a:avLst>
            </a:prstGeom>
            <a:solidFill>
              <a:srgbClr val="853F4B"/>
            </a:solidFill>
            <a:ln w="9525">
              <a:noFill/>
              <a:miter lim="800000"/>
              <a:headEnd/>
              <a:tailEnd/>
            </a:ln>
          </p:spPr>
          <p:txBody>
            <a:bodyPr wrap="none" anchor="ct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endParaRPr lang="en-US" altLang="en-US" sz="1733" b="0">
                <a:latin typeface="Times New Roman" pitchFamily="18" charset="0"/>
              </a:endParaRPr>
            </a:p>
          </p:txBody>
        </p:sp>
        <p:sp>
          <p:nvSpPr>
            <p:cNvPr id="10256" name="Rectangle 93"/>
            <p:cNvSpPr>
              <a:spLocks noChangeArrowheads="1"/>
            </p:cNvSpPr>
            <p:nvPr/>
          </p:nvSpPr>
          <p:spPr bwMode="auto">
            <a:xfrm>
              <a:off x="210" y="3218"/>
              <a:ext cx="87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2400" dirty="0">
                  <a:latin typeface="Times New Roman" pitchFamily="18" charset="0"/>
                </a:rPr>
                <a:t>Scared(b1)</a:t>
              </a:r>
            </a:p>
          </p:txBody>
        </p:sp>
        <p:sp>
          <p:nvSpPr>
            <p:cNvPr id="10257" name="Text Box 99"/>
            <p:cNvSpPr txBox="1">
              <a:spLocks noChangeArrowheads="1"/>
            </p:cNvSpPr>
            <p:nvPr/>
          </p:nvSpPr>
          <p:spPr bwMode="auto">
            <a:xfrm>
              <a:off x="193" y="3445"/>
              <a:ext cx="8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r>
                <a:rPr lang="en-US" altLang="en-US" sz="2400" dirty="0">
                  <a:solidFill>
                    <a:srgbClr val="853F4B"/>
                  </a:solidFill>
                </a:rPr>
                <a:t>Inference</a:t>
              </a:r>
            </a:p>
          </p:txBody>
        </p:sp>
      </p:grpSp>
      <p:grpSp>
        <p:nvGrpSpPr>
          <p:cNvPr id="10" name="Group 9"/>
          <p:cNvGrpSpPr/>
          <p:nvPr/>
        </p:nvGrpSpPr>
        <p:grpSpPr>
          <a:xfrm>
            <a:off x="2798255" y="2692400"/>
            <a:ext cx="5557516" cy="3505200"/>
            <a:chOff x="2098691" y="2171700"/>
            <a:chExt cx="4168137" cy="2628900"/>
          </a:xfrm>
        </p:grpSpPr>
        <p:grpSp>
          <p:nvGrpSpPr>
            <p:cNvPr id="9" name="Group 8"/>
            <p:cNvGrpSpPr/>
            <p:nvPr/>
          </p:nvGrpSpPr>
          <p:grpSpPr>
            <a:xfrm>
              <a:off x="2098691" y="2171700"/>
              <a:ext cx="4168137" cy="2628900"/>
              <a:chOff x="2098691" y="2171700"/>
              <a:chExt cx="4168137" cy="2628900"/>
            </a:xfrm>
          </p:grpSpPr>
          <p:grpSp>
            <p:nvGrpSpPr>
              <p:cNvPr id="4" name="Group 104"/>
              <p:cNvGrpSpPr>
                <a:grpSpLocks/>
              </p:cNvGrpSpPr>
              <p:nvPr/>
            </p:nvGrpSpPr>
            <p:grpSpPr bwMode="auto">
              <a:xfrm>
                <a:off x="2098691" y="2171700"/>
                <a:ext cx="4168137" cy="2628900"/>
                <a:chOff x="1104" y="1824"/>
                <a:chExt cx="2993" cy="2208"/>
              </a:xfrm>
            </p:grpSpPr>
            <p:sp>
              <p:nvSpPr>
                <p:cNvPr id="10262" name="AutoShape 49"/>
                <p:cNvSpPr>
                  <a:spLocks noChangeArrowheads="1"/>
                </p:cNvSpPr>
                <p:nvPr/>
              </p:nvSpPr>
              <p:spPr bwMode="auto">
                <a:xfrm>
                  <a:off x="1104" y="3648"/>
                  <a:ext cx="2832" cy="384"/>
                </a:xfrm>
                <a:prstGeom prst="parallelogram">
                  <a:avLst>
                    <a:gd name="adj" fmla="val 184375"/>
                  </a:avLst>
                </a:prstGeom>
                <a:solidFill>
                  <a:schemeClr val="bg1"/>
                </a:solidFill>
                <a:ln w="9525">
                  <a:solidFill>
                    <a:schemeClr val="tx1"/>
                  </a:solidFill>
                  <a:miter lim="800000"/>
                  <a:headEnd/>
                  <a:tailEnd/>
                </a:ln>
              </p:spPr>
              <p:txBody>
                <a:bodyPr wrap="none" anchor="ctr"/>
                <a:lstStyle>
                  <a:lvl1pPr algn="l">
                    <a:spcBef>
                      <a:spcPct val="45000"/>
                    </a:spcBef>
                    <a:buSzPct val="160000"/>
                    <a:buChar char="•"/>
                    <a:defRPr sz="2800" b="1">
                      <a:solidFill>
                        <a:schemeClr val="tx1"/>
                      </a:solidFill>
                      <a:latin typeface="Arial" pitchFamily="34" charset="0"/>
                    </a:defRPr>
                  </a:lvl1pPr>
                  <a:lvl2pPr marL="742950" indent="-285750" algn="l">
                    <a:spcBef>
                      <a:spcPct val="45000"/>
                    </a:spcBef>
                    <a:buChar char="–"/>
                    <a:defRPr sz="2400" b="1">
                      <a:solidFill>
                        <a:schemeClr val="tx1"/>
                      </a:solidFill>
                      <a:latin typeface="Arial" pitchFamily="34" charset="0"/>
                    </a:defRPr>
                  </a:lvl2pPr>
                  <a:lvl3pPr marL="1143000" indent="-228600" algn="l">
                    <a:spcBef>
                      <a:spcPct val="45000"/>
                    </a:spcBef>
                    <a:buChar char="•"/>
                    <a:defRPr sz="2000" b="1">
                      <a:solidFill>
                        <a:schemeClr val="tx1"/>
                      </a:solidFill>
                      <a:latin typeface="Arial" pitchFamily="34" charset="0"/>
                    </a:defRPr>
                  </a:lvl3pPr>
                  <a:lvl4pPr marL="1600200" indent="-228600" algn="l">
                    <a:spcBef>
                      <a:spcPct val="45000"/>
                    </a:spcBef>
                    <a:buChar char="–"/>
                    <a:defRPr sz="2000">
                      <a:solidFill>
                        <a:schemeClr val="tx1"/>
                      </a:solidFill>
                      <a:latin typeface="Arial" pitchFamily="34" charset="0"/>
                    </a:defRPr>
                  </a:lvl4pPr>
                  <a:lvl5pPr marL="2057400" indent="-228600" algn="l">
                    <a:spcBef>
                      <a:spcPct val="45000"/>
                    </a:spcBef>
                    <a:buChar char="»"/>
                    <a:defRPr sz="2000">
                      <a:solidFill>
                        <a:schemeClr val="tx1"/>
                      </a:solidFill>
                      <a:latin typeface="Arial" pitchFamily="34" charset="0"/>
                    </a:defRPr>
                  </a:lvl5pPr>
                  <a:lvl6pPr marL="2514600" indent="-228600" eaLnBrk="0" fontAlgn="base" hangingPunct="0">
                    <a:spcBef>
                      <a:spcPct val="45000"/>
                    </a:spcBef>
                    <a:spcAft>
                      <a:spcPct val="0"/>
                    </a:spcAft>
                    <a:buChar char="»"/>
                    <a:defRPr sz="2000">
                      <a:solidFill>
                        <a:schemeClr val="tx1"/>
                      </a:solidFill>
                      <a:latin typeface="Arial" pitchFamily="34" charset="0"/>
                    </a:defRPr>
                  </a:lvl6pPr>
                  <a:lvl7pPr marL="2971800" indent="-228600" eaLnBrk="0" fontAlgn="base" hangingPunct="0">
                    <a:spcBef>
                      <a:spcPct val="45000"/>
                    </a:spcBef>
                    <a:spcAft>
                      <a:spcPct val="0"/>
                    </a:spcAft>
                    <a:buChar char="»"/>
                    <a:defRPr sz="2000">
                      <a:solidFill>
                        <a:schemeClr val="tx1"/>
                      </a:solidFill>
                      <a:latin typeface="Arial" pitchFamily="34" charset="0"/>
                    </a:defRPr>
                  </a:lvl7pPr>
                  <a:lvl8pPr marL="3429000" indent="-228600" eaLnBrk="0" fontAlgn="base" hangingPunct="0">
                    <a:spcBef>
                      <a:spcPct val="45000"/>
                    </a:spcBef>
                    <a:spcAft>
                      <a:spcPct val="0"/>
                    </a:spcAft>
                    <a:buChar char="»"/>
                    <a:defRPr sz="2000">
                      <a:solidFill>
                        <a:schemeClr val="tx1"/>
                      </a:solidFill>
                      <a:latin typeface="Arial" pitchFamily="34" charset="0"/>
                    </a:defRPr>
                  </a:lvl8pPr>
                  <a:lvl9pPr marL="3886200" indent="-228600" eaLnBrk="0" fontAlgn="base" hangingPunct="0">
                    <a:spcBef>
                      <a:spcPct val="45000"/>
                    </a:spcBef>
                    <a:spcAft>
                      <a:spcPct val="0"/>
                    </a:spcAft>
                    <a:buChar char="»"/>
                    <a:defRPr sz="2000">
                      <a:solidFill>
                        <a:schemeClr val="tx1"/>
                      </a:solidFill>
                      <a:latin typeface="Arial" pitchFamily="34" charset="0"/>
                    </a:defRPr>
                  </a:lvl9pPr>
                </a:lstStyle>
                <a:p>
                  <a:pPr algn="ctr">
                    <a:spcBef>
                      <a:spcPct val="0"/>
                    </a:spcBef>
                    <a:buSzTx/>
                    <a:buFontTx/>
                    <a:buNone/>
                  </a:pPr>
                  <a:endParaRPr lang="en-US" altLang="en-US" sz="1733" b="0">
                    <a:latin typeface="Times New Roman" pitchFamily="18" charset="0"/>
                  </a:endParaRPr>
                </a:p>
              </p:txBody>
            </p:sp>
            <p:sp>
              <p:nvSpPr>
                <p:cNvPr id="10275" name="Freeform 85"/>
                <p:cNvSpPr>
                  <a:spLocks/>
                </p:cNvSpPr>
                <p:nvPr/>
              </p:nvSpPr>
              <p:spPr bwMode="auto">
                <a:xfrm>
                  <a:off x="3537" y="2208"/>
                  <a:ext cx="560" cy="1488"/>
                </a:xfrm>
                <a:custGeom>
                  <a:avLst/>
                  <a:gdLst>
                    <a:gd name="T0" fmla="*/ 480 w 560"/>
                    <a:gd name="T1" fmla="*/ 0 h 1488"/>
                    <a:gd name="T2" fmla="*/ 480 w 560"/>
                    <a:gd name="T3" fmla="*/ 768 h 1488"/>
                    <a:gd name="T4" fmla="*/ 0 w 560"/>
                    <a:gd name="T5" fmla="*/ 1488 h 1488"/>
                    <a:gd name="T6" fmla="*/ 0 60000 65536"/>
                    <a:gd name="T7" fmla="*/ 0 60000 65536"/>
                    <a:gd name="T8" fmla="*/ 0 60000 65536"/>
                    <a:gd name="T9" fmla="*/ 0 w 560"/>
                    <a:gd name="T10" fmla="*/ 0 h 1488"/>
                    <a:gd name="T11" fmla="*/ 560 w 560"/>
                    <a:gd name="T12" fmla="*/ 1488 h 1488"/>
                  </a:gdLst>
                  <a:ahLst/>
                  <a:cxnLst>
                    <a:cxn ang="T6">
                      <a:pos x="T0" y="T1"/>
                    </a:cxn>
                    <a:cxn ang="T7">
                      <a:pos x="T2" y="T3"/>
                    </a:cxn>
                    <a:cxn ang="T8">
                      <a:pos x="T4" y="T5"/>
                    </a:cxn>
                  </a:cxnLst>
                  <a:rect l="T9" t="T10" r="T11" b="T12"/>
                  <a:pathLst>
                    <a:path w="560" h="1488">
                      <a:moveTo>
                        <a:pt x="480" y="0"/>
                      </a:moveTo>
                      <a:cubicBezTo>
                        <a:pt x="520" y="260"/>
                        <a:pt x="560" y="520"/>
                        <a:pt x="480" y="768"/>
                      </a:cubicBezTo>
                      <a:cubicBezTo>
                        <a:pt x="400" y="1016"/>
                        <a:pt x="200" y="1252"/>
                        <a:pt x="0" y="1488"/>
                      </a:cubicBezTo>
                    </a:path>
                  </a:pathLst>
                </a:custGeom>
                <a:noFill/>
                <a:ln w="25400">
                  <a:solidFill>
                    <a:srgbClr val="853F4B"/>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10276" name="Freeform 86"/>
                <p:cNvSpPr>
                  <a:spLocks/>
                </p:cNvSpPr>
                <p:nvPr/>
              </p:nvSpPr>
              <p:spPr bwMode="auto">
                <a:xfrm>
                  <a:off x="2976" y="1872"/>
                  <a:ext cx="896" cy="1392"/>
                </a:xfrm>
                <a:custGeom>
                  <a:avLst/>
                  <a:gdLst>
                    <a:gd name="T0" fmla="*/ 0 w 896"/>
                    <a:gd name="T1" fmla="*/ 0 h 1392"/>
                    <a:gd name="T2" fmla="*/ 816 w 896"/>
                    <a:gd name="T3" fmla="*/ 720 h 1392"/>
                    <a:gd name="T4" fmla="*/ 480 w 896"/>
                    <a:gd name="T5" fmla="*/ 1392 h 1392"/>
                    <a:gd name="T6" fmla="*/ 0 60000 65536"/>
                    <a:gd name="T7" fmla="*/ 0 60000 65536"/>
                    <a:gd name="T8" fmla="*/ 0 60000 65536"/>
                    <a:gd name="T9" fmla="*/ 0 w 896"/>
                    <a:gd name="T10" fmla="*/ 0 h 1392"/>
                    <a:gd name="T11" fmla="*/ 896 w 896"/>
                    <a:gd name="T12" fmla="*/ 1392 h 1392"/>
                  </a:gdLst>
                  <a:ahLst/>
                  <a:cxnLst>
                    <a:cxn ang="T6">
                      <a:pos x="T0" y="T1"/>
                    </a:cxn>
                    <a:cxn ang="T7">
                      <a:pos x="T2" y="T3"/>
                    </a:cxn>
                    <a:cxn ang="T8">
                      <a:pos x="T4" y="T5"/>
                    </a:cxn>
                  </a:cxnLst>
                  <a:rect l="T9" t="T10" r="T11" b="T12"/>
                  <a:pathLst>
                    <a:path w="896" h="1392">
                      <a:moveTo>
                        <a:pt x="0" y="0"/>
                      </a:moveTo>
                      <a:cubicBezTo>
                        <a:pt x="368" y="244"/>
                        <a:pt x="736" y="488"/>
                        <a:pt x="816" y="720"/>
                      </a:cubicBezTo>
                      <a:cubicBezTo>
                        <a:pt x="896" y="952"/>
                        <a:pt x="688" y="1172"/>
                        <a:pt x="480" y="1392"/>
                      </a:cubicBezTo>
                    </a:path>
                  </a:pathLst>
                </a:custGeom>
                <a:noFill/>
                <a:ln w="25400">
                  <a:solidFill>
                    <a:srgbClr val="853F4B"/>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10277" name="Freeform 90"/>
                <p:cNvSpPr>
                  <a:spLocks/>
                </p:cNvSpPr>
                <p:nvPr/>
              </p:nvSpPr>
              <p:spPr bwMode="auto">
                <a:xfrm>
                  <a:off x="1104" y="1824"/>
                  <a:ext cx="1104" cy="1392"/>
                </a:xfrm>
                <a:custGeom>
                  <a:avLst/>
                  <a:gdLst>
                    <a:gd name="T0" fmla="*/ 0 w 1104"/>
                    <a:gd name="T1" fmla="*/ 0 h 1392"/>
                    <a:gd name="T2" fmla="*/ 912 w 1104"/>
                    <a:gd name="T3" fmla="*/ 1008 h 1392"/>
                    <a:gd name="T4" fmla="*/ 1104 w 1104"/>
                    <a:gd name="T5" fmla="*/ 1392 h 1392"/>
                    <a:gd name="T6" fmla="*/ 0 60000 65536"/>
                    <a:gd name="T7" fmla="*/ 0 60000 65536"/>
                    <a:gd name="T8" fmla="*/ 0 60000 65536"/>
                    <a:gd name="T9" fmla="*/ 0 w 1104"/>
                    <a:gd name="T10" fmla="*/ 0 h 1392"/>
                    <a:gd name="T11" fmla="*/ 1104 w 1104"/>
                    <a:gd name="T12" fmla="*/ 1392 h 1392"/>
                  </a:gdLst>
                  <a:ahLst/>
                  <a:cxnLst>
                    <a:cxn ang="T6">
                      <a:pos x="T0" y="T1"/>
                    </a:cxn>
                    <a:cxn ang="T7">
                      <a:pos x="T2" y="T3"/>
                    </a:cxn>
                    <a:cxn ang="T8">
                      <a:pos x="T4" y="T5"/>
                    </a:cxn>
                  </a:cxnLst>
                  <a:rect l="T9" t="T10" r="T11" b="T12"/>
                  <a:pathLst>
                    <a:path w="1104" h="1392">
                      <a:moveTo>
                        <a:pt x="0" y="0"/>
                      </a:moveTo>
                      <a:cubicBezTo>
                        <a:pt x="364" y="388"/>
                        <a:pt x="728" y="776"/>
                        <a:pt x="912" y="1008"/>
                      </a:cubicBezTo>
                      <a:cubicBezTo>
                        <a:pt x="1096" y="1240"/>
                        <a:pt x="1100" y="1316"/>
                        <a:pt x="1104" y="1392"/>
                      </a:cubicBezTo>
                    </a:path>
                  </a:pathLst>
                </a:custGeom>
                <a:noFill/>
                <a:ln w="25400">
                  <a:solidFill>
                    <a:srgbClr val="853F4B"/>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grpSp>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718" y="3896077"/>
                <a:ext cx="926348" cy="551745"/>
              </a:xfrm>
              <a:prstGeom prst="rect">
                <a:avLst/>
              </a:prstGeom>
            </p:spPr>
          </p:pic>
        </p:grpSp>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192" y="3727008"/>
              <a:ext cx="482964" cy="875425"/>
            </a:xfrm>
            <a:prstGeom prst="rect">
              <a:avLst/>
            </a:prstGeom>
          </p:spPr>
        </p:pic>
      </p:grpSp>
    </p:spTree>
    <p:extLst>
      <p:ext uri="{BB962C8B-B14F-4D97-AF65-F5344CB8AC3E}">
        <p14:creationId xmlns:p14="http://schemas.microsoft.com/office/powerpoint/2010/main" val="914307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32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324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247" grpId="0"/>
      <p:bldP spid="4332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r>
              <a:rPr lang="en-US" altLang="en-US" dirty="0" smtClean="0"/>
              <a:t>NLP is hard!</a:t>
            </a:r>
            <a:endParaRPr lang="en-US" altLang="en-US" dirty="0"/>
          </a:p>
        </p:txBody>
      </p:sp>
      <p:sp>
        <p:nvSpPr>
          <p:cNvPr id="11268" name="Rectangle 3"/>
          <p:cNvSpPr>
            <a:spLocks noGrp="1" noChangeArrowheads="1"/>
          </p:cNvSpPr>
          <p:nvPr>
            <p:ph idx="1"/>
          </p:nvPr>
        </p:nvSpPr>
        <p:spPr/>
        <p:txBody>
          <a:bodyPr/>
          <a:lstStyle/>
          <a:p>
            <a:pPr>
              <a:lnSpc>
                <a:spcPct val="90000"/>
              </a:lnSpc>
            </a:pPr>
            <a:r>
              <a:rPr lang="en-US" altLang="en-US" sz="3067" dirty="0"/>
              <a:t>Natural language is designed to make </a:t>
            </a:r>
            <a:r>
              <a:rPr lang="en-US" altLang="en-US" sz="3067" b="1" dirty="0"/>
              <a:t>human communication</a:t>
            </a:r>
            <a:r>
              <a:rPr lang="en-US" altLang="en-US" sz="3067" dirty="0"/>
              <a:t> efficient. As a result,</a:t>
            </a:r>
          </a:p>
          <a:p>
            <a:pPr lvl="1">
              <a:lnSpc>
                <a:spcPct val="90000"/>
              </a:lnSpc>
            </a:pPr>
            <a:r>
              <a:rPr lang="en-US" altLang="en-US" b="0" dirty="0" smtClean="0"/>
              <a:t>we </a:t>
            </a:r>
            <a:r>
              <a:rPr lang="en-US" altLang="en-US" b="1" dirty="0" smtClean="0"/>
              <a:t>omit</a:t>
            </a:r>
            <a:r>
              <a:rPr lang="en-US" altLang="en-US" b="0" dirty="0" smtClean="0"/>
              <a:t> a lot of </a:t>
            </a:r>
            <a:r>
              <a:rPr lang="en-US" altLang="en-US" b="1" i="1" dirty="0" smtClean="0"/>
              <a:t>common sense </a:t>
            </a:r>
            <a:r>
              <a:rPr lang="en-US" altLang="en-US" b="1" dirty="0" smtClean="0"/>
              <a:t>knowledge</a:t>
            </a:r>
            <a:r>
              <a:rPr lang="en-US" altLang="en-US" b="0" dirty="0" smtClean="0"/>
              <a:t>, which we assume the hearer/reader possesses.</a:t>
            </a:r>
          </a:p>
          <a:p>
            <a:pPr lvl="1">
              <a:lnSpc>
                <a:spcPct val="90000"/>
              </a:lnSpc>
            </a:pPr>
            <a:r>
              <a:rPr lang="en-US" altLang="en-US" b="0" dirty="0" smtClean="0"/>
              <a:t>we </a:t>
            </a:r>
            <a:r>
              <a:rPr lang="en-US" altLang="en-US" b="1" dirty="0" smtClean="0"/>
              <a:t>keep</a:t>
            </a:r>
            <a:r>
              <a:rPr lang="en-US" altLang="en-US" b="0" dirty="0" smtClean="0"/>
              <a:t> a lot of </a:t>
            </a:r>
            <a:r>
              <a:rPr lang="en-US" altLang="en-US" b="1" dirty="0" smtClean="0"/>
              <a:t>ambiguities</a:t>
            </a:r>
            <a:r>
              <a:rPr lang="en-US" altLang="en-US" b="0" dirty="0" smtClean="0"/>
              <a:t>, which we assume the hearer/reader knows how to resolve.</a:t>
            </a:r>
          </a:p>
          <a:p>
            <a:pPr>
              <a:lnSpc>
                <a:spcPct val="90000"/>
              </a:lnSpc>
            </a:pPr>
            <a:r>
              <a:rPr lang="en-US" altLang="en-US" sz="3067" dirty="0"/>
              <a:t>This makes EVERY step in NLP hard</a:t>
            </a:r>
          </a:p>
          <a:p>
            <a:pPr lvl="1">
              <a:lnSpc>
                <a:spcPct val="90000"/>
              </a:lnSpc>
            </a:pPr>
            <a:r>
              <a:rPr lang="en-US" altLang="en-US" b="1" dirty="0" smtClean="0"/>
              <a:t>Ambiguity</a:t>
            </a:r>
            <a:r>
              <a:rPr lang="en-US" altLang="en-US" b="0" dirty="0" smtClean="0"/>
              <a:t> is a </a:t>
            </a:r>
            <a:r>
              <a:rPr lang="en-US" altLang="en-US" b="0" i="1" dirty="0" smtClean="0"/>
              <a:t>killer</a:t>
            </a:r>
            <a:r>
              <a:rPr lang="en-US" altLang="en-US" b="0" dirty="0" smtClean="0"/>
              <a:t>!</a:t>
            </a:r>
          </a:p>
          <a:p>
            <a:pPr lvl="1">
              <a:lnSpc>
                <a:spcPct val="90000"/>
              </a:lnSpc>
            </a:pPr>
            <a:r>
              <a:rPr lang="en-US" altLang="en-US" b="1" dirty="0" smtClean="0"/>
              <a:t>Common sense reasoning </a:t>
            </a:r>
            <a:r>
              <a:rPr lang="en-US" altLang="en-US" b="0" dirty="0" smtClean="0"/>
              <a:t>is pre-required.</a:t>
            </a:r>
            <a:endParaRPr lang="en-US" altLang="en-US" dirty="0"/>
          </a:p>
          <a:p>
            <a:pPr>
              <a:lnSpc>
                <a:spcPct val="90000"/>
              </a:lnSpc>
            </a:pPr>
            <a:endParaRPr lang="en-US" altLang="en-US" sz="4000" dirty="0"/>
          </a:p>
        </p:txBody>
      </p:sp>
    </p:spTree>
    <p:extLst>
      <p:ext uri="{BB962C8B-B14F-4D97-AF65-F5344CB8AC3E}">
        <p14:creationId xmlns:p14="http://schemas.microsoft.com/office/powerpoint/2010/main" val="35250419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4"/>
</p:tagLst>
</file>

<file path=ppt/tags/tag2.xml><?xml version="1.0" encoding="utf-8"?>
<p:tagLst xmlns:a="http://schemas.openxmlformats.org/drawingml/2006/main" xmlns:r="http://schemas.openxmlformats.org/officeDocument/2006/relationships" xmlns:p="http://schemas.openxmlformats.org/presentationml/2006/main">
  <p:tag name="TIMING" val="|1|4.2|1|2.9|37.2"/>
</p:tagLst>
</file>

<file path=ppt/tags/tag3.xml><?xml version="1.0" encoding="utf-8"?>
<p:tagLst xmlns:a="http://schemas.openxmlformats.org/drawingml/2006/main" xmlns:r="http://schemas.openxmlformats.org/officeDocument/2006/relationships" xmlns:p="http://schemas.openxmlformats.org/presentationml/2006/main">
  <p:tag name="TIMING" val="|15.1|11.6|11.2|17.4|7"/>
</p:tagLst>
</file>

<file path=ppt/tags/tag4.xml><?xml version="1.0" encoding="utf-8"?>
<p:tagLst xmlns:a="http://schemas.openxmlformats.org/drawingml/2006/main" xmlns:r="http://schemas.openxmlformats.org/officeDocument/2006/relationships" xmlns:p="http://schemas.openxmlformats.org/presentationml/2006/main">
  <p:tag name="TIMING" val="|18.6|3.6|8.2|25.4|15.9|8.9"/>
</p:tagLst>
</file>

<file path=ppt/tags/tag5.xml><?xml version="1.0" encoding="utf-8"?>
<p:tagLst xmlns:a="http://schemas.openxmlformats.org/drawingml/2006/main" xmlns:r="http://schemas.openxmlformats.org/officeDocument/2006/relationships" xmlns:p="http://schemas.openxmlformats.org/presentationml/2006/main">
  <p:tag name="TIMING" val="|17.6"/>
</p:tagLst>
</file>

<file path=ppt/tags/tag6.xml><?xml version="1.0" encoding="utf-8"?>
<p:tagLst xmlns:a="http://schemas.openxmlformats.org/drawingml/2006/main" xmlns:r="http://schemas.openxmlformats.org/officeDocument/2006/relationships" xmlns:p="http://schemas.openxmlformats.org/presentationml/2006/main">
  <p:tag name="TIMING" val="|17.3|40.8"/>
</p:tagLst>
</file>

<file path=ppt/tags/tag7.xml><?xml version="1.0" encoding="utf-8"?>
<p:tagLst xmlns:a="http://schemas.openxmlformats.org/drawingml/2006/main" xmlns:r="http://schemas.openxmlformats.org/officeDocument/2006/relationships" xmlns:p="http://schemas.openxmlformats.org/presentationml/2006/main">
  <p:tag name="TIMING" val="|38.2|1.7"/>
</p:tagLst>
</file>

<file path=ppt/tags/tag8.xml><?xml version="1.0" encoding="utf-8"?>
<p:tagLst xmlns:a="http://schemas.openxmlformats.org/drawingml/2006/main" xmlns:r="http://schemas.openxmlformats.org/officeDocument/2006/relationships" xmlns:p="http://schemas.openxmlformats.org/presentationml/2006/main">
  <p:tag name="TIMING" val="|25.3|1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25244</TotalTime>
  <Words>7133</Words>
  <Application>Microsoft Office PowerPoint</Application>
  <PresentationFormat>Widescreen</PresentationFormat>
  <Paragraphs>1260</Paragraphs>
  <Slides>74</Slides>
  <Notes>29</Notes>
  <HiddenSlides>0</HiddenSlides>
  <MMClips>0</MMClips>
  <ScaleCrop>false</ScaleCrop>
  <HeadingPairs>
    <vt:vector size="8" baseType="variant">
      <vt:variant>
        <vt:lpstr>Fonts Used</vt:lpstr>
      </vt:variant>
      <vt:variant>
        <vt:i4>25</vt:i4>
      </vt: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102" baseType="lpstr">
      <vt:lpstr>Arial Unicode MS</vt:lpstr>
      <vt:lpstr>CMBX10</vt:lpstr>
      <vt:lpstr>CMR10</vt:lpstr>
      <vt:lpstr>CMTI10</vt:lpstr>
      <vt:lpstr>等线</vt:lpstr>
      <vt:lpstr>Futura Bk</vt:lpstr>
      <vt:lpstr>Gill Sans</vt:lpstr>
      <vt:lpstr>맑은 고딕</vt:lpstr>
      <vt:lpstr>Microsoft YaHei</vt:lpstr>
      <vt:lpstr>MS PGothic</vt:lpstr>
      <vt:lpstr>MS PGothic</vt:lpstr>
      <vt:lpstr>SimSun</vt:lpstr>
      <vt:lpstr>SimSun</vt:lpstr>
      <vt:lpstr>Arial</vt:lpstr>
      <vt:lpstr>Arial Black</vt:lpstr>
      <vt:lpstr>Calibri</vt:lpstr>
      <vt:lpstr>Corbel</vt:lpstr>
      <vt:lpstr>Georgia</vt:lpstr>
      <vt:lpstr>Gill Sans MT</vt:lpstr>
      <vt:lpstr>Script MT Bold</vt:lpstr>
      <vt:lpstr>Segoe UI</vt:lpstr>
      <vt:lpstr>Symbol</vt:lpstr>
      <vt:lpstr>Tahoma</vt:lpstr>
      <vt:lpstr>Times New Roman</vt:lpstr>
      <vt:lpstr>Wingdings</vt:lpstr>
      <vt:lpstr>Office Theme</vt:lpstr>
      <vt:lpstr>Chart</vt:lpstr>
      <vt:lpstr>Equation</vt:lpstr>
      <vt:lpstr>TextScope:   Enhance Human Perception via  Intelligent Text Retrieval and Mining</vt:lpstr>
      <vt:lpstr>Text data grow quickly and cover all kinds of topics</vt:lpstr>
      <vt:lpstr>Big Data-Enabled Artificial Intelligence</vt:lpstr>
      <vt:lpstr>Autonomous AI vs. Assistive AI</vt:lpstr>
      <vt:lpstr>Humans as Subjective &amp; Intelligent “Sensors”</vt:lpstr>
      <vt:lpstr>Unique Value of Text Data</vt:lpstr>
      <vt:lpstr>Opportunities of Text Mining Applications</vt:lpstr>
      <vt:lpstr>Challenges in Understanding Text Data (NLP)</vt:lpstr>
      <vt:lpstr>NLP is hard!</vt:lpstr>
      <vt:lpstr>Examples of Challenges</vt:lpstr>
      <vt:lpstr>Grand Challenge:  How can we leverage imperfect NLP to build a perfect application? </vt:lpstr>
      <vt:lpstr> TextScope to enhance human perception  </vt:lpstr>
      <vt:lpstr>TextScope in Action: intelligent interactive decision support</vt:lpstr>
      <vt:lpstr>PowerPoint Presentation</vt:lpstr>
      <vt:lpstr>Application 1: Aviation Safety</vt:lpstr>
      <vt:lpstr>Abundance of text data in the aviation domain </vt:lpstr>
      <vt:lpstr>Lots of useful knowledge buried in text</vt:lpstr>
      <vt:lpstr>Interactive Analysis of Multidimensional Text Databases [Yu et al. 2009]</vt:lpstr>
      <vt:lpstr> Topic Cube Construction [Zhang  et al. 2010]</vt:lpstr>
      <vt:lpstr>Comparison of distributions of anomalies in FL, TX, and CA</vt:lpstr>
      <vt:lpstr>Comparative Analysis of Shaping Factors: Texas vs. Florida </vt:lpstr>
      <vt:lpstr>Application 2: Medical &amp; Health</vt:lpstr>
      <vt:lpstr>PowerPoint Presentation</vt:lpstr>
      <vt:lpstr>A Probabilistic Model for ADR Extraction [Wang et al. 14] </vt:lpstr>
      <vt:lpstr>PowerPoint Presentation</vt:lpstr>
      <vt:lpstr>2. Analysis of Electronic Medical Records (EMRs)</vt:lpstr>
      <vt:lpstr>The Conditional Symptom-Treatment Model [Wang et al. 16] </vt:lpstr>
      <vt:lpstr>Evaluation: Traditional Chinese Medicine(TCM) EMRs</vt:lpstr>
      <vt:lpstr>“Typical Symptoms” of 3 Diseases: p(s|d)</vt:lpstr>
      <vt:lpstr>“Typical Herbs” Prescribed for 3 Diseases: p(h|d)</vt:lpstr>
      <vt:lpstr>Algorithm-Recommended Herbs vs.   Physician-Prescribed Herbs</vt:lpstr>
      <vt:lpstr>Application 3: Business intelligence</vt:lpstr>
      <vt:lpstr>Latent Aspect Rating Analysis (LARA) [Wang et al. 10]</vt:lpstr>
      <vt:lpstr>Solving LARA in two stages:  Aspect Segmentation + Rating Regression</vt:lpstr>
      <vt:lpstr>Latent Rating Regression [Wang et al. 2010]</vt:lpstr>
      <vt:lpstr>A Unified Generative Model for LARA</vt:lpstr>
      <vt:lpstr>Decomposed ratings show difference  between hotels with the same overall rating</vt:lpstr>
      <vt:lpstr>Decomposed ratings show detailed opinions of reviewers</vt:lpstr>
      <vt:lpstr>“By-product”: Aspect-Specific Sentiment Lexicon  </vt:lpstr>
      <vt:lpstr>Enable comparative analysis of rating behavior &amp; preferences </vt:lpstr>
      <vt:lpstr>Enable personalized recommendation of entities</vt:lpstr>
      <vt:lpstr>PowerPoint Presentation</vt:lpstr>
      <vt:lpstr>PowerPoint Presentation</vt:lpstr>
      <vt:lpstr>A General Framework for Causal Topic Modeling [Kim et al. CIKM’13] </vt:lpstr>
      <vt:lpstr>Heuristic Optimization of Causality + Coherence </vt:lpstr>
      <vt:lpstr>Stock-Correlated Topics in New York Times:  June 2000 ~ Dec. 2011 </vt:lpstr>
      <vt:lpstr>“Causal Topics” in 2000 Presidential Election  </vt:lpstr>
      <vt:lpstr>Retrieval with Time Series Query [Kim et al. ICTIR’13]</vt:lpstr>
      <vt:lpstr>Outlook: Towards a General TextScope</vt:lpstr>
      <vt:lpstr>Major Challenges in Building a General TextScope </vt:lpstr>
      <vt:lpstr>Some Possible Analysis Operators</vt:lpstr>
      <vt:lpstr>Comparative Topic Analysis with CPLSA [Mei &amp; Zhai 2006]</vt:lpstr>
      <vt:lpstr>Comparing News Articles: Iraq War vs. Afghan War [Zhai et al. 04] </vt:lpstr>
      <vt:lpstr>Topical Trends in Blogs: “Hurricane Katrina” [Mei et al. 06]</vt:lpstr>
      <vt:lpstr>Spatiotemporal Trends of Topic “Government Response” [Mei et al. 06]</vt:lpstr>
      <vt:lpstr>Event Impact Analysis: IR Research [Mei &amp; Zhai 06]</vt:lpstr>
      <vt:lpstr>Compound Analysis Operator: Comparison of K Topics</vt:lpstr>
      <vt:lpstr>Compound Analysis Operator: Split and Compare</vt:lpstr>
      <vt:lpstr>BeeSpace: Analysis Engine for Biologists [Sarma et al. 11]</vt:lpstr>
      <vt:lpstr>Summary</vt:lpstr>
      <vt:lpstr>Beyond TextScope: From Assistive AI to Autonomous AI</vt:lpstr>
      <vt:lpstr>Long-Term Challenges</vt:lpstr>
      <vt:lpstr>If time permitting, some on-going work on optimization of human-computer collaboration… </vt:lpstr>
      <vt:lpstr>Optimization of Human-Computer Collaboration: Human-Computer Interaction = Cooperative Game-Playing</vt:lpstr>
      <vt:lpstr>Example of cooperative game-playing: search engine</vt:lpstr>
      <vt:lpstr>Bayesian Decision Theory for Optimal Interactive Retrieval [Zhai 2016] </vt:lpstr>
      <vt:lpstr>Example of Instantiation: Information Card Model [Zhang &amp; Zhai 15]</vt:lpstr>
      <vt:lpstr>Sample Interface: Medium sized screen</vt:lpstr>
      <vt:lpstr>Sample Interface: Smaller screen</vt:lpstr>
      <vt:lpstr>Algorithm-generated interface &gt; Human-generated  [Zhang &amp; Zhai 2015]</vt:lpstr>
      <vt:lpstr>References</vt:lpstr>
      <vt:lpstr>References (cont.)</vt:lpstr>
      <vt:lpstr>Acknowledgments</vt:lpstr>
      <vt:lpstr>Looking forward to opportunities for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zhai</dc:creator>
  <cp:lastModifiedBy>Zhai, Chengxiang</cp:lastModifiedBy>
  <cp:revision>231</cp:revision>
  <dcterms:created xsi:type="dcterms:W3CDTF">2013-09-17T19:36:26Z</dcterms:created>
  <dcterms:modified xsi:type="dcterms:W3CDTF">2020-05-18T21:42:55Z</dcterms:modified>
</cp:coreProperties>
</file>