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257" r:id="rId4"/>
    <p:sldId id="260" r:id="rId5"/>
    <p:sldId id="303" r:id="rId6"/>
    <p:sldId id="305" r:id="rId7"/>
    <p:sldId id="306" r:id="rId8"/>
    <p:sldId id="307" r:id="rId9"/>
    <p:sldId id="262" r:id="rId10"/>
    <p:sldId id="309" r:id="rId11"/>
    <p:sldId id="328" r:id="rId12"/>
    <p:sldId id="329" r:id="rId13"/>
    <p:sldId id="330" r:id="rId14"/>
    <p:sldId id="331" r:id="rId15"/>
    <p:sldId id="332" r:id="rId16"/>
    <p:sldId id="341" r:id="rId17"/>
    <p:sldId id="313" r:id="rId18"/>
    <p:sldId id="314" r:id="rId19"/>
    <p:sldId id="342" r:id="rId20"/>
    <p:sldId id="343" r:id="rId21"/>
    <p:sldId id="344" r:id="rId22"/>
    <p:sldId id="263" r:id="rId23"/>
    <p:sldId id="264" r:id="rId24"/>
    <p:sldId id="265" r:id="rId25"/>
    <p:sldId id="266" r:id="rId26"/>
    <p:sldId id="267" r:id="rId27"/>
    <p:sldId id="268" r:id="rId28"/>
    <p:sldId id="269" r:id="rId29"/>
    <p:sldId id="270" r:id="rId30"/>
    <p:sldId id="271" r:id="rId31"/>
    <p:sldId id="272" r:id="rId32"/>
    <p:sldId id="333" r:id="rId33"/>
    <p:sldId id="274" r:id="rId34"/>
    <p:sldId id="273" r:id="rId35"/>
    <p:sldId id="275" r:id="rId36"/>
    <p:sldId id="276" r:id="rId37"/>
    <p:sldId id="277" r:id="rId38"/>
    <p:sldId id="278" r:id="rId39"/>
    <p:sldId id="279" r:id="rId40"/>
    <p:sldId id="280" r:id="rId41"/>
    <p:sldId id="281" r:id="rId42"/>
    <p:sldId id="345" r:id="rId43"/>
    <p:sldId id="295" r:id="rId44"/>
    <p:sldId id="302" r:id="rId45"/>
    <p:sldId id="339" r:id="rId46"/>
    <p:sldId id="346" r:id="rId47"/>
    <p:sldId id="324" r:id="rId48"/>
    <p:sldId id="316" r:id="rId49"/>
    <p:sldId id="317" r:id="rId50"/>
    <p:sldId id="322" r:id="rId51"/>
    <p:sldId id="337" r:id="rId52"/>
    <p:sldId id="335" r:id="rId53"/>
    <p:sldId id="347" r:id="rId54"/>
    <p:sldId id="325" r:id="rId55"/>
    <p:sldId id="350" r:id="rId56"/>
    <p:sldId id="349" r:id="rId57"/>
    <p:sldId id="321" r:id="rId58"/>
    <p:sldId id="319" r:id="rId59"/>
    <p:sldId id="351" r:id="rId60"/>
    <p:sldId id="352" r:id="rId61"/>
    <p:sldId id="338" r:id="rId62"/>
    <p:sldId id="34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33" autoAdjust="0"/>
    <p:restoredTop sz="94660"/>
  </p:normalViewPr>
  <p:slideViewPr>
    <p:cSldViewPr>
      <p:cViewPr>
        <p:scale>
          <a:sx n="76" d="100"/>
          <a:sy n="76" d="100"/>
        </p:scale>
        <p:origin x="-1579" y="245"/>
      </p:cViewPr>
      <p:guideLst>
        <p:guide orient="horz" pos="2160"/>
        <p:guide pos="2880"/>
      </p:guideLst>
    </p:cSldViewPr>
  </p:slideViewPr>
  <p:notesTextViewPr>
    <p:cViewPr>
      <p:scale>
        <a:sx n="1" d="1"/>
        <a:sy n="1" d="1"/>
      </p:scale>
      <p:origin x="0" y="0"/>
    </p:cViewPr>
  </p:notesTextViewPr>
  <p:sorterViewPr>
    <p:cViewPr>
      <p:scale>
        <a:sx n="100" d="100"/>
        <a:sy n="100" d="100"/>
      </p:scale>
      <p:origin x="0" y="293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iaozhu%20Mei\Work\Projects\Blog-Sentiment\da-tim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712749021126463E-2"/>
          <c:y val="6.4544373359580062E-2"/>
          <c:w val="0.8646847166645153"/>
          <c:h val="0.81372867454068243"/>
        </c:manualLayout>
      </c:layout>
      <c:lineChart>
        <c:grouping val="standard"/>
        <c:varyColors val="0"/>
        <c:ser>
          <c:idx val="0"/>
          <c:order val="0"/>
          <c:tx>
            <c:v>Sensor Networks</c:v>
          </c:tx>
          <c:spPr>
            <a:ln w="19050">
              <a:solidFill>
                <a:srgbClr val="000080"/>
              </a:solidFill>
              <a:prstDash val="solid"/>
            </a:ln>
          </c:spPr>
          <c:marker>
            <c:symbol val="none"/>
          </c:marker>
          <c:cat>
            <c:numRef>
              <c:f>'[Chart in Microsoft Office PowerPoint]result'!$A$2:$A$33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cat>
          <c:val>
            <c:numRef>
              <c:f>'[Chart in Microsoft Office PowerPoint]result'!$B$36:$B$67</c:f>
              <c:numCache>
                <c:formatCode>General</c:formatCode>
                <c:ptCount val="32"/>
                <c:pt idx="0">
                  <c:v>51</c:v>
                </c:pt>
                <c:pt idx="1">
                  <c:v>34</c:v>
                </c:pt>
                <c:pt idx="2">
                  <c:v>120.33333333333324</c:v>
                </c:pt>
                <c:pt idx="3">
                  <c:v>153</c:v>
                </c:pt>
                <c:pt idx="4">
                  <c:v>236</c:v>
                </c:pt>
                <c:pt idx="5">
                  <c:v>157</c:v>
                </c:pt>
                <c:pt idx="6">
                  <c:v>173.66666666666652</c:v>
                </c:pt>
                <c:pt idx="7">
                  <c:v>132</c:v>
                </c:pt>
                <c:pt idx="8">
                  <c:v>127.33333333333324</c:v>
                </c:pt>
                <c:pt idx="9">
                  <c:v>78</c:v>
                </c:pt>
                <c:pt idx="10">
                  <c:v>36.666666666666579</c:v>
                </c:pt>
                <c:pt idx="11">
                  <c:v>1.3333333333333333</c:v>
                </c:pt>
                <c:pt idx="12">
                  <c:v>60.666666666666579</c:v>
                </c:pt>
                <c:pt idx="13">
                  <c:v>216.33333333333351</c:v>
                </c:pt>
                <c:pt idx="14">
                  <c:v>253</c:v>
                </c:pt>
                <c:pt idx="15">
                  <c:v>194.66666666666652</c:v>
                </c:pt>
                <c:pt idx="16">
                  <c:v>39</c:v>
                </c:pt>
                <c:pt idx="17">
                  <c:v>121</c:v>
                </c:pt>
                <c:pt idx="18">
                  <c:v>185</c:v>
                </c:pt>
                <c:pt idx="19">
                  <c:v>207.33333333333351</c:v>
                </c:pt>
                <c:pt idx="20">
                  <c:v>87.333333333333258</c:v>
                </c:pt>
                <c:pt idx="21">
                  <c:v>22.33333333333329</c:v>
                </c:pt>
                <c:pt idx="22">
                  <c:v>0</c:v>
                </c:pt>
                <c:pt idx="23">
                  <c:v>100</c:v>
                </c:pt>
                <c:pt idx="24">
                  <c:v>169</c:v>
                </c:pt>
                <c:pt idx="25">
                  <c:v>358.33333333333331</c:v>
                </c:pt>
                <c:pt idx="26">
                  <c:v>413</c:v>
                </c:pt>
                <c:pt idx="27">
                  <c:v>523.66666666666663</c:v>
                </c:pt>
                <c:pt idx="28">
                  <c:v>561.66666666666663</c:v>
                </c:pt>
                <c:pt idx="29">
                  <c:v>620.3333333333336</c:v>
                </c:pt>
                <c:pt idx="30">
                  <c:v>690.66666666666663</c:v>
                </c:pt>
                <c:pt idx="31">
                  <c:v>695</c:v>
                </c:pt>
              </c:numCache>
            </c:numRef>
          </c:val>
          <c:smooth val="1"/>
        </c:ser>
        <c:ser>
          <c:idx val="1"/>
          <c:order val="1"/>
          <c:tx>
            <c:v>Structured data, XML</c:v>
          </c:tx>
          <c:spPr>
            <a:ln w="19050">
              <a:solidFill>
                <a:srgbClr val="FF00FF"/>
              </a:solidFill>
              <a:prstDash val="solid"/>
            </a:ln>
          </c:spPr>
          <c:marker>
            <c:symbol val="none"/>
          </c:marker>
          <c:cat>
            <c:numRef>
              <c:f>'[Chart in Microsoft Office PowerPoint]result'!$A$2:$A$33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cat>
          <c:val>
            <c:numRef>
              <c:f>'[Chart in Microsoft Office PowerPoint]result'!$S$36:$S$67</c:f>
              <c:numCache>
                <c:formatCode>General</c:formatCode>
                <c:ptCount val="32"/>
                <c:pt idx="0">
                  <c:v>0</c:v>
                </c:pt>
                <c:pt idx="1">
                  <c:v>0</c:v>
                </c:pt>
                <c:pt idx="2">
                  <c:v>0</c:v>
                </c:pt>
                <c:pt idx="3">
                  <c:v>0</c:v>
                </c:pt>
                <c:pt idx="4">
                  <c:v>18</c:v>
                </c:pt>
                <c:pt idx="5">
                  <c:v>18</c:v>
                </c:pt>
                <c:pt idx="6">
                  <c:v>18</c:v>
                </c:pt>
                <c:pt idx="7">
                  <c:v>0</c:v>
                </c:pt>
                <c:pt idx="8">
                  <c:v>0</c:v>
                </c:pt>
                <c:pt idx="9">
                  <c:v>0.66666666666666663</c:v>
                </c:pt>
                <c:pt idx="10">
                  <c:v>7</c:v>
                </c:pt>
                <c:pt idx="11">
                  <c:v>41.666666666666579</c:v>
                </c:pt>
                <c:pt idx="12">
                  <c:v>41</c:v>
                </c:pt>
                <c:pt idx="13">
                  <c:v>34.666666666666579</c:v>
                </c:pt>
                <c:pt idx="14">
                  <c:v>0</c:v>
                </c:pt>
                <c:pt idx="15">
                  <c:v>0</c:v>
                </c:pt>
                <c:pt idx="16">
                  <c:v>0</c:v>
                </c:pt>
                <c:pt idx="17">
                  <c:v>198.66666666666652</c:v>
                </c:pt>
                <c:pt idx="18">
                  <c:v>198.66666666666652</c:v>
                </c:pt>
                <c:pt idx="19">
                  <c:v>235</c:v>
                </c:pt>
                <c:pt idx="20">
                  <c:v>47.666666666666579</c:v>
                </c:pt>
                <c:pt idx="21">
                  <c:v>153.33333333333351</c:v>
                </c:pt>
                <c:pt idx="22">
                  <c:v>229.33333333333351</c:v>
                </c:pt>
                <c:pt idx="23">
                  <c:v>350.33333333333331</c:v>
                </c:pt>
                <c:pt idx="24">
                  <c:v>336</c:v>
                </c:pt>
                <c:pt idx="25">
                  <c:v>474.66666666666708</c:v>
                </c:pt>
                <c:pt idx="26">
                  <c:v>798.3333333333336</c:v>
                </c:pt>
                <c:pt idx="27">
                  <c:v>1308.333333333331</c:v>
                </c:pt>
                <c:pt idx="28">
                  <c:v>1610</c:v>
                </c:pt>
                <c:pt idx="29">
                  <c:v>1658</c:v>
                </c:pt>
                <c:pt idx="30">
                  <c:v>1620.333333333331</c:v>
                </c:pt>
                <c:pt idx="31">
                  <c:v>1601.5</c:v>
                </c:pt>
              </c:numCache>
            </c:numRef>
          </c:val>
          <c:smooth val="1"/>
        </c:ser>
        <c:ser>
          <c:idx val="2"/>
          <c:order val="2"/>
          <c:tx>
            <c:v>Web data</c:v>
          </c:tx>
          <c:spPr>
            <a:ln w="19050">
              <a:solidFill>
                <a:srgbClr val="C00000"/>
              </a:solidFill>
              <a:prstDash val="solid"/>
            </a:ln>
          </c:spPr>
          <c:marker>
            <c:symbol val="none"/>
          </c:marker>
          <c:cat>
            <c:numRef>
              <c:f>'[Chart in Microsoft Office PowerPoint]result'!$A$2:$A$33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cat>
          <c:val>
            <c:numRef>
              <c:f>'[Chart in Microsoft Office PowerPoint]result'!$V$36:$V$67</c:f>
              <c:numCache>
                <c:formatCode>General</c:formatCode>
                <c:ptCount val="32"/>
                <c:pt idx="0">
                  <c:v>18.5</c:v>
                </c:pt>
                <c:pt idx="1">
                  <c:v>12.333333333333334</c:v>
                </c:pt>
                <c:pt idx="2">
                  <c:v>64.666666666666671</c:v>
                </c:pt>
                <c:pt idx="3">
                  <c:v>64.666666666666671</c:v>
                </c:pt>
                <c:pt idx="4">
                  <c:v>64.666666666666671</c:v>
                </c:pt>
                <c:pt idx="5">
                  <c:v>0</c:v>
                </c:pt>
                <c:pt idx="6">
                  <c:v>38.666666666666579</c:v>
                </c:pt>
                <c:pt idx="7">
                  <c:v>43.666666666666579</c:v>
                </c:pt>
                <c:pt idx="8">
                  <c:v>43.666666666666579</c:v>
                </c:pt>
                <c:pt idx="9">
                  <c:v>5</c:v>
                </c:pt>
                <c:pt idx="10">
                  <c:v>0</c:v>
                </c:pt>
                <c:pt idx="11">
                  <c:v>5</c:v>
                </c:pt>
                <c:pt idx="12">
                  <c:v>5</c:v>
                </c:pt>
                <c:pt idx="13">
                  <c:v>5</c:v>
                </c:pt>
                <c:pt idx="14">
                  <c:v>0</c:v>
                </c:pt>
                <c:pt idx="15">
                  <c:v>0</c:v>
                </c:pt>
                <c:pt idx="16">
                  <c:v>0</c:v>
                </c:pt>
                <c:pt idx="17">
                  <c:v>172.33333333333351</c:v>
                </c:pt>
                <c:pt idx="18">
                  <c:v>242</c:v>
                </c:pt>
                <c:pt idx="19">
                  <c:v>389.33333333333331</c:v>
                </c:pt>
                <c:pt idx="20">
                  <c:v>274.66666666666708</c:v>
                </c:pt>
                <c:pt idx="21">
                  <c:v>648.3333333333336</c:v>
                </c:pt>
                <c:pt idx="22">
                  <c:v>772.3333333333336</c:v>
                </c:pt>
                <c:pt idx="23">
                  <c:v>803.3333333333336</c:v>
                </c:pt>
                <c:pt idx="24">
                  <c:v>475</c:v>
                </c:pt>
                <c:pt idx="25">
                  <c:v>354</c:v>
                </c:pt>
                <c:pt idx="26">
                  <c:v>447.66666666666708</c:v>
                </c:pt>
                <c:pt idx="27">
                  <c:v>381</c:v>
                </c:pt>
                <c:pt idx="28">
                  <c:v>790</c:v>
                </c:pt>
                <c:pt idx="29">
                  <c:v>1117.6666666666667</c:v>
                </c:pt>
                <c:pt idx="30">
                  <c:v>1484.6666666666667</c:v>
                </c:pt>
                <c:pt idx="31">
                  <c:v>1388</c:v>
                </c:pt>
              </c:numCache>
            </c:numRef>
          </c:val>
          <c:smooth val="1"/>
        </c:ser>
        <c:ser>
          <c:idx val="3"/>
          <c:order val="3"/>
          <c:tx>
            <c:v>Data Streams</c:v>
          </c:tx>
          <c:spPr>
            <a:ln w="19050">
              <a:solidFill>
                <a:srgbClr val="00B050"/>
              </a:solidFill>
              <a:prstDash val="solid"/>
            </a:ln>
          </c:spPr>
          <c:marker>
            <c:symbol val="none"/>
          </c:marker>
          <c:cat>
            <c:numRef>
              <c:f>'[Chart in Microsoft Office PowerPoint]result'!$A$2:$A$33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cat>
          <c:val>
            <c:numRef>
              <c:f>'[Chart in Microsoft Office PowerPoint]result'!$Z$36:$Z$67</c:f>
              <c:numCache>
                <c:formatCode>General</c:formatCode>
                <c:ptCount val="32"/>
                <c:pt idx="0">
                  <c:v>218.5</c:v>
                </c:pt>
                <c:pt idx="1">
                  <c:v>145.66666666666652</c:v>
                </c:pt>
                <c:pt idx="2">
                  <c:v>80.333333333333258</c:v>
                </c:pt>
                <c:pt idx="3">
                  <c:v>78</c:v>
                </c:pt>
                <c:pt idx="4">
                  <c:v>123.33333333333324</c:v>
                </c:pt>
                <c:pt idx="5">
                  <c:v>123.33333333333324</c:v>
                </c:pt>
                <c:pt idx="6">
                  <c:v>87.666666666666671</c:v>
                </c:pt>
                <c:pt idx="7">
                  <c:v>59</c:v>
                </c:pt>
                <c:pt idx="8">
                  <c:v>103.33333333333324</c:v>
                </c:pt>
                <c:pt idx="9">
                  <c:v>61</c:v>
                </c:pt>
                <c:pt idx="10">
                  <c:v>45.333333333333336</c:v>
                </c:pt>
                <c:pt idx="11">
                  <c:v>99</c:v>
                </c:pt>
                <c:pt idx="12">
                  <c:v>141.66666666666652</c:v>
                </c:pt>
                <c:pt idx="13">
                  <c:v>209.66666666666652</c:v>
                </c:pt>
                <c:pt idx="14">
                  <c:v>185</c:v>
                </c:pt>
                <c:pt idx="15">
                  <c:v>142.33333333333351</c:v>
                </c:pt>
                <c:pt idx="16">
                  <c:v>124.66666666666667</c:v>
                </c:pt>
                <c:pt idx="17">
                  <c:v>188</c:v>
                </c:pt>
                <c:pt idx="18">
                  <c:v>261</c:v>
                </c:pt>
                <c:pt idx="19">
                  <c:v>235</c:v>
                </c:pt>
                <c:pt idx="20">
                  <c:v>177.66666666666652</c:v>
                </c:pt>
                <c:pt idx="21">
                  <c:v>141</c:v>
                </c:pt>
                <c:pt idx="22">
                  <c:v>243.33333333333351</c:v>
                </c:pt>
                <c:pt idx="23">
                  <c:v>164</c:v>
                </c:pt>
                <c:pt idx="24">
                  <c:v>211</c:v>
                </c:pt>
                <c:pt idx="25">
                  <c:v>83.333333333333258</c:v>
                </c:pt>
                <c:pt idx="26">
                  <c:v>320.66666666666708</c:v>
                </c:pt>
                <c:pt idx="27">
                  <c:v>538</c:v>
                </c:pt>
                <c:pt idx="28">
                  <c:v>928.3333333333336</c:v>
                </c:pt>
                <c:pt idx="29">
                  <c:v>1029</c:v>
                </c:pt>
                <c:pt idx="30">
                  <c:v>978</c:v>
                </c:pt>
                <c:pt idx="31">
                  <c:v>881.5</c:v>
                </c:pt>
              </c:numCache>
            </c:numRef>
          </c:val>
          <c:smooth val="1"/>
        </c:ser>
        <c:ser>
          <c:idx val="4"/>
          <c:order val="4"/>
          <c:tx>
            <c:v>Ranking, Top-K</c:v>
          </c:tx>
          <c:spPr>
            <a:ln w="19050">
              <a:solidFill>
                <a:srgbClr val="800080"/>
              </a:solidFill>
              <a:prstDash val="solid"/>
            </a:ln>
          </c:spPr>
          <c:marker>
            <c:symbol val="none"/>
          </c:marker>
          <c:cat>
            <c:numRef>
              <c:f>'[Chart in Microsoft Office PowerPoint]result'!$A$2:$A$33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cat>
          <c:val>
            <c:numRef>
              <c:f>'[Chart in Microsoft Office PowerPoint]result'!$AC$36:$AC$67</c:f>
              <c:numCache>
                <c:formatCode>General</c:formatCode>
                <c:ptCount val="32"/>
                <c:pt idx="0">
                  <c:v>74</c:v>
                </c:pt>
                <c:pt idx="1">
                  <c:v>49.333333333333336</c:v>
                </c:pt>
                <c:pt idx="2">
                  <c:v>49.333333333333336</c:v>
                </c:pt>
                <c:pt idx="3">
                  <c:v>58.666666666666579</c:v>
                </c:pt>
                <c:pt idx="4">
                  <c:v>58.666666666666579</c:v>
                </c:pt>
                <c:pt idx="5">
                  <c:v>108.33333333333324</c:v>
                </c:pt>
                <c:pt idx="6">
                  <c:v>49.666666666666579</c:v>
                </c:pt>
                <c:pt idx="7">
                  <c:v>75</c:v>
                </c:pt>
                <c:pt idx="8">
                  <c:v>83.333333333333258</c:v>
                </c:pt>
                <c:pt idx="9">
                  <c:v>83.333333333333258</c:v>
                </c:pt>
                <c:pt idx="10">
                  <c:v>89.666666666666671</c:v>
                </c:pt>
                <c:pt idx="11">
                  <c:v>31.666666666666668</c:v>
                </c:pt>
                <c:pt idx="12">
                  <c:v>135.33333333333351</c:v>
                </c:pt>
                <c:pt idx="13">
                  <c:v>103.66666666666667</c:v>
                </c:pt>
                <c:pt idx="14">
                  <c:v>282</c:v>
                </c:pt>
                <c:pt idx="15">
                  <c:v>178.33333333333351</c:v>
                </c:pt>
                <c:pt idx="16">
                  <c:v>178.33333333333351</c:v>
                </c:pt>
                <c:pt idx="17">
                  <c:v>36.333333333333336</c:v>
                </c:pt>
                <c:pt idx="18">
                  <c:v>147.33333333333351</c:v>
                </c:pt>
                <c:pt idx="19">
                  <c:v>331.33333333333331</c:v>
                </c:pt>
                <c:pt idx="20">
                  <c:v>295</c:v>
                </c:pt>
                <c:pt idx="21">
                  <c:v>358</c:v>
                </c:pt>
                <c:pt idx="22">
                  <c:v>307.66666666666708</c:v>
                </c:pt>
                <c:pt idx="23">
                  <c:v>442.66666666666708</c:v>
                </c:pt>
                <c:pt idx="24">
                  <c:v>345</c:v>
                </c:pt>
                <c:pt idx="25">
                  <c:v>334</c:v>
                </c:pt>
                <c:pt idx="26">
                  <c:v>311.66666666666708</c:v>
                </c:pt>
                <c:pt idx="27">
                  <c:v>504.33333333333331</c:v>
                </c:pt>
                <c:pt idx="28">
                  <c:v>438.66666666666708</c:v>
                </c:pt>
                <c:pt idx="29">
                  <c:v>549</c:v>
                </c:pt>
                <c:pt idx="30">
                  <c:v>496.66666666666708</c:v>
                </c:pt>
                <c:pt idx="31">
                  <c:v>659.5</c:v>
                </c:pt>
              </c:numCache>
            </c:numRef>
          </c:val>
          <c:smooth val="1"/>
        </c:ser>
        <c:dLbls>
          <c:showLegendKey val="0"/>
          <c:showVal val="0"/>
          <c:showCatName val="0"/>
          <c:showSerName val="0"/>
          <c:showPercent val="0"/>
          <c:showBubbleSize val="0"/>
        </c:dLbls>
        <c:marker val="1"/>
        <c:smooth val="0"/>
        <c:axId val="222607872"/>
        <c:axId val="38727616"/>
      </c:lineChart>
      <c:catAx>
        <c:axId val="22260787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Gill Sans MT" pitchFamily="34" charset="0"/>
                <a:ea typeface="宋体"/>
                <a:cs typeface="宋体"/>
              </a:defRPr>
            </a:pPr>
            <a:endParaRPr lang="en-US"/>
          </a:p>
        </c:txPr>
        <c:crossAx val="38727616"/>
        <c:crosses val="autoZero"/>
        <c:auto val="1"/>
        <c:lblAlgn val="ctr"/>
        <c:lblOffset val="100"/>
        <c:tickLblSkip val="3"/>
        <c:tickMarkSkip val="1"/>
        <c:noMultiLvlLbl val="0"/>
      </c:catAx>
      <c:valAx>
        <c:axId val="38727616"/>
        <c:scaling>
          <c:orientation val="minMax"/>
          <c:min val="0"/>
        </c:scaling>
        <c:delete val="0"/>
        <c:axPos val="l"/>
        <c:majorGridlines>
          <c:spPr>
            <a:ln w="3175">
              <a:solidFill>
                <a:srgbClr val="EAEAEA"/>
              </a:solidFill>
              <a:prstDash val="solid"/>
            </a:ln>
          </c:spPr>
        </c:majorGridlines>
        <c:numFmt formatCode="General" sourceLinked="1"/>
        <c:majorTickMark val="cross"/>
        <c:minorTickMark val="none"/>
        <c:tickLblPos val="nextTo"/>
        <c:spPr>
          <a:ln w="3175">
            <a:solidFill>
              <a:srgbClr val="0070C0"/>
            </a:solidFill>
            <a:prstDash val="sysDash"/>
          </a:ln>
        </c:spPr>
        <c:txPr>
          <a:bodyPr rot="0" vert="horz"/>
          <a:lstStyle/>
          <a:p>
            <a:pPr>
              <a:defRPr sz="1200" b="0" i="0" u="none" strike="noStrike" baseline="0">
                <a:solidFill>
                  <a:schemeClr val="bg1"/>
                </a:solidFill>
                <a:latin typeface="宋体"/>
                <a:ea typeface="宋体"/>
                <a:cs typeface="宋体"/>
              </a:defRPr>
            </a:pPr>
            <a:endParaRPr lang="en-US"/>
          </a:p>
        </c:txPr>
        <c:crossAx val="222607872"/>
        <c:crosses val="autoZero"/>
        <c:crossBetween val="between"/>
      </c:valAx>
      <c:spPr>
        <a:noFill/>
        <a:ln w="12700">
          <a:solidFill>
            <a:srgbClr val="0070C0"/>
          </a:solidFill>
          <a:prstDash val="sysDash"/>
        </a:ln>
      </c:spPr>
    </c:plotArea>
    <c:legend>
      <c:legendPos val="r"/>
      <c:legendEntry>
        <c:idx val="0"/>
        <c:txPr>
          <a:bodyPr/>
          <a:lstStyle/>
          <a:p>
            <a:pPr>
              <a:defRPr sz="1600" b="0" i="0" u="none" strike="noStrike" baseline="0">
                <a:solidFill>
                  <a:srgbClr val="000000"/>
                </a:solidFill>
                <a:latin typeface="Gill Sans MT" pitchFamily="34" charset="0"/>
                <a:ea typeface="宋体"/>
                <a:cs typeface="宋体"/>
              </a:defRPr>
            </a:pPr>
            <a:endParaRPr lang="en-US"/>
          </a:p>
        </c:txPr>
      </c:legendEntry>
      <c:legendEntry>
        <c:idx val="1"/>
        <c:txPr>
          <a:bodyPr/>
          <a:lstStyle/>
          <a:p>
            <a:pPr>
              <a:defRPr sz="1600" b="0" i="0" u="none" strike="noStrike" baseline="0">
                <a:solidFill>
                  <a:srgbClr val="000000"/>
                </a:solidFill>
                <a:latin typeface="Gill Sans MT" pitchFamily="34" charset="0"/>
                <a:ea typeface="宋体"/>
                <a:cs typeface="宋体"/>
              </a:defRPr>
            </a:pPr>
            <a:endParaRPr lang="en-US"/>
          </a:p>
        </c:txPr>
      </c:legendEntry>
      <c:legendEntry>
        <c:idx val="2"/>
        <c:txPr>
          <a:bodyPr/>
          <a:lstStyle/>
          <a:p>
            <a:pPr>
              <a:defRPr sz="1600" b="0" i="0" u="none" strike="noStrike" baseline="0">
                <a:solidFill>
                  <a:srgbClr val="000000"/>
                </a:solidFill>
                <a:latin typeface="Gill Sans MT" pitchFamily="34" charset="0"/>
                <a:ea typeface="宋体"/>
                <a:cs typeface="宋体"/>
              </a:defRPr>
            </a:pPr>
            <a:endParaRPr lang="en-US"/>
          </a:p>
        </c:txPr>
      </c:legendEntry>
      <c:legendEntry>
        <c:idx val="3"/>
        <c:txPr>
          <a:bodyPr/>
          <a:lstStyle/>
          <a:p>
            <a:pPr>
              <a:defRPr sz="1600" b="0" i="0" u="none" strike="noStrike" baseline="0">
                <a:solidFill>
                  <a:srgbClr val="000000"/>
                </a:solidFill>
                <a:latin typeface="Gill Sans MT" pitchFamily="34" charset="0"/>
                <a:ea typeface="宋体"/>
                <a:cs typeface="宋体"/>
              </a:defRPr>
            </a:pPr>
            <a:endParaRPr lang="en-US"/>
          </a:p>
        </c:txPr>
      </c:legendEntry>
      <c:legendEntry>
        <c:idx val="4"/>
        <c:txPr>
          <a:bodyPr/>
          <a:lstStyle/>
          <a:p>
            <a:pPr>
              <a:defRPr sz="1600" b="0" i="0" u="none" strike="noStrike" baseline="0">
                <a:solidFill>
                  <a:srgbClr val="000000"/>
                </a:solidFill>
                <a:latin typeface="Gill Sans MT" pitchFamily="34" charset="0"/>
                <a:ea typeface="宋体"/>
                <a:cs typeface="宋体"/>
              </a:defRPr>
            </a:pPr>
            <a:endParaRPr lang="en-US"/>
          </a:p>
        </c:txPr>
      </c:legendEntry>
      <c:layout>
        <c:manualLayout>
          <c:xMode val="edge"/>
          <c:yMode val="edge"/>
          <c:x val="6.1294479583494724E-2"/>
          <c:y val="0.10762815780839895"/>
          <c:w val="0.31122034120734954"/>
          <c:h val="0.49119028570282053"/>
        </c:manualLayout>
      </c:layout>
      <c:overlay val="0"/>
      <c:spPr>
        <a:noFill/>
        <a:ln w="3175">
          <a:noFill/>
          <a:prstDash val="solid"/>
        </a:ln>
      </c:spPr>
      <c:txPr>
        <a:bodyPr/>
        <a:lstStyle/>
        <a:p>
          <a:pPr>
            <a:defRPr sz="1400" b="0" i="0" u="none" strike="noStrike" baseline="0">
              <a:solidFill>
                <a:srgbClr val="000000"/>
              </a:solidFill>
              <a:latin typeface="宋体"/>
              <a:ea typeface="宋体"/>
              <a:cs typeface="宋体"/>
            </a:defRPr>
          </a:pPr>
          <a:endParaRPr lang="en-US"/>
        </a:p>
      </c:txPr>
    </c:legend>
    <c:plotVisOnly val="1"/>
    <c:dispBlanksAs val="gap"/>
    <c:showDLblsOverMax val="0"/>
  </c:chart>
  <c:spPr>
    <a:noFill/>
    <a:ln w="3175">
      <a:noFill/>
      <a:prstDash val="solid"/>
    </a:ln>
  </c:spPr>
  <c:txPr>
    <a:bodyPr/>
    <a:lstStyle/>
    <a:p>
      <a:pPr>
        <a:defRPr sz="1200" b="0" i="0" u="none" strike="noStrike" baseline="0">
          <a:solidFill>
            <a:srgbClr val="000000"/>
          </a:solidFill>
          <a:latin typeface="宋体"/>
          <a:ea typeface="宋体"/>
          <a:cs typeface="宋体"/>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6920339146089"/>
          <c:y val="5.1400554097404488E-2"/>
          <c:w val="0.83753638125077257"/>
          <c:h val="0.79822506561679785"/>
        </c:manualLayout>
      </c:layout>
      <c:lineChart>
        <c:grouping val="standard"/>
        <c:varyColors val="0"/>
        <c:ser>
          <c:idx val="1"/>
          <c:order val="0"/>
          <c:tx>
            <c:v>Positive</c:v>
          </c:tx>
          <c:spPr>
            <a:ln w="12700">
              <a:solidFill>
                <a:srgbClr val="00B050"/>
              </a:solidFill>
            </a:ln>
          </c:spPr>
          <c:marker>
            <c:symbol val="none"/>
          </c:marker>
          <c:cat>
            <c:numRef>
              <c:f>Normalized!$A$3:$A$657</c:f>
              <c:numCache>
                <c:formatCode>m/d/yyyy</c:formatCode>
                <c:ptCount val="655"/>
                <c:pt idx="0">
                  <c:v>38365</c:v>
                </c:pt>
                <c:pt idx="1">
                  <c:v>38366</c:v>
                </c:pt>
                <c:pt idx="2">
                  <c:v>38367</c:v>
                </c:pt>
                <c:pt idx="3">
                  <c:v>38368</c:v>
                </c:pt>
                <c:pt idx="4">
                  <c:v>38369</c:v>
                </c:pt>
                <c:pt idx="5">
                  <c:v>38370</c:v>
                </c:pt>
                <c:pt idx="6">
                  <c:v>38371</c:v>
                </c:pt>
                <c:pt idx="7">
                  <c:v>38372</c:v>
                </c:pt>
                <c:pt idx="8">
                  <c:v>38373</c:v>
                </c:pt>
                <c:pt idx="9">
                  <c:v>38374</c:v>
                </c:pt>
                <c:pt idx="10">
                  <c:v>38375</c:v>
                </c:pt>
                <c:pt idx="11">
                  <c:v>38376</c:v>
                </c:pt>
                <c:pt idx="12">
                  <c:v>38377</c:v>
                </c:pt>
                <c:pt idx="13">
                  <c:v>38378</c:v>
                </c:pt>
                <c:pt idx="14">
                  <c:v>38379</c:v>
                </c:pt>
                <c:pt idx="15">
                  <c:v>38380</c:v>
                </c:pt>
                <c:pt idx="16">
                  <c:v>38381</c:v>
                </c:pt>
                <c:pt idx="17">
                  <c:v>38382</c:v>
                </c:pt>
                <c:pt idx="18">
                  <c:v>38383</c:v>
                </c:pt>
                <c:pt idx="19">
                  <c:v>38384</c:v>
                </c:pt>
                <c:pt idx="20">
                  <c:v>38385</c:v>
                </c:pt>
                <c:pt idx="21">
                  <c:v>38386</c:v>
                </c:pt>
                <c:pt idx="22">
                  <c:v>38387</c:v>
                </c:pt>
                <c:pt idx="23">
                  <c:v>38388</c:v>
                </c:pt>
                <c:pt idx="24">
                  <c:v>38389</c:v>
                </c:pt>
                <c:pt idx="25">
                  <c:v>38390</c:v>
                </c:pt>
                <c:pt idx="26">
                  <c:v>38391</c:v>
                </c:pt>
                <c:pt idx="27">
                  <c:v>38392</c:v>
                </c:pt>
                <c:pt idx="28">
                  <c:v>38393</c:v>
                </c:pt>
                <c:pt idx="29">
                  <c:v>38394</c:v>
                </c:pt>
                <c:pt idx="30">
                  <c:v>38395</c:v>
                </c:pt>
                <c:pt idx="31">
                  <c:v>38396</c:v>
                </c:pt>
                <c:pt idx="32">
                  <c:v>38397</c:v>
                </c:pt>
                <c:pt idx="33">
                  <c:v>38398</c:v>
                </c:pt>
                <c:pt idx="34">
                  <c:v>38399</c:v>
                </c:pt>
                <c:pt idx="35">
                  <c:v>38400</c:v>
                </c:pt>
                <c:pt idx="36">
                  <c:v>38401</c:v>
                </c:pt>
                <c:pt idx="37">
                  <c:v>38402</c:v>
                </c:pt>
                <c:pt idx="38">
                  <c:v>38403</c:v>
                </c:pt>
                <c:pt idx="39">
                  <c:v>38404</c:v>
                </c:pt>
                <c:pt idx="40">
                  <c:v>38405</c:v>
                </c:pt>
                <c:pt idx="41">
                  <c:v>38406</c:v>
                </c:pt>
                <c:pt idx="42">
                  <c:v>38407</c:v>
                </c:pt>
                <c:pt idx="43">
                  <c:v>38408</c:v>
                </c:pt>
                <c:pt idx="44">
                  <c:v>38409</c:v>
                </c:pt>
                <c:pt idx="45">
                  <c:v>38410</c:v>
                </c:pt>
                <c:pt idx="46">
                  <c:v>38411</c:v>
                </c:pt>
                <c:pt idx="47">
                  <c:v>38412</c:v>
                </c:pt>
                <c:pt idx="48">
                  <c:v>38413</c:v>
                </c:pt>
                <c:pt idx="49">
                  <c:v>38414</c:v>
                </c:pt>
                <c:pt idx="50">
                  <c:v>38415</c:v>
                </c:pt>
                <c:pt idx="51">
                  <c:v>38416</c:v>
                </c:pt>
                <c:pt idx="52">
                  <c:v>38417</c:v>
                </c:pt>
                <c:pt idx="53">
                  <c:v>38418</c:v>
                </c:pt>
                <c:pt idx="54">
                  <c:v>38419</c:v>
                </c:pt>
                <c:pt idx="55">
                  <c:v>38420</c:v>
                </c:pt>
                <c:pt idx="56">
                  <c:v>38421</c:v>
                </c:pt>
                <c:pt idx="57">
                  <c:v>38422</c:v>
                </c:pt>
                <c:pt idx="58">
                  <c:v>38423</c:v>
                </c:pt>
                <c:pt idx="59">
                  <c:v>38424</c:v>
                </c:pt>
                <c:pt idx="60">
                  <c:v>38425</c:v>
                </c:pt>
                <c:pt idx="61">
                  <c:v>38426</c:v>
                </c:pt>
                <c:pt idx="62">
                  <c:v>38427</c:v>
                </c:pt>
                <c:pt idx="63">
                  <c:v>38428</c:v>
                </c:pt>
                <c:pt idx="64">
                  <c:v>38429</c:v>
                </c:pt>
                <c:pt idx="65">
                  <c:v>38430</c:v>
                </c:pt>
                <c:pt idx="66">
                  <c:v>38431</c:v>
                </c:pt>
                <c:pt idx="67">
                  <c:v>38432</c:v>
                </c:pt>
                <c:pt idx="68">
                  <c:v>38433</c:v>
                </c:pt>
                <c:pt idx="69">
                  <c:v>38434</c:v>
                </c:pt>
                <c:pt idx="70">
                  <c:v>38435</c:v>
                </c:pt>
                <c:pt idx="71">
                  <c:v>38436</c:v>
                </c:pt>
                <c:pt idx="72">
                  <c:v>38437</c:v>
                </c:pt>
                <c:pt idx="73">
                  <c:v>38438</c:v>
                </c:pt>
                <c:pt idx="74">
                  <c:v>38439</c:v>
                </c:pt>
                <c:pt idx="75">
                  <c:v>38440</c:v>
                </c:pt>
                <c:pt idx="76">
                  <c:v>38441</c:v>
                </c:pt>
                <c:pt idx="77">
                  <c:v>38442</c:v>
                </c:pt>
                <c:pt idx="78">
                  <c:v>38443</c:v>
                </c:pt>
                <c:pt idx="79">
                  <c:v>38444</c:v>
                </c:pt>
                <c:pt idx="80">
                  <c:v>38445</c:v>
                </c:pt>
                <c:pt idx="81">
                  <c:v>38446</c:v>
                </c:pt>
                <c:pt idx="82">
                  <c:v>38447</c:v>
                </c:pt>
                <c:pt idx="83">
                  <c:v>38448</c:v>
                </c:pt>
                <c:pt idx="84">
                  <c:v>38449</c:v>
                </c:pt>
                <c:pt idx="85">
                  <c:v>38450</c:v>
                </c:pt>
                <c:pt idx="86">
                  <c:v>38451</c:v>
                </c:pt>
                <c:pt idx="87">
                  <c:v>38452</c:v>
                </c:pt>
                <c:pt idx="88">
                  <c:v>38453</c:v>
                </c:pt>
                <c:pt idx="89">
                  <c:v>38454</c:v>
                </c:pt>
                <c:pt idx="90">
                  <c:v>38455</c:v>
                </c:pt>
                <c:pt idx="91">
                  <c:v>38456</c:v>
                </c:pt>
                <c:pt idx="92">
                  <c:v>38457</c:v>
                </c:pt>
                <c:pt idx="93">
                  <c:v>38458</c:v>
                </c:pt>
                <c:pt idx="94">
                  <c:v>38459</c:v>
                </c:pt>
                <c:pt idx="95">
                  <c:v>38460</c:v>
                </c:pt>
                <c:pt idx="96">
                  <c:v>38461</c:v>
                </c:pt>
                <c:pt idx="97">
                  <c:v>38462</c:v>
                </c:pt>
                <c:pt idx="98">
                  <c:v>38463</c:v>
                </c:pt>
                <c:pt idx="99">
                  <c:v>38464</c:v>
                </c:pt>
                <c:pt idx="100">
                  <c:v>38465</c:v>
                </c:pt>
                <c:pt idx="101">
                  <c:v>38466</c:v>
                </c:pt>
                <c:pt idx="102">
                  <c:v>38467</c:v>
                </c:pt>
                <c:pt idx="103">
                  <c:v>38468</c:v>
                </c:pt>
                <c:pt idx="104">
                  <c:v>38469</c:v>
                </c:pt>
                <c:pt idx="105">
                  <c:v>38470</c:v>
                </c:pt>
                <c:pt idx="106">
                  <c:v>38471</c:v>
                </c:pt>
                <c:pt idx="107">
                  <c:v>38472</c:v>
                </c:pt>
                <c:pt idx="108">
                  <c:v>38473</c:v>
                </c:pt>
                <c:pt idx="109">
                  <c:v>38474</c:v>
                </c:pt>
                <c:pt idx="110">
                  <c:v>38475</c:v>
                </c:pt>
                <c:pt idx="111">
                  <c:v>38476</c:v>
                </c:pt>
                <c:pt idx="112">
                  <c:v>38477</c:v>
                </c:pt>
                <c:pt idx="113">
                  <c:v>38478</c:v>
                </c:pt>
                <c:pt idx="114">
                  <c:v>38479</c:v>
                </c:pt>
                <c:pt idx="115">
                  <c:v>38480</c:v>
                </c:pt>
                <c:pt idx="116">
                  <c:v>38481</c:v>
                </c:pt>
                <c:pt idx="117">
                  <c:v>38482</c:v>
                </c:pt>
                <c:pt idx="118">
                  <c:v>38483</c:v>
                </c:pt>
                <c:pt idx="119">
                  <c:v>38484</c:v>
                </c:pt>
                <c:pt idx="120">
                  <c:v>38485</c:v>
                </c:pt>
                <c:pt idx="121">
                  <c:v>38486</c:v>
                </c:pt>
                <c:pt idx="122">
                  <c:v>38487</c:v>
                </c:pt>
                <c:pt idx="123">
                  <c:v>38488</c:v>
                </c:pt>
                <c:pt idx="124">
                  <c:v>38489</c:v>
                </c:pt>
                <c:pt idx="125">
                  <c:v>38490</c:v>
                </c:pt>
                <c:pt idx="126">
                  <c:v>38491</c:v>
                </c:pt>
                <c:pt idx="127">
                  <c:v>38492</c:v>
                </c:pt>
                <c:pt idx="128">
                  <c:v>38493</c:v>
                </c:pt>
                <c:pt idx="129">
                  <c:v>38494</c:v>
                </c:pt>
                <c:pt idx="130">
                  <c:v>38495</c:v>
                </c:pt>
                <c:pt idx="131">
                  <c:v>38496</c:v>
                </c:pt>
                <c:pt idx="132">
                  <c:v>38497</c:v>
                </c:pt>
                <c:pt idx="133">
                  <c:v>38498</c:v>
                </c:pt>
                <c:pt idx="134">
                  <c:v>38499</c:v>
                </c:pt>
                <c:pt idx="135">
                  <c:v>38500</c:v>
                </c:pt>
                <c:pt idx="136">
                  <c:v>38501</c:v>
                </c:pt>
                <c:pt idx="137">
                  <c:v>38502</c:v>
                </c:pt>
                <c:pt idx="138">
                  <c:v>38503</c:v>
                </c:pt>
                <c:pt idx="139">
                  <c:v>38504</c:v>
                </c:pt>
                <c:pt idx="140">
                  <c:v>38505</c:v>
                </c:pt>
                <c:pt idx="141">
                  <c:v>38506</c:v>
                </c:pt>
                <c:pt idx="142">
                  <c:v>38507</c:v>
                </c:pt>
                <c:pt idx="143">
                  <c:v>38508</c:v>
                </c:pt>
                <c:pt idx="144">
                  <c:v>38509</c:v>
                </c:pt>
                <c:pt idx="145">
                  <c:v>38510</c:v>
                </c:pt>
                <c:pt idx="146">
                  <c:v>38511</c:v>
                </c:pt>
                <c:pt idx="147">
                  <c:v>38512</c:v>
                </c:pt>
                <c:pt idx="148">
                  <c:v>38513</c:v>
                </c:pt>
                <c:pt idx="149">
                  <c:v>38514</c:v>
                </c:pt>
                <c:pt idx="150">
                  <c:v>38515</c:v>
                </c:pt>
                <c:pt idx="151">
                  <c:v>38516</c:v>
                </c:pt>
                <c:pt idx="152">
                  <c:v>38517</c:v>
                </c:pt>
                <c:pt idx="153">
                  <c:v>38518</c:v>
                </c:pt>
                <c:pt idx="154">
                  <c:v>38519</c:v>
                </c:pt>
                <c:pt idx="155">
                  <c:v>38520</c:v>
                </c:pt>
                <c:pt idx="156">
                  <c:v>38521</c:v>
                </c:pt>
                <c:pt idx="157">
                  <c:v>38522</c:v>
                </c:pt>
                <c:pt idx="158">
                  <c:v>38523</c:v>
                </c:pt>
                <c:pt idx="159">
                  <c:v>38524</c:v>
                </c:pt>
                <c:pt idx="160">
                  <c:v>38525</c:v>
                </c:pt>
                <c:pt idx="161">
                  <c:v>38526</c:v>
                </c:pt>
                <c:pt idx="162">
                  <c:v>38527</c:v>
                </c:pt>
                <c:pt idx="163">
                  <c:v>38528</c:v>
                </c:pt>
                <c:pt idx="164">
                  <c:v>38529</c:v>
                </c:pt>
                <c:pt idx="165">
                  <c:v>38530</c:v>
                </c:pt>
                <c:pt idx="166">
                  <c:v>38531</c:v>
                </c:pt>
                <c:pt idx="167">
                  <c:v>38532</c:v>
                </c:pt>
                <c:pt idx="168">
                  <c:v>38533</c:v>
                </c:pt>
                <c:pt idx="169">
                  <c:v>38534</c:v>
                </c:pt>
                <c:pt idx="170">
                  <c:v>38535</c:v>
                </c:pt>
                <c:pt idx="171">
                  <c:v>38536</c:v>
                </c:pt>
                <c:pt idx="172">
                  <c:v>38537</c:v>
                </c:pt>
                <c:pt idx="173">
                  <c:v>38538</c:v>
                </c:pt>
                <c:pt idx="174">
                  <c:v>38539</c:v>
                </c:pt>
                <c:pt idx="175">
                  <c:v>38540</c:v>
                </c:pt>
                <c:pt idx="176">
                  <c:v>38541</c:v>
                </c:pt>
                <c:pt idx="177">
                  <c:v>38542</c:v>
                </c:pt>
                <c:pt idx="178">
                  <c:v>38543</c:v>
                </c:pt>
                <c:pt idx="179">
                  <c:v>38544</c:v>
                </c:pt>
                <c:pt idx="180">
                  <c:v>38545</c:v>
                </c:pt>
                <c:pt idx="181">
                  <c:v>38546</c:v>
                </c:pt>
                <c:pt idx="182">
                  <c:v>38547</c:v>
                </c:pt>
                <c:pt idx="183">
                  <c:v>38548</c:v>
                </c:pt>
                <c:pt idx="184">
                  <c:v>38549</c:v>
                </c:pt>
                <c:pt idx="185">
                  <c:v>38550</c:v>
                </c:pt>
                <c:pt idx="186">
                  <c:v>38551</c:v>
                </c:pt>
                <c:pt idx="187">
                  <c:v>38552</c:v>
                </c:pt>
                <c:pt idx="188">
                  <c:v>38553</c:v>
                </c:pt>
                <c:pt idx="189">
                  <c:v>38554</c:v>
                </c:pt>
                <c:pt idx="190">
                  <c:v>38555</c:v>
                </c:pt>
                <c:pt idx="191">
                  <c:v>38556</c:v>
                </c:pt>
                <c:pt idx="192">
                  <c:v>38557</c:v>
                </c:pt>
                <c:pt idx="193">
                  <c:v>38558</c:v>
                </c:pt>
                <c:pt idx="194">
                  <c:v>38559</c:v>
                </c:pt>
                <c:pt idx="195">
                  <c:v>38560</c:v>
                </c:pt>
                <c:pt idx="196">
                  <c:v>38561</c:v>
                </c:pt>
                <c:pt idx="197">
                  <c:v>38562</c:v>
                </c:pt>
                <c:pt idx="198">
                  <c:v>38563</c:v>
                </c:pt>
                <c:pt idx="199">
                  <c:v>38564</c:v>
                </c:pt>
                <c:pt idx="200">
                  <c:v>38565</c:v>
                </c:pt>
                <c:pt idx="201">
                  <c:v>38566</c:v>
                </c:pt>
                <c:pt idx="202">
                  <c:v>38567</c:v>
                </c:pt>
                <c:pt idx="203">
                  <c:v>38568</c:v>
                </c:pt>
                <c:pt idx="204">
                  <c:v>38569</c:v>
                </c:pt>
                <c:pt idx="205">
                  <c:v>38570</c:v>
                </c:pt>
                <c:pt idx="206">
                  <c:v>38571</c:v>
                </c:pt>
                <c:pt idx="207">
                  <c:v>38572</c:v>
                </c:pt>
                <c:pt idx="208">
                  <c:v>38573</c:v>
                </c:pt>
                <c:pt idx="209">
                  <c:v>38574</c:v>
                </c:pt>
                <c:pt idx="210">
                  <c:v>38575</c:v>
                </c:pt>
                <c:pt idx="211">
                  <c:v>38576</c:v>
                </c:pt>
                <c:pt idx="212">
                  <c:v>38577</c:v>
                </c:pt>
                <c:pt idx="213">
                  <c:v>38578</c:v>
                </c:pt>
                <c:pt idx="214">
                  <c:v>38579</c:v>
                </c:pt>
                <c:pt idx="215">
                  <c:v>38580</c:v>
                </c:pt>
                <c:pt idx="216">
                  <c:v>38581</c:v>
                </c:pt>
                <c:pt idx="217">
                  <c:v>38582</c:v>
                </c:pt>
                <c:pt idx="218">
                  <c:v>38583</c:v>
                </c:pt>
                <c:pt idx="219">
                  <c:v>38584</c:v>
                </c:pt>
                <c:pt idx="220">
                  <c:v>38585</c:v>
                </c:pt>
                <c:pt idx="221">
                  <c:v>38586</c:v>
                </c:pt>
                <c:pt idx="222">
                  <c:v>38587</c:v>
                </c:pt>
                <c:pt idx="223">
                  <c:v>38588</c:v>
                </c:pt>
                <c:pt idx="224">
                  <c:v>38589</c:v>
                </c:pt>
                <c:pt idx="225">
                  <c:v>38590</c:v>
                </c:pt>
                <c:pt idx="226">
                  <c:v>38591</c:v>
                </c:pt>
                <c:pt idx="227">
                  <c:v>38592</c:v>
                </c:pt>
                <c:pt idx="228">
                  <c:v>38593</c:v>
                </c:pt>
                <c:pt idx="229">
                  <c:v>38594</c:v>
                </c:pt>
                <c:pt idx="230">
                  <c:v>38595</c:v>
                </c:pt>
                <c:pt idx="231">
                  <c:v>38596</c:v>
                </c:pt>
                <c:pt idx="232">
                  <c:v>38597</c:v>
                </c:pt>
                <c:pt idx="233">
                  <c:v>38598</c:v>
                </c:pt>
                <c:pt idx="234">
                  <c:v>38599</c:v>
                </c:pt>
                <c:pt idx="235">
                  <c:v>38600</c:v>
                </c:pt>
                <c:pt idx="236">
                  <c:v>38601</c:v>
                </c:pt>
                <c:pt idx="237">
                  <c:v>38602</c:v>
                </c:pt>
                <c:pt idx="238">
                  <c:v>38603</c:v>
                </c:pt>
                <c:pt idx="239">
                  <c:v>38604</c:v>
                </c:pt>
                <c:pt idx="240">
                  <c:v>38605</c:v>
                </c:pt>
                <c:pt idx="241">
                  <c:v>38606</c:v>
                </c:pt>
                <c:pt idx="242">
                  <c:v>38607</c:v>
                </c:pt>
                <c:pt idx="243">
                  <c:v>38608</c:v>
                </c:pt>
                <c:pt idx="244">
                  <c:v>38609</c:v>
                </c:pt>
                <c:pt idx="245">
                  <c:v>38610</c:v>
                </c:pt>
                <c:pt idx="246">
                  <c:v>38611</c:v>
                </c:pt>
                <c:pt idx="247">
                  <c:v>38612</c:v>
                </c:pt>
                <c:pt idx="248">
                  <c:v>38613</c:v>
                </c:pt>
                <c:pt idx="249">
                  <c:v>38614</c:v>
                </c:pt>
                <c:pt idx="250">
                  <c:v>38615</c:v>
                </c:pt>
                <c:pt idx="251">
                  <c:v>38616</c:v>
                </c:pt>
                <c:pt idx="252">
                  <c:v>38617</c:v>
                </c:pt>
                <c:pt idx="253">
                  <c:v>38618</c:v>
                </c:pt>
                <c:pt idx="254">
                  <c:v>38619</c:v>
                </c:pt>
                <c:pt idx="255">
                  <c:v>38620</c:v>
                </c:pt>
                <c:pt idx="256">
                  <c:v>38621</c:v>
                </c:pt>
                <c:pt idx="257">
                  <c:v>38622</c:v>
                </c:pt>
                <c:pt idx="258">
                  <c:v>38623</c:v>
                </c:pt>
                <c:pt idx="259">
                  <c:v>38624</c:v>
                </c:pt>
                <c:pt idx="260">
                  <c:v>38625</c:v>
                </c:pt>
                <c:pt idx="261">
                  <c:v>38626</c:v>
                </c:pt>
                <c:pt idx="262">
                  <c:v>38627</c:v>
                </c:pt>
                <c:pt idx="263">
                  <c:v>38628</c:v>
                </c:pt>
                <c:pt idx="264">
                  <c:v>38629</c:v>
                </c:pt>
                <c:pt idx="265">
                  <c:v>38630</c:v>
                </c:pt>
                <c:pt idx="266">
                  <c:v>38631</c:v>
                </c:pt>
                <c:pt idx="267">
                  <c:v>38632</c:v>
                </c:pt>
                <c:pt idx="268">
                  <c:v>38633</c:v>
                </c:pt>
                <c:pt idx="269">
                  <c:v>38634</c:v>
                </c:pt>
                <c:pt idx="270">
                  <c:v>38635</c:v>
                </c:pt>
                <c:pt idx="271">
                  <c:v>38636</c:v>
                </c:pt>
                <c:pt idx="272">
                  <c:v>38637</c:v>
                </c:pt>
                <c:pt idx="273">
                  <c:v>38638</c:v>
                </c:pt>
                <c:pt idx="274">
                  <c:v>38639</c:v>
                </c:pt>
                <c:pt idx="275">
                  <c:v>38640</c:v>
                </c:pt>
                <c:pt idx="276">
                  <c:v>38641</c:v>
                </c:pt>
                <c:pt idx="277">
                  <c:v>38642</c:v>
                </c:pt>
                <c:pt idx="278">
                  <c:v>38643</c:v>
                </c:pt>
                <c:pt idx="279">
                  <c:v>38644</c:v>
                </c:pt>
                <c:pt idx="280">
                  <c:v>38645</c:v>
                </c:pt>
                <c:pt idx="281">
                  <c:v>38646</c:v>
                </c:pt>
                <c:pt idx="282">
                  <c:v>38647</c:v>
                </c:pt>
                <c:pt idx="283">
                  <c:v>38648</c:v>
                </c:pt>
                <c:pt idx="284">
                  <c:v>38649</c:v>
                </c:pt>
                <c:pt idx="285">
                  <c:v>38650</c:v>
                </c:pt>
                <c:pt idx="286">
                  <c:v>38651</c:v>
                </c:pt>
                <c:pt idx="287">
                  <c:v>38652</c:v>
                </c:pt>
                <c:pt idx="288">
                  <c:v>38653</c:v>
                </c:pt>
                <c:pt idx="289">
                  <c:v>38654</c:v>
                </c:pt>
                <c:pt idx="290">
                  <c:v>38655</c:v>
                </c:pt>
                <c:pt idx="291">
                  <c:v>38656</c:v>
                </c:pt>
                <c:pt idx="292">
                  <c:v>38657</c:v>
                </c:pt>
                <c:pt idx="293">
                  <c:v>38658</c:v>
                </c:pt>
                <c:pt idx="294">
                  <c:v>38659</c:v>
                </c:pt>
                <c:pt idx="295">
                  <c:v>38660</c:v>
                </c:pt>
                <c:pt idx="296">
                  <c:v>38661</c:v>
                </c:pt>
                <c:pt idx="297">
                  <c:v>38662</c:v>
                </c:pt>
                <c:pt idx="298">
                  <c:v>38663</c:v>
                </c:pt>
                <c:pt idx="299">
                  <c:v>38664</c:v>
                </c:pt>
                <c:pt idx="300">
                  <c:v>38665</c:v>
                </c:pt>
                <c:pt idx="301">
                  <c:v>38666</c:v>
                </c:pt>
                <c:pt idx="302">
                  <c:v>38667</c:v>
                </c:pt>
                <c:pt idx="303">
                  <c:v>38668</c:v>
                </c:pt>
                <c:pt idx="304">
                  <c:v>38669</c:v>
                </c:pt>
                <c:pt idx="305">
                  <c:v>38670</c:v>
                </c:pt>
                <c:pt idx="306">
                  <c:v>38671</c:v>
                </c:pt>
                <c:pt idx="307">
                  <c:v>38672</c:v>
                </c:pt>
                <c:pt idx="308">
                  <c:v>38673</c:v>
                </c:pt>
                <c:pt idx="309">
                  <c:v>38674</c:v>
                </c:pt>
                <c:pt idx="310">
                  <c:v>38675</c:v>
                </c:pt>
                <c:pt idx="311">
                  <c:v>38676</c:v>
                </c:pt>
                <c:pt idx="312">
                  <c:v>38677</c:v>
                </c:pt>
                <c:pt idx="313">
                  <c:v>38678</c:v>
                </c:pt>
                <c:pt idx="314">
                  <c:v>38679</c:v>
                </c:pt>
                <c:pt idx="315">
                  <c:v>38680</c:v>
                </c:pt>
                <c:pt idx="316">
                  <c:v>38681</c:v>
                </c:pt>
                <c:pt idx="317">
                  <c:v>38682</c:v>
                </c:pt>
                <c:pt idx="318">
                  <c:v>38683</c:v>
                </c:pt>
                <c:pt idx="319">
                  <c:v>38684</c:v>
                </c:pt>
                <c:pt idx="320">
                  <c:v>38685</c:v>
                </c:pt>
                <c:pt idx="321">
                  <c:v>38686</c:v>
                </c:pt>
                <c:pt idx="322">
                  <c:v>38687</c:v>
                </c:pt>
                <c:pt idx="323">
                  <c:v>38688</c:v>
                </c:pt>
                <c:pt idx="324">
                  <c:v>38689</c:v>
                </c:pt>
                <c:pt idx="325">
                  <c:v>38690</c:v>
                </c:pt>
                <c:pt idx="326">
                  <c:v>38691</c:v>
                </c:pt>
                <c:pt idx="327">
                  <c:v>38692</c:v>
                </c:pt>
                <c:pt idx="328">
                  <c:v>38693</c:v>
                </c:pt>
                <c:pt idx="329">
                  <c:v>38694</c:v>
                </c:pt>
                <c:pt idx="330">
                  <c:v>38695</c:v>
                </c:pt>
                <c:pt idx="331">
                  <c:v>38696</c:v>
                </c:pt>
                <c:pt idx="332">
                  <c:v>38697</c:v>
                </c:pt>
                <c:pt idx="333">
                  <c:v>38698</c:v>
                </c:pt>
                <c:pt idx="334">
                  <c:v>38699</c:v>
                </c:pt>
                <c:pt idx="335">
                  <c:v>38700</c:v>
                </c:pt>
                <c:pt idx="336">
                  <c:v>38701</c:v>
                </c:pt>
                <c:pt idx="337">
                  <c:v>38702</c:v>
                </c:pt>
                <c:pt idx="338">
                  <c:v>38703</c:v>
                </c:pt>
                <c:pt idx="339">
                  <c:v>38704</c:v>
                </c:pt>
                <c:pt idx="340">
                  <c:v>38705</c:v>
                </c:pt>
                <c:pt idx="341">
                  <c:v>38706</c:v>
                </c:pt>
                <c:pt idx="342">
                  <c:v>38707</c:v>
                </c:pt>
                <c:pt idx="343">
                  <c:v>38708</c:v>
                </c:pt>
                <c:pt idx="344">
                  <c:v>38709</c:v>
                </c:pt>
                <c:pt idx="345">
                  <c:v>38710</c:v>
                </c:pt>
                <c:pt idx="346">
                  <c:v>38711</c:v>
                </c:pt>
                <c:pt idx="347">
                  <c:v>38712</c:v>
                </c:pt>
                <c:pt idx="348">
                  <c:v>38713</c:v>
                </c:pt>
                <c:pt idx="349">
                  <c:v>38714</c:v>
                </c:pt>
                <c:pt idx="350">
                  <c:v>38715</c:v>
                </c:pt>
                <c:pt idx="351">
                  <c:v>38716</c:v>
                </c:pt>
                <c:pt idx="352">
                  <c:v>38717</c:v>
                </c:pt>
                <c:pt idx="353">
                  <c:v>38718</c:v>
                </c:pt>
                <c:pt idx="354">
                  <c:v>38719</c:v>
                </c:pt>
                <c:pt idx="355">
                  <c:v>38720</c:v>
                </c:pt>
                <c:pt idx="356">
                  <c:v>38721</c:v>
                </c:pt>
                <c:pt idx="357">
                  <c:v>38722</c:v>
                </c:pt>
                <c:pt idx="358">
                  <c:v>38723</c:v>
                </c:pt>
                <c:pt idx="359">
                  <c:v>38724</c:v>
                </c:pt>
                <c:pt idx="360">
                  <c:v>38725</c:v>
                </c:pt>
                <c:pt idx="361">
                  <c:v>38726</c:v>
                </c:pt>
                <c:pt idx="362">
                  <c:v>38727</c:v>
                </c:pt>
                <c:pt idx="363">
                  <c:v>38728</c:v>
                </c:pt>
                <c:pt idx="364">
                  <c:v>38729</c:v>
                </c:pt>
                <c:pt idx="365">
                  <c:v>38730</c:v>
                </c:pt>
                <c:pt idx="366">
                  <c:v>38731</c:v>
                </c:pt>
                <c:pt idx="367">
                  <c:v>38732</c:v>
                </c:pt>
                <c:pt idx="368">
                  <c:v>38733</c:v>
                </c:pt>
                <c:pt idx="369">
                  <c:v>38734</c:v>
                </c:pt>
                <c:pt idx="370">
                  <c:v>38735</c:v>
                </c:pt>
                <c:pt idx="371">
                  <c:v>38736</c:v>
                </c:pt>
                <c:pt idx="372">
                  <c:v>38737</c:v>
                </c:pt>
                <c:pt idx="373">
                  <c:v>38738</c:v>
                </c:pt>
                <c:pt idx="374">
                  <c:v>38739</c:v>
                </c:pt>
                <c:pt idx="375">
                  <c:v>38740</c:v>
                </c:pt>
                <c:pt idx="376">
                  <c:v>38741</c:v>
                </c:pt>
                <c:pt idx="377">
                  <c:v>38742</c:v>
                </c:pt>
                <c:pt idx="378">
                  <c:v>38743</c:v>
                </c:pt>
                <c:pt idx="379">
                  <c:v>38744</c:v>
                </c:pt>
                <c:pt idx="380">
                  <c:v>38745</c:v>
                </c:pt>
                <c:pt idx="381">
                  <c:v>38746</c:v>
                </c:pt>
                <c:pt idx="382">
                  <c:v>38747</c:v>
                </c:pt>
                <c:pt idx="383">
                  <c:v>38748</c:v>
                </c:pt>
                <c:pt idx="384">
                  <c:v>38749</c:v>
                </c:pt>
                <c:pt idx="385">
                  <c:v>38750</c:v>
                </c:pt>
                <c:pt idx="386">
                  <c:v>38751</c:v>
                </c:pt>
                <c:pt idx="387">
                  <c:v>38752</c:v>
                </c:pt>
                <c:pt idx="388">
                  <c:v>38753</c:v>
                </c:pt>
                <c:pt idx="389">
                  <c:v>38754</c:v>
                </c:pt>
                <c:pt idx="390">
                  <c:v>38755</c:v>
                </c:pt>
                <c:pt idx="391">
                  <c:v>38756</c:v>
                </c:pt>
                <c:pt idx="392">
                  <c:v>38757</c:v>
                </c:pt>
                <c:pt idx="393">
                  <c:v>38758</c:v>
                </c:pt>
                <c:pt idx="394">
                  <c:v>38759</c:v>
                </c:pt>
                <c:pt idx="395">
                  <c:v>38760</c:v>
                </c:pt>
                <c:pt idx="396">
                  <c:v>38761</c:v>
                </c:pt>
                <c:pt idx="397">
                  <c:v>38762</c:v>
                </c:pt>
                <c:pt idx="398">
                  <c:v>38763</c:v>
                </c:pt>
                <c:pt idx="399">
                  <c:v>38764</c:v>
                </c:pt>
                <c:pt idx="400">
                  <c:v>38765</c:v>
                </c:pt>
                <c:pt idx="401">
                  <c:v>38766</c:v>
                </c:pt>
                <c:pt idx="402">
                  <c:v>38767</c:v>
                </c:pt>
                <c:pt idx="403">
                  <c:v>38768</c:v>
                </c:pt>
                <c:pt idx="404">
                  <c:v>38769</c:v>
                </c:pt>
                <c:pt idx="405">
                  <c:v>38770</c:v>
                </c:pt>
                <c:pt idx="406">
                  <c:v>38771</c:v>
                </c:pt>
                <c:pt idx="407">
                  <c:v>38772</c:v>
                </c:pt>
                <c:pt idx="408">
                  <c:v>38773</c:v>
                </c:pt>
                <c:pt idx="409">
                  <c:v>38774</c:v>
                </c:pt>
                <c:pt idx="410">
                  <c:v>38775</c:v>
                </c:pt>
                <c:pt idx="411">
                  <c:v>38776</c:v>
                </c:pt>
                <c:pt idx="412">
                  <c:v>38777</c:v>
                </c:pt>
                <c:pt idx="413">
                  <c:v>38778</c:v>
                </c:pt>
                <c:pt idx="414">
                  <c:v>38779</c:v>
                </c:pt>
                <c:pt idx="415">
                  <c:v>38780</c:v>
                </c:pt>
                <c:pt idx="416">
                  <c:v>38781</c:v>
                </c:pt>
                <c:pt idx="417">
                  <c:v>38782</c:v>
                </c:pt>
                <c:pt idx="418">
                  <c:v>38783</c:v>
                </c:pt>
                <c:pt idx="419">
                  <c:v>38784</c:v>
                </c:pt>
                <c:pt idx="420">
                  <c:v>38785</c:v>
                </c:pt>
                <c:pt idx="421">
                  <c:v>38786</c:v>
                </c:pt>
                <c:pt idx="422">
                  <c:v>38787</c:v>
                </c:pt>
                <c:pt idx="423">
                  <c:v>38788</c:v>
                </c:pt>
                <c:pt idx="424">
                  <c:v>38789</c:v>
                </c:pt>
                <c:pt idx="425">
                  <c:v>38790</c:v>
                </c:pt>
                <c:pt idx="426">
                  <c:v>38791</c:v>
                </c:pt>
                <c:pt idx="427">
                  <c:v>38792</c:v>
                </c:pt>
                <c:pt idx="428">
                  <c:v>38793</c:v>
                </c:pt>
                <c:pt idx="429">
                  <c:v>38794</c:v>
                </c:pt>
                <c:pt idx="430">
                  <c:v>38795</c:v>
                </c:pt>
                <c:pt idx="431">
                  <c:v>38796</c:v>
                </c:pt>
                <c:pt idx="432">
                  <c:v>38797</c:v>
                </c:pt>
                <c:pt idx="433">
                  <c:v>38798</c:v>
                </c:pt>
                <c:pt idx="434">
                  <c:v>38799</c:v>
                </c:pt>
                <c:pt idx="435">
                  <c:v>38800</c:v>
                </c:pt>
                <c:pt idx="436">
                  <c:v>38801</c:v>
                </c:pt>
                <c:pt idx="437">
                  <c:v>38802</c:v>
                </c:pt>
                <c:pt idx="438">
                  <c:v>38803</c:v>
                </c:pt>
                <c:pt idx="439">
                  <c:v>38804</c:v>
                </c:pt>
                <c:pt idx="440">
                  <c:v>38805</c:v>
                </c:pt>
                <c:pt idx="441">
                  <c:v>38806</c:v>
                </c:pt>
                <c:pt idx="442">
                  <c:v>38807</c:v>
                </c:pt>
                <c:pt idx="443">
                  <c:v>38808</c:v>
                </c:pt>
                <c:pt idx="444">
                  <c:v>38809</c:v>
                </c:pt>
                <c:pt idx="445">
                  <c:v>38810</c:v>
                </c:pt>
                <c:pt idx="446">
                  <c:v>38811</c:v>
                </c:pt>
                <c:pt idx="447">
                  <c:v>38812</c:v>
                </c:pt>
                <c:pt idx="448">
                  <c:v>38813</c:v>
                </c:pt>
                <c:pt idx="449">
                  <c:v>38814</c:v>
                </c:pt>
                <c:pt idx="450">
                  <c:v>38815</c:v>
                </c:pt>
                <c:pt idx="451">
                  <c:v>38816</c:v>
                </c:pt>
                <c:pt idx="452">
                  <c:v>38817</c:v>
                </c:pt>
                <c:pt idx="453">
                  <c:v>38818</c:v>
                </c:pt>
                <c:pt idx="454">
                  <c:v>38819</c:v>
                </c:pt>
                <c:pt idx="455">
                  <c:v>38820</c:v>
                </c:pt>
                <c:pt idx="456">
                  <c:v>38821</c:v>
                </c:pt>
                <c:pt idx="457">
                  <c:v>38822</c:v>
                </c:pt>
                <c:pt idx="458">
                  <c:v>38823</c:v>
                </c:pt>
                <c:pt idx="459">
                  <c:v>38824</c:v>
                </c:pt>
                <c:pt idx="460">
                  <c:v>38825</c:v>
                </c:pt>
                <c:pt idx="461">
                  <c:v>38826</c:v>
                </c:pt>
                <c:pt idx="462">
                  <c:v>38827</c:v>
                </c:pt>
                <c:pt idx="463">
                  <c:v>38828</c:v>
                </c:pt>
                <c:pt idx="464">
                  <c:v>38829</c:v>
                </c:pt>
                <c:pt idx="465">
                  <c:v>38830</c:v>
                </c:pt>
                <c:pt idx="466">
                  <c:v>38831</c:v>
                </c:pt>
                <c:pt idx="467">
                  <c:v>38832</c:v>
                </c:pt>
                <c:pt idx="468">
                  <c:v>38833</c:v>
                </c:pt>
                <c:pt idx="469">
                  <c:v>38834</c:v>
                </c:pt>
                <c:pt idx="470">
                  <c:v>38835</c:v>
                </c:pt>
                <c:pt idx="471">
                  <c:v>38836</c:v>
                </c:pt>
                <c:pt idx="472">
                  <c:v>38837</c:v>
                </c:pt>
                <c:pt idx="473">
                  <c:v>38838</c:v>
                </c:pt>
                <c:pt idx="474">
                  <c:v>38839</c:v>
                </c:pt>
                <c:pt idx="475">
                  <c:v>38840</c:v>
                </c:pt>
                <c:pt idx="476">
                  <c:v>38841</c:v>
                </c:pt>
                <c:pt idx="477">
                  <c:v>38842</c:v>
                </c:pt>
                <c:pt idx="478">
                  <c:v>38843</c:v>
                </c:pt>
                <c:pt idx="479">
                  <c:v>38844</c:v>
                </c:pt>
                <c:pt idx="480">
                  <c:v>38845</c:v>
                </c:pt>
                <c:pt idx="481">
                  <c:v>38846</c:v>
                </c:pt>
                <c:pt idx="482">
                  <c:v>38847</c:v>
                </c:pt>
                <c:pt idx="483">
                  <c:v>38848</c:v>
                </c:pt>
                <c:pt idx="484">
                  <c:v>38849</c:v>
                </c:pt>
                <c:pt idx="485">
                  <c:v>38850</c:v>
                </c:pt>
                <c:pt idx="486">
                  <c:v>38851</c:v>
                </c:pt>
                <c:pt idx="487">
                  <c:v>38852</c:v>
                </c:pt>
                <c:pt idx="488">
                  <c:v>38853</c:v>
                </c:pt>
                <c:pt idx="489">
                  <c:v>38854</c:v>
                </c:pt>
                <c:pt idx="490">
                  <c:v>38855</c:v>
                </c:pt>
                <c:pt idx="491">
                  <c:v>38856</c:v>
                </c:pt>
                <c:pt idx="492">
                  <c:v>38857</c:v>
                </c:pt>
                <c:pt idx="493">
                  <c:v>38858</c:v>
                </c:pt>
                <c:pt idx="494">
                  <c:v>38859</c:v>
                </c:pt>
                <c:pt idx="495">
                  <c:v>38860</c:v>
                </c:pt>
                <c:pt idx="496">
                  <c:v>38861</c:v>
                </c:pt>
                <c:pt idx="497">
                  <c:v>38862</c:v>
                </c:pt>
                <c:pt idx="498">
                  <c:v>38863</c:v>
                </c:pt>
                <c:pt idx="499">
                  <c:v>38864</c:v>
                </c:pt>
                <c:pt idx="500">
                  <c:v>38865</c:v>
                </c:pt>
                <c:pt idx="501">
                  <c:v>38866</c:v>
                </c:pt>
                <c:pt idx="502">
                  <c:v>38867</c:v>
                </c:pt>
                <c:pt idx="503">
                  <c:v>38868</c:v>
                </c:pt>
                <c:pt idx="504">
                  <c:v>38869</c:v>
                </c:pt>
                <c:pt idx="505">
                  <c:v>38870</c:v>
                </c:pt>
                <c:pt idx="506">
                  <c:v>38871</c:v>
                </c:pt>
                <c:pt idx="507">
                  <c:v>38872</c:v>
                </c:pt>
                <c:pt idx="508">
                  <c:v>38873</c:v>
                </c:pt>
                <c:pt idx="509">
                  <c:v>38874</c:v>
                </c:pt>
                <c:pt idx="510">
                  <c:v>38875</c:v>
                </c:pt>
                <c:pt idx="511">
                  <c:v>38876</c:v>
                </c:pt>
                <c:pt idx="512">
                  <c:v>38877</c:v>
                </c:pt>
                <c:pt idx="513">
                  <c:v>38878</c:v>
                </c:pt>
                <c:pt idx="514">
                  <c:v>38879</c:v>
                </c:pt>
                <c:pt idx="515">
                  <c:v>38880</c:v>
                </c:pt>
                <c:pt idx="516">
                  <c:v>38881</c:v>
                </c:pt>
                <c:pt idx="517">
                  <c:v>38882</c:v>
                </c:pt>
                <c:pt idx="518">
                  <c:v>38883</c:v>
                </c:pt>
                <c:pt idx="519">
                  <c:v>38884</c:v>
                </c:pt>
                <c:pt idx="520">
                  <c:v>38885</c:v>
                </c:pt>
                <c:pt idx="521">
                  <c:v>38886</c:v>
                </c:pt>
                <c:pt idx="522">
                  <c:v>38887</c:v>
                </c:pt>
                <c:pt idx="523">
                  <c:v>38888</c:v>
                </c:pt>
                <c:pt idx="524">
                  <c:v>38889</c:v>
                </c:pt>
                <c:pt idx="525">
                  <c:v>38890</c:v>
                </c:pt>
                <c:pt idx="526">
                  <c:v>38891</c:v>
                </c:pt>
                <c:pt idx="527">
                  <c:v>38892</c:v>
                </c:pt>
                <c:pt idx="528">
                  <c:v>38893</c:v>
                </c:pt>
                <c:pt idx="529">
                  <c:v>38894</c:v>
                </c:pt>
                <c:pt idx="530">
                  <c:v>38895</c:v>
                </c:pt>
                <c:pt idx="531">
                  <c:v>38896</c:v>
                </c:pt>
                <c:pt idx="532">
                  <c:v>38897</c:v>
                </c:pt>
                <c:pt idx="533">
                  <c:v>38898</c:v>
                </c:pt>
                <c:pt idx="534">
                  <c:v>38899</c:v>
                </c:pt>
                <c:pt idx="535">
                  <c:v>38900</c:v>
                </c:pt>
                <c:pt idx="536">
                  <c:v>38901</c:v>
                </c:pt>
                <c:pt idx="537">
                  <c:v>38902</c:v>
                </c:pt>
                <c:pt idx="538">
                  <c:v>38903</c:v>
                </c:pt>
                <c:pt idx="539">
                  <c:v>38904</c:v>
                </c:pt>
                <c:pt idx="540">
                  <c:v>38905</c:v>
                </c:pt>
                <c:pt idx="541">
                  <c:v>38906</c:v>
                </c:pt>
                <c:pt idx="542">
                  <c:v>38907</c:v>
                </c:pt>
                <c:pt idx="543">
                  <c:v>38908</c:v>
                </c:pt>
                <c:pt idx="544">
                  <c:v>38909</c:v>
                </c:pt>
                <c:pt idx="545">
                  <c:v>38910</c:v>
                </c:pt>
                <c:pt idx="546">
                  <c:v>38911</c:v>
                </c:pt>
                <c:pt idx="547">
                  <c:v>38912</c:v>
                </c:pt>
                <c:pt idx="548">
                  <c:v>38913</c:v>
                </c:pt>
                <c:pt idx="549">
                  <c:v>38914</c:v>
                </c:pt>
                <c:pt idx="550">
                  <c:v>38915</c:v>
                </c:pt>
                <c:pt idx="551">
                  <c:v>38916</c:v>
                </c:pt>
                <c:pt idx="552">
                  <c:v>38917</c:v>
                </c:pt>
                <c:pt idx="553">
                  <c:v>38918</c:v>
                </c:pt>
                <c:pt idx="554">
                  <c:v>38919</c:v>
                </c:pt>
                <c:pt idx="555">
                  <c:v>38920</c:v>
                </c:pt>
                <c:pt idx="556">
                  <c:v>38921</c:v>
                </c:pt>
                <c:pt idx="557">
                  <c:v>38922</c:v>
                </c:pt>
                <c:pt idx="558">
                  <c:v>38923</c:v>
                </c:pt>
                <c:pt idx="559">
                  <c:v>38924</c:v>
                </c:pt>
                <c:pt idx="560">
                  <c:v>38925</c:v>
                </c:pt>
                <c:pt idx="561">
                  <c:v>38926</c:v>
                </c:pt>
                <c:pt idx="562">
                  <c:v>38927</c:v>
                </c:pt>
                <c:pt idx="563">
                  <c:v>38928</c:v>
                </c:pt>
                <c:pt idx="564">
                  <c:v>38929</c:v>
                </c:pt>
                <c:pt idx="565">
                  <c:v>38930</c:v>
                </c:pt>
                <c:pt idx="566">
                  <c:v>38931</c:v>
                </c:pt>
                <c:pt idx="567">
                  <c:v>38932</c:v>
                </c:pt>
                <c:pt idx="568">
                  <c:v>38933</c:v>
                </c:pt>
                <c:pt idx="569">
                  <c:v>38934</c:v>
                </c:pt>
                <c:pt idx="570">
                  <c:v>38935</c:v>
                </c:pt>
                <c:pt idx="571">
                  <c:v>38936</c:v>
                </c:pt>
                <c:pt idx="572">
                  <c:v>38937</c:v>
                </c:pt>
                <c:pt idx="573">
                  <c:v>38938</c:v>
                </c:pt>
                <c:pt idx="574">
                  <c:v>38939</c:v>
                </c:pt>
                <c:pt idx="575">
                  <c:v>38940</c:v>
                </c:pt>
                <c:pt idx="576">
                  <c:v>38941</c:v>
                </c:pt>
                <c:pt idx="577">
                  <c:v>38942</c:v>
                </c:pt>
                <c:pt idx="578">
                  <c:v>38943</c:v>
                </c:pt>
                <c:pt idx="579">
                  <c:v>38944</c:v>
                </c:pt>
                <c:pt idx="580">
                  <c:v>38945</c:v>
                </c:pt>
                <c:pt idx="581">
                  <c:v>38946</c:v>
                </c:pt>
                <c:pt idx="582">
                  <c:v>38947</c:v>
                </c:pt>
                <c:pt idx="583">
                  <c:v>38948</c:v>
                </c:pt>
                <c:pt idx="584">
                  <c:v>38949</c:v>
                </c:pt>
                <c:pt idx="585">
                  <c:v>38950</c:v>
                </c:pt>
                <c:pt idx="586">
                  <c:v>38951</c:v>
                </c:pt>
                <c:pt idx="587">
                  <c:v>38952</c:v>
                </c:pt>
                <c:pt idx="588">
                  <c:v>38953</c:v>
                </c:pt>
                <c:pt idx="589">
                  <c:v>38954</c:v>
                </c:pt>
                <c:pt idx="590">
                  <c:v>38955</c:v>
                </c:pt>
                <c:pt idx="591">
                  <c:v>38956</c:v>
                </c:pt>
                <c:pt idx="592">
                  <c:v>38957</c:v>
                </c:pt>
                <c:pt idx="593">
                  <c:v>38958</c:v>
                </c:pt>
                <c:pt idx="594">
                  <c:v>38959</c:v>
                </c:pt>
                <c:pt idx="595">
                  <c:v>38960</c:v>
                </c:pt>
                <c:pt idx="596">
                  <c:v>38961</c:v>
                </c:pt>
                <c:pt idx="597">
                  <c:v>38962</c:v>
                </c:pt>
                <c:pt idx="598">
                  <c:v>38963</c:v>
                </c:pt>
                <c:pt idx="599">
                  <c:v>38964</c:v>
                </c:pt>
                <c:pt idx="600">
                  <c:v>38965</c:v>
                </c:pt>
                <c:pt idx="601">
                  <c:v>38966</c:v>
                </c:pt>
                <c:pt idx="602">
                  <c:v>38967</c:v>
                </c:pt>
                <c:pt idx="603">
                  <c:v>38968</c:v>
                </c:pt>
                <c:pt idx="604">
                  <c:v>38969</c:v>
                </c:pt>
                <c:pt idx="605">
                  <c:v>38970</c:v>
                </c:pt>
                <c:pt idx="606">
                  <c:v>38971</c:v>
                </c:pt>
                <c:pt idx="607">
                  <c:v>38972</c:v>
                </c:pt>
                <c:pt idx="608">
                  <c:v>38973</c:v>
                </c:pt>
                <c:pt idx="609">
                  <c:v>38974</c:v>
                </c:pt>
                <c:pt idx="610">
                  <c:v>38975</c:v>
                </c:pt>
                <c:pt idx="611">
                  <c:v>38976</c:v>
                </c:pt>
                <c:pt idx="612">
                  <c:v>38977</c:v>
                </c:pt>
                <c:pt idx="613">
                  <c:v>38978</c:v>
                </c:pt>
                <c:pt idx="614">
                  <c:v>38979</c:v>
                </c:pt>
                <c:pt idx="615">
                  <c:v>38980</c:v>
                </c:pt>
                <c:pt idx="616">
                  <c:v>38981</c:v>
                </c:pt>
                <c:pt idx="617">
                  <c:v>38982</c:v>
                </c:pt>
                <c:pt idx="618">
                  <c:v>38983</c:v>
                </c:pt>
                <c:pt idx="619">
                  <c:v>38984</c:v>
                </c:pt>
                <c:pt idx="620">
                  <c:v>38985</c:v>
                </c:pt>
                <c:pt idx="621">
                  <c:v>38986</c:v>
                </c:pt>
                <c:pt idx="622">
                  <c:v>38987</c:v>
                </c:pt>
                <c:pt idx="623">
                  <c:v>38988</c:v>
                </c:pt>
                <c:pt idx="624">
                  <c:v>38989</c:v>
                </c:pt>
                <c:pt idx="625">
                  <c:v>38990</c:v>
                </c:pt>
                <c:pt idx="626">
                  <c:v>38991</c:v>
                </c:pt>
                <c:pt idx="627">
                  <c:v>38992</c:v>
                </c:pt>
                <c:pt idx="628">
                  <c:v>38993</c:v>
                </c:pt>
                <c:pt idx="629">
                  <c:v>38994</c:v>
                </c:pt>
                <c:pt idx="630">
                  <c:v>38995</c:v>
                </c:pt>
                <c:pt idx="631">
                  <c:v>38996</c:v>
                </c:pt>
                <c:pt idx="632">
                  <c:v>38997</c:v>
                </c:pt>
                <c:pt idx="633">
                  <c:v>38998</c:v>
                </c:pt>
                <c:pt idx="634">
                  <c:v>38999</c:v>
                </c:pt>
                <c:pt idx="635">
                  <c:v>39000</c:v>
                </c:pt>
                <c:pt idx="636">
                  <c:v>39001</c:v>
                </c:pt>
                <c:pt idx="637">
                  <c:v>39002</c:v>
                </c:pt>
                <c:pt idx="638">
                  <c:v>39003</c:v>
                </c:pt>
                <c:pt idx="639">
                  <c:v>39004</c:v>
                </c:pt>
                <c:pt idx="640">
                  <c:v>39005</c:v>
                </c:pt>
                <c:pt idx="641">
                  <c:v>39006</c:v>
                </c:pt>
                <c:pt idx="642">
                  <c:v>39007</c:v>
                </c:pt>
                <c:pt idx="643">
                  <c:v>39008</c:v>
                </c:pt>
                <c:pt idx="644">
                  <c:v>39009</c:v>
                </c:pt>
                <c:pt idx="645">
                  <c:v>39010</c:v>
                </c:pt>
                <c:pt idx="646">
                  <c:v>39011</c:v>
                </c:pt>
                <c:pt idx="647">
                  <c:v>39012</c:v>
                </c:pt>
                <c:pt idx="648">
                  <c:v>39013</c:v>
                </c:pt>
                <c:pt idx="649">
                  <c:v>39014</c:v>
                </c:pt>
                <c:pt idx="650">
                  <c:v>39015</c:v>
                </c:pt>
                <c:pt idx="651">
                  <c:v>39016</c:v>
                </c:pt>
                <c:pt idx="652">
                  <c:v>39017</c:v>
                </c:pt>
                <c:pt idx="653">
                  <c:v>39018</c:v>
                </c:pt>
                <c:pt idx="654">
                  <c:v>39019</c:v>
                </c:pt>
              </c:numCache>
            </c:numRef>
          </c:cat>
          <c:val>
            <c:numRef>
              <c:f>Normalized!$AW$3:$AW$657</c:f>
              <c:numCache>
                <c:formatCode>General</c:formatCode>
                <c:ptCount val="655"/>
                <c:pt idx="0">
                  <c:v>0</c:v>
                </c:pt>
                <c:pt idx="1">
                  <c:v>0</c:v>
                </c:pt>
                <c:pt idx="2">
                  <c:v>0</c:v>
                </c:pt>
                <c:pt idx="3">
                  <c:v>0</c:v>
                </c:pt>
                <c:pt idx="4">
                  <c:v>0</c:v>
                </c:pt>
                <c:pt idx="5">
                  <c:v>0</c:v>
                </c:pt>
                <c:pt idx="6">
                  <c:v>0</c:v>
                </c:pt>
                <c:pt idx="7">
                  <c:v>0</c:v>
                </c:pt>
                <c:pt idx="8">
                  <c:v>2.8571428571428591E-2</c:v>
                </c:pt>
                <c:pt idx="9">
                  <c:v>5.7142857142857141E-2</c:v>
                </c:pt>
                <c:pt idx="10">
                  <c:v>8.5714285714285715E-2</c:v>
                </c:pt>
                <c:pt idx="11">
                  <c:v>0.11428571428571439</c:v>
                </c:pt>
                <c:pt idx="12">
                  <c:v>0.14285714285714302</c:v>
                </c:pt>
                <c:pt idx="13">
                  <c:v>0.14285714285714302</c:v>
                </c:pt>
                <c:pt idx="14">
                  <c:v>0.14285714285714302</c:v>
                </c:pt>
                <c:pt idx="15">
                  <c:v>0.11428571428571439</c:v>
                </c:pt>
                <c:pt idx="16">
                  <c:v>8.5714285714285715E-2</c:v>
                </c:pt>
                <c:pt idx="17">
                  <c:v>5.7142857142857141E-2</c:v>
                </c:pt>
                <c:pt idx="18">
                  <c:v>2.8571428571428591E-2</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0.11428571428571439</c:v>
                </c:pt>
                <c:pt idx="53">
                  <c:v>0.22857142857142876</c:v>
                </c:pt>
                <c:pt idx="54">
                  <c:v>0.34285714285714286</c:v>
                </c:pt>
                <c:pt idx="55">
                  <c:v>0.57142857142857206</c:v>
                </c:pt>
                <c:pt idx="56">
                  <c:v>0.79999999999999993</c:v>
                </c:pt>
                <c:pt idx="57">
                  <c:v>0.9142857142857147</c:v>
                </c:pt>
                <c:pt idx="58">
                  <c:v>1.0285714285714285</c:v>
                </c:pt>
                <c:pt idx="59">
                  <c:v>1.0285714285714285</c:v>
                </c:pt>
                <c:pt idx="60">
                  <c:v>0.97142857142857231</c:v>
                </c:pt>
                <c:pt idx="61">
                  <c:v>0.9142857142857147</c:v>
                </c:pt>
                <c:pt idx="62">
                  <c:v>0.74285714285714277</c:v>
                </c:pt>
                <c:pt idx="63">
                  <c:v>0.57142857142857206</c:v>
                </c:pt>
                <c:pt idx="64">
                  <c:v>0.51428571428571423</c:v>
                </c:pt>
                <c:pt idx="65">
                  <c:v>0.4</c:v>
                </c:pt>
                <c:pt idx="66">
                  <c:v>0.28571428571428603</c:v>
                </c:pt>
                <c:pt idx="67">
                  <c:v>0.22857142857142876</c:v>
                </c:pt>
                <c:pt idx="68">
                  <c:v>0.17142857142857137</c:v>
                </c:pt>
                <c:pt idx="69">
                  <c:v>0.11428571428571439</c:v>
                </c:pt>
                <c:pt idx="70">
                  <c:v>5.7142857142857141E-2</c:v>
                </c:pt>
                <c:pt idx="71">
                  <c:v>0</c:v>
                </c:pt>
                <c:pt idx="72">
                  <c:v>0</c:v>
                </c:pt>
                <c:pt idx="73">
                  <c:v>0</c:v>
                </c:pt>
                <c:pt idx="74">
                  <c:v>2.8571428571428591E-2</c:v>
                </c:pt>
                <c:pt idx="75">
                  <c:v>5.7142857142857141E-2</c:v>
                </c:pt>
                <c:pt idx="76">
                  <c:v>8.5714285714285715E-2</c:v>
                </c:pt>
                <c:pt idx="77">
                  <c:v>0.11428571428571439</c:v>
                </c:pt>
                <c:pt idx="78">
                  <c:v>0.28571428571428603</c:v>
                </c:pt>
                <c:pt idx="79">
                  <c:v>0.42857142857142855</c:v>
                </c:pt>
                <c:pt idx="80">
                  <c:v>0.57142857142857206</c:v>
                </c:pt>
                <c:pt idx="81">
                  <c:v>0.6857142857142855</c:v>
                </c:pt>
                <c:pt idx="82">
                  <c:v>0.8</c:v>
                </c:pt>
                <c:pt idx="83">
                  <c:v>0.7714285714285728</c:v>
                </c:pt>
                <c:pt idx="84">
                  <c:v>0.74285714285714288</c:v>
                </c:pt>
                <c:pt idx="85">
                  <c:v>0.57142857142857206</c:v>
                </c:pt>
                <c:pt idx="86">
                  <c:v>0.51428571428571423</c:v>
                </c:pt>
                <c:pt idx="87">
                  <c:v>0.45714285714285752</c:v>
                </c:pt>
                <c:pt idx="88">
                  <c:v>0.4</c:v>
                </c:pt>
                <c:pt idx="89">
                  <c:v>0.34285714285714286</c:v>
                </c:pt>
                <c:pt idx="90">
                  <c:v>0.42857142857142855</c:v>
                </c:pt>
                <c:pt idx="91">
                  <c:v>0.45714285714285752</c:v>
                </c:pt>
                <c:pt idx="92">
                  <c:v>0.48571428571428615</c:v>
                </c:pt>
                <c:pt idx="93">
                  <c:v>0.42857142857142855</c:v>
                </c:pt>
                <c:pt idx="94">
                  <c:v>0.42857142857142855</c:v>
                </c:pt>
                <c:pt idx="95">
                  <c:v>0.45714285714285752</c:v>
                </c:pt>
                <c:pt idx="96">
                  <c:v>1.8</c:v>
                </c:pt>
                <c:pt idx="97">
                  <c:v>3.714285714285714</c:v>
                </c:pt>
                <c:pt idx="98">
                  <c:v>5.8857142857142852</c:v>
                </c:pt>
                <c:pt idx="99">
                  <c:v>8.2000000000000011</c:v>
                </c:pt>
                <c:pt idx="100">
                  <c:v>10.485714285714302</c:v>
                </c:pt>
                <c:pt idx="101">
                  <c:v>11.37142857142857</c:v>
                </c:pt>
                <c:pt idx="102">
                  <c:v>11.657142857142865</c:v>
                </c:pt>
                <c:pt idx="103">
                  <c:v>10.428571428571411</c:v>
                </c:pt>
                <c:pt idx="104">
                  <c:v>8.7142857142857135</c:v>
                </c:pt>
                <c:pt idx="105">
                  <c:v>6.8857142857142843</c:v>
                </c:pt>
                <c:pt idx="106">
                  <c:v>5.1714285714285708</c:v>
                </c:pt>
                <c:pt idx="107">
                  <c:v>3.4857142857142853</c:v>
                </c:pt>
                <c:pt idx="108">
                  <c:v>3.1428571428571432</c:v>
                </c:pt>
                <c:pt idx="109">
                  <c:v>3.0857142857142854</c:v>
                </c:pt>
                <c:pt idx="110">
                  <c:v>3.1428571428571432</c:v>
                </c:pt>
                <c:pt idx="111">
                  <c:v>2.8571428571428572</c:v>
                </c:pt>
                <c:pt idx="112">
                  <c:v>2.6</c:v>
                </c:pt>
                <c:pt idx="113">
                  <c:v>2.0857142857142859</c:v>
                </c:pt>
                <c:pt idx="114">
                  <c:v>1.5714285714285721</c:v>
                </c:pt>
                <c:pt idx="115">
                  <c:v>1.0571428571428558</c:v>
                </c:pt>
                <c:pt idx="116">
                  <c:v>0.82857142857142863</c:v>
                </c:pt>
                <c:pt idx="117">
                  <c:v>0.57142857142857206</c:v>
                </c:pt>
                <c:pt idx="118">
                  <c:v>0.57142857142857206</c:v>
                </c:pt>
                <c:pt idx="119">
                  <c:v>0.60000000000000053</c:v>
                </c:pt>
                <c:pt idx="120">
                  <c:v>0.62857142857142922</c:v>
                </c:pt>
                <c:pt idx="121">
                  <c:v>0.65714285714285803</c:v>
                </c:pt>
                <c:pt idx="122">
                  <c:v>1.1142857142857161</c:v>
                </c:pt>
                <c:pt idx="123">
                  <c:v>1.5714285714285721</c:v>
                </c:pt>
                <c:pt idx="124">
                  <c:v>2</c:v>
                </c:pt>
                <c:pt idx="125">
                  <c:v>2.5428571428571431</c:v>
                </c:pt>
                <c:pt idx="126">
                  <c:v>3.1142857142857143</c:v>
                </c:pt>
                <c:pt idx="127">
                  <c:v>5</c:v>
                </c:pt>
                <c:pt idx="128">
                  <c:v>6.8857142857142861</c:v>
                </c:pt>
                <c:pt idx="129">
                  <c:v>8.3428571428571416</c:v>
                </c:pt>
                <c:pt idx="130">
                  <c:v>9.6857142857142868</c:v>
                </c:pt>
                <c:pt idx="131">
                  <c:v>11</c:v>
                </c:pt>
                <c:pt idx="132">
                  <c:v>11.857142857142872</c:v>
                </c:pt>
                <c:pt idx="133">
                  <c:v>12.542857142857143</c:v>
                </c:pt>
                <c:pt idx="134">
                  <c:v>12.057142857142868</c:v>
                </c:pt>
                <c:pt idx="135">
                  <c:v>11.571428571428573</c:v>
                </c:pt>
                <c:pt idx="136">
                  <c:v>11.085714285714296</c:v>
                </c:pt>
                <c:pt idx="137">
                  <c:v>9.3142857142857167</c:v>
                </c:pt>
                <c:pt idx="138">
                  <c:v>7.7714285714285722</c:v>
                </c:pt>
                <c:pt idx="139">
                  <c:v>6.4285714285714279</c:v>
                </c:pt>
                <c:pt idx="140">
                  <c:v>5.0857142857142863</c:v>
                </c:pt>
                <c:pt idx="141">
                  <c:v>3.6</c:v>
                </c:pt>
                <c:pt idx="142">
                  <c:v>2.1142857142857148</c:v>
                </c:pt>
                <c:pt idx="143">
                  <c:v>0.59999999999999987</c:v>
                </c:pt>
                <c:pt idx="144">
                  <c:v>0.48571428571428615</c:v>
                </c:pt>
                <c:pt idx="145">
                  <c:v>1.6285714285714297</c:v>
                </c:pt>
                <c:pt idx="146">
                  <c:v>2.9142857142857137</c:v>
                </c:pt>
                <c:pt idx="147">
                  <c:v>4.3142857142857078</c:v>
                </c:pt>
                <c:pt idx="148">
                  <c:v>5.9714285714285724</c:v>
                </c:pt>
                <c:pt idx="149">
                  <c:v>7.6285714285714255</c:v>
                </c:pt>
                <c:pt idx="150">
                  <c:v>8</c:v>
                </c:pt>
                <c:pt idx="151">
                  <c:v>8.3714285714285701</c:v>
                </c:pt>
                <c:pt idx="152">
                  <c:v>7.3142857142857078</c:v>
                </c:pt>
                <c:pt idx="153">
                  <c:v>6.0285714285714276</c:v>
                </c:pt>
                <c:pt idx="154">
                  <c:v>4.7142857142857091</c:v>
                </c:pt>
                <c:pt idx="155">
                  <c:v>3.5142857142857147</c:v>
                </c:pt>
                <c:pt idx="156">
                  <c:v>2.3142857142857127</c:v>
                </c:pt>
                <c:pt idx="157">
                  <c:v>2.4857142857142858</c:v>
                </c:pt>
                <c:pt idx="158">
                  <c:v>2.6000000000000005</c:v>
                </c:pt>
                <c:pt idx="159">
                  <c:v>3.4571428571428582</c:v>
                </c:pt>
                <c:pt idx="160">
                  <c:v>4.1714285714285717</c:v>
                </c:pt>
                <c:pt idx="161">
                  <c:v>4.8</c:v>
                </c:pt>
                <c:pt idx="162">
                  <c:v>5.0000000000000009</c:v>
                </c:pt>
                <c:pt idx="163">
                  <c:v>5.2000000000000011</c:v>
                </c:pt>
                <c:pt idx="164">
                  <c:v>4.6285714285714255</c:v>
                </c:pt>
                <c:pt idx="165">
                  <c:v>4.1142857142857077</c:v>
                </c:pt>
                <c:pt idx="166">
                  <c:v>2.9714285714285693</c:v>
                </c:pt>
                <c:pt idx="167">
                  <c:v>2.2000000000000002</c:v>
                </c:pt>
                <c:pt idx="168">
                  <c:v>1.8</c:v>
                </c:pt>
                <c:pt idx="169">
                  <c:v>2.8</c:v>
                </c:pt>
                <c:pt idx="170">
                  <c:v>4.4857142857142884</c:v>
                </c:pt>
                <c:pt idx="171">
                  <c:v>7.1714285714285726</c:v>
                </c:pt>
                <c:pt idx="172">
                  <c:v>10.885714285714302</c:v>
                </c:pt>
                <c:pt idx="173">
                  <c:v>14.228571428571408</c:v>
                </c:pt>
                <c:pt idx="174">
                  <c:v>16.399999999999999</c:v>
                </c:pt>
                <c:pt idx="175">
                  <c:v>17.514285714285741</c:v>
                </c:pt>
                <c:pt idx="176">
                  <c:v>17</c:v>
                </c:pt>
                <c:pt idx="177">
                  <c:v>14.771428571428569</c:v>
                </c:pt>
                <c:pt idx="178">
                  <c:v>12.257142857142867</c:v>
                </c:pt>
                <c:pt idx="179">
                  <c:v>8.5428571428571409</c:v>
                </c:pt>
                <c:pt idx="180">
                  <c:v>5.2</c:v>
                </c:pt>
                <c:pt idx="181">
                  <c:v>3.0285714285714316</c:v>
                </c:pt>
                <c:pt idx="182">
                  <c:v>1.5428571428571427</c:v>
                </c:pt>
                <c:pt idx="183">
                  <c:v>0.34285714285714286</c:v>
                </c:pt>
                <c:pt idx="184">
                  <c:v>0.6857142857142855</c:v>
                </c:pt>
                <c:pt idx="185">
                  <c:v>1.0285714285714287</c:v>
                </c:pt>
                <c:pt idx="186">
                  <c:v>1.5428571428571431</c:v>
                </c:pt>
                <c:pt idx="187">
                  <c:v>2.1714285714285717</c:v>
                </c:pt>
                <c:pt idx="188">
                  <c:v>2.8</c:v>
                </c:pt>
                <c:pt idx="189">
                  <c:v>3</c:v>
                </c:pt>
                <c:pt idx="190">
                  <c:v>3.2</c:v>
                </c:pt>
                <c:pt idx="191">
                  <c:v>3.0857142857142859</c:v>
                </c:pt>
                <c:pt idx="192">
                  <c:v>2.8571428571428572</c:v>
                </c:pt>
                <c:pt idx="193">
                  <c:v>2.6571428571428592</c:v>
                </c:pt>
                <c:pt idx="194">
                  <c:v>2.5142857142857138</c:v>
                </c:pt>
                <c:pt idx="195">
                  <c:v>2.3714285714285692</c:v>
                </c:pt>
                <c:pt idx="196">
                  <c:v>2.5428571428571431</c:v>
                </c:pt>
                <c:pt idx="197">
                  <c:v>2.8857142857142861</c:v>
                </c:pt>
                <c:pt idx="198">
                  <c:v>3</c:v>
                </c:pt>
                <c:pt idx="199">
                  <c:v>3.0571428571428592</c:v>
                </c:pt>
                <c:pt idx="200">
                  <c:v>3.0857142857142854</c:v>
                </c:pt>
                <c:pt idx="201">
                  <c:v>2.8571428571428572</c:v>
                </c:pt>
                <c:pt idx="202">
                  <c:v>2.4571428571428582</c:v>
                </c:pt>
                <c:pt idx="203">
                  <c:v>2.1714285714285717</c:v>
                </c:pt>
                <c:pt idx="204">
                  <c:v>1.6571428571428573</c:v>
                </c:pt>
                <c:pt idx="205">
                  <c:v>1.1714285714285724</c:v>
                </c:pt>
                <c:pt idx="206">
                  <c:v>0.85714285714285765</c:v>
                </c:pt>
                <c:pt idx="207">
                  <c:v>0.57142857142857206</c:v>
                </c:pt>
                <c:pt idx="208">
                  <c:v>0.37142857142857189</c:v>
                </c:pt>
                <c:pt idx="209">
                  <c:v>0.51428571428571423</c:v>
                </c:pt>
                <c:pt idx="210">
                  <c:v>0.65714285714285792</c:v>
                </c:pt>
                <c:pt idx="211">
                  <c:v>0.85714285714285765</c:v>
                </c:pt>
                <c:pt idx="212">
                  <c:v>1.2857142857142843</c:v>
                </c:pt>
                <c:pt idx="213">
                  <c:v>1.771428571428572</c:v>
                </c:pt>
                <c:pt idx="214">
                  <c:v>2.0285714285714316</c:v>
                </c:pt>
                <c:pt idx="215">
                  <c:v>2.9142857142857137</c:v>
                </c:pt>
                <c:pt idx="216">
                  <c:v>3.6285714285714312</c:v>
                </c:pt>
                <c:pt idx="217">
                  <c:v>4.3428571428571425</c:v>
                </c:pt>
                <c:pt idx="218">
                  <c:v>5</c:v>
                </c:pt>
                <c:pt idx="219">
                  <c:v>5.4285714285714288</c:v>
                </c:pt>
                <c:pt idx="220">
                  <c:v>5.3142857142857087</c:v>
                </c:pt>
                <c:pt idx="221">
                  <c:v>5.4</c:v>
                </c:pt>
                <c:pt idx="222">
                  <c:v>4.5999999999999996</c:v>
                </c:pt>
                <c:pt idx="223">
                  <c:v>3.8</c:v>
                </c:pt>
                <c:pt idx="224">
                  <c:v>3</c:v>
                </c:pt>
                <c:pt idx="225">
                  <c:v>2.1142857142857139</c:v>
                </c:pt>
                <c:pt idx="226">
                  <c:v>1.3714285714285721</c:v>
                </c:pt>
                <c:pt idx="227">
                  <c:v>1.1142857142857161</c:v>
                </c:pt>
                <c:pt idx="228">
                  <c:v>0.85714285714285765</c:v>
                </c:pt>
                <c:pt idx="229">
                  <c:v>0.85714285714285765</c:v>
                </c:pt>
                <c:pt idx="230">
                  <c:v>0.85714285714285765</c:v>
                </c:pt>
                <c:pt idx="231">
                  <c:v>0.71428571428571463</c:v>
                </c:pt>
                <c:pt idx="232">
                  <c:v>0.71428571428571463</c:v>
                </c:pt>
                <c:pt idx="233">
                  <c:v>0.57142857142857206</c:v>
                </c:pt>
                <c:pt idx="234">
                  <c:v>0.42857142857142855</c:v>
                </c:pt>
                <c:pt idx="235">
                  <c:v>0.28571428571428603</c:v>
                </c:pt>
                <c:pt idx="236">
                  <c:v>0.14285714285714302</c:v>
                </c:pt>
                <c:pt idx="237">
                  <c:v>0</c:v>
                </c:pt>
                <c:pt idx="238">
                  <c:v>8.5714285714285715E-2</c:v>
                </c:pt>
                <c:pt idx="239">
                  <c:v>0.17142857142857137</c:v>
                </c:pt>
                <c:pt idx="240">
                  <c:v>0.28571428571428603</c:v>
                </c:pt>
                <c:pt idx="241">
                  <c:v>0.40000000000000008</c:v>
                </c:pt>
                <c:pt idx="242">
                  <c:v>0.51428571428571423</c:v>
                </c:pt>
                <c:pt idx="243">
                  <c:v>0.54285714285714259</c:v>
                </c:pt>
                <c:pt idx="244">
                  <c:v>0.57142857142857206</c:v>
                </c:pt>
                <c:pt idx="245">
                  <c:v>0.48571428571428615</c:v>
                </c:pt>
                <c:pt idx="246">
                  <c:v>0.40000000000000008</c:v>
                </c:pt>
                <c:pt idx="247">
                  <c:v>1</c:v>
                </c:pt>
                <c:pt idx="248">
                  <c:v>1.6</c:v>
                </c:pt>
                <c:pt idx="249">
                  <c:v>2.2000000000000002</c:v>
                </c:pt>
                <c:pt idx="250">
                  <c:v>3</c:v>
                </c:pt>
                <c:pt idx="251">
                  <c:v>3.8</c:v>
                </c:pt>
                <c:pt idx="252">
                  <c:v>3.9142857142857137</c:v>
                </c:pt>
                <c:pt idx="253">
                  <c:v>4.0285714285714285</c:v>
                </c:pt>
                <c:pt idx="254">
                  <c:v>3.4285714285714315</c:v>
                </c:pt>
                <c:pt idx="255">
                  <c:v>2.8000000000000003</c:v>
                </c:pt>
                <c:pt idx="256">
                  <c:v>2.4</c:v>
                </c:pt>
                <c:pt idx="257">
                  <c:v>1.8857142857142846</c:v>
                </c:pt>
                <c:pt idx="258">
                  <c:v>1.3714285714285721</c:v>
                </c:pt>
                <c:pt idx="259">
                  <c:v>1.5714285714285721</c:v>
                </c:pt>
                <c:pt idx="260">
                  <c:v>1.6857142857142846</c:v>
                </c:pt>
                <c:pt idx="261">
                  <c:v>1.7428571428571427</c:v>
                </c:pt>
                <c:pt idx="262">
                  <c:v>1.8285714285714285</c:v>
                </c:pt>
                <c:pt idx="263">
                  <c:v>2.0571428571428592</c:v>
                </c:pt>
                <c:pt idx="264">
                  <c:v>2.2857142857142883</c:v>
                </c:pt>
                <c:pt idx="265">
                  <c:v>2.5142857142857147</c:v>
                </c:pt>
                <c:pt idx="266">
                  <c:v>2.5714285714285707</c:v>
                </c:pt>
                <c:pt idx="267">
                  <c:v>2.7142857142857144</c:v>
                </c:pt>
                <c:pt idx="268">
                  <c:v>2.5428571428571431</c:v>
                </c:pt>
                <c:pt idx="269">
                  <c:v>2.4571428571428582</c:v>
                </c:pt>
                <c:pt idx="270">
                  <c:v>2.0000000000000004</c:v>
                </c:pt>
                <c:pt idx="271">
                  <c:v>1.5428571428571429</c:v>
                </c:pt>
                <c:pt idx="272">
                  <c:v>1.1428571428571439</c:v>
                </c:pt>
                <c:pt idx="273">
                  <c:v>0.9142857142857147</c:v>
                </c:pt>
                <c:pt idx="274">
                  <c:v>1.1142857142857161</c:v>
                </c:pt>
                <c:pt idx="275">
                  <c:v>1.6857142857142844</c:v>
                </c:pt>
                <c:pt idx="276">
                  <c:v>2.2571428571428593</c:v>
                </c:pt>
                <c:pt idx="277">
                  <c:v>2.7714285714285714</c:v>
                </c:pt>
                <c:pt idx="278">
                  <c:v>3.3142857142857127</c:v>
                </c:pt>
                <c:pt idx="279">
                  <c:v>3.2857142857142883</c:v>
                </c:pt>
                <c:pt idx="280">
                  <c:v>3.6</c:v>
                </c:pt>
                <c:pt idx="281">
                  <c:v>3.3999999999999977</c:v>
                </c:pt>
                <c:pt idx="282">
                  <c:v>3.3428571428571425</c:v>
                </c:pt>
                <c:pt idx="283">
                  <c:v>3.1714285714285713</c:v>
                </c:pt>
                <c:pt idx="284">
                  <c:v>3.0571428571428592</c:v>
                </c:pt>
                <c:pt idx="285">
                  <c:v>2.5714285714285707</c:v>
                </c:pt>
                <c:pt idx="286">
                  <c:v>2.6</c:v>
                </c:pt>
                <c:pt idx="287">
                  <c:v>2.1428571428571432</c:v>
                </c:pt>
                <c:pt idx="288">
                  <c:v>1.7714285714285711</c:v>
                </c:pt>
                <c:pt idx="289">
                  <c:v>1.257142857142856</c:v>
                </c:pt>
                <c:pt idx="290">
                  <c:v>0.7714285714285728</c:v>
                </c:pt>
                <c:pt idx="291">
                  <c:v>0.28571428571428603</c:v>
                </c:pt>
                <c:pt idx="292">
                  <c:v>0.2</c:v>
                </c:pt>
                <c:pt idx="293">
                  <c:v>0.11428571428571439</c:v>
                </c:pt>
                <c:pt idx="294">
                  <c:v>0.2</c:v>
                </c:pt>
                <c:pt idx="295">
                  <c:v>0.4</c:v>
                </c:pt>
                <c:pt idx="296">
                  <c:v>0.65714285714285792</c:v>
                </c:pt>
                <c:pt idx="297">
                  <c:v>0.85714285714285765</c:v>
                </c:pt>
                <c:pt idx="298">
                  <c:v>1.0571428571428572</c:v>
                </c:pt>
                <c:pt idx="299">
                  <c:v>1.1714285714285724</c:v>
                </c:pt>
                <c:pt idx="300">
                  <c:v>1.1714285714285726</c:v>
                </c:pt>
                <c:pt idx="301">
                  <c:v>1.0857142857142843</c:v>
                </c:pt>
                <c:pt idx="302">
                  <c:v>0.88571428571428557</c:v>
                </c:pt>
                <c:pt idx="303">
                  <c:v>0.62857142857142922</c:v>
                </c:pt>
                <c:pt idx="304">
                  <c:v>0.42857142857142855</c:v>
                </c:pt>
                <c:pt idx="305">
                  <c:v>0.22857142857142876</c:v>
                </c:pt>
                <c:pt idx="306">
                  <c:v>5.7142857142857141E-2</c:v>
                </c:pt>
                <c:pt idx="307">
                  <c:v>0</c:v>
                </c:pt>
                <c:pt idx="308">
                  <c:v>0.11428571428571439</c:v>
                </c:pt>
                <c:pt idx="309">
                  <c:v>0.22857142857142876</c:v>
                </c:pt>
                <c:pt idx="310">
                  <c:v>0.34285714285714286</c:v>
                </c:pt>
                <c:pt idx="311">
                  <c:v>0.45714285714285752</c:v>
                </c:pt>
                <c:pt idx="312">
                  <c:v>0.57142857142857206</c:v>
                </c:pt>
                <c:pt idx="313">
                  <c:v>0.57142857142857206</c:v>
                </c:pt>
                <c:pt idx="314">
                  <c:v>0.57142857142857206</c:v>
                </c:pt>
                <c:pt idx="315">
                  <c:v>0.45714285714285752</c:v>
                </c:pt>
                <c:pt idx="316">
                  <c:v>0.65714285714285792</c:v>
                </c:pt>
                <c:pt idx="317">
                  <c:v>0.85714285714285765</c:v>
                </c:pt>
                <c:pt idx="318">
                  <c:v>1.4857142857142838</c:v>
                </c:pt>
                <c:pt idx="319">
                  <c:v>2.2857142857142856</c:v>
                </c:pt>
                <c:pt idx="320">
                  <c:v>3.2</c:v>
                </c:pt>
                <c:pt idx="321">
                  <c:v>3.8571428571428572</c:v>
                </c:pt>
                <c:pt idx="322">
                  <c:v>4.5142857142857089</c:v>
                </c:pt>
                <c:pt idx="323">
                  <c:v>4.4285714285714288</c:v>
                </c:pt>
                <c:pt idx="324">
                  <c:v>4.2285714285714286</c:v>
                </c:pt>
                <c:pt idx="325">
                  <c:v>3.6</c:v>
                </c:pt>
                <c:pt idx="326">
                  <c:v>2.8571428571428572</c:v>
                </c:pt>
                <c:pt idx="327">
                  <c:v>2.1142857142857143</c:v>
                </c:pt>
                <c:pt idx="328">
                  <c:v>1.6285714285714297</c:v>
                </c:pt>
                <c:pt idx="329">
                  <c:v>1.0857142857142843</c:v>
                </c:pt>
                <c:pt idx="330">
                  <c:v>1</c:v>
                </c:pt>
                <c:pt idx="331">
                  <c:v>1.2285714285714284</c:v>
                </c:pt>
                <c:pt idx="332">
                  <c:v>1.457142857142856</c:v>
                </c:pt>
                <c:pt idx="333">
                  <c:v>1.6285714285714297</c:v>
                </c:pt>
                <c:pt idx="334">
                  <c:v>1.8</c:v>
                </c:pt>
                <c:pt idx="335">
                  <c:v>1.9428571428571437</c:v>
                </c:pt>
                <c:pt idx="336">
                  <c:v>1.8285714285714285</c:v>
                </c:pt>
                <c:pt idx="337">
                  <c:v>1.6857142857142846</c:v>
                </c:pt>
                <c:pt idx="338">
                  <c:v>1.3428571428571427</c:v>
                </c:pt>
                <c:pt idx="339">
                  <c:v>1</c:v>
                </c:pt>
                <c:pt idx="340">
                  <c:v>1.1428571428571439</c:v>
                </c:pt>
                <c:pt idx="341">
                  <c:v>1.2857142857142843</c:v>
                </c:pt>
                <c:pt idx="342">
                  <c:v>1.4571428571428557</c:v>
                </c:pt>
                <c:pt idx="343">
                  <c:v>1.9428571428571437</c:v>
                </c:pt>
                <c:pt idx="344">
                  <c:v>2.4285714285714306</c:v>
                </c:pt>
                <c:pt idx="345">
                  <c:v>2.4285714285714306</c:v>
                </c:pt>
                <c:pt idx="346">
                  <c:v>2.4285714285714306</c:v>
                </c:pt>
                <c:pt idx="347">
                  <c:v>1.9714285714285724</c:v>
                </c:pt>
                <c:pt idx="348">
                  <c:v>1.5142857142857153</c:v>
                </c:pt>
                <c:pt idx="349">
                  <c:v>1.0571428571428574</c:v>
                </c:pt>
                <c:pt idx="350">
                  <c:v>0.59999999999999987</c:v>
                </c:pt>
                <c:pt idx="351">
                  <c:v>0.54285714285714259</c:v>
                </c:pt>
                <c:pt idx="352">
                  <c:v>1.4857142857142835</c:v>
                </c:pt>
                <c:pt idx="353">
                  <c:v>2.4285714285714306</c:v>
                </c:pt>
                <c:pt idx="354">
                  <c:v>3.4</c:v>
                </c:pt>
                <c:pt idx="355">
                  <c:v>4.3714285714285719</c:v>
                </c:pt>
                <c:pt idx="356">
                  <c:v>4.9714285714285724</c:v>
                </c:pt>
                <c:pt idx="357">
                  <c:v>5.0285714285714285</c:v>
                </c:pt>
                <c:pt idx="358">
                  <c:v>4.6857142857142851</c:v>
                </c:pt>
                <c:pt idx="359">
                  <c:v>3.8</c:v>
                </c:pt>
                <c:pt idx="360">
                  <c:v>2.9142857142857137</c:v>
                </c:pt>
                <c:pt idx="361">
                  <c:v>1.9428571428571442</c:v>
                </c:pt>
                <c:pt idx="362">
                  <c:v>0.97142857142857231</c:v>
                </c:pt>
                <c:pt idx="363">
                  <c:v>1</c:v>
                </c:pt>
                <c:pt idx="364">
                  <c:v>1.5428571428571429</c:v>
                </c:pt>
                <c:pt idx="365">
                  <c:v>2.1428571428571432</c:v>
                </c:pt>
                <c:pt idx="366">
                  <c:v>2.7714285714285714</c:v>
                </c:pt>
                <c:pt idx="367">
                  <c:v>3.4</c:v>
                </c:pt>
                <c:pt idx="368">
                  <c:v>3.4285714285714306</c:v>
                </c:pt>
                <c:pt idx="369">
                  <c:v>3.4571428571428582</c:v>
                </c:pt>
                <c:pt idx="370">
                  <c:v>2.8</c:v>
                </c:pt>
                <c:pt idx="371">
                  <c:v>2.1714285714285717</c:v>
                </c:pt>
                <c:pt idx="372">
                  <c:v>1.4857142857142835</c:v>
                </c:pt>
                <c:pt idx="373">
                  <c:v>0.79999999999999993</c:v>
                </c:pt>
                <c:pt idx="374">
                  <c:v>0.11428571428571439</c:v>
                </c:pt>
                <c:pt idx="375">
                  <c:v>5.7142857142857141E-2</c:v>
                </c:pt>
                <c:pt idx="376">
                  <c:v>0</c:v>
                </c:pt>
                <c:pt idx="377">
                  <c:v>0</c:v>
                </c:pt>
                <c:pt idx="378">
                  <c:v>0</c:v>
                </c:pt>
                <c:pt idx="379">
                  <c:v>0</c:v>
                </c:pt>
                <c:pt idx="380">
                  <c:v>0</c:v>
                </c:pt>
                <c:pt idx="381">
                  <c:v>0</c:v>
                </c:pt>
                <c:pt idx="382">
                  <c:v>2.8571428571428591E-2</c:v>
                </c:pt>
                <c:pt idx="383">
                  <c:v>5.7142857142857141E-2</c:v>
                </c:pt>
                <c:pt idx="384">
                  <c:v>8.5714285714285715E-2</c:v>
                </c:pt>
                <c:pt idx="385">
                  <c:v>0.71428571428571463</c:v>
                </c:pt>
                <c:pt idx="386">
                  <c:v>1.3428571428571427</c:v>
                </c:pt>
                <c:pt idx="387">
                  <c:v>2.3714285714285692</c:v>
                </c:pt>
                <c:pt idx="388">
                  <c:v>3.4</c:v>
                </c:pt>
                <c:pt idx="389">
                  <c:v>4.4000000000000004</c:v>
                </c:pt>
                <c:pt idx="390">
                  <c:v>4.8</c:v>
                </c:pt>
                <c:pt idx="391">
                  <c:v>6</c:v>
                </c:pt>
                <c:pt idx="392">
                  <c:v>6.1714285714285717</c:v>
                </c:pt>
                <c:pt idx="393">
                  <c:v>6.4285714285714288</c:v>
                </c:pt>
                <c:pt idx="394">
                  <c:v>6.2857142857142874</c:v>
                </c:pt>
                <c:pt idx="395">
                  <c:v>6.2285714285714286</c:v>
                </c:pt>
                <c:pt idx="396">
                  <c:v>5.3714285714285719</c:v>
                </c:pt>
                <c:pt idx="397">
                  <c:v>5.3142857142857087</c:v>
                </c:pt>
                <c:pt idx="398">
                  <c:v>4.3714285714285719</c:v>
                </c:pt>
                <c:pt idx="399">
                  <c:v>3.9428571428571422</c:v>
                </c:pt>
                <c:pt idx="400">
                  <c:v>3.342857142857143</c:v>
                </c:pt>
                <c:pt idx="401">
                  <c:v>2.9428571428571431</c:v>
                </c:pt>
                <c:pt idx="402">
                  <c:v>2.342857142857143</c:v>
                </c:pt>
                <c:pt idx="403">
                  <c:v>2.5428571428571431</c:v>
                </c:pt>
                <c:pt idx="404">
                  <c:v>2.4571428571428582</c:v>
                </c:pt>
                <c:pt idx="405">
                  <c:v>2.7428571428571442</c:v>
                </c:pt>
                <c:pt idx="406">
                  <c:v>2.8857142857142857</c:v>
                </c:pt>
                <c:pt idx="407">
                  <c:v>3.2</c:v>
                </c:pt>
                <c:pt idx="408">
                  <c:v>3.4285714285714306</c:v>
                </c:pt>
                <c:pt idx="409">
                  <c:v>4.4000000000000004</c:v>
                </c:pt>
                <c:pt idx="410">
                  <c:v>5.0857142857142863</c:v>
                </c:pt>
                <c:pt idx="411">
                  <c:v>5.7714285714285714</c:v>
                </c:pt>
                <c:pt idx="412">
                  <c:v>6</c:v>
                </c:pt>
                <c:pt idx="413">
                  <c:v>6.2571428571428545</c:v>
                </c:pt>
                <c:pt idx="414">
                  <c:v>5.8</c:v>
                </c:pt>
                <c:pt idx="415">
                  <c:v>7.2571428571428545</c:v>
                </c:pt>
                <c:pt idx="416">
                  <c:v>8.0571428571428658</c:v>
                </c:pt>
                <c:pt idx="417">
                  <c:v>9.1428571428571335</c:v>
                </c:pt>
                <c:pt idx="418">
                  <c:v>10.285714285714286</c:v>
                </c:pt>
                <c:pt idx="419">
                  <c:v>11.6</c:v>
                </c:pt>
                <c:pt idx="420">
                  <c:v>10.942857142857143</c:v>
                </c:pt>
                <c:pt idx="421">
                  <c:v>11.057142857142866</c:v>
                </c:pt>
                <c:pt idx="422">
                  <c:v>10.6</c:v>
                </c:pt>
                <c:pt idx="423">
                  <c:v>10.114285714285714</c:v>
                </c:pt>
                <c:pt idx="424">
                  <c:v>10.200000000000001</c:v>
                </c:pt>
                <c:pt idx="425">
                  <c:v>10.37142857142857</c:v>
                </c:pt>
                <c:pt idx="426">
                  <c:v>10.4</c:v>
                </c:pt>
                <c:pt idx="427">
                  <c:v>10.971428571428572</c:v>
                </c:pt>
                <c:pt idx="428">
                  <c:v>11.4</c:v>
                </c:pt>
                <c:pt idx="429">
                  <c:v>9.8000000000000007</c:v>
                </c:pt>
                <c:pt idx="430">
                  <c:v>8.2000000000000011</c:v>
                </c:pt>
                <c:pt idx="431">
                  <c:v>6.0857142857142854</c:v>
                </c:pt>
                <c:pt idx="432">
                  <c:v>3.9142857142857137</c:v>
                </c:pt>
                <c:pt idx="433">
                  <c:v>1.8857142857142843</c:v>
                </c:pt>
                <c:pt idx="434">
                  <c:v>1.3714285714285721</c:v>
                </c:pt>
                <c:pt idx="435">
                  <c:v>0.82857142857142863</c:v>
                </c:pt>
                <c:pt idx="436">
                  <c:v>0.7714285714285728</c:v>
                </c:pt>
                <c:pt idx="437">
                  <c:v>1.1714285714285726</c:v>
                </c:pt>
                <c:pt idx="438">
                  <c:v>1.5142857142857153</c:v>
                </c:pt>
                <c:pt idx="439">
                  <c:v>1.8</c:v>
                </c:pt>
                <c:pt idx="440">
                  <c:v>2.0857142857142854</c:v>
                </c:pt>
                <c:pt idx="441">
                  <c:v>2.3142857142857127</c:v>
                </c:pt>
                <c:pt idx="442">
                  <c:v>2.1714285714285717</c:v>
                </c:pt>
                <c:pt idx="443">
                  <c:v>2.2571428571428593</c:v>
                </c:pt>
                <c:pt idx="444">
                  <c:v>2.1714285714285717</c:v>
                </c:pt>
                <c:pt idx="445">
                  <c:v>2.9142857142857137</c:v>
                </c:pt>
                <c:pt idx="446">
                  <c:v>3.8571428571428572</c:v>
                </c:pt>
                <c:pt idx="447">
                  <c:v>5.2571428571428545</c:v>
                </c:pt>
                <c:pt idx="448">
                  <c:v>6.5142857142857089</c:v>
                </c:pt>
                <c:pt idx="449">
                  <c:v>10.514285714285714</c:v>
                </c:pt>
                <c:pt idx="450">
                  <c:v>13.542857142857141</c:v>
                </c:pt>
                <c:pt idx="451">
                  <c:v>16.342857142857145</c:v>
                </c:pt>
                <c:pt idx="452">
                  <c:v>17.85714285714284</c:v>
                </c:pt>
                <c:pt idx="453">
                  <c:v>19.542857142857144</c:v>
                </c:pt>
                <c:pt idx="454">
                  <c:v>18.371428571428574</c:v>
                </c:pt>
                <c:pt idx="455">
                  <c:v>17.942857142857143</c:v>
                </c:pt>
                <c:pt idx="456">
                  <c:v>17.428571428571427</c:v>
                </c:pt>
                <c:pt idx="457">
                  <c:v>17.914285714285739</c:v>
                </c:pt>
                <c:pt idx="458">
                  <c:v>18.14285714285716</c:v>
                </c:pt>
                <c:pt idx="459">
                  <c:v>18.74285714285714</c:v>
                </c:pt>
                <c:pt idx="460">
                  <c:v>18.514285714285741</c:v>
                </c:pt>
                <c:pt idx="461">
                  <c:v>18.342857142857145</c:v>
                </c:pt>
                <c:pt idx="462">
                  <c:v>17.428571428571427</c:v>
                </c:pt>
                <c:pt idx="463">
                  <c:v>14.257142857142856</c:v>
                </c:pt>
                <c:pt idx="464">
                  <c:v>11.457142857142868</c:v>
                </c:pt>
                <c:pt idx="465">
                  <c:v>8.8285714285714132</c:v>
                </c:pt>
                <c:pt idx="466">
                  <c:v>6.6571428571428504</c:v>
                </c:pt>
                <c:pt idx="467">
                  <c:v>5.1428571428571415</c:v>
                </c:pt>
                <c:pt idx="468">
                  <c:v>7.5714285714285721</c:v>
                </c:pt>
                <c:pt idx="469">
                  <c:v>9.7428571428571331</c:v>
                </c:pt>
                <c:pt idx="470">
                  <c:v>11.914285714285716</c:v>
                </c:pt>
                <c:pt idx="471">
                  <c:v>13.62857142857141</c:v>
                </c:pt>
                <c:pt idx="472">
                  <c:v>15.257142857142856</c:v>
                </c:pt>
                <c:pt idx="473">
                  <c:v>15.342857142857145</c:v>
                </c:pt>
                <c:pt idx="474">
                  <c:v>17.457142857142827</c:v>
                </c:pt>
                <c:pt idx="475">
                  <c:v>18.057142857142839</c:v>
                </c:pt>
                <c:pt idx="476">
                  <c:v>18.62857142857143</c:v>
                </c:pt>
                <c:pt idx="477">
                  <c:v>22.342857142857145</c:v>
                </c:pt>
                <c:pt idx="478">
                  <c:v>25.942857142857143</c:v>
                </c:pt>
                <c:pt idx="479">
                  <c:v>28.685714285714266</c:v>
                </c:pt>
                <c:pt idx="480">
                  <c:v>32.657142857142844</c:v>
                </c:pt>
                <c:pt idx="481">
                  <c:v>34.485714285714252</c:v>
                </c:pt>
                <c:pt idx="482">
                  <c:v>33.942857142857143</c:v>
                </c:pt>
                <c:pt idx="483">
                  <c:v>33.542857142857152</c:v>
                </c:pt>
                <c:pt idx="484">
                  <c:v>28.628571428571433</c:v>
                </c:pt>
                <c:pt idx="485">
                  <c:v>24.057142857142839</c:v>
                </c:pt>
                <c:pt idx="486">
                  <c:v>21.199999999999996</c:v>
                </c:pt>
                <c:pt idx="487">
                  <c:v>23.228571428571428</c:v>
                </c:pt>
                <c:pt idx="488">
                  <c:v>28.085714285714257</c:v>
                </c:pt>
                <c:pt idx="489">
                  <c:v>38.771428571428544</c:v>
                </c:pt>
                <c:pt idx="490">
                  <c:v>50.885714285714251</c:v>
                </c:pt>
                <c:pt idx="491">
                  <c:v>64.085714285714275</c:v>
                </c:pt>
                <c:pt idx="492">
                  <c:v>76.05714285714285</c:v>
                </c:pt>
                <c:pt idx="493">
                  <c:v>90.085714285714275</c:v>
                </c:pt>
                <c:pt idx="494">
                  <c:v>97.971428571428518</c:v>
                </c:pt>
                <c:pt idx="495">
                  <c:v>102.08571428571429</c:v>
                </c:pt>
                <c:pt idx="496">
                  <c:v>104.74285714285715</c:v>
                </c:pt>
                <c:pt idx="497">
                  <c:v>106.71428571428572</c:v>
                </c:pt>
                <c:pt idx="498">
                  <c:v>108.94285714285714</c:v>
                </c:pt>
                <c:pt idx="499">
                  <c:v>113.3714285714285</c:v>
                </c:pt>
                <c:pt idx="500">
                  <c:v>114.48571428571429</c:v>
                </c:pt>
                <c:pt idx="501">
                  <c:v>114.94285714285714</c:v>
                </c:pt>
                <c:pt idx="502">
                  <c:v>114.05714285714285</c:v>
                </c:pt>
                <c:pt idx="503">
                  <c:v>106.94285714285715</c:v>
                </c:pt>
                <c:pt idx="504">
                  <c:v>96.171428571428464</c:v>
                </c:pt>
                <c:pt idx="505">
                  <c:v>88.200000000000017</c:v>
                </c:pt>
                <c:pt idx="506">
                  <c:v>78.714285714285722</c:v>
                </c:pt>
                <c:pt idx="507">
                  <c:v>66.771428571428558</c:v>
                </c:pt>
                <c:pt idx="508">
                  <c:v>56.685714285714276</c:v>
                </c:pt>
                <c:pt idx="509">
                  <c:v>49.142857142857139</c:v>
                </c:pt>
                <c:pt idx="510">
                  <c:v>45.171428571428528</c:v>
                </c:pt>
                <c:pt idx="511">
                  <c:v>44.771428571428544</c:v>
                </c:pt>
                <c:pt idx="512">
                  <c:v>42.68571428571429</c:v>
                </c:pt>
                <c:pt idx="513">
                  <c:v>39.314285714285667</c:v>
                </c:pt>
                <c:pt idx="514">
                  <c:v>38.742857142857162</c:v>
                </c:pt>
                <c:pt idx="515">
                  <c:v>36</c:v>
                </c:pt>
                <c:pt idx="516">
                  <c:v>32.085714285714275</c:v>
                </c:pt>
                <c:pt idx="517">
                  <c:v>28</c:v>
                </c:pt>
                <c:pt idx="518">
                  <c:v>23.97142857142855</c:v>
                </c:pt>
                <c:pt idx="519">
                  <c:v>20.057142857142839</c:v>
                </c:pt>
                <c:pt idx="520">
                  <c:v>18</c:v>
                </c:pt>
                <c:pt idx="521">
                  <c:v>18.028571428571428</c:v>
                </c:pt>
                <c:pt idx="522">
                  <c:v>19.914285714285739</c:v>
                </c:pt>
                <c:pt idx="523">
                  <c:v>22.342857142857145</c:v>
                </c:pt>
                <c:pt idx="524">
                  <c:v>23.942857142857143</c:v>
                </c:pt>
                <c:pt idx="525">
                  <c:v>25.14285714285716</c:v>
                </c:pt>
                <c:pt idx="526">
                  <c:v>23.285714285714249</c:v>
                </c:pt>
                <c:pt idx="527">
                  <c:v>21.08571428571425</c:v>
                </c:pt>
                <c:pt idx="528">
                  <c:v>17.8</c:v>
                </c:pt>
                <c:pt idx="529">
                  <c:v>14.714285714285714</c:v>
                </c:pt>
                <c:pt idx="530">
                  <c:v>11.771428571428569</c:v>
                </c:pt>
                <c:pt idx="531">
                  <c:v>10.400000000000002</c:v>
                </c:pt>
                <c:pt idx="532">
                  <c:v>9.2857142857142865</c:v>
                </c:pt>
                <c:pt idx="533">
                  <c:v>9.2285714285714064</c:v>
                </c:pt>
                <c:pt idx="534">
                  <c:v>9.2571428571428562</c:v>
                </c:pt>
                <c:pt idx="535">
                  <c:v>8.9714285714285715</c:v>
                </c:pt>
                <c:pt idx="536">
                  <c:v>8.8000000000000007</c:v>
                </c:pt>
                <c:pt idx="537">
                  <c:v>8.4571428571428662</c:v>
                </c:pt>
                <c:pt idx="538">
                  <c:v>8.0285714285714107</c:v>
                </c:pt>
                <c:pt idx="539">
                  <c:v>7.4285714285714288</c:v>
                </c:pt>
                <c:pt idx="540">
                  <c:v>6.8571428571428514</c:v>
                </c:pt>
                <c:pt idx="541">
                  <c:v>7.5142857142857089</c:v>
                </c:pt>
                <c:pt idx="542">
                  <c:v>7.8285714285714265</c:v>
                </c:pt>
                <c:pt idx="543">
                  <c:v>8.0857142857142943</c:v>
                </c:pt>
                <c:pt idx="544">
                  <c:v>8.514285714285716</c:v>
                </c:pt>
                <c:pt idx="545">
                  <c:v>9.0285714285714107</c:v>
                </c:pt>
                <c:pt idx="546">
                  <c:v>8.1142857142857157</c:v>
                </c:pt>
                <c:pt idx="547">
                  <c:v>7.8571428571428541</c:v>
                </c:pt>
                <c:pt idx="548">
                  <c:v>6.2857142857142874</c:v>
                </c:pt>
                <c:pt idx="549">
                  <c:v>4.5999999999999996</c:v>
                </c:pt>
                <c:pt idx="550">
                  <c:v>2.9714285714285693</c:v>
                </c:pt>
                <c:pt idx="551">
                  <c:v>1.5428571428571429</c:v>
                </c:pt>
                <c:pt idx="552">
                  <c:v>0.14285714285714302</c:v>
                </c:pt>
                <c:pt idx="553">
                  <c:v>5.7142857142857141E-2</c:v>
                </c:pt>
                <c:pt idx="554">
                  <c:v>8.5714285714285715E-2</c:v>
                </c:pt>
                <c:pt idx="555">
                  <c:v>0.11428571428571439</c:v>
                </c:pt>
                <c:pt idx="556">
                  <c:v>0.14285714285714302</c:v>
                </c:pt>
                <c:pt idx="557">
                  <c:v>0.14285714285714302</c:v>
                </c:pt>
                <c:pt idx="558">
                  <c:v>0.14285714285714302</c:v>
                </c:pt>
                <c:pt idx="559">
                  <c:v>0.11428571428571439</c:v>
                </c:pt>
                <c:pt idx="560">
                  <c:v>5.0571428571428516</c:v>
                </c:pt>
                <c:pt idx="561">
                  <c:v>10</c:v>
                </c:pt>
                <c:pt idx="562">
                  <c:v>14.942857142857145</c:v>
                </c:pt>
                <c:pt idx="563">
                  <c:v>19.885714285714261</c:v>
                </c:pt>
                <c:pt idx="564">
                  <c:v>24.85714285714284</c:v>
                </c:pt>
                <c:pt idx="565">
                  <c:v>24.85714285714284</c:v>
                </c:pt>
                <c:pt idx="566">
                  <c:v>24.85714285714284</c:v>
                </c:pt>
                <c:pt idx="567">
                  <c:v>19.885714285714261</c:v>
                </c:pt>
                <c:pt idx="568">
                  <c:v>14.914285714285716</c:v>
                </c:pt>
                <c:pt idx="569">
                  <c:v>9.9428571428571431</c:v>
                </c:pt>
                <c:pt idx="570">
                  <c:v>4.9714285714285724</c:v>
                </c:pt>
                <c:pt idx="571">
                  <c:v>0</c:v>
                </c:pt>
                <c:pt idx="572">
                  <c:v>0</c:v>
                </c:pt>
                <c:pt idx="573">
                  <c:v>2.8571428571428591E-2</c:v>
                </c:pt>
                <c:pt idx="574">
                  <c:v>5.7142857142857141E-2</c:v>
                </c:pt>
                <c:pt idx="575">
                  <c:v>0.57142857142857206</c:v>
                </c:pt>
                <c:pt idx="576">
                  <c:v>1.4</c:v>
                </c:pt>
                <c:pt idx="577">
                  <c:v>2.2857142857142856</c:v>
                </c:pt>
                <c:pt idx="578">
                  <c:v>3.1428571428571432</c:v>
                </c:pt>
                <c:pt idx="579">
                  <c:v>4</c:v>
                </c:pt>
                <c:pt idx="580">
                  <c:v>4.3428571428571425</c:v>
                </c:pt>
                <c:pt idx="581">
                  <c:v>4.3714285714285719</c:v>
                </c:pt>
                <c:pt idx="582">
                  <c:v>3.8571428571428572</c:v>
                </c:pt>
                <c:pt idx="583">
                  <c:v>3.0285714285714316</c:v>
                </c:pt>
                <c:pt idx="584">
                  <c:v>2.1428571428571432</c:v>
                </c:pt>
                <c:pt idx="585">
                  <c:v>1.2857142857142838</c:v>
                </c:pt>
                <c:pt idx="586">
                  <c:v>0.42857142857142855</c:v>
                </c:pt>
                <c:pt idx="587">
                  <c:v>5.7142857142857141E-2</c:v>
                </c:pt>
                <c:pt idx="588">
                  <c:v>0</c:v>
                </c:pt>
                <c:pt idx="589">
                  <c:v>5.7142857142857141E-2</c:v>
                </c:pt>
                <c:pt idx="590">
                  <c:v>0.11428571428571439</c:v>
                </c:pt>
                <c:pt idx="591">
                  <c:v>0.17142857142857137</c:v>
                </c:pt>
                <c:pt idx="592">
                  <c:v>0.22857142857142876</c:v>
                </c:pt>
                <c:pt idx="593">
                  <c:v>0.28571428571428603</c:v>
                </c:pt>
                <c:pt idx="594">
                  <c:v>0.48571428571428626</c:v>
                </c:pt>
                <c:pt idx="595">
                  <c:v>0.6857142857142855</c:v>
                </c:pt>
                <c:pt idx="596">
                  <c:v>0.82857142857142863</c:v>
                </c:pt>
                <c:pt idx="597">
                  <c:v>0.97142857142857253</c:v>
                </c:pt>
                <c:pt idx="598">
                  <c:v>1.1142857142857161</c:v>
                </c:pt>
                <c:pt idx="599">
                  <c:v>1.0571428571428572</c:v>
                </c:pt>
                <c:pt idx="600">
                  <c:v>1</c:v>
                </c:pt>
                <c:pt idx="601">
                  <c:v>0.8</c:v>
                </c:pt>
                <c:pt idx="602">
                  <c:v>0.60000000000000053</c:v>
                </c:pt>
                <c:pt idx="603">
                  <c:v>0.4</c:v>
                </c:pt>
                <c:pt idx="604">
                  <c:v>0.2</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1.5142857142857153</c:v>
                </c:pt>
                <c:pt idx="619">
                  <c:v>3.0285714285714307</c:v>
                </c:pt>
                <c:pt idx="620">
                  <c:v>4.5428571428571427</c:v>
                </c:pt>
                <c:pt idx="621">
                  <c:v>6.0571428571428516</c:v>
                </c:pt>
                <c:pt idx="622">
                  <c:v>7.5714285714285712</c:v>
                </c:pt>
                <c:pt idx="623">
                  <c:v>7.5714285714285712</c:v>
                </c:pt>
                <c:pt idx="624">
                  <c:v>7.5714285714285712</c:v>
                </c:pt>
                <c:pt idx="625">
                  <c:v>6.1714285714285717</c:v>
                </c:pt>
                <c:pt idx="626">
                  <c:v>4.7714285714285722</c:v>
                </c:pt>
                <c:pt idx="627">
                  <c:v>3.3714285714285692</c:v>
                </c:pt>
                <c:pt idx="628">
                  <c:v>2.0285714285714307</c:v>
                </c:pt>
                <c:pt idx="629">
                  <c:v>0.6857142857142855</c:v>
                </c:pt>
                <c:pt idx="630">
                  <c:v>0.74285714285714288</c:v>
                </c:pt>
                <c:pt idx="631">
                  <c:v>0.8</c:v>
                </c:pt>
                <c:pt idx="632">
                  <c:v>0.74285714285714277</c:v>
                </c:pt>
                <c:pt idx="633">
                  <c:v>0.62857142857142911</c:v>
                </c:pt>
                <c:pt idx="634">
                  <c:v>0.51428571428571423</c:v>
                </c:pt>
                <c:pt idx="635">
                  <c:v>0.9142857142857147</c:v>
                </c:pt>
                <c:pt idx="636">
                  <c:v>1.3142857142857156</c:v>
                </c:pt>
                <c:pt idx="637">
                  <c:v>1.8285714285714287</c:v>
                </c:pt>
                <c:pt idx="638">
                  <c:v>2.342857142857143</c:v>
                </c:pt>
                <c:pt idx="639">
                  <c:v>2.8571428571428572</c:v>
                </c:pt>
                <c:pt idx="640">
                  <c:v>2.8571428571428572</c:v>
                </c:pt>
                <c:pt idx="641">
                  <c:v>2.8571428571428572</c:v>
                </c:pt>
                <c:pt idx="642">
                  <c:v>2.8</c:v>
                </c:pt>
                <c:pt idx="643">
                  <c:v>2.7428571428571442</c:v>
                </c:pt>
                <c:pt idx="644">
                  <c:v>2.6857142857142859</c:v>
                </c:pt>
                <c:pt idx="645">
                  <c:v>2.6285714285714312</c:v>
                </c:pt>
                <c:pt idx="646">
                  <c:v>2.5714285714285707</c:v>
                </c:pt>
                <c:pt idx="647">
                  <c:v>3.4</c:v>
                </c:pt>
                <c:pt idx="648">
                  <c:v>4.2285714285714295</c:v>
                </c:pt>
                <c:pt idx="649">
                  <c:v>4.5428571428571427</c:v>
                </c:pt>
                <c:pt idx="650">
                  <c:v>4.8571428571428514</c:v>
                </c:pt>
                <c:pt idx="651">
                  <c:v>5.1714285714285717</c:v>
                </c:pt>
                <c:pt idx="652">
                  <c:v>4.6571428571428504</c:v>
                </c:pt>
                <c:pt idx="653">
                  <c:v>3.3142857142857127</c:v>
                </c:pt>
                <c:pt idx="654">
                  <c:v>2.4857142857142862</c:v>
                </c:pt>
              </c:numCache>
            </c:numRef>
          </c:val>
          <c:smooth val="1"/>
        </c:ser>
        <c:ser>
          <c:idx val="2"/>
          <c:order val="1"/>
          <c:tx>
            <c:v>Negative</c:v>
          </c:tx>
          <c:spPr>
            <a:ln w="12700">
              <a:solidFill>
                <a:srgbClr val="C00000"/>
              </a:solidFill>
            </a:ln>
          </c:spPr>
          <c:marker>
            <c:symbol val="none"/>
          </c:marker>
          <c:cat>
            <c:numRef>
              <c:f>Normalized!$A$3:$A$657</c:f>
              <c:numCache>
                <c:formatCode>m/d/yyyy</c:formatCode>
                <c:ptCount val="655"/>
                <c:pt idx="0">
                  <c:v>38365</c:v>
                </c:pt>
                <c:pt idx="1">
                  <c:v>38366</c:v>
                </c:pt>
                <c:pt idx="2">
                  <c:v>38367</c:v>
                </c:pt>
                <c:pt idx="3">
                  <c:v>38368</c:v>
                </c:pt>
                <c:pt idx="4">
                  <c:v>38369</c:v>
                </c:pt>
                <c:pt idx="5">
                  <c:v>38370</c:v>
                </c:pt>
                <c:pt idx="6">
                  <c:v>38371</c:v>
                </c:pt>
                <c:pt idx="7">
                  <c:v>38372</c:v>
                </c:pt>
                <c:pt idx="8">
                  <c:v>38373</c:v>
                </c:pt>
                <c:pt idx="9">
                  <c:v>38374</c:v>
                </c:pt>
                <c:pt idx="10">
                  <c:v>38375</c:v>
                </c:pt>
                <c:pt idx="11">
                  <c:v>38376</c:v>
                </c:pt>
                <c:pt idx="12">
                  <c:v>38377</c:v>
                </c:pt>
                <c:pt idx="13">
                  <c:v>38378</c:v>
                </c:pt>
                <c:pt idx="14">
                  <c:v>38379</c:v>
                </c:pt>
                <c:pt idx="15">
                  <c:v>38380</c:v>
                </c:pt>
                <c:pt idx="16">
                  <c:v>38381</c:v>
                </c:pt>
                <c:pt idx="17">
                  <c:v>38382</c:v>
                </c:pt>
                <c:pt idx="18">
                  <c:v>38383</c:v>
                </c:pt>
                <c:pt idx="19">
                  <c:v>38384</c:v>
                </c:pt>
                <c:pt idx="20">
                  <c:v>38385</c:v>
                </c:pt>
                <c:pt idx="21">
                  <c:v>38386</c:v>
                </c:pt>
                <c:pt idx="22">
                  <c:v>38387</c:v>
                </c:pt>
                <c:pt idx="23">
                  <c:v>38388</c:v>
                </c:pt>
                <c:pt idx="24">
                  <c:v>38389</c:v>
                </c:pt>
                <c:pt idx="25">
                  <c:v>38390</c:v>
                </c:pt>
                <c:pt idx="26">
                  <c:v>38391</c:v>
                </c:pt>
                <c:pt idx="27">
                  <c:v>38392</c:v>
                </c:pt>
                <c:pt idx="28">
                  <c:v>38393</c:v>
                </c:pt>
                <c:pt idx="29">
                  <c:v>38394</c:v>
                </c:pt>
                <c:pt idx="30">
                  <c:v>38395</c:v>
                </c:pt>
                <c:pt idx="31">
                  <c:v>38396</c:v>
                </c:pt>
                <c:pt idx="32">
                  <c:v>38397</c:v>
                </c:pt>
                <c:pt idx="33">
                  <c:v>38398</c:v>
                </c:pt>
                <c:pt idx="34">
                  <c:v>38399</c:v>
                </c:pt>
                <c:pt idx="35">
                  <c:v>38400</c:v>
                </c:pt>
                <c:pt idx="36">
                  <c:v>38401</c:v>
                </c:pt>
                <c:pt idx="37">
                  <c:v>38402</c:v>
                </c:pt>
                <c:pt idx="38">
                  <c:v>38403</c:v>
                </c:pt>
                <c:pt idx="39">
                  <c:v>38404</c:v>
                </c:pt>
                <c:pt idx="40">
                  <c:v>38405</c:v>
                </c:pt>
                <c:pt idx="41">
                  <c:v>38406</c:v>
                </c:pt>
                <c:pt idx="42">
                  <c:v>38407</c:v>
                </c:pt>
                <c:pt idx="43">
                  <c:v>38408</c:v>
                </c:pt>
                <c:pt idx="44">
                  <c:v>38409</c:v>
                </c:pt>
                <c:pt idx="45">
                  <c:v>38410</c:v>
                </c:pt>
                <c:pt idx="46">
                  <c:v>38411</c:v>
                </c:pt>
                <c:pt idx="47">
                  <c:v>38412</c:v>
                </c:pt>
                <c:pt idx="48">
                  <c:v>38413</c:v>
                </c:pt>
                <c:pt idx="49">
                  <c:v>38414</c:v>
                </c:pt>
                <c:pt idx="50">
                  <c:v>38415</c:v>
                </c:pt>
                <c:pt idx="51">
                  <c:v>38416</c:v>
                </c:pt>
                <c:pt idx="52">
                  <c:v>38417</c:v>
                </c:pt>
                <c:pt idx="53">
                  <c:v>38418</c:v>
                </c:pt>
                <c:pt idx="54">
                  <c:v>38419</c:v>
                </c:pt>
                <c:pt idx="55">
                  <c:v>38420</c:v>
                </c:pt>
                <c:pt idx="56">
                  <c:v>38421</c:v>
                </c:pt>
                <c:pt idx="57">
                  <c:v>38422</c:v>
                </c:pt>
                <c:pt idx="58">
                  <c:v>38423</c:v>
                </c:pt>
                <c:pt idx="59">
                  <c:v>38424</c:v>
                </c:pt>
                <c:pt idx="60">
                  <c:v>38425</c:v>
                </c:pt>
                <c:pt idx="61">
                  <c:v>38426</c:v>
                </c:pt>
                <c:pt idx="62">
                  <c:v>38427</c:v>
                </c:pt>
                <c:pt idx="63">
                  <c:v>38428</c:v>
                </c:pt>
                <c:pt idx="64">
                  <c:v>38429</c:v>
                </c:pt>
                <c:pt idx="65">
                  <c:v>38430</c:v>
                </c:pt>
                <c:pt idx="66">
                  <c:v>38431</c:v>
                </c:pt>
                <c:pt idx="67">
                  <c:v>38432</c:v>
                </c:pt>
                <c:pt idx="68">
                  <c:v>38433</c:v>
                </c:pt>
                <c:pt idx="69">
                  <c:v>38434</c:v>
                </c:pt>
                <c:pt idx="70">
                  <c:v>38435</c:v>
                </c:pt>
                <c:pt idx="71">
                  <c:v>38436</c:v>
                </c:pt>
                <c:pt idx="72">
                  <c:v>38437</c:v>
                </c:pt>
                <c:pt idx="73">
                  <c:v>38438</c:v>
                </c:pt>
                <c:pt idx="74">
                  <c:v>38439</c:v>
                </c:pt>
                <c:pt idx="75">
                  <c:v>38440</c:v>
                </c:pt>
                <c:pt idx="76">
                  <c:v>38441</c:v>
                </c:pt>
                <c:pt idx="77">
                  <c:v>38442</c:v>
                </c:pt>
                <c:pt idx="78">
                  <c:v>38443</c:v>
                </c:pt>
                <c:pt idx="79">
                  <c:v>38444</c:v>
                </c:pt>
                <c:pt idx="80">
                  <c:v>38445</c:v>
                </c:pt>
                <c:pt idx="81">
                  <c:v>38446</c:v>
                </c:pt>
                <c:pt idx="82">
                  <c:v>38447</c:v>
                </c:pt>
                <c:pt idx="83">
                  <c:v>38448</c:v>
                </c:pt>
                <c:pt idx="84">
                  <c:v>38449</c:v>
                </c:pt>
                <c:pt idx="85">
                  <c:v>38450</c:v>
                </c:pt>
                <c:pt idx="86">
                  <c:v>38451</c:v>
                </c:pt>
                <c:pt idx="87">
                  <c:v>38452</c:v>
                </c:pt>
                <c:pt idx="88">
                  <c:v>38453</c:v>
                </c:pt>
                <c:pt idx="89">
                  <c:v>38454</c:v>
                </c:pt>
                <c:pt idx="90">
                  <c:v>38455</c:v>
                </c:pt>
                <c:pt idx="91">
                  <c:v>38456</c:v>
                </c:pt>
                <c:pt idx="92">
                  <c:v>38457</c:v>
                </c:pt>
                <c:pt idx="93">
                  <c:v>38458</c:v>
                </c:pt>
                <c:pt idx="94">
                  <c:v>38459</c:v>
                </c:pt>
                <c:pt idx="95">
                  <c:v>38460</c:v>
                </c:pt>
                <c:pt idx="96">
                  <c:v>38461</c:v>
                </c:pt>
                <c:pt idx="97">
                  <c:v>38462</c:v>
                </c:pt>
                <c:pt idx="98">
                  <c:v>38463</c:v>
                </c:pt>
                <c:pt idx="99">
                  <c:v>38464</c:v>
                </c:pt>
                <c:pt idx="100">
                  <c:v>38465</c:v>
                </c:pt>
                <c:pt idx="101">
                  <c:v>38466</c:v>
                </c:pt>
                <c:pt idx="102">
                  <c:v>38467</c:v>
                </c:pt>
                <c:pt idx="103">
                  <c:v>38468</c:v>
                </c:pt>
                <c:pt idx="104">
                  <c:v>38469</c:v>
                </c:pt>
                <c:pt idx="105">
                  <c:v>38470</c:v>
                </c:pt>
                <c:pt idx="106">
                  <c:v>38471</c:v>
                </c:pt>
                <c:pt idx="107">
                  <c:v>38472</c:v>
                </c:pt>
                <c:pt idx="108">
                  <c:v>38473</c:v>
                </c:pt>
                <c:pt idx="109">
                  <c:v>38474</c:v>
                </c:pt>
                <c:pt idx="110">
                  <c:v>38475</c:v>
                </c:pt>
                <c:pt idx="111">
                  <c:v>38476</c:v>
                </c:pt>
                <c:pt idx="112">
                  <c:v>38477</c:v>
                </c:pt>
                <c:pt idx="113">
                  <c:v>38478</c:v>
                </c:pt>
                <c:pt idx="114">
                  <c:v>38479</c:v>
                </c:pt>
                <c:pt idx="115">
                  <c:v>38480</c:v>
                </c:pt>
                <c:pt idx="116">
                  <c:v>38481</c:v>
                </c:pt>
                <c:pt idx="117">
                  <c:v>38482</c:v>
                </c:pt>
                <c:pt idx="118">
                  <c:v>38483</c:v>
                </c:pt>
                <c:pt idx="119">
                  <c:v>38484</c:v>
                </c:pt>
                <c:pt idx="120">
                  <c:v>38485</c:v>
                </c:pt>
                <c:pt idx="121">
                  <c:v>38486</c:v>
                </c:pt>
                <c:pt idx="122">
                  <c:v>38487</c:v>
                </c:pt>
                <c:pt idx="123">
                  <c:v>38488</c:v>
                </c:pt>
                <c:pt idx="124">
                  <c:v>38489</c:v>
                </c:pt>
                <c:pt idx="125">
                  <c:v>38490</c:v>
                </c:pt>
                <c:pt idx="126">
                  <c:v>38491</c:v>
                </c:pt>
                <c:pt idx="127">
                  <c:v>38492</c:v>
                </c:pt>
                <c:pt idx="128">
                  <c:v>38493</c:v>
                </c:pt>
                <c:pt idx="129">
                  <c:v>38494</c:v>
                </c:pt>
                <c:pt idx="130">
                  <c:v>38495</c:v>
                </c:pt>
                <c:pt idx="131">
                  <c:v>38496</c:v>
                </c:pt>
                <c:pt idx="132">
                  <c:v>38497</c:v>
                </c:pt>
                <c:pt idx="133">
                  <c:v>38498</c:v>
                </c:pt>
                <c:pt idx="134">
                  <c:v>38499</c:v>
                </c:pt>
                <c:pt idx="135">
                  <c:v>38500</c:v>
                </c:pt>
                <c:pt idx="136">
                  <c:v>38501</c:v>
                </c:pt>
                <c:pt idx="137">
                  <c:v>38502</c:v>
                </c:pt>
                <c:pt idx="138">
                  <c:v>38503</c:v>
                </c:pt>
                <c:pt idx="139">
                  <c:v>38504</c:v>
                </c:pt>
                <c:pt idx="140">
                  <c:v>38505</c:v>
                </c:pt>
                <c:pt idx="141">
                  <c:v>38506</c:v>
                </c:pt>
                <c:pt idx="142">
                  <c:v>38507</c:v>
                </c:pt>
                <c:pt idx="143">
                  <c:v>38508</c:v>
                </c:pt>
                <c:pt idx="144">
                  <c:v>38509</c:v>
                </c:pt>
                <c:pt idx="145">
                  <c:v>38510</c:v>
                </c:pt>
                <c:pt idx="146">
                  <c:v>38511</c:v>
                </c:pt>
                <c:pt idx="147">
                  <c:v>38512</c:v>
                </c:pt>
                <c:pt idx="148">
                  <c:v>38513</c:v>
                </c:pt>
                <c:pt idx="149">
                  <c:v>38514</c:v>
                </c:pt>
                <c:pt idx="150">
                  <c:v>38515</c:v>
                </c:pt>
                <c:pt idx="151">
                  <c:v>38516</c:v>
                </c:pt>
                <c:pt idx="152">
                  <c:v>38517</c:v>
                </c:pt>
                <c:pt idx="153">
                  <c:v>38518</c:v>
                </c:pt>
                <c:pt idx="154">
                  <c:v>38519</c:v>
                </c:pt>
                <c:pt idx="155">
                  <c:v>38520</c:v>
                </c:pt>
                <c:pt idx="156">
                  <c:v>38521</c:v>
                </c:pt>
                <c:pt idx="157">
                  <c:v>38522</c:v>
                </c:pt>
                <c:pt idx="158">
                  <c:v>38523</c:v>
                </c:pt>
                <c:pt idx="159">
                  <c:v>38524</c:v>
                </c:pt>
                <c:pt idx="160">
                  <c:v>38525</c:v>
                </c:pt>
                <c:pt idx="161">
                  <c:v>38526</c:v>
                </c:pt>
                <c:pt idx="162">
                  <c:v>38527</c:v>
                </c:pt>
                <c:pt idx="163">
                  <c:v>38528</c:v>
                </c:pt>
                <c:pt idx="164">
                  <c:v>38529</c:v>
                </c:pt>
                <c:pt idx="165">
                  <c:v>38530</c:v>
                </c:pt>
                <c:pt idx="166">
                  <c:v>38531</c:v>
                </c:pt>
                <c:pt idx="167">
                  <c:v>38532</c:v>
                </c:pt>
                <c:pt idx="168">
                  <c:v>38533</c:v>
                </c:pt>
                <c:pt idx="169">
                  <c:v>38534</c:v>
                </c:pt>
                <c:pt idx="170">
                  <c:v>38535</c:v>
                </c:pt>
                <c:pt idx="171">
                  <c:v>38536</c:v>
                </c:pt>
                <c:pt idx="172">
                  <c:v>38537</c:v>
                </c:pt>
                <c:pt idx="173">
                  <c:v>38538</c:v>
                </c:pt>
                <c:pt idx="174">
                  <c:v>38539</c:v>
                </c:pt>
                <c:pt idx="175">
                  <c:v>38540</c:v>
                </c:pt>
                <c:pt idx="176">
                  <c:v>38541</c:v>
                </c:pt>
                <c:pt idx="177">
                  <c:v>38542</c:v>
                </c:pt>
                <c:pt idx="178">
                  <c:v>38543</c:v>
                </c:pt>
                <c:pt idx="179">
                  <c:v>38544</c:v>
                </c:pt>
                <c:pt idx="180">
                  <c:v>38545</c:v>
                </c:pt>
                <c:pt idx="181">
                  <c:v>38546</c:v>
                </c:pt>
                <c:pt idx="182">
                  <c:v>38547</c:v>
                </c:pt>
                <c:pt idx="183">
                  <c:v>38548</c:v>
                </c:pt>
                <c:pt idx="184">
                  <c:v>38549</c:v>
                </c:pt>
                <c:pt idx="185">
                  <c:v>38550</c:v>
                </c:pt>
                <c:pt idx="186">
                  <c:v>38551</c:v>
                </c:pt>
                <c:pt idx="187">
                  <c:v>38552</c:v>
                </c:pt>
                <c:pt idx="188">
                  <c:v>38553</c:v>
                </c:pt>
                <c:pt idx="189">
                  <c:v>38554</c:v>
                </c:pt>
                <c:pt idx="190">
                  <c:v>38555</c:v>
                </c:pt>
                <c:pt idx="191">
                  <c:v>38556</c:v>
                </c:pt>
                <c:pt idx="192">
                  <c:v>38557</c:v>
                </c:pt>
                <c:pt idx="193">
                  <c:v>38558</c:v>
                </c:pt>
                <c:pt idx="194">
                  <c:v>38559</c:v>
                </c:pt>
                <c:pt idx="195">
                  <c:v>38560</c:v>
                </c:pt>
                <c:pt idx="196">
                  <c:v>38561</c:v>
                </c:pt>
                <c:pt idx="197">
                  <c:v>38562</c:v>
                </c:pt>
                <c:pt idx="198">
                  <c:v>38563</c:v>
                </c:pt>
                <c:pt idx="199">
                  <c:v>38564</c:v>
                </c:pt>
                <c:pt idx="200">
                  <c:v>38565</c:v>
                </c:pt>
                <c:pt idx="201">
                  <c:v>38566</c:v>
                </c:pt>
                <c:pt idx="202">
                  <c:v>38567</c:v>
                </c:pt>
                <c:pt idx="203">
                  <c:v>38568</c:v>
                </c:pt>
                <c:pt idx="204">
                  <c:v>38569</c:v>
                </c:pt>
                <c:pt idx="205">
                  <c:v>38570</c:v>
                </c:pt>
                <c:pt idx="206">
                  <c:v>38571</c:v>
                </c:pt>
                <c:pt idx="207">
                  <c:v>38572</c:v>
                </c:pt>
                <c:pt idx="208">
                  <c:v>38573</c:v>
                </c:pt>
                <c:pt idx="209">
                  <c:v>38574</c:v>
                </c:pt>
                <c:pt idx="210">
                  <c:v>38575</c:v>
                </c:pt>
                <c:pt idx="211">
                  <c:v>38576</c:v>
                </c:pt>
                <c:pt idx="212">
                  <c:v>38577</c:v>
                </c:pt>
                <c:pt idx="213">
                  <c:v>38578</c:v>
                </c:pt>
                <c:pt idx="214">
                  <c:v>38579</c:v>
                </c:pt>
                <c:pt idx="215">
                  <c:v>38580</c:v>
                </c:pt>
                <c:pt idx="216">
                  <c:v>38581</c:v>
                </c:pt>
                <c:pt idx="217">
                  <c:v>38582</c:v>
                </c:pt>
                <c:pt idx="218">
                  <c:v>38583</c:v>
                </c:pt>
                <c:pt idx="219">
                  <c:v>38584</c:v>
                </c:pt>
                <c:pt idx="220">
                  <c:v>38585</c:v>
                </c:pt>
                <c:pt idx="221">
                  <c:v>38586</c:v>
                </c:pt>
                <c:pt idx="222">
                  <c:v>38587</c:v>
                </c:pt>
                <c:pt idx="223">
                  <c:v>38588</c:v>
                </c:pt>
                <c:pt idx="224">
                  <c:v>38589</c:v>
                </c:pt>
                <c:pt idx="225">
                  <c:v>38590</c:v>
                </c:pt>
                <c:pt idx="226">
                  <c:v>38591</c:v>
                </c:pt>
                <c:pt idx="227">
                  <c:v>38592</c:v>
                </c:pt>
                <c:pt idx="228">
                  <c:v>38593</c:v>
                </c:pt>
                <c:pt idx="229">
                  <c:v>38594</c:v>
                </c:pt>
                <c:pt idx="230">
                  <c:v>38595</c:v>
                </c:pt>
                <c:pt idx="231">
                  <c:v>38596</c:v>
                </c:pt>
                <c:pt idx="232">
                  <c:v>38597</c:v>
                </c:pt>
                <c:pt idx="233">
                  <c:v>38598</c:v>
                </c:pt>
                <c:pt idx="234">
                  <c:v>38599</c:v>
                </c:pt>
                <c:pt idx="235">
                  <c:v>38600</c:v>
                </c:pt>
                <c:pt idx="236">
                  <c:v>38601</c:v>
                </c:pt>
                <c:pt idx="237">
                  <c:v>38602</c:v>
                </c:pt>
                <c:pt idx="238">
                  <c:v>38603</c:v>
                </c:pt>
                <c:pt idx="239">
                  <c:v>38604</c:v>
                </c:pt>
                <c:pt idx="240">
                  <c:v>38605</c:v>
                </c:pt>
                <c:pt idx="241">
                  <c:v>38606</c:v>
                </c:pt>
                <c:pt idx="242">
                  <c:v>38607</c:v>
                </c:pt>
                <c:pt idx="243">
                  <c:v>38608</c:v>
                </c:pt>
                <c:pt idx="244">
                  <c:v>38609</c:v>
                </c:pt>
                <c:pt idx="245">
                  <c:v>38610</c:v>
                </c:pt>
                <c:pt idx="246">
                  <c:v>38611</c:v>
                </c:pt>
                <c:pt idx="247">
                  <c:v>38612</c:v>
                </c:pt>
                <c:pt idx="248">
                  <c:v>38613</c:v>
                </c:pt>
                <c:pt idx="249">
                  <c:v>38614</c:v>
                </c:pt>
                <c:pt idx="250">
                  <c:v>38615</c:v>
                </c:pt>
                <c:pt idx="251">
                  <c:v>38616</c:v>
                </c:pt>
                <c:pt idx="252">
                  <c:v>38617</c:v>
                </c:pt>
                <c:pt idx="253">
                  <c:v>38618</c:v>
                </c:pt>
                <c:pt idx="254">
                  <c:v>38619</c:v>
                </c:pt>
                <c:pt idx="255">
                  <c:v>38620</c:v>
                </c:pt>
                <c:pt idx="256">
                  <c:v>38621</c:v>
                </c:pt>
                <c:pt idx="257">
                  <c:v>38622</c:v>
                </c:pt>
                <c:pt idx="258">
                  <c:v>38623</c:v>
                </c:pt>
                <c:pt idx="259">
                  <c:v>38624</c:v>
                </c:pt>
                <c:pt idx="260">
                  <c:v>38625</c:v>
                </c:pt>
                <c:pt idx="261">
                  <c:v>38626</c:v>
                </c:pt>
                <c:pt idx="262">
                  <c:v>38627</c:v>
                </c:pt>
                <c:pt idx="263">
                  <c:v>38628</c:v>
                </c:pt>
                <c:pt idx="264">
                  <c:v>38629</c:v>
                </c:pt>
                <c:pt idx="265">
                  <c:v>38630</c:v>
                </c:pt>
                <c:pt idx="266">
                  <c:v>38631</c:v>
                </c:pt>
                <c:pt idx="267">
                  <c:v>38632</c:v>
                </c:pt>
                <c:pt idx="268">
                  <c:v>38633</c:v>
                </c:pt>
                <c:pt idx="269">
                  <c:v>38634</c:v>
                </c:pt>
                <c:pt idx="270">
                  <c:v>38635</c:v>
                </c:pt>
                <c:pt idx="271">
                  <c:v>38636</c:v>
                </c:pt>
                <c:pt idx="272">
                  <c:v>38637</c:v>
                </c:pt>
                <c:pt idx="273">
                  <c:v>38638</c:v>
                </c:pt>
                <c:pt idx="274">
                  <c:v>38639</c:v>
                </c:pt>
                <c:pt idx="275">
                  <c:v>38640</c:v>
                </c:pt>
                <c:pt idx="276">
                  <c:v>38641</c:v>
                </c:pt>
                <c:pt idx="277">
                  <c:v>38642</c:v>
                </c:pt>
                <c:pt idx="278">
                  <c:v>38643</c:v>
                </c:pt>
                <c:pt idx="279">
                  <c:v>38644</c:v>
                </c:pt>
                <c:pt idx="280">
                  <c:v>38645</c:v>
                </c:pt>
                <c:pt idx="281">
                  <c:v>38646</c:v>
                </c:pt>
                <c:pt idx="282">
                  <c:v>38647</c:v>
                </c:pt>
                <c:pt idx="283">
                  <c:v>38648</c:v>
                </c:pt>
                <c:pt idx="284">
                  <c:v>38649</c:v>
                </c:pt>
                <c:pt idx="285">
                  <c:v>38650</c:v>
                </c:pt>
                <c:pt idx="286">
                  <c:v>38651</c:v>
                </c:pt>
                <c:pt idx="287">
                  <c:v>38652</c:v>
                </c:pt>
                <c:pt idx="288">
                  <c:v>38653</c:v>
                </c:pt>
                <c:pt idx="289">
                  <c:v>38654</c:v>
                </c:pt>
                <c:pt idx="290">
                  <c:v>38655</c:v>
                </c:pt>
                <c:pt idx="291">
                  <c:v>38656</c:v>
                </c:pt>
                <c:pt idx="292">
                  <c:v>38657</c:v>
                </c:pt>
                <c:pt idx="293">
                  <c:v>38658</c:v>
                </c:pt>
                <c:pt idx="294">
                  <c:v>38659</c:v>
                </c:pt>
                <c:pt idx="295">
                  <c:v>38660</c:v>
                </c:pt>
                <c:pt idx="296">
                  <c:v>38661</c:v>
                </c:pt>
                <c:pt idx="297">
                  <c:v>38662</c:v>
                </c:pt>
                <c:pt idx="298">
                  <c:v>38663</c:v>
                </c:pt>
                <c:pt idx="299">
                  <c:v>38664</c:v>
                </c:pt>
                <c:pt idx="300">
                  <c:v>38665</c:v>
                </c:pt>
                <c:pt idx="301">
                  <c:v>38666</c:v>
                </c:pt>
                <c:pt idx="302">
                  <c:v>38667</c:v>
                </c:pt>
                <c:pt idx="303">
                  <c:v>38668</c:v>
                </c:pt>
                <c:pt idx="304">
                  <c:v>38669</c:v>
                </c:pt>
                <c:pt idx="305">
                  <c:v>38670</c:v>
                </c:pt>
                <c:pt idx="306">
                  <c:v>38671</c:v>
                </c:pt>
                <c:pt idx="307">
                  <c:v>38672</c:v>
                </c:pt>
                <c:pt idx="308">
                  <c:v>38673</c:v>
                </c:pt>
                <c:pt idx="309">
                  <c:v>38674</c:v>
                </c:pt>
                <c:pt idx="310">
                  <c:v>38675</c:v>
                </c:pt>
                <c:pt idx="311">
                  <c:v>38676</c:v>
                </c:pt>
                <c:pt idx="312">
                  <c:v>38677</c:v>
                </c:pt>
                <c:pt idx="313">
                  <c:v>38678</c:v>
                </c:pt>
                <c:pt idx="314">
                  <c:v>38679</c:v>
                </c:pt>
                <c:pt idx="315">
                  <c:v>38680</c:v>
                </c:pt>
                <c:pt idx="316">
                  <c:v>38681</c:v>
                </c:pt>
                <c:pt idx="317">
                  <c:v>38682</c:v>
                </c:pt>
                <c:pt idx="318">
                  <c:v>38683</c:v>
                </c:pt>
                <c:pt idx="319">
                  <c:v>38684</c:v>
                </c:pt>
                <c:pt idx="320">
                  <c:v>38685</c:v>
                </c:pt>
                <c:pt idx="321">
                  <c:v>38686</c:v>
                </c:pt>
                <c:pt idx="322">
                  <c:v>38687</c:v>
                </c:pt>
                <c:pt idx="323">
                  <c:v>38688</c:v>
                </c:pt>
                <c:pt idx="324">
                  <c:v>38689</c:v>
                </c:pt>
                <c:pt idx="325">
                  <c:v>38690</c:v>
                </c:pt>
                <c:pt idx="326">
                  <c:v>38691</c:v>
                </c:pt>
                <c:pt idx="327">
                  <c:v>38692</c:v>
                </c:pt>
                <c:pt idx="328">
                  <c:v>38693</c:v>
                </c:pt>
                <c:pt idx="329">
                  <c:v>38694</c:v>
                </c:pt>
                <c:pt idx="330">
                  <c:v>38695</c:v>
                </c:pt>
                <c:pt idx="331">
                  <c:v>38696</c:v>
                </c:pt>
                <c:pt idx="332">
                  <c:v>38697</c:v>
                </c:pt>
                <c:pt idx="333">
                  <c:v>38698</c:v>
                </c:pt>
                <c:pt idx="334">
                  <c:v>38699</c:v>
                </c:pt>
                <c:pt idx="335">
                  <c:v>38700</c:v>
                </c:pt>
                <c:pt idx="336">
                  <c:v>38701</c:v>
                </c:pt>
                <c:pt idx="337">
                  <c:v>38702</c:v>
                </c:pt>
                <c:pt idx="338">
                  <c:v>38703</c:v>
                </c:pt>
                <c:pt idx="339">
                  <c:v>38704</c:v>
                </c:pt>
                <c:pt idx="340">
                  <c:v>38705</c:v>
                </c:pt>
                <c:pt idx="341">
                  <c:v>38706</c:v>
                </c:pt>
                <c:pt idx="342">
                  <c:v>38707</c:v>
                </c:pt>
                <c:pt idx="343">
                  <c:v>38708</c:v>
                </c:pt>
                <c:pt idx="344">
                  <c:v>38709</c:v>
                </c:pt>
                <c:pt idx="345">
                  <c:v>38710</c:v>
                </c:pt>
                <c:pt idx="346">
                  <c:v>38711</c:v>
                </c:pt>
                <c:pt idx="347">
                  <c:v>38712</c:v>
                </c:pt>
                <c:pt idx="348">
                  <c:v>38713</c:v>
                </c:pt>
                <c:pt idx="349">
                  <c:v>38714</c:v>
                </c:pt>
                <c:pt idx="350">
                  <c:v>38715</c:v>
                </c:pt>
                <c:pt idx="351">
                  <c:v>38716</c:v>
                </c:pt>
                <c:pt idx="352">
                  <c:v>38717</c:v>
                </c:pt>
                <c:pt idx="353">
                  <c:v>38718</c:v>
                </c:pt>
                <c:pt idx="354">
                  <c:v>38719</c:v>
                </c:pt>
                <c:pt idx="355">
                  <c:v>38720</c:v>
                </c:pt>
                <c:pt idx="356">
                  <c:v>38721</c:v>
                </c:pt>
                <c:pt idx="357">
                  <c:v>38722</c:v>
                </c:pt>
                <c:pt idx="358">
                  <c:v>38723</c:v>
                </c:pt>
                <c:pt idx="359">
                  <c:v>38724</c:v>
                </c:pt>
                <c:pt idx="360">
                  <c:v>38725</c:v>
                </c:pt>
                <c:pt idx="361">
                  <c:v>38726</c:v>
                </c:pt>
                <c:pt idx="362">
                  <c:v>38727</c:v>
                </c:pt>
                <c:pt idx="363">
                  <c:v>38728</c:v>
                </c:pt>
                <c:pt idx="364">
                  <c:v>38729</c:v>
                </c:pt>
                <c:pt idx="365">
                  <c:v>38730</c:v>
                </c:pt>
                <c:pt idx="366">
                  <c:v>38731</c:v>
                </c:pt>
                <c:pt idx="367">
                  <c:v>38732</c:v>
                </c:pt>
                <c:pt idx="368">
                  <c:v>38733</c:v>
                </c:pt>
                <c:pt idx="369">
                  <c:v>38734</c:v>
                </c:pt>
                <c:pt idx="370">
                  <c:v>38735</c:v>
                </c:pt>
                <c:pt idx="371">
                  <c:v>38736</c:v>
                </c:pt>
                <c:pt idx="372">
                  <c:v>38737</c:v>
                </c:pt>
                <c:pt idx="373">
                  <c:v>38738</c:v>
                </c:pt>
                <c:pt idx="374">
                  <c:v>38739</c:v>
                </c:pt>
                <c:pt idx="375">
                  <c:v>38740</c:v>
                </c:pt>
                <c:pt idx="376">
                  <c:v>38741</c:v>
                </c:pt>
                <c:pt idx="377">
                  <c:v>38742</c:v>
                </c:pt>
                <c:pt idx="378">
                  <c:v>38743</c:v>
                </c:pt>
                <c:pt idx="379">
                  <c:v>38744</c:v>
                </c:pt>
                <c:pt idx="380">
                  <c:v>38745</c:v>
                </c:pt>
                <c:pt idx="381">
                  <c:v>38746</c:v>
                </c:pt>
                <c:pt idx="382">
                  <c:v>38747</c:v>
                </c:pt>
                <c:pt idx="383">
                  <c:v>38748</c:v>
                </c:pt>
                <c:pt idx="384">
                  <c:v>38749</c:v>
                </c:pt>
                <c:pt idx="385">
                  <c:v>38750</c:v>
                </c:pt>
                <c:pt idx="386">
                  <c:v>38751</c:v>
                </c:pt>
                <c:pt idx="387">
                  <c:v>38752</c:v>
                </c:pt>
                <c:pt idx="388">
                  <c:v>38753</c:v>
                </c:pt>
                <c:pt idx="389">
                  <c:v>38754</c:v>
                </c:pt>
                <c:pt idx="390">
                  <c:v>38755</c:v>
                </c:pt>
                <c:pt idx="391">
                  <c:v>38756</c:v>
                </c:pt>
                <c:pt idx="392">
                  <c:v>38757</c:v>
                </c:pt>
                <c:pt idx="393">
                  <c:v>38758</c:v>
                </c:pt>
                <c:pt idx="394">
                  <c:v>38759</c:v>
                </c:pt>
                <c:pt idx="395">
                  <c:v>38760</c:v>
                </c:pt>
                <c:pt idx="396">
                  <c:v>38761</c:v>
                </c:pt>
                <c:pt idx="397">
                  <c:v>38762</c:v>
                </c:pt>
                <c:pt idx="398">
                  <c:v>38763</c:v>
                </c:pt>
                <c:pt idx="399">
                  <c:v>38764</c:v>
                </c:pt>
                <c:pt idx="400">
                  <c:v>38765</c:v>
                </c:pt>
                <c:pt idx="401">
                  <c:v>38766</c:v>
                </c:pt>
                <c:pt idx="402">
                  <c:v>38767</c:v>
                </c:pt>
                <c:pt idx="403">
                  <c:v>38768</c:v>
                </c:pt>
                <c:pt idx="404">
                  <c:v>38769</c:v>
                </c:pt>
                <c:pt idx="405">
                  <c:v>38770</c:v>
                </c:pt>
                <c:pt idx="406">
                  <c:v>38771</c:v>
                </c:pt>
                <c:pt idx="407">
                  <c:v>38772</c:v>
                </c:pt>
                <c:pt idx="408">
                  <c:v>38773</c:v>
                </c:pt>
                <c:pt idx="409">
                  <c:v>38774</c:v>
                </c:pt>
                <c:pt idx="410">
                  <c:v>38775</c:v>
                </c:pt>
                <c:pt idx="411">
                  <c:v>38776</c:v>
                </c:pt>
                <c:pt idx="412">
                  <c:v>38777</c:v>
                </c:pt>
                <c:pt idx="413">
                  <c:v>38778</c:v>
                </c:pt>
                <c:pt idx="414">
                  <c:v>38779</c:v>
                </c:pt>
                <c:pt idx="415">
                  <c:v>38780</c:v>
                </c:pt>
                <c:pt idx="416">
                  <c:v>38781</c:v>
                </c:pt>
                <c:pt idx="417">
                  <c:v>38782</c:v>
                </c:pt>
                <c:pt idx="418">
                  <c:v>38783</c:v>
                </c:pt>
                <c:pt idx="419">
                  <c:v>38784</c:v>
                </c:pt>
                <c:pt idx="420">
                  <c:v>38785</c:v>
                </c:pt>
                <c:pt idx="421">
                  <c:v>38786</c:v>
                </c:pt>
                <c:pt idx="422">
                  <c:v>38787</c:v>
                </c:pt>
                <c:pt idx="423">
                  <c:v>38788</c:v>
                </c:pt>
                <c:pt idx="424">
                  <c:v>38789</c:v>
                </c:pt>
                <c:pt idx="425">
                  <c:v>38790</c:v>
                </c:pt>
                <c:pt idx="426">
                  <c:v>38791</c:v>
                </c:pt>
                <c:pt idx="427">
                  <c:v>38792</c:v>
                </c:pt>
                <c:pt idx="428">
                  <c:v>38793</c:v>
                </c:pt>
                <c:pt idx="429">
                  <c:v>38794</c:v>
                </c:pt>
                <c:pt idx="430">
                  <c:v>38795</c:v>
                </c:pt>
                <c:pt idx="431">
                  <c:v>38796</c:v>
                </c:pt>
                <c:pt idx="432">
                  <c:v>38797</c:v>
                </c:pt>
                <c:pt idx="433">
                  <c:v>38798</c:v>
                </c:pt>
                <c:pt idx="434">
                  <c:v>38799</c:v>
                </c:pt>
                <c:pt idx="435">
                  <c:v>38800</c:v>
                </c:pt>
                <c:pt idx="436">
                  <c:v>38801</c:v>
                </c:pt>
                <c:pt idx="437">
                  <c:v>38802</c:v>
                </c:pt>
                <c:pt idx="438">
                  <c:v>38803</c:v>
                </c:pt>
                <c:pt idx="439">
                  <c:v>38804</c:v>
                </c:pt>
                <c:pt idx="440">
                  <c:v>38805</c:v>
                </c:pt>
                <c:pt idx="441">
                  <c:v>38806</c:v>
                </c:pt>
                <c:pt idx="442">
                  <c:v>38807</c:v>
                </c:pt>
                <c:pt idx="443">
                  <c:v>38808</c:v>
                </c:pt>
                <c:pt idx="444">
                  <c:v>38809</c:v>
                </c:pt>
                <c:pt idx="445">
                  <c:v>38810</c:v>
                </c:pt>
                <c:pt idx="446">
                  <c:v>38811</c:v>
                </c:pt>
                <c:pt idx="447">
                  <c:v>38812</c:v>
                </c:pt>
                <c:pt idx="448">
                  <c:v>38813</c:v>
                </c:pt>
                <c:pt idx="449">
                  <c:v>38814</c:v>
                </c:pt>
                <c:pt idx="450">
                  <c:v>38815</c:v>
                </c:pt>
                <c:pt idx="451">
                  <c:v>38816</c:v>
                </c:pt>
                <c:pt idx="452">
                  <c:v>38817</c:v>
                </c:pt>
                <c:pt idx="453">
                  <c:v>38818</c:v>
                </c:pt>
                <c:pt idx="454">
                  <c:v>38819</c:v>
                </c:pt>
                <c:pt idx="455">
                  <c:v>38820</c:v>
                </c:pt>
                <c:pt idx="456">
                  <c:v>38821</c:v>
                </c:pt>
                <c:pt idx="457">
                  <c:v>38822</c:v>
                </c:pt>
                <c:pt idx="458">
                  <c:v>38823</c:v>
                </c:pt>
                <c:pt idx="459">
                  <c:v>38824</c:v>
                </c:pt>
                <c:pt idx="460">
                  <c:v>38825</c:v>
                </c:pt>
                <c:pt idx="461">
                  <c:v>38826</c:v>
                </c:pt>
                <c:pt idx="462">
                  <c:v>38827</c:v>
                </c:pt>
                <c:pt idx="463">
                  <c:v>38828</c:v>
                </c:pt>
                <c:pt idx="464">
                  <c:v>38829</c:v>
                </c:pt>
                <c:pt idx="465">
                  <c:v>38830</c:v>
                </c:pt>
                <c:pt idx="466">
                  <c:v>38831</c:v>
                </c:pt>
                <c:pt idx="467">
                  <c:v>38832</c:v>
                </c:pt>
                <c:pt idx="468">
                  <c:v>38833</c:v>
                </c:pt>
                <c:pt idx="469">
                  <c:v>38834</c:v>
                </c:pt>
                <c:pt idx="470">
                  <c:v>38835</c:v>
                </c:pt>
                <c:pt idx="471">
                  <c:v>38836</c:v>
                </c:pt>
                <c:pt idx="472">
                  <c:v>38837</c:v>
                </c:pt>
                <c:pt idx="473">
                  <c:v>38838</c:v>
                </c:pt>
                <c:pt idx="474">
                  <c:v>38839</c:v>
                </c:pt>
                <c:pt idx="475">
                  <c:v>38840</c:v>
                </c:pt>
                <c:pt idx="476">
                  <c:v>38841</c:v>
                </c:pt>
                <c:pt idx="477">
                  <c:v>38842</c:v>
                </c:pt>
                <c:pt idx="478">
                  <c:v>38843</c:v>
                </c:pt>
                <c:pt idx="479">
                  <c:v>38844</c:v>
                </c:pt>
                <c:pt idx="480">
                  <c:v>38845</c:v>
                </c:pt>
                <c:pt idx="481">
                  <c:v>38846</c:v>
                </c:pt>
                <c:pt idx="482">
                  <c:v>38847</c:v>
                </c:pt>
                <c:pt idx="483">
                  <c:v>38848</c:v>
                </c:pt>
                <c:pt idx="484">
                  <c:v>38849</c:v>
                </c:pt>
                <c:pt idx="485">
                  <c:v>38850</c:v>
                </c:pt>
                <c:pt idx="486">
                  <c:v>38851</c:v>
                </c:pt>
                <c:pt idx="487">
                  <c:v>38852</c:v>
                </c:pt>
                <c:pt idx="488">
                  <c:v>38853</c:v>
                </c:pt>
                <c:pt idx="489">
                  <c:v>38854</c:v>
                </c:pt>
                <c:pt idx="490">
                  <c:v>38855</c:v>
                </c:pt>
                <c:pt idx="491">
                  <c:v>38856</c:v>
                </c:pt>
                <c:pt idx="492">
                  <c:v>38857</c:v>
                </c:pt>
                <c:pt idx="493">
                  <c:v>38858</c:v>
                </c:pt>
                <c:pt idx="494">
                  <c:v>38859</c:v>
                </c:pt>
                <c:pt idx="495">
                  <c:v>38860</c:v>
                </c:pt>
                <c:pt idx="496">
                  <c:v>38861</c:v>
                </c:pt>
                <c:pt idx="497">
                  <c:v>38862</c:v>
                </c:pt>
                <c:pt idx="498">
                  <c:v>38863</c:v>
                </c:pt>
                <c:pt idx="499">
                  <c:v>38864</c:v>
                </c:pt>
                <c:pt idx="500">
                  <c:v>38865</c:v>
                </c:pt>
                <c:pt idx="501">
                  <c:v>38866</c:v>
                </c:pt>
                <c:pt idx="502">
                  <c:v>38867</c:v>
                </c:pt>
                <c:pt idx="503">
                  <c:v>38868</c:v>
                </c:pt>
                <c:pt idx="504">
                  <c:v>38869</c:v>
                </c:pt>
                <c:pt idx="505">
                  <c:v>38870</c:v>
                </c:pt>
                <c:pt idx="506">
                  <c:v>38871</c:v>
                </c:pt>
                <c:pt idx="507">
                  <c:v>38872</c:v>
                </c:pt>
                <c:pt idx="508">
                  <c:v>38873</c:v>
                </c:pt>
                <c:pt idx="509">
                  <c:v>38874</c:v>
                </c:pt>
                <c:pt idx="510">
                  <c:v>38875</c:v>
                </c:pt>
                <c:pt idx="511">
                  <c:v>38876</c:v>
                </c:pt>
                <c:pt idx="512">
                  <c:v>38877</c:v>
                </c:pt>
                <c:pt idx="513">
                  <c:v>38878</c:v>
                </c:pt>
                <c:pt idx="514">
                  <c:v>38879</c:v>
                </c:pt>
                <c:pt idx="515">
                  <c:v>38880</c:v>
                </c:pt>
                <c:pt idx="516">
                  <c:v>38881</c:v>
                </c:pt>
                <c:pt idx="517">
                  <c:v>38882</c:v>
                </c:pt>
                <c:pt idx="518">
                  <c:v>38883</c:v>
                </c:pt>
                <c:pt idx="519">
                  <c:v>38884</c:v>
                </c:pt>
                <c:pt idx="520">
                  <c:v>38885</c:v>
                </c:pt>
                <c:pt idx="521">
                  <c:v>38886</c:v>
                </c:pt>
                <c:pt idx="522">
                  <c:v>38887</c:v>
                </c:pt>
                <c:pt idx="523">
                  <c:v>38888</c:v>
                </c:pt>
                <c:pt idx="524">
                  <c:v>38889</c:v>
                </c:pt>
                <c:pt idx="525">
                  <c:v>38890</c:v>
                </c:pt>
                <c:pt idx="526">
                  <c:v>38891</c:v>
                </c:pt>
                <c:pt idx="527">
                  <c:v>38892</c:v>
                </c:pt>
                <c:pt idx="528">
                  <c:v>38893</c:v>
                </c:pt>
                <c:pt idx="529">
                  <c:v>38894</c:v>
                </c:pt>
                <c:pt idx="530">
                  <c:v>38895</c:v>
                </c:pt>
                <c:pt idx="531">
                  <c:v>38896</c:v>
                </c:pt>
                <c:pt idx="532">
                  <c:v>38897</c:v>
                </c:pt>
                <c:pt idx="533">
                  <c:v>38898</c:v>
                </c:pt>
                <c:pt idx="534">
                  <c:v>38899</c:v>
                </c:pt>
                <c:pt idx="535">
                  <c:v>38900</c:v>
                </c:pt>
                <c:pt idx="536">
                  <c:v>38901</c:v>
                </c:pt>
                <c:pt idx="537">
                  <c:v>38902</c:v>
                </c:pt>
                <c:pt idx="538">
                  <c:v>38903</c:v>
                </c:pt>
                <c:pt idx="539">
                  <c:v>38904</c:v>
                </c:pt>
                <c:pt idx="540">
                  <c:v>38905</c:v>
                </c:pt>
                <c:pt idx="541">
                  <c:v>38906</c:v>
                </c:pt>
                <c:pt idx="542">
                  <c:v>38907</c:v>
                </c:pt>
                <c:pt idx="543">
                  <c:v>38908</c:v>
                </c:pt>
                <c:pt idx="544">
                  <c:v>38909</c:v>
                </c:pt>
                <c:pt idx="545">
                  <c:v>38910</c:v>
                </c:pt>
                <c:pt idx="546">
                  <c:v>38911</c:v>
                </c:pt>
                <c:pt idx="547">
                  <c:v>38912</c:v>
                </c:pt>
                <c:pt idx="548">
                  <c:v>38913</c:v>
                </c:pt>
                <c:pt idx="549">
                  <c:v>38914</c:v>
                </c:pt>
                <c:pt idx="550">
                  <c:v>38915</c:v>
                </c:pt>
                <c:pt idx="551">
                  <c:v>38916</c:v>
                </c:pt>
                <c:pt idx="552">
                  <c:v>38917</c:v>
                </c:pt>
                <c:pt idx="553">
                  <c:v>38918</c:v>
                </c:pt>
                <c:pt idx="554">
                  <c:v>38919</c:v>
                </c:pt>
                <c:pt idx="555">
                  <c:v>38920</c:v>
                </c:pt>
                <c:pt idx="556">
                  <c:v>38921</c:v>
                </c:pt>
                <c:pt idx="557">
                  <c:v>38922</c:v>
                </c:pt>
                <c:pt idx="558">
                  <c:v>38923</c:v>
                </c:pt>
                <c:pt idx="559">
                  <c:v>38924</c:v>
                </c:pt>
                <c:pt idx="560">
                  <c:v>38925</c:v>
                </c:pt>
                <c:pt idx="561">
                  <c:v>38926</c:v>
                </c:pt>
                <c:pt idx="562">
                  <c:v>38927</c:v>
                </c:pt>
                <c:pt idx="563">
                  <c:v>38928</c:v>
                </c:pt>
                <c:pt idx="564">
                  <c:v>38929</c:v>
                </c:pt>
                <c:pt idx="565">
                  <c:v>38930</c:v>
                </c:pt>
                <c:pt idx="566">
                  <c:v>38931</c:v>
                </c:pt>
                <c:pt idx="567">
                  <c:v>38932</c:v>
                </c:pt>
                <c:pt idx="568">
                  <c:v>38933</c:v>
                </c:pt>
                <c:pt idx="569">
                  <c:v>38934</c:v>
                </c:pt>
                <c:pt idx="570">
                  <c:v>38935</c:v>
                </c:pt>
                <c:pt idx="571">
                  <c:v>38936</c:v>
                </c:pt>
                <c:pt idx="572">
                  <c:v>38937</c:v>
                </c:pt>
                <c:pt idx="573">
                  <c:v>38938</c:v>
                </c:pt>
                <c:pt idx="574">
                  <c:v>38939</c:v>
                </c:pt>
                <c:pt idx="575">
                  <c:v>38940</c:v>
                </c:pt>
                <c:pt idx="576">
                  <c:v>38941</c:v>
                </c:pt>
                <c:pt idx="577">
                  <c:v>38942</c:v>
                </c:pt>
                <c:pt idx="578">
                  <c:v>38943</c:v>
                </c:pt>
                <c:pt idx="579">
                  <c:v>38944</c:v>
                </c:pt>
                <c:pt idx="580">
                  <c:v>38945</c:v>
                </c:pt>
                <c:pt idx="581">
                  <c:v>38946</c:v>
                </c:pt>
                <c:pt idx="582">
                  <c:v>38947</c:v>
                </c:pt>
                <c:pt idx="583">
                  <c:v>38948</c:v>
                </c:pt>
                <c:pt idx="584">
                  <c:v>38949</c:v>
                </c:pt>
                <c:pt idx="585">
                  <c:v>38950</c:v>
                </c:pt>
                <c:pt idx="586">
                  <c:v>38951</c:v>
                </c:pt>
                <c:pt idx="587">
                  <c:v>38952</c:v>
                </c:pt>
                <c:pt idx="588">
                  <c:v>38953</c:v>
                </c:pt>
                <c:pt idx="589">
                  <c:v>38954</c:v>
                </c:pt>
                <c:pt idx="590">
                  <c:v>38955</c:v>
                </c:pt>
                <c:pt idx="591">
                  <c:v>38956</c:v>
                </c:pt>
                <c:pt idx="592">
                  <c:v>38957</c:v>
                </c:pt>
                <c:pt idx="593">
                  <c:v>38958</c:v>
                </c:pt>
                <c:pt idx="594">
                  <c:v>38959</c:v>
                </c:pt>
                <c:pt idx="595">
                  <c:v>38960</c:v>
                </c:pt>
                <c:pt idx="596">
                  <c:v>38961</c:v>
                </c:pt>
                <c:pt idx="597">
                  <c:v>38962</c:v>
                </c:pt>
                <c:pt idx="598">
                  <c:v>38963</c:v>
                </c:pt>
                <c:pt idx="599">
                  <c:v>38964</c:v>
                </c:pt>
                <c:pt idx="600">
                  <c:v>38965</c:v>
                </c:pt>
                <c:pt idx="601">
                  <c:v>38966</c:v>
                </c:pt>
                <c:pt idx="602">
                  <c:v>38967</c:v>
                </c:pt>
                <c:pt idx="603">
                  <c:v>38968</c:v>
                </c:pt>
                <c:pt idx="604">
                  <c:v>38969</c:v>
                </c:pt>
                <c:pt idx="605">
                  <c:v>38970</c:v>
                </c:pt>
                <c:pt idx="606">
                  <c:v>38971</c:v>
                </c:pt>
                <c:pt idx="607">
                  <c:v>38972</c:v>
                </c:pt>
                <c:pt idx="608">
                  <c:v>38973</c:v>
                </c:pt>
                <c:pt idx="609">
                  <c:v>38974</c:v>
                </c:pt>
                <c:pt idx="610">
                  <c:v>38975</c:v>
                </c:pt>
                <c:pt idx="611">
                  <c:v>38976</c:v>
                </c:pt>
                <c:pt idx="612">
                  <c:v>38977</c:v>
                </c:pt>
                <c:pt idx="613">
                  <c:v>38978</c:v>
                </c:pt>
                <c:pt idx="614">
                  <c:v>38979</c:v>
                </c:pt>
                <c:pt idx="615">
                  <c:v>38980</c:v>
                </c:pt>
                <c:pt idx="616">
                  <c:v>38981</c:v>
                </c:pt>
                <c:pt idx="617">
                  <c:v>38982</c:v>
                </c:pt>
                <c:pt idx="618">
                  <c:v>38983</c:v>
                </c:pt>
                <c:pt idx="619">
                  <c:v>38984</c:v>
                </c:pt>
                <c:pt idx="620">
                  <c:v>38985</c:v>
                </c:pt>
                <c:pt idx="621">
                  <c:v>38986</c:v>
                </c:pt>
                <c:pt idx="622">
                  <c:v>38987</c:v>
                </c:pt>
                <c:pt idx="623">
                  <c:v>38988</c:v>
                </c:pt>
                <c:pt idx="624">
                  <c:v>38989</c:v>
                </c:pt>
                <c:pt idx="625">
                  <c:v>38990</c:v>
                </c:pt>
                <c:pt idx="626">
                  <c:v>38991</c:v>
                </c:pt>
                <c:pt idx="627">
                  <c:v>38992</c:v>
                </c:pt>
                <c:pt idx="628">
                  <c:v>38993</c:v>
                </c:pt>
                <c:pt idx="629">
                  <c:v>38994</c:v>
                </c:pt>
                <c:pt idx="630">
                  <c:v>38995</c:v>
                </c:pt>
                <c:pt idx="631">
                  <c:v>38996</c:v>
                </c:pt>
                <c:pt idx="632">
                  <c:v>38997</c:v>
                </c:pt>
                <c:pt idx="633">
                  <c:v>38998</c:v>
                </c:pt>
                <c:pt idx="634">
                  <c:v>38999</c:v>
                </c:pt>
                <c:pt idx="635">
                  <c:v>39000</c:v>
                </c:pt>
                <c:pt idx="636">
                  <c:v>39001</c:v>
                </c:pt>
                <c:pt idx="637">
                  <c:v>39002</c:v>
                </c:pt>
                <c:pt idx="638">
                  <c:v>39003</c:v>
                </c:pt>
                <c:pt idx="639">
                  <c:v>39004</c:v>
                </c:pt>
                <c:pt idx="640">
                  <c:v>39005</c:v>
                </c:pt>
                <c:pt idx="641">
                  <c:v>39006</c:v>
                </c:pt>
                <c:pt idx="642">
                  <c:v>39007</c:v>
                </c:pt>
                <c:pt idx="643">
                  <c:v>39008</c:v>
                </c:pt>
                <c:pt idx="644">
                  <c:v>39009</c:v>
                </c:pt>
                <c:pt idx="645">
                  <c:v>39010</c:v>
                </c:pt>
                <c:pt idx="646">
                  <c:v>39011</c:v>
                </c:pt>
                <c:pt idx="647">
                  <c:v>39012</c:v>
                </c:pt>
                <c:pt idx="648">
                  <c:v>39013</c:v>
                </c:pt>
                <c:pt idx="649">
                  <c:v>39014</c:v>
                </c:pt>
                <c:pt idx="650">
                  <c:v>39015</c:v>
                </c:pt>
                <c:pt idx="651">
                  <c:v>39016</c:v>
                </c:pt>
                <c:pt idx="652">
                  <c:v>39017</c:v>
                </c:pt>
                <c:pt idx="653">
                  <c:v>39018</c:v>
                </c:pt>
                <c:pt idx="654">
                  <c:v>39019</c:v>
                </c:pt>
              </c:numCache>
            </c:numRef>
          </c:cat>
          <c:val>
            <c:numRef>
              <c:f>Normalized!$AX$3:$AX$657</c:f>
              <c:numCache>
                <c:formatCode>General</c:formatCode>
                <c:ptCount val="655"/>
                <c:pt idx="0">
                  <c:v>0</c:v>
                </c:pt>
                <c:pt idx="1">
                  <c:v>0</c:v>
                </c:pt>
                <c:pt idx="2">
                  <c:v>0</c:v>
                </c:pt>
                <c:pt idx="3">
                  <c:v>0</c:v>
                </c:pt>
                <c:pt idx="4">
                  <c:v>0</c:v>
                </c:pt>
                <c:pt idx="5">
                  <c:v>0</c:v>
                </c:pt>
                <c:pt idx="6">
                  <c:v>0</c:v>
                </c:pt>
                <c:pt idx="7">
                  <c:v>0</c:v>
                </c:pt>
                <c:pt idx="8">
                  <c:v>2.8571428571428591E-2</c:v>
                </c:pt>
                <c:pt idx="9">
                  <c:v>5.7142857142857141E-2</c:v>
                </c:pt>
                <c:pt idx="10">
                  <c:v>8.5714285714285715E-2</c:v>
                </c:pt>
                <c:pt idx="11">
                  <c:v>0.11428571428571439</c:v>
                </c:pt>
                <c:pt idx="12">
                  <c:v>0.14285714285714302</c:v>
                </c:pt>
                <c:pt idx="13">
                  <c:v>0.14285714285714302</c:v>
                </c:pt>
                <c:pt idx="14">
                  <c:v>0.14285714285714302</c:v>
                </c:pt>
                <c:pt idx="15">
                  <c:v>0.11428571428571439</c:v>
                </c:pt>
                <c:pt idx="16">
                  <c:v>8.5714285714285715E-2</c:v>
                </c:pt>
                <c:pt idx="17">
                  <c:v>5.7142857142857141E-2</c:v>
                </c:pt>
                <c:pt idx="18">
                  <c:v>2.8571428571428591E-2</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2.8571428571428591E-2</c:v>
                </c:pt>
                <c:pt idx="53">
                  <c:v>5.7142857142857141E-2</c:v>
                </c:pt>
                <c:pt idx="54">
                  <c:v>8.5714285714285715E-2</c:v>
                </c:pt>
                <c:pt idx="55">
                  <c:v>0.17142857142857137</c:v>
                </c:pt>
                <c:pt idx="56">
                  <c:v>0.25714285714285745</c:v>
                </c:pt>
                <c:pt idx="57">
                  <c:v>0.31428571428571456</c:v>
                </c:pt>
                <c:pt idx="58">
                  <c:v>0.371428571428572</c:v>
                </c:pt>
                <c:pt idx="59">
                  <c:v>0.4</c:v>
                </c:pt>
                <c:pt idx="60">
                  <c:v>0.37142857142857189</c:v>
                </c:pt>
                <c:pt idx="61">
                  <c:v>0.3428571428571428</c:v>
                </c:pt>
                <c:pt idx="62">
                  <c:v>0.25714285714285745</c:v>
                </c:pt>
                <c:pt idx="63">
                  <c:v>0.17142857142857137</c:v>
                </c:pt>
                <c:pt idx="64">
                  <c:v>0.11428571428571439</c:v>
                </c:pt>
                <c:pt idx="65">
                  <c:v>5.7142857142857141E-2</c:v>
                </c:pt>
                <c:pt idx="66">
                  <c:v>0</c:v>
                </c:pt>
                <c:pt idx="67">
                  <c:v>0</c:v>
                </c:pt>
                <c:pt idx="68">
                  <c:v>0</c:v>
                </c:pt>
                <c:pt idx="69">
                  <c:v>0</c:v>
                </c:pt>
                <c:pt idx="70">
                  <c:v>0</c:v>
                </c:pt>
                <c:pt idx="71">
                  <c:v>0</c:v>
                </c:pt>
                <c:pt idx="72">
                  <c:v>0</c:v>
                </c:pt>
                <c:pt idx="73">
                  <c:v>0</c:v>
                </c:pt>
                <c:pt idx="74">
                  <c:v>0</c:v>
                </c:pt>
                <c:pt idx="75">
                  <c:v>0</c:v>
                </c:pt>
                <c:pt idx="76">
                  <c:v>0</c:v>
                </c:pt>
                <c:pt idx="77">
                  <c:v>0</c:v>
                </c:pt>
                <c:pt idx="78">
                  <c:v>8.5714285714285715E-2</c:v>
                </c:pt>
                <c:pt idx="79">
                  <c:v>0.17142857142857137</c:v>
                </c:pt>
                <c:pt idx="80">
                  <c:v>0.25714285714285745</c:v>
                </c:pt>
                <c:pt idx="81">
                  <c:v>0.34285714285714286</c:v>
                </c:pt>
                <c:pt idx="82">
                  <c:v>0.42857142857142855</c:v>
                </c:pt>
                <c:pt idx="83">
                  <c:v>0.42857142857142855</c:v>
                </c:pt>
                <c:pt idx="84">
                  <c:v>0.42857142857142855</c:v>
                </c:pt>
                <c:pt idx="85">
                  <c:v>0.34285714285714286</c:v>
                </c:pt>
                <c:pt idx="86">
                  <c:v>0.28571428571428603</c:v>
                </c:pt>
                <c:pt idx="87">
                  <c:v>0.22857142857142876</c:v>
                </c:pt>
                <c:pt idx="88">
                  <c:v>0.17142857142857137</c:v>
                </c:pt>
                <c:pt idx="89">
                  <c:v>0.11428571428571439</c:v>
                </c:pt>
                <c:pt idx="90">
                  <c:v>0.14285714285714302</c:v>
                </c:pt>
                <c:pt idx="91">
                  <c:v>0.14285714285714302</c:v>
                </c:pt>
                <c:pt idx="92">
                  <c:v>0.14285714285714302</c:v>
                </c:pt>
                <c:pt idx="93">
                  <c:v>0.11428571428571439</c:v>
                </c:pt>
                <c:pt idx="94">
                  <c:v>0.11428571428571439</c:v>
                </c:pt>
                <c:pt idx="95">
                  <c:v>0.11428571428571439</c:v>
                </c:pt>
                <c:pt idx="96">
                  <c:v>0.2</c:v>
                </c:pt>
                <c:pt idx="97">
                  <c:v>0.28571428571428603</c:v>
                </c:pt>
                <c:pt idx="98">
                  <c:v>0.40000000000000008</c:v>
                </c:pt>
                <c:pt idx="99">
                  <c:v>0.48571428571428615</c:v>
                </c:pt>
                <c:pt idx="100">
                  <c:v>0.57142857142857206</c:v>
                </c:pt>
                <c:pt idx="101">
                  <c:v>0.54285714285714259</c:v>
                </c:pt>
                <c:pt idx="102">
                  <c:v>0.51428571428571423</c:v>
                </c:pt>
                <c:pt idx="103">
                  <c:v>0.4</c:v>
                </c:pt>
                <c:pt idx="104">
                  <c:v>0.34285714285714286</c:v>
                </c:pt>
                <c:pt idx="105">
                  <c:v>0.34285714285714286</c:v>
                </c:pt>
                <c:pt idx="106">
                  <c:v>0.48571428571428615</c:v>
                </c:pt>
                <c:pt idx="107">
                  <c:v>0.62857142857142922</c:v>
                </c:pt>
                <c:pt idx="108">
                  <c:v>0.85714285714285765</c:v>
                </c:pt>
                <c:pt idx="109">
                  <c:v>1.0285714285714285</c:v>
                </c:pt>
                <c:pt idx="110">
                  <c:v>1.1428571428571439</c:v>
                </c:pt>
                <c:pt idx="111">
                  <c:v>1.0857142857142843</c:v>
                </c:pt>
                <c:pt idx="112">
                  <c:v>0.97142857142857231</c:v>
                </c:pt>
                <c:pt idx="113">
                  <c:v>0.74285714285714288</c:v>
                </c:pt>
                <c:pt idx="114">
                  <c:v>0.51428571428571423</c:v>
                </c:pt>
                <c:pt idx="115">
                  <c:v>0.28571428571428603</c:v>
                </c:pt>
                <c:pt idx="116">
                  <c:v>0.11428571428571439</c:v>
                </c:pt>
                <c:pt idx="117">
                  <c:v>0</c:v>
                </c:pt>
                <c:pt idx="118">
                  <c:v>0</c:v>
                </c:pt>
                <c:pt idx="119">
                  <c:v>0</c:v>
                </c:pt>
                <c:pt idx="120">
                  <c:v>0</c:v>
                </c:pt>
                <c:pt idx="121">
                  <c:v>0</c:v>
                </c:pt>
                <c:pt idx="122">
                  <c:v>8.5714285714285715E-2</c:v>
                </c:pt>
                <c:pt idx="123">
                  <c:v>0.17142857142857137</c:v>
                </c:pt>
                <c:pt idx="124">
                  <c:v>0.25714285714285745</c:v>
                </c:pt>
                <c:pt idx="125">
                  <c:v>0.34285714285714286</c:v>
                </c:pt>
                <c:pt idx="126">
                  <c:v>0.62857142857142922</c:v>
                </c:pt>
                <c:pt idx="127">
                  <c:v>1.2</c:v>
                </c:pt>
                <c:pt idx="128">
                  <c:v>1.771428571428572</c:v>
                </c:pt>
                <c:pt idx="129">
                  <c:v>2.2571428571428593</c:v>
                </c:pt>
                <c:pt idx="130">
                  <c:v>2.7428571428571442</c:v>
                </c:pt>
                <c:pt idx="131">
                  <c:v>3.0285714285714316</c:v>
                </c:pt>
                <c:pt idx="132">
                  <c:v>2.9428571428571431</c:v>
                </c:pt>
                <c:pt idx="133">
                  <c:v>2.6571428571428592</c:v>
                </c:pt>
                <c:pt idx="134">
                  <c:v>2.1142857142857143</c:v>
                </c:pt>
                <c:pt idx="135">
                  <c:v>1.5714285714285721</c:v>
                </c:pt>
                <c:pt idx="136">
                  <c:v>1.0285714285714289</c:v>
                </c:pt>
                <c:pt idx="137">
                  <c:v>0.48571428571428615</c:v>
                </c:pt>
                <c:pt idx="138">
                  <c:v>0.14285714285714302</c:v>
                </c:pt>
                <c:pt idx="139">
                  <c:v>0.14285714285714302</c:v>
                </c:pt>
                <c:pt idx="140">
                  <c:v>0.14285714285714302</c:v>
                </c:pt>
                <c:pt idx="141">
                  <c:v>0.11428571428571439</c:v>
                </c:pt>
                <c:pt idx="142">
                  <c:v>8.5714285714285715E-2</c:v>
                </c:pt>
                <c:pt idx="143">
                  <c:v>8.5714285714285715E-2</c:v>
                </c:pt>
                <c:pt idx="144">
                  <c:v>8.5714285714285715E-2</c:v>
                </c:pt>
                <c:pt idx="145">
                  <c:v>0.22857142857142876</c:v>
                </c:pt>
                <c:pt idx="146">
                  <c:v>0.4</c:v>
                </c:pt>
                <c:pt idx="147">
                  <c:v>0.57142857142857206</c:v>
                </c:pt>
                <c:pt idx="148">
                  <c:v>0.7714285714285728</c:v>
                </c:pt>
                <c:pt idx="149">
                  <c:v>0.97142857142857231</c:v>
                </c:pt>
                <c:pt idx="150">
                  <c:v>1</c:v>
                </c:pt>
                <c:pt idx="151">
                  <c:v>1.0285714285714285</c:v>
                </c:pt>
                <c:pt idx="152">
                  <c:v>0.9142857142857147</c:v>
                </c:pt>
                <c:pt idx="153">
                  <c:v>0.74285714285714277</c:v>
                </c:pt>
                <c:pt idx="154">
                  <c:v>0.57142857142857206</c:v>
                </c:pt>
                <c:pt idx="155">
                  <c:v>0.42857142857142849</c:v>
                </c:pt>
                <c:pt idx="156">
                  <c:v>0.31428571428571456</c:v>
                </c:pt>
                <c:pt idx="157">
                  <c:v>0.34285714285714286</c:v>
                </c:pt>
                <c:pt idx="158">
                  <c:v>0.371428571428572</c:v>
                </c:pt>
                <c:pt idx="159">
                  <c:v>0.42857142857142855</c:v>
                </c:pt>
                <c:pt idx="160">
                  <c:v>0.48571428571428615</c:v>
                </c:pt>
                <c:pt idx="161">
                  <c:v>0.51428571428571423</c:v>
                </c:pt>
                <c:pt idx="162">
                  <c:v>0.48571428571428615</c:v>
                </c:pt>
                <c:pt idx="163">
                  <c:v>0.42857142857142855</c:v>
                </c:pt>
                <c:pt idx="164">
                  <c:v>0.3428571428571428</c:v>
                </c:pt>
                <c:pt idx="165">
                  <c:v>0.25714285714285745</c:v>
                </c:pt>
                <c:pt idx="166">
                  <c:v>0.14285714285714302</c:v>
                </c:pt>
                <c:pt idx="167">
                  <c:v>8.5714285714285715E-2</c:v>
                </c:pt>
                <c:pt idx="168">
                  <c:v>5.7142857142857141E-2</c:v>
                </c:pt>
                <c:pt idx="169">
                  <c:v>0.14285714285714302</c:v>
                </c:pt>
                <c:pt idx="170">
                  <c:v>0.25714285714285745</c:v>
                </c:pt>
                <c:pt idx="171">
                  <c:v>0.51428571428571423</c:v>
                </c:pt>
                <c:pt idx="172">
                  <c:v>0.8</c:v>
                </c:pt>
                <c:pt idx="173">
                  <c:v>1.0857142857142847</c:v>
                </c:pt>
                <c:pt idx="174">
                  <c:v>1.3142857142857161</c:v>
                </c:pt>
                <c:pt idx="175">
                  <c:v>1.5428571428571431</c:v>
                </c:pt>
                <c:pt idx="176">
                  <c:v>1.5428571428571429</c:v>
                </c:pt>
                <c:pt idx="177">
                  <c:v>1.4857142857142838</c:v>
                </c:pt>
                <c:pt idx="178">
                  <c:v>1.3142857142857156</c:v>
                </c:pt>
                <c:pt idx="179">
                  <c:v>1.0571428571428574</c:v>
                </c:pt>
                <c:pt idx="180">
                  <c:v>0.77142857142857257</c:v>
                </c:pt>
                <c:pt idx="181">
                  <c:v>0.54285714285714259</c:v>
                </c:pt>
                <c:pt idx="182">
                  <c:v>0.31428571428571456</c:v>
                </c:pt>
                <c:pt idx="183">
                  <c:v>0.2</c:v>
                </c:pt>
                <c:pt idx="184">
                  <c:v>0.4</c:v>
                </c:pt>
                <c:pt idx="185">
                  <c:v>0.60000000000000053</c:v>
                </c:pt>
                <c:pt idx="186">
                  <c:v>0.85714285714285765</c:v>
                </c:pt>
                <c:pt idx="187">
                  <c:v>1.1428571428571439</c:v>
                </c:pt>
                <c:pt idx="188">
                  <c:v>1.4285714285714286</c:v>
                </c:pt>
                <c:pt idx="189">
                  <c:v>1.457142857142856</c:v>
                </c:pt>
                <c:pt idx="190">
                  <c:v>1.4857142857142835</c:v>
                </c:pt>
                <c:pt idx="191">
                  <c:v>1.2857142857142843</c:v>
                </c:pt>
                <c:pt idx="192">
                  <c:v>1.0857142857142847</c:v>
                </c:pt>
                <c:pt idx="193">
                  <c:v>0.88571428571428557</c:v>
                </c:pt>
                <c:pt idx="194">
                  <c:v>0.71428571428571463</c:v>
                </c:pt>
                <c:pt idx="195">
                  <c:v>0.54285714285714259</c:v>
                </c:pt>
                <c:pt idx="196">
                  <c:v>0.57142857142857206</c:v>
                </c:pt>
                <c:pt idx="197">
                  <c:v>0.60000000000000053</c:v>
                </c:pt>
                <c:pt idx="198">
                  <c:v>0.57142857142857206</c:v>
                </c:pt>
                <c:pt idx="199">
                  <c:v>0.51428571428571423</c:v>
                </c:pt>
                <c:pt idx="200">
                  <c:v>0.45714285714285752</c:v>
                </c:pt>
                <c:pt idx="201">
                  <c:v>0.37142857142857194</c:v>
                </c:pt>
                <c:pt idx="202">
                  <c:v>0.28571428571428603</c:v>
                </c:pt>
                <c:pt idx="203">
                  <c:v>0.25714285714285745</c:v>
                </c:pt>
                <c:pt idx="204">
                  <c:v>0.22857142857142876</c:v>
                </c:pt>
                <c:pt idx="205">
                  <c:v>0.2</c:v>
                </c:pt>
                <c:pt idx="206">
                  <c:v>0.2</c:v>
                </c:pt>
                <c:pt idx="207">
                  <c:v>0.2</c:v>
                </c:pt>
                <c:pt idx="208">
                  <c:v>0.2</c:v>
                </c:pt>
                <c:pt idx="209">
                  <c:v>0.17142857142857137</c:v>
                </c:pt>
                <c:pt idx="210">
                  <c:v>0.14285714285714302</c:v>
                </c:pt>
                <c:pt idx="211">
                  <c:v>0.11428571428571439</c:v>
                </c:pt>
                <c:pt idx="212">
                  <c:v>0.25714285714285745</c:v>
                </c:pt>
                <c:pt idx="213">
                  <c:v>0.42857142857142855</c:v>
                </c:pt>
                <c:pt idx="214">
                  <c:v>0.60000000000000053</c:v>
                </c:pt>
                <c:pt idx="215">
                  <c:v>1.257142857142856</c:v>
                </c:pt>
                <c:pt idx="216">
                  <c:v>1.9428571428571437</c:v>
                </c:pt>
                <c:pt idx="217">
                  <c:v>2.5428571428571431</c:v>
                </c:pt>
                <c:pt idx="218">
                  <c:v>3.1142857142857148</c:v>
                </c:pt>
                <c:pt idx="219">
                  <c:v>3.5142857142857138</c:v>
                </c:pt>
                <c:pt idx="220">
                  <c:v>3.4</c:v>
                </c:pt>
                <c:pt idx="221">
                  <c:v>3.2857142857142883</c:v>
                </c:pt>
                <c:pt idx="222">
                  <c:v>2.6000000000000005</c:v>
                </c:pt>
                <c:pt idx="223">
                  <c:v>1.9142857142857168</c:v>
                </c:pt>
                <c:pt idx="224">
                  <c:v>1.3142857142857161</c:v>
                </c:pt>
                <c:pt idx="225">
                  <c:v>0.74285714285714277</c:v>
                </c:pt>
                <c:pt idx="226">
                  <c:v>0.2</c:v>
                </c:pt>
                <c:pt idx="227">
                  <c:v>0.14285714285714302</c:v>
                </c:pt>
                <c:pt idx="228">
                  <c:v>8.5714285714285715E-2</c:v>
                </c:pt>
                <c:pt idx="229">
                  <c:v>0.11428571428571439</c:v>
                </c:pt>
                <c:pt idx="230">
                  <c:v>0.14285714285714302</c:v>
                </c:pt>
                <c:pt idx="231">
                  <c:v>0.14285714285714302</c:v>
                </c:pt>
                <c:pt idx="232">
                  <c:v>0.14285714285714302</c:v>
                </c:pt>
                <c:pt idx="233">
                  <c:v>0.11428571428571439</c:v>
                </c:pt>
                <c:pt idx="234">
                  <c:v>8.5714285714285715E-2</c:v>
                </c:pt>
                <c:pt idx="235">
                  <c:v>5.7142857142857141E-2</c:v>
                </c:pt>
                <c:pt idx="236">
                  <c:v>2.8571428571428591E-2</c:v>
                </c:pt>
                <c:pt idx="237">
                  <c:v>0</c:v>
                </c:pt>
                <c:pt idx="238">
                  <c:v>0</c:v>
                </c:pt>
                <c:pt idx="239">
                  <c:v>0</c:v>
                </c:pt>
                <c:pt idx="240">
                  <c:v>2.8571428571428591E-2</c:v>
                </c:pt>
                <c:pt idx="241">
                  <c:v>5.7142857142857141E-2</c:v>
                </c:pt>
                <c:pt idx="242">
                  <c:v>8.5714285714285715E-2</c:v>
                </c:pt>
                <c:pt idx="243">
                  <c:v>0.11428571428571439</c:v>
                </c:pt>
                <c:pt idx="244">
                  <c:v>0.14285714285714302</c:v>
                </c:pt>
                <c:pt idx="245">
                  <c:v>0.14285714285714302</c:v>
                </c:pt>
                <c:pt idx="246">
                  <c:v>0.14285714285714302</c:v>
                </c:pt>
                <c:pt idx="247">
                  <c:v>0.11428571428571439</c:v>
                </c:pt>
                <c:pt idx="248">
                  <c:v>8.5714285714285715E-2</c:v>
                </c:pt>
                <c:pt idx="249">
                  <c:v>5.7142857142857141E-2</c:v>
                </c:pt>
                <c:pt idx="250">
                  <c:v>2.8571428571428591E-2</c:v>
                </c:pt>
                <c:pt idx="251">
                  <c:v>0</c:v>
                </c:pt>
                <c:pt idx="252">
                  <c:v>0</c:v>
                </c:pt>
                <c:pt idx="253">
                  <c:v>0</c:v>
                </c:pt>
                <c:pt idx="254">
                  <c:v>0</c:v>
                </c:pt>
                <c:pt idx="255">
                  <c:v>2.8571428571428591E-2</c:v>
                </c:pt>
                <c:pt idx="256">
                  <c:v>0.17142857142857137</c:v>
                </c:pt>
                <c:pt idx="257">
                  <c:v>0.31428571428571461</c:v>
                </c:pt>
                <c:pt idx="258">
                  <c:v>0.45714285714285752</c:v>
                </c:pt>
                <c:pt idx="259">
                  <c:v>0.60000000000000064</c:v>
                </c:pt>
                <c:pt idx="260">
                  <c:v>0.71428571428571463</c:v>
                </c:pt>
                <c:pt idx="261">
                  <c:v>0.71428571428571463</c:v>
                </c:pt>
                <c:pt idx="262">
                  <c:v>0.6857142857142855</c:v>
                </c:pt>
                <c:pt idx="263">
                  <c:v>0.71428571428571463</c:v>
                </c:pt>
                <c:pt idx="264">
                  <c:v>0.74285714285714288</c:v>
                </c:pt>
                <c:pt idx="265">
                  <c:v>0.7714285714285728</c:v>
                </c:pt>
                <c:pt idx="266">
                  <c:v>0.8</c:v>
                </c:pt>
                <c:pt idx="267">
                  <c:v>0.85714285714285765</c:v>
                </c:pt>
                <c:pt idx="268">
                  <c:v>0.85714285714285765</c:v>
                </c:pt>
                <c:pt idx="269">
                  <c:v>0.9142857142857147</c:v>
                </c:pt>
                <c:pt idx="270">
                  <c:v>0.79999999999999993</c:v>
                </c:pt>
                <c:pt idx="271">
                  <c:v>0.6857142857142855</c:v>
                </c:pt>
                <c:pt idx="272">
                  <c:v>0.57142857142857206</c:v>
                </c:pt>
                <c:pt idx="273">
                  <c:v>0.45714285714285741</c:v>
                </c:pt>
                <c:pt idx="274">
                  <c:v>0.31428571428571456</c:v>
                </c:pt>
                <c:pt idx="275">
                  <c:v>0.34285714285714286</c:v>
                </c:pt>
                <c:pt idx="276">
                  <c:v>0.31428571428571456</c:v>
                </c:pt>
                <c:pt idx="277">
                  <c:v>0.28571428571428603</c:v>
                </c:pt>
                <c:pt idx="278">
                  <c:v>0.371428571428572</c:v>
                </c:pt>
                <c:pt idx="279">
                  <c:v>0.42857142857142855</c:v>
                </c:pt>
                <c:pt idx="280">
                  <c:v>0.62857142857142922</c:v>
                </c:pt>
                <c:pt idx="281">
                  <c:v>0.85714285714285765</c:v>
                </c:pt>
                <c:pt idx="282">
                  <c:v>1.0857142857142847</c:v>
                </c:pt>
                <c:pt idx="283">
                  <c:v>1.2</c:v>
                </c:pt>
                <c:pt idx="284">
                  <c:v>1.3142857142857156</c:v>
                </c:pt>
                <c:pt idx="285">
                  <c:v>1.1714285714285726</c:v>
                </c:pt>
                <c:pt idx="286">
                  <c:v>1.0571428571428574</c:v>
                </c:pt>
                <c:pt idx="287">
                  <c:v>0.8</c:v>
                </c:pt>
                <c:pt idx="288">
                  <c:v>0.54285714285714259</c:v>
                </c:pt>
                <c:pt idx="289">
                  <c:v>0.28571428571428603</c:v>
                </c:pt>
                <c:pt idx="290">
                  <c:v>0.14285714285714302</c:v>
                </c:pt>
                <c:pt idx="291">
                  <c:v>0</c:v>
                </c:pt>
                <c:pt idx="292">
                  <c:v>0</c:v>
                </c:pt>
                <c:pt idx="293">
                  <c:v>0</c:v>
                </c:pt>
                <c:pt idx="294">
                  <c:v>2.8571428571428591E-2</c:v>
                </c:pt>
                <c:pt idx="295">
                  <c:v>8.5714285714285715E-2</c:v>
                </c:pt>
                <c:pt idx="296">
                  <c:v>0.14285714285714302</c:v>
                </c:pt>
                <c:pt idx="297">
                  <c:v>0.2</c:v>
                </c:pt>
                <c:pt idx="298">
                  <c:v>0.3142857142857145</c:v>
                </c:pt>
                <c:pt idx="299">
                  <c:v>0.40000000000000008</c:v>
                </c:pt>
                <c:pt idx="300">
                  <c:v>0.45714285714285752</c:v>
                </c:pt>
                <c:pt idx="301">
                  <c:v>0.48571428571428615</c:v>
                </c:pt>
                <c:pt idx="302">
                  <c:v>0.48571428571428615</c:v>
                </c:pt>
                <c:pt idx="303">
                  <c:v>0.42857142857142855</c:v>
                </c:pt>
                <c:pt idx="304">
                  <c:v>0.37142857142857189</c:v>
                </c:pt>
                <c:pt idx="305">
                  <c:v>0.25714285714285745</c:v>
                </c:pt>
                <c:pt idx="306">
                  <c:v>0.17142857142857137</c:v>
                </c:pt>
                <c:pt idx="307">
                  <c:v>0.11428571428571439</c:v>
                </c:pt>
                <c:pt idx="308">
                  <c:v>0.11428571428571439</c:v>
                </c:pt>
                <c:pt idx="309">
                  <c:v>0.11428571428571439</c:v>
                </c:pt>
                <c:pt idx="310">
                  <c:v>0.17142857142857137</c:v>
                </c:pt>
                <c:pt idx="311">
                  <c:v>0.22857142857142876</c:v>
                </c:pt>
                <c:pt idx="312">
                  <c:v>0.28571428571428603</c:v>
                </c:pt>
                <c:pt idx="313">
                  <c:v>0.28571428571428603</c:v>
                </c:pt>
                <c:pt idx="314">
                  <c:v>0.28571428571428603</c:v>
                </c:pt>
                <c:pt idx="315">
                  <c:v>0.22857142857142876</c:v>
                </c:pt>
                <c:pt idx="316">
                  <c:v>0.22857142857142876</c:v>
                </c:pt>
                <c:pt idx="317">
                  <c:v>0.22857142857142876</c:v>
                </c:pt>
                <c:pt idx="318">
                  <c:v>0.22857142857142876</c:v>
                </c:pt>
                <c:pt idx="319">
                  <c:v>0.22857142857142876</c:v>
                </c:pt>
                <c:pt idx="320">
                  <c:v>0.28571428571428603</c:v>
                </c:pt>
                <c:pt idx="321">
                  <c:v>0.28571428571428603</c:v>
                </c:pt>
                <c:pt idx="322">
                  <c:v>0.28571428571428603</c:v>
                </c:pt>
                <c:pt idx="323">
                  <c:v>0.22857142857142876</c:v>
                </c:pt>
                <c:pt idx="324">
                  <c:v>0.2</c:v>
                </c:pt>
                <c:pt idx="325">
                  <c:v>0.17142857142857137</c:v>
                </c:pt>
                <c:pt idx="326">
                  <c:v>0.14285714285714302</c:v>
                </c:pt>
                <c:pt idx="327">
                  <c:v>0.11428571428571439</c:v>
                </c:pt>
                <c:pt idx="328">
                  <c:v>0.14285714285714302</c:v>
                </c:pt>
                <c:pt idx="329">
                  <c:v>0.14285714285714302</c:v>
                </c:pt>
                <c:pt idx="330">
                  <c:v>0.14285714285714302</c:v>
                </c:pt>
                <c:pt idx="331">
                  <c:v>0.17142857142857137</c:v>
                </c:pt>
                <c:pt idx="332">
                  <c:v>0.2</c:v>
                </c:pt>
                <c:pt idx="333">
                  <c:v>0.22857142857142876</c:v>
                </c:pt>
                <c:pt idx="334">
                  <c:v>0.25714285714285745</c:v>
                </c:pt>
                <c:pt idx="335">
                  <c:v>0.28571428571428603</c:v>
                </c:pt>
                <c:pt idx="336">
                  <c:v>0.28571428571428603</c:v>
                </c:pt>
                <c:pt idx="337">
                  <c:v>0.28571428571428603</c:v>
                </c:pt>
                <c:pt idx="338">
                  <c:v>0.22857142857142876</c:v>
                </c:pt>
                <c:pt idx="339">
                  <c:v>0.17142857142857137</c:v>
                </c:pt>
                <c:pt idx="340">
                  <c:v>0.22857142857142876</c:v>
                </c:pt>
                <c:pt idx="341">
                  <c:v>0.28571428571428603</c:v>
                </c:pt>
                <c:pt idx="342">
                  <c:v>0.34285714285714286</c:v>
                </c:pt>
                <c:pt idx="343">
                  <c:v>0.45714285714285752</c:v>
                </c:pt>
                <c:pt idx="344">
                  <c:v>0.57142857142857206</c:v>
                </c:pt>
                <c:pt idx="345">
                  <c:v>0.57142857142857206</c:v>
                </c:pt>
                <c:pt idx="346">
                  <c:v>0.57142857142857206</c:v>
                </c:pt>
                <c:pt idx="347">
                  <c:v>0.48571428571428615</c:v>
                </c:pt>
                <c:pt idx="348">
                  <c:v>0.40000000000000008</c:v>
                </c:pt>
                <c:pt idx="349">
                  <c:v>0.3142857142857145</c:v>
                </c:pt>
                <c:pt idx="350">
                  <c:v>0.22857142857142868</c:v>
                </c:pt>
                <c:pt idx="351">
                  <c:v>0.2</c:v>
                </c:pt>
                <c:pt idx="352">
                  <c:v>0.42857142857142855</c:v>
                </c:pt>
                <c:pt idx="353">
                  <c:v>0.65714285714285792</c:v>
                </c:pt>
                <c:pt idx="354">
                  <c:v>0.85714285714285765</c:v>
                </c:pt>
                <c:pt idx="355">
                  <c:v>1.0571428571428558</c:v>
                </c:pt>
                <c:pt idx="356">
                  <c:v>1.2</c:v>
                </c:pt>
                <c:pt idx="357">
                  <c:v>1.1714285714285726</c:v>
                </c:pt>
                <c:pt idx="358">
                  <c:v>1.0857142857142843</c:v>
                </c:pt>
                <c:pt idx="359">
                  <c:v>0.85714285714285765</c:v>
                </c:pt>
                <c:pt idx="360">
                  <c:v>0.62857142857142922</c:v>
                </c:pt>
                <c:pt idx="361">
                  <c:v>0.4</c:v>
                </c:pt>
                <c:pt idx="362">
                  <c:v>0.17142857142857137</c:v>
                </c:pt>
                <c:pt idx="363">
                  <c:v>8.5714285714285715E-2</c:v>
                </c:pt>
                <c:pt idx="364">
                  <c:v>0.17142857142857137</c:v>
                </c:pt>
                <c:pt idx="365">
                  <c:v>0.25714285714285745</c:v>
                </c:pt>
                <c:pt idx="366">
                  <c:v>0.34285714285714286</c:v>
                </c:pt>
                <c:pt idx="367">
                  <c:v>0.42857142857142855</c:v>
                </c:pt>
                <c:pt idx="368">
                  <c:v>0.42857142857142855</c:v>
                </c:pt>
                <c:pt idx="369">
                  <c:v>0.42857142857142855</c:v>
                </c:pt>
                <c:pt idx="370">
                  <c:v>0.34285714285714286</c:v>
                </c:pt>
                <c:pt idx="371">
                  <c:v>0.25714285714285745</c:v>
                </c:pt>
                <c:pt idx="372">
                  <c:v>0.17142857142857137</c:v>
                </c:pt>
                <c:pt idx="373">
                  <c:v>8.5714285714285715E-2</c:v>
                </c:pt>
                <c:pt idx="374">
                  <c:v>0</c:v>
                </c:pt>
                <c:pt idx="375">
                  <c:v>0</c:v>
                </c:pt>
                <c:pt idx="376">
                  <c:v>0</c:v>
                </c:pt>
                <c:pt idx="377">
                  <c:v>0</c:v>
                </c:pt>
                <c:pt idx="378">
                  <c:v>0</c:v>
                </c:pt>
                <c:pt idx="379">
                  <c:v>0</c:v>
                </c:pt>
                <c:pt idx="380">
                  <c:v>0</c:v>
                </c:pt>
                <c:pt idx="381">
                  <c:v>0</c:v>
                </c:pt>
                <c:pt idx="382">
                  <c:v>0</c:v>
                </c:pt>
                <c:pt idx="383">
                  <c:v>0</c:v>
                </c:pt>
                <c:pt idx="384">
                  <c:v>0</c:v>
                </c:pt>
                <c:pt idx="385">
                  <c:v>8.5714285714285715E-2</c:v>
                </c:pt>
                <c:pt idx="386">
                  <c:v>0.17142857142857137</c:v>
                </c:pt>
                <c:pt idx="387">
                  <c:v>0.25714285714285745</c:v>
                </c:pt>
                <c:pt idx="388">
                  <c:v>0.34285714285714286</c:v>
                </c:pt>
                <c:pt idx="389">
                  <c:v>0.42857142857142855</c:v>
                </c:pt>
                <c:pt idx="390">
                  <c:v>0.42857142857142855</c:v>
                </c:pt>
                <c:pt idx="391">
                  <c:v>0.48571428571428615</c:v>
                </c:pt>
                <c:pt idx="392">
                  <c:v>0.45714285714285752</c:v>
                </c:pt>
                <c:pt idx="393">
                  <c:v>0.45714285714285752</c:v>
                </c:pt>
                <c:pt idx="394">
                  <c:v>0.45714285714285752</c:v>
                </c:pt>
                <c:pt idx="395">
                  <c:v>0.48571428571428626</c:v>
                </c:pt>
                <c:pt idx="396">
                  <c:v>0.45714285714285752</c:v>
                </c:pt>
                <c:pt idx="397">
                  <c:v>0.51428571428571423</c:v>
                </c:pt>
                <c:pt idx="398">
                  <c:v>0.48571428571428615</c:v>
                </c:pt>
                <c:pt idx="399">
                  <c:v>0.48571428571428615</c:v>
                </c:pt>
                <c:pt idx="400">
                  <c:v>0.42857142857142855</c:v>
                </c:pt>
                <c:pt idx="401">
                  <c:v>0.37142857142857189</c:v>
                </c:pt>
                <c:pt idx="402">
                  <c:v>0.28571428571428603</c:v>
                </c:pt>
                <c:pt idx="403">
                  <c:v>0.25714285714285745</c:v>
                </c:pt>
                <c:pt idx="404">
                  <c:v>0.2</c:v>
                </c:pt>
                <c:pt idx="405">
                  <c:v>0.28571428571428603</c:v>
                </c:pt>
                <c:pt idx="406">
                  <c:v>0.34285714285714286</c:v>
                </c:pt>
                <c:pt idx="407">
                  <c:v>0.48571428571428615</c:v>
                </c:pt>
                <c:pt idx="408">
                  <c:v>0.6857142857142855</c:v>
                </c:pt>
                <c:pt idx="409">
                  <c:v>1.1142857142857161</c:v>
                </c:pt>
                <c:pt idx="410">
                  <c:v>1.4285714285714284</c:v>
                </c:pt>
                <c:pt idx="411">
                  <c:v>1.8285714285714285</c:v>
                </c:pt>
                <c:pt idx="412">
                  <c:v>2.0571428571428592</c:v>
                </c:pt>
                <c:pt idx="413">
                  <c:v>2.2571428571428593</c:v>
                </c:pt>
                <c:pt idx="414">
                  <c:v>2.2000000000000002</c:v>
                </c:pt>
                <c:pt idx="415">
                  <c:v>2.1142857142857143</c:v>
                </c:pt>
                <c:pt idx="416">
                  <c:v>1.8</c:v>
                </c:pt>
                <c:pt idx="417">
                  <c:v>1.6</c:v>
                </c:pt>
                <c:pt idx="418">
                  <c:v>1.3714285714285721</c:v>
                </c:pt>
                <c:pt idx="419">
                  <c:v>1.1714285714285726</c:v>
                </c:pt>
                <c:pt idx="420">
                  <c:v>0.97142857142857231</c:v>
                </c:pt>
                <c:pt idx="421">
                  <c:v>0.9142857142857147</c:v>
                </c:pt>
                <c:pt idx="422">
                  <c:v>1.0285714285714287</c:v>
                </c:pt>
                <c:pt idx="423">
                  <c:v>1.0857142857142847</c:v>
                </c:pt>
                <c:pt idx="424">
                  <c:v>1.2285714285714286</c:v>
                </c:pt>
                <c:pt idx="425">
                  <c:v>1.3714285714285721</c:v>
                </c:pt>
                <c:pt idx="426">
                  <c:v>1.5714285714285721</c:v>
                </c:pt>
                <c:pt idx="427">
                  <c:v>1.6</c:v>
                </c:pt>
                <c:pt idx="428">
                  <c:v>1.6857142857142846</c:v>
                </c:pt>
                <c:pt idx="429">
                  <c:v>1.4857142857142838</c:v>
                </c:pt>
                <c:pt idx="430">
                  <c:v>1.3428571428571427</c:v>
                </c:pt>
                <c:pt idx="431">
                  <c:v>1.1142857142857157</c:v>
                </c:pt>
                <c:pt idx="432">
                  <c:v>0.85714285714285765</c:v>
                </c:pt>
                <c:pt idx="433">
                  <c:v>0.57142857142857206</c:v>
                </c:pt>
                <c:pt idx="434">
                  <c:v>0.51428571428571423</c:v>
                </c:pt>
                <c:pt idx="435">
                  <c:v>0.42857142857142855</c:v>
                </c:pt>
                <c:pt idx="436">
                  <c:v>0.4</c:v>
                </c:pt>
                <c:pt idx="437">
                  <c:v>0.65714285714285792</c:v>
                </c:pt>
                <c:pt idx="438">
                  <c:v>0.9142857142857147</c:v>
                </c:pt>
                <c:pt idx="439">
                  <c:v>1.1714285714285724</c:v>
                </c:pt>
                <c:pt idx="440">
                  <c:v>1.4571428571428562</c:v>
                </c:pt>
                <c:pt idx="441">
                  <c:v>1.7142857142857153</c:v>
                </c:pt>
                <c:pt idx="442">
                  <c:v>1.7142857142857153</c:v>
                </c:pt>
                <c:pt idx="443">
                  <c:v>1.8857142857142846</c:v>
                </c:pt>
                <c:pt idx="444">
                  <c:v>1.7714285714285711</c:v>
                </c:pt>
                <c:pt idx="445">
                  <c:v>1.7428571428571427</c:v>
                </c:pt>
                <c:pt idx="446">
                  <c:v>1.8</c:v>
                </c:pt>
                <c:pt idx="447">
                  <c:v>1.9142857142857161</c:v>
                </c:pt>
                <c:pt idx="448">
                  <c:v>1.8857142857142843</c:v>
                </c:pt>
                <c:pt idx="449">
                  <c:v>2.2285714285714318</c:v>
                </c:pt>
                <c:pt idx="450">
                  <c:v>2.3142857142857127</c:v>
                </c:pt>
                <c:pt idx="451">
                  <c:v>2.3428571428571425</c:v>
                </c:pt>
                <c:pt idx="452">
                  <c:v>2.1999999999999997</c:v>
                </c:pt>
                <c:pt idx="453">
                  <c:v>2.714285714285714</c:v>
                </c:pt>
                <c:pt idx="454">
                  <c:v>3.0571428571428592</c:v>
                </c:pt>
                <c:pt idx="455">
                  <c:v>3.6</c:v>
                </c:pt>
                <c:pt idx="456">
                  <c:v>4.1142857142857077</c:v>
                </c:pt>
                <c:pt idx="457">
                  <c:v>4.8</c:v>
                </c:pt>
                <c:pt idx="458">
                  <c:v>4.8</c:v>
                </c:pt>
                <c:pt idx="459">
                  <c:v>4.8857142857142852</c:v>
                </c:pt>
                <c:pt idx="460">
                  <c:v>4.2857142857142874</c:v>
                </c:pt>
                <c:pt idx="461">
                  <c:v>3.7428571428571442</c:v>
                </c:pt>
                <c:pt idx="462">
                  <c:v>3.0857142857142859</c:v>
                </c:pt>
                <c:pt idx="463">
                  <c:v>2.4</c:v>
                </c:pt>
                <c:pt idx="464">
                  <c:v>1.6571428571428573</c:v>
                </c:pt>
                <c:pt idx="465">
                  <c:v>1.5714285714285721</c:v>
                </c:pt>
                <c:pt idx="466">
                  <c:v>1.8857142857142846</c:v>
                </c:pt>
                <c:pt idx="467">
                  <c:v>2.2285714285714318</c:v>
                </c:pt>
                <c:pt idx="468">
                  <c:v>2.9142857142857137</c:v>
                </c:pt>
                <c:pt idx="469">
                  <c:v>3.6857142857142855</c:v>
                </c:pt>
                <c:pt idx="470">
                  <c:v>4.4000000000000004</c:v>
                </c:pt>
                <c:pt idx="471">
                  <c:v>4.7142857142857091</c:v>
                </c:pt>
                <c:pt idx="472">
                  <c:v>5.0285714285714285</c:v>
                </c:pt>
                <c:pt idx="473">
                  <c:v>4.6571428571428504</c:v>
                </c:pt>
                <c:pt idx="474">
                  <c:v>4.6285714285714255</c:v>
                </c:pt>
                <c:pt idx="475">
                  <c:v>4.3142857142857078</c:v>
                </c:pt>
                <c:pt idx="476">
                  <c:v>3.9428571428571422</c:v>
                </c:pt>
                <c:pt idx="477">
                  <c:v>3.8857142857142861</c:v>
                </c:pt>
                <c:pt idx="478">
                  <c:v>4.2285714285714295</c:v>
                </c:pt>
                <c:pt idx="479">
                  <c:v>4.4571428571428555</c:v>
                </c:pt>
                <c:pt idx="480">
                  <c:v>5.0571428571428516</c:v>
                </c:pt>
                <c:pt idx="481">
                  <c:v>5.2</c:v>
                </c:pt>
                <c:pt idx="482">
                  <c:v>5.2857142857142874</c:v>
                </c:pt>
                <c:pt idx="483">
                  <c:v>5.3714285714285719</c:v>
                </c:pt>
                <c:pt idx="484">
                  <c:v>4.8857142857142861</c:v>
                </c:pt>
                <c:pt idx="485">
                  <c:v>4.4000000000000004</c:v>
                </c:pt>
                <c:pt idx="486">
                  <c:v>4.6571428571428504</c:v>
                </c:pt>
                <c:pt idx="487">
                  <c:v>5.1428571428571415</c:v>
                </c:pt>
                <c:pt idx="488">
                  <c:v>6</c:v>
                </c:pt>
                <c:pt idx="489">
                  <c:v>7.2</c:v>
                </c:pt>
                <c:pt idx="490">
                  <c:v>8.6</c:v>
                </c:pt>
                <c:pt idx="491">
                  <c:v>9.8571428571428683</c:v>
                </c:pt>
                <c:pt idx="492">
                  <c:v>10.885714285714302</c:v>
                </c:pt>
                <c:pt idx="493">
                  <c:v>11.285714285714286</c:v>
                </c:pt>
                <c:pt idx="494">
                  <c:v>11.31428571428572</c:v>
                </c:pt>
                <c:pt idx="495">
                  <c:v>10.828571428571413</c:v>
                </c:pt>
                <c:pt idx="496">
                  <c:v>10.31428571428572</c:v>
                </c:pt>
                <c:pt idx="497">
                  <c:v>10.057142857142866</c:v>
                </c:pt>
                <c:pt idx="498">
                  <c:v>10.771428571428569</c:v>
                </c:pt>
                <c:pt idx="499">
                  <c:v>11.742857142857135</c:v>
                </c:pt>
                <c:pt idx="500">
                  <c:v>12.828571428571413</c:v>
                </c:pt>
                <c:pt idx="501">
                  <c:v>13.885714285714302</c:v>
                </c:pt>
                <c:pt idx="502">
                  <c:v>14.514285714285714</c:v>
                </c:pt>
                <c:pt idx="503">
                  <c:v>14.342857142857142</c:v>
                </c:pt>
                <c:pt idx="504">
                  <c:v>13.514285714285714</c:v>
                </c:pt>
                <c:pt idx="505">
                  <c:v>12.257142857142856</c:v>
                </c:pt>
                <c:pt idx="506">
                  <c:v>10.714285714285714</c:v>
                </c:pt>
                <c:pt idx="507">
                  <c:v>9.0285714285714107</c:v>
                </c:pt>
                <c:pt idx="508">
                  <c:v>7.3142857142857078</c:v>
                </c:pt>
                <c:pt idx="509">
                  <c:v>6.2857142857142874</c:v>
                </c:pt>
                <c:pt idx="510">
                  <c:v>5.8285714285714265</c:v>
                </c:pt>
                <c:pt idx="511">
                  <c:v>5.5428571428571436</c:v>
                </c:pt>
                <c:pt idx="512">
                  <c:v>5.3142857142857087</c:v>
                </c:pt>
                <c:pt idx="513">
                  <c:v>5.2571428571428545</c:v>
                </c:pt>
                <c:pt idx="514">
                  <c:v>5.2285714285714286</c:v>
                </c:pt>
                <c:pt idx="515">
                  <c:v>5.1428571428571415</c:v>
                </c:pt>
                <c:pt idx="516">
                  <c:v>4.9714285714285724</c:v>
                </c:pt>
                <c:pt idx="517">
                  <c:v>4.5142857142857089</c:v>
                </c:pt>
                <c:pt idx="518">
                  <c:v>4.0285714285714285</c:v>
                </c:pt>
                <c:pt idx="519">
                  <c:v>3.342857142857143</c:v>
                </c:pt>
                <c:pt idx="520">
                  <c:v>2.7142857142857144</c:v>
                </c:pt>
                <c:pt idx="521">
                  <c:v>2.2000000000000002</c:v>
                </c:pt>
                <c:pt idx="522">
                  <c:v>1.857142857142857</c:v>
                </c:pt>
                <c:pt idx="523">
                  <c:v>1.5142857142857153</c:v>
                </c:pt>
                <c:pt idx="524">
                  <c:v>1.4285714285714284</c:v>
                </c:pt>
                <c:pt idx="525">
                  <c:v>1.3428571428571441</c:v>
                </c:pt>
                <c:pt idx="526">
                  <c:v>1.257142857142856</c:v>
                </c:pt>
                <c:pt idx="527">
                  <c:v>1.2285714285714284</c:v>
                </c:pt>
                <c:pt idx="528">
                  <c:v>1.1714285714285724</c:v>
                </c:pt>
                <c:pt idx="529">
                  <c:v>1.0571428571428572</c:v>
                </c:pt>
                <c:pt idx="530">
                  <c:v>1</c:v>
                </c:pt>
                <c:pt idx="531">
                  <c:v>0.9142857142857147</c:v>
                </c:pt>
                <c:pt idx="532">
                  <c:v>0.88571428571428557</c:v>
                </c:pt>
                <c:pt idx="533">
                  <c:v>0.88571428571428557</c:v>
                </c:pt>
                <c:pt idx="534">
                  <c:v>0.85714285714285765</c:v>
                </c:pt>
                <c:pt idx="535">
                  <c:v>1.0285714285714285</c:v>
                </c:pt>
                <c:pt idx="536">
                  <c:v>1.257142857142856</c:v>
                </c:pt>
                <c:pt idx="537">
                  <c:v>1.4285714285714284</c:v>
                </c:pt>
                <c:pt idx="538">
                  <c:v>1.5714285714285721</c:v>
                </c:pt>
                <c:pt idx="539">
                  <c:v>1.7714285714285711</c:v>
                </c:pt>
                <c:pt idx="540">
                  <c:v>1.6857142857142846</c:v>
                </c:pt>
                <c:pt idx="541">
                  <c:v>1.6285714285714297</c:v>
                </c:pt>
                <c:pt idx="542">
                  <c:v>1.457142857142856</c:v>
                </c:pt>
                <c:pt idx="543">
                  <c:v>1.2857142857142843</c:v>
                </c:pt>
                <c:pt idx="544">
                  <c:v>1.0857142857142847</c:v>
                </c:pt>
                <c:pt idx="545">
                  <c:v>0.9142857142857147</c:v>
                </c:pt>
                <c:pt idx="546">
                  <c:v>0.6857142857142855</c:v>
                </c:pt>
                <c:pt idx="547">
                  <c:v>0.65714285714285792</c:v>
                </c:pt>
                <c:pt idx="548">
                  <c:v>0.59999999999999987</c:v>
                </c:pt>
                <c:pt idx="549">
                  <c:v>0.45714285714285752</c:v>
                </c:pt>
                <c:pt idx="550">
                  <c:v>0.31428571428571456</c:v>
                </c:pt>
                <c:pt idx="551">
                  <c:v>0.2</c:v>
                </c:pt>
                <c:pt idx="552">
                  <c:v>8.5714285714285715E-2</c:v>
                </c:pt>
                <c:pt idx="553">
                  <c:v>0</c:v>
                </c:pt>
                <c:pt idx="554">
                  <c:v>0</c:v>
                </c:pt>
                <c:pt idx="555">
                  <c:v>0</c:v>
                </c:pt>
                <c:pt idx="556">
                  <c:v>0</c:v>
                </c:pt>
                <c:pt idx="557">
                  <c:v>0</c:v>
                </c:pt>
                <c:pt idx="558">
                  <c:v>0</c:v>
                </c:pt>
                <c:pt idx="559">
                  <c:v>0</c:v>
                </c:pt>
                <c:pt idx="560">
                  <c:v>0.22857142857142876</c:v>
                </c:pt>
                <c:pt idx="561">
                  <c:v>0.45714285714285752</c:v>
                </c:pt>
                <c:pt idx="562">
                  <c:v>0.6857142857142855</c:v>
                </c:pt>
                <c:pt idx="563">
                  <c:v>0.9142857142857147</c:v>
                </c:pt>
                <c:pt idx="564">
                  <c:v>1.1428571428571439</c:v>
                </c:pt>
                <c:pt idx="565">
                  <c:v>1.1428571428571439</c:v>
                </c:pt>
                <c:pt idx="566">
                  <c:v>1.1428571428571439</c:v>
                </c:pt>
                <c:pt idx="567">
                  <c:v>0.9142857142857147</c:v>
                </c:pt>
                <c:pt idx="568">
                  <c:v>0.6857142857142855</c:v>
                </c:pt>
                <c:pt idx="569">
                  <c:v>0.45714285714285752</c:v>
                </c:pt>
                <c:pt idx="570">
                  <c:v>0.22857142857142876</c:v>
                </c:pt>
                <c:pt idx="571">
                  <c:v>0</c:v>
                </c:pt>
                <c:pt idx="572">
                  <c:v>0</c:v>
                </c:pt>
                <c:pt idx="573">
                  <c:v>0</c:v>
                </c:pt>
                <c:pt idx="574">
                  <c:v>0</c:v>
                </c:pt>
                <c:pt idx="575">
                  <c:v>0</c:v>
                </c:pt>
                <c:pt idx="576">
                  <c:v>0.11428571428571439</c:v>
                </c:pt>
                <c:pt idx="577">
                  <c:v>0.22857142857142876</c:v>
                </c:pt>
                <c:pt idx="578">
                  <c:v>0.34285714285714286</c:v>
                </c:pt>
                <c:pt idx="579">
                  <c:v>0.45714285714285752</c:v>
                </c:pt>
                <c:pt idx="580">
                  <c:v>0.57142857142857206</c:v>
                </c:pt>
                <c:pt idx="581">
                  <c:v>0.57142857142857206</c:v>
                </c:pt>
                <c:pt idx="582">
                  <c:v>0.57142857142857206</c:v>
                </c:pt>
                <c:pt idx="583">
                  <c:v>0.45714285714285752</c:v>
                </c:pt>
                <c:pt idx="584">
                  <c:v>0.34285714285714286</c:v>
                </c:pt>
                <c:pt idx="585">
                  <c:v>0.22857142857142876</c:v>
                </c:pt>
                <c:pt idx="586">
                  <c:v>0.11428571428571439</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2.8571428571428591E-2</c:v>
                </c:pt>
                <c:pt idx="626">
                  <c:v>5.7142857142857141E-2</c:v>
                </c:pt>
                <c:pt idx="627">
                  <c:v>8.5714285714285715E-2</c:v>
                </c:pt>
                <c:pt idx="628">
                  <c:v>0.11428571428571439</c:v>
                </c:pt>
                <c:pt idx="629">
                  <c:v>0.14285714285714302</c:v>
                </c:pt>
                <c:pt idx="630">
                  <c:v>0.14285714285714302</c:v>
                </c:pt>
                <c:pt idx="631">
                  <c:v>0.14285714285714302</c:v>
                </c:pt>
                <c:pt idx="632">
                  <c:v>0.11428571428571439</c:v>
                </c:pt>
                <c:pt idx="633">
                  <c:v>8.5714285714285715E-2</c:v>
                </c:pt>
                <c:pt idx="634">
                  <c:v>5.7142857142857141E-2</c:v>
                </c:pt>
                <c:pt idx="635">
                  <c:v>8.5714285714285715E-2</c:v>
                </c:pt>
                <c:pt idx="636">
                  <c:v>0.11428571428571439</c:v>
                </c:pt>
                <c:pt idx="637">
                  <c:v>0.17142857142857137</c:v>
                </c:pt>
                <c:pt idx="638">
                  <c:v>0.22857142857142876</c:v>
                </c:pt>
                <c:pt idx="639">
                  <c:v>0.28571428571428603</c:v>
                </c:pt>
                <c:pt idx="640">
                  <c:v>0.28571428571428603</c:v>
                </c:pt>
                <c:pt idx="641">
                  <c:v>0.28571428571428603</c:v>
                </c:pt>
                <c:pt idx="642">
                  <c:v>0.28571428571428603</c:v>
                </c:pt>
                <c:pt idx="643">
                  <c:v>0.28571428571428603</c:v>
                </c:pt>
                <c:pt idx="644">
                  <c:v>0.28571428571428603</c:v>
                </c:pt>
                <c:pt idx="645">
                  <c:v>0.28571428571428603</c:v>
                </c:pt>
                <c:pt idx="646">
                  <c:v>0.28571428571428603</c:v>
                </c:pt>
                <c:pt idx="647">
                  <c:v>0.34285714285714286</c:v>
                </c:pt>
                <c:pt idx="648">
                  <c:v>0.40000000000000008</c:v>
                </c:pt>
                <c:pt idx="649">
                  <c:v>0.42857142857142855</c:v>
                </c:pt>
                <c:pt idx="650">
                  <c:v>0.48571428571428615</c:v>
                </c:pt>
                <c:pt idx="651">
                  <c:v>0.54285714285714259</c:v>
                </c:pt>
                <c:pt idx="652">
                  <c:v>0.54285714285714259</c:v>
                </c:pt>
                <c:pt idx="653">
                  <c:v>0.42857142857142855</c:v>
                </c:pt>
                <c:pt idx="654">
                  <c:v>0.34285714285714286</c:v>
                </c:pt>
              </c:numCache>
            </c:numRef>
          </c:val>
          <c:smooth val="1"/>
        </c:ser>
        <c:dLbls>
          <c:showLegendKey val="0"/>
          <c:showVal val="0"/>
          <c:showCatName val="0"/>
          <c:showSerName val="0"/>
          <c:showPercent val="0"/>
          <c:showBubbleSize val="0"/>
        </c:dLbls>
        <c:marker val="1"/>
        <c:smooth val="0"/>
        <c:axId val="222820352"/>
        <c:axId val="572023936"/>
      </c:lineChart>
      <c:dateAx>
        <c:axId val="222820352"/>
        <c:scaling>
          <c:orientation val="minMax"/>
        </c:scaling>
        <c:delete val="0"/>
        <c:axPos val="b"/>
        <c:numFmt formatCode="m/d/yyyy" sourceLinked="0"/>
        <c:majorTickMark val="out"/>
        <c:minorTickMark val="none"/>
        <c:tickLblPos val="nextTo"/>
        <c:crossAx val="572023936"/>
        <c:crosses val="autoZero"/>
        <c:auto val="1"/>
        <c:lblOffset val="100"/>
        <c:baseTimeUnit val="days"/>
      </c:dateAx>
      <c:valAx>
        <c:axId val="572023936"/>
        <c:scaling>
          <c:orientation val="minMax"/>
          <c:max val="120"/>
          <c:min val="0"/>
        </c:scaling>
        <c:delete val="0"/>
        <c:axPos val="l"/>
        <c:majorGridlines>
          <c:spPr>
            <a:ln>
              <a:solidFill>
                <a:schemeClr val="bg1"/>
              </a:solidFill>
            </a:ln>
          </c:spPr>
        </c:majorGridlines>
        <c:numFmt formatCode="General" sourceLinked="1"/>
        <c:majorTickMark val="out"/>
        <c:minorTickMark val="none"/>
        <c:tickLblPos val="nextTo"/>
        <c:txPr>
          <a:bodyPr/>
          <a:lstStyle/>
          <a:p>
            <a:pPr>
              <a:defRPr>
                <a:solidFill>
                  <a:schemeClr val="bg1"/>
                </a:solidFill>
              </a:defRPr>
            </a:pPr>
            <a:endParaRPr lang="en-US"/>
          </a:p>
        </c:txPr>
        <c:crossAx val="222820352"/>
        <c:crosses val="autoZero"/>
        <c:crossBetween val="between"/>
      </c:valAx>
    </c:plotArea>
    <c:legend>
      <c:legendPos val="l"/>
      <c:legendEntry>
        <c:idx val="0"/>
        <c:txPr>
          <a:bodyPr/>
          <a:lstStyle/>
          <a:p>
            <a:pPr>
              <a:defRPr sz="1400">
                <a:latin typeface="Gill Sans MT" pitchFamily="34" charset="0"/>
              </a:defRPr>
            </a:pPr>
            <a:endParaRPr lang="en-US"/>
          </a:p>
        </c:txPr>
      </c:legendEntry>
      <c:legendEntry>
        <c:idx val="1"/>
        <c:txPr>
          <a:bodyPr/>
          <a:lstStyle/>
          <a:p>
            <a:pPr>
              <a:defRPr sz="1400">
                <a:latin typeface="Gill Sans MT" pitchFamily="34" charset="0"/>
              </a:defRPr>
            </a:pPr>
            <a:endParaRPr lang="en-US"/>
          </a:p>
        </c:txPr>
      </c:legendEntry>
      <c:layout>
        <c:manualLayout>
          <c:xMode val="edge"/>
          <c:yMode val="edge"/>
          <c:x val="0.19613142598012945"/>
          <c:y val="0.12924577136191309"/>
          <c:w val="0.32132635253054176"/>
          <c:h val="0.26002697579469319"/>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C0E1C-0437-4E7C-944B-A812418E2B1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50A5BA9-BE8A-4BE9-AFEF-8911D5CB43B0}">
      <dgm:prSet phldrT="[Text]"/>
      <dgm:spPr/>
      <dgm:t>
        <a:bodyPr/>
        <a:lstStyle/>
        <a:p>
          <a:r>
            <a:rPr lang="en-US" dirty="0" smtClean="0"/>
            <a:t>Search 1</a:t>
          </a:r>
          <a:endParaRPr lang="en-US" dirty="0"/>
        </a:p>
      </dgm:t>
    </dgm:pt>
    <dgm:pt modelId="{B3484736-898A-4D98-A747-600E4FE5CAC6}" type="parTrans" cxnId="{BDCB518A-0760-4A6A-B3C6-EE206327EC51}">
      <dgm:prSet/>
      <dgm:spPr/>
      <dgm:t>
        <a:bodyPr/>
        <a:lstStyle/>
        <a:p>
          <a:endParaRPr lang="en-US"/>
        </a:p>
      </dgm:t>
    </dgm:pt>
    <dgm:pt modelId="{208816D6-A164-4BEE-9AE5-D00DCB851949}" type="sibTrans" cxnId="{BDCB518A-0760-4A6A-B3C6-EE206327EC51}">
      <dgm:prSet/>
      <dgm:spPr/>
      <dgm:t>
        <a:bodyPr/>
        <a:lstStyle/>
        <a:p>
          <a:endParaRPr lang="en-US"/>
        </a:p>
      </dgm:t>
    </dgm:pt>
    <dgm:pt modelId="{0438336F-4C76-461B-B77E-508AA65485CA}">
      <dgm:prSet phldrT="[Text]"/>
      <dgm:spPr/>
      <dgm:t>
        <a:bodyPr/>
        <a:lstStyle/>
        <a:p>
          <a:endParaRPr lang="en-US" dirty="0"/>
        </a:p>
      </dgm:t>
    </dgm:pt>
    <dgm:pt modelId="{EA66FC50-D76B-4848-80EA-19AB8FEDB9BE}" type="parTrans" cxnId="{1B7DC6EB-A37E-4044-A7C1-CFFB138DC904}">
      <dgm:prSet/>
      <dgm:spPr/>
      <dgm:t>
        <a:bodyPr/>
        <a:lstStyle/>
        <a:p>
          <a:endParaRPr lang="en-US"/>
        </a:p>
      </dgm:t>
    </dgm:pt>
    <dgm:pt modelId="{9446961A-AC0F-4672-AF4A-C5E17895E6DD}" type="sibTrans" cxnId="{1B7DC6EB-A37E-4044-A7C1-CFFB138DC904}">
      <dgm:prSet/>
      <dgm:spPr/>
      <dgm:t>
        <a:bodyPr/>
        <a:lstStyle/>
        <a:p>
          <a:endParaRPr lang="en-US"/>
        </a:p>
      </dgm:t>
    </dgm:pt>
    <dgm:pt modelId="{7532323C-E027-4015-9557-794A17D4C164}">
      <dgm:prSet phldrT="[Text]"/>
      <dgm:spPr/>
      <dgm:t>
        <a:bodyPr/>
        <a:lstStyle/>
        <a:p>
          <a:r>
            <a:rPr lang="en-US" dirty="0" smtClean="0"/>
            <a:t>Search 2</a:t>
          </a:r>
          <a:endParaRPr lang="en-US" dirty="0"/>
        </a:p>
      </dgm:t>
    </dgm:pt>
    <dgm:pt modelId="{235A1FEF-3E51-4590-B94E-8283BF36FFB5}" type="parTrans" cxnId="{8F5CFFC7-8160-4396-8198-E8D12AEFBDB5}">
      <dgm:prSet/>
      <dgm:spPr/>
      <dgm:t>
        <a:bodyPr/>
        <a:lstStyle/>
        <a:p>
          <a:endParaRPr lang="en-US"/>
        </a:p>
      </dgm:t>
    </dgm:pt>
    <dgm:pt modelId="{3924EFEA-2C91-46D2-95E2-C7723375A952}" type="sibTrans" cxnId="{8F5CFFC7-8160-4396-8198-E8D12AEFBDB5}">
      <dgm:prSet/>
      <dgm:spPr/>
      <dgm:t>
        <a:bodyPr/>
        <a:lstStyle/>
        <a:p>
          <a:endParaRPr lang="en-US"/>
        </a:p>
      </dgm:t>
    </dgm:pt>
    <dgm:pt modelId="{ED2CE3E3-2AF9-4FBD-8033-F2210F1EFE47}">
      <dgm:prSet phldrT="[Text]"/>
      <dgm:spPr/>
      <dgm:t>
        <a:bodyPr/>
        <a:lstStyle/>
        <a:p>
          <a:r>
            <a:rPr lang="en-US" dirty="0" smtClean="0"/>
            <a:t>…</a:t>
          </a:r>
          <a:endParaRPr lang="en-US" dirty="0"/>
        </a:p>
      </dgm:t>
    </dgm:pt>
    <dgm:pt modelId="{AC2D8DFD-A97F-4967-B67E-5AA3140087EE}" type="parTrans" cxnId="{8C57C41B-8600-429F-8637-EEBCF3E17D59}">
      <dgm:prSet/>
      <dgm:spPr/>
      <dgm:t>
        <a:bodyPr/>
        <a:lstStyle/>
        <a:p>
          <a:endParaRPr lang="en-US"/>
        </a:p>
      </dgm:t>
    </dgm:pt>
    <dgm:pt modelId="{59E41CA2-5010-44DB-905C-A3A0B5A6309A}" type="sibTrans" cxnId="{8C57C41B-8600-429F-8637-EEBCF3E17D59}">
      <dgm:prSet/>
      <dgm:spPr/>
      <dgm:t>
        <a:bodyPr/>
        <a:lstStyle/>
        <a:p>
          <a:endParaRPr lang="en-US"/>
        </a:p>
      </dgm:t>
    </dgm:pt>
    <dgm:pt modelId="{239EF5B9-BC66-4673-855C-EC09CD3B1195}" type="pres">
      <dgm:prSet presAssocID="{897C0E1C-0437-4E7C-944B-A812418E2B17}" presName="rootnode" presStyleCnt="0">
        <dgm:presLayoutVars>
          <dgm:chMax/>
          <dgm:chPref/>
          <dgm:dir/>
          <dgm:animLvl val="lvl"/>
        </dgm:presLayoutVars>
      </dgm:prSet>
      <dgm:spPr/>
      <dgm:t>
        <a:bodyPr/>
        <a:lstStyle/>
        <a:p>
          <a:endParaRPr lang="en-US"/>
        </a:p>
      </dgm:t>
    </dgm:pt>
    <dgm:pt modelId="{7C844D80-CCC8-4268-81C3-ECCC0B08054A}" type="pres">
      <dgm:prSet presAssocID="{150A5BA9-BE8A-4BE9-AFEF-8911D5CB43B0}" presName="composite" presStyleCnt="0"/>
      <dgm:spPr/>
    </dgm:pt>
    <dgm:pt modelId="{636F7826-7009-402E-AEAF-4363B0FA58B6}" type="pres">
      <dgm:prSet presAssocID="{150A5BA9-BE8A-4BE9-AFEF-8911D5CB43B0}" presName="bentUpArrow1" presStyleLbl="alignImgPlace1" presStyleIdx="0" presStyleCnt="2"/>
      <dgm:spPr/>
    </dgm:pt>
    <dgm:pt modelId="{021B422A-2309-432C-A0EE-24FDD3B34F92}" type="pres">
      <dgm:prSet presAssocID="{150A5BA9-BE8A-4BE9-AFEF-8911D5CB43B0}" presName="ParentText" presStyleLbl="node1" presStyleIdx="0" presStyleCnt="3">
        <dgm:presLayoutVars>
          <dgm:chMax val="1"/>
          <dgm:chPref val="1"/>
          <dgm:bulletEnabled val="1"/>
        </dgm:presLayoutVars>
      </dgm:prSet>
      <dgm:spPr/>
      <dgm:t>
        <a:bodyPr/>
        <a:lstStyle/>
        <a:p>
          <a:endParaRPr lang="en-US"/>
        </a:p>
      </dgm:t>
    </dgm:pt>
    <dgm:pt modelId="{6CA649D3-331E-40F5-8C12-AD47F7ABB2AF}" type="pres">
      <dgm:prSet presAssocID="{150A5BA9-BE8A-4BE9-AFEF-8911D5CB43B0}" presName="ChildText" presStyleLbl="revTx" presStyleIdx="0" presStyleCnt="2">
        <dgm:presLayoutVars>
          <dgm:chMax val="0"/>
          <dgm:chPref val="0"/>
          <dgm:bulletEnabled val="1"/>
        </dgm:presLayoutVars>
      </dgm:prSet>
      <dgm:spPr/>
      <dgm:t>
        <a:bodyPr/>
        <a:lstStyle/>
        <a:p>
          <a:endParaRPr lang="en-US"/>
        </a:p>
      </dgm:t>
    </dgm:pt>
    <dgm:pt modelId="{551B9898-ECCE-4530-BDE4-FE8F11212DA3}" type="pres">
      <dgm:prSet presAssocID="{208816D6-A164-4BEE-9AE5-D00DCB851949}" presName="sibTrans" presStyleCnt="0"/>
      <dgm:spPr/>
    </dgm:pt>
    <dgm:pt modelId="{C7F2F9DD-8CB6-4624-83C2-C070820722FA}" type="pres">
      <dgm:prSet presAssocID="{7532323C-E027-4015-9557-794A17D4C164}" presName="composite" presStyleCnt="0"/>
      <dgm:spPr/>
    </dgm:pt>
    <dgm:pt modelId="{51CB7EC4-6F39-4818-B405-9883C80BB369}" type="pres">
      <dgm:prSet presAssocID="{7532323C-E027-4015-9557-794A17D4C164}" presName="bentUpArrow1" presStyleLbl="alignImgPlace1" presStyleIdx="1" presStyleCnt="2"/>
      <dgm:spPr/>
    </dgm:pt>
    <dgm:pt modelId="{1F44A19F-509B-4FC8-861A-E15E67E0408E}" type="pres">
      <dgm:prSet presAssocID="{7532323C-E027-4015-9557-794A17D4C164}" presName="ParentText" presStyleLbl="node1" presStyleIdx="1" presStyleCnt="3" custLinFactNeighborX="-11457" custLinFactNeighborY="4877">
        <dgm:presLayoutVars>
          <dgm:chMax val="1"/>
          <dgm:chPref val="1"/>
          <dgm:bulletEnabled val="1"/>
        </dgm:presLayoutVars>
      </dgm:prSet>
      <dgm:spPr/>
      <dgm:t>
        <a:bodyPr/>
        <a:lstStyle/>
        <a:p>
          <a:endParaRPr lang="en-US"/>
        </a:p>
      </dgm:t>
    </dgm:pt>
    <dgm:pt modelId="{3515C0AF-DE02-4FEF-9603-E7503951AA5C}" type="pres">
      <dgm:prSet presAssocID="{7532323C-E027-4015-9557-794A17D4C164}" presName="ChildText" presStyleLbl="revTx" presStyleIdx="1" presStyleCnt="2">
        <dgm:presLayoutVars>
          <dgm:chMax val="0"/>
          <dgm:chPref val="0"/>
          <dgm:bulletEnabled val="1"/>
        </dgm:presLayoutVars>
      </dgm:prSet>
      <dgm:spPr/>
      <dgm:t>
        <a:bodyPr/>
        <a:lstStyle/>
        <a:p>
          <a:endParaRPr lang="en-US"/>
        </a:p>
      </dgm:t>
    </dgm:pt>
    <dgm:pt modelId="{9E55DB20-8A1A-401B-A69F-6D2076778006}" type="pres">
      <dgm:prSet presAssocID="{3924EFEA-2C91-46D2-95E2-C7723375A952}" presName="sibTrans" presStyleCnt="0"/>
      <dgm:spPr/>
    </dgm:pt>
    <dgm:pt modelId="{57C9C305-3200-4DA0-AD62-B821A9B53821}" type="pres">
      <dgm:prSet presAssocID="{ED2CE3E3-2AF9-4FBD-8033-F2210F1EFE47}" presName="composite" presStyleCnt="0"/>
      <dgm:spPr/>
    </dgm:pt>
    <dgm:pt modelId="{8F940417-1149-4BAB-B8CB-1CA266E36962}" type="pres">
      <dgm:prSet presAssocID="{ED2CE3E3-2AF9-4FBD-8033-F2210F1EFE47}" presName="ParentText" presStyleLbl="node1" presStyleIdx="2" presStyleCnt="3">
        <dgm:presLayoutVars>
          <dgm:chMax val="1"/>
          <dgm:chPref val="1"/>
          <dgm:bulletEnabled val="1"/>
        </dgm:presLayoutVars>
      </dgm:prSet>
      <dgm:spPr/>
      <dgm:t>
        <a:bodyPr/>
        <a:lstStyle/>
        <a:p>
          <a:endParaRPr lang="en-US"/>
        </a:p>
      </dgm:t>
    </dgm:pt>
  </dgm:ptLst>
  <dgm:cxnLst>
    <dgm:cxn modelId="{EA9EEED3-3A70-4588-A041-F08504A73104}" type="presOf" srcId="{0438336F-4C76-461B-B77E-508AA65485CA}" destId="{6CA649D3-331E-40F5-8C12-AD47F7ABB2AF}" srcOrd="0" destOrd="0" presId="urn:microsoft.com/office/officeart/2005/8/layout/StepDownProcess"/>
    <dgm:cxn modelId="{BDCB518A-0760-4A6A-B3C6-EE206327EC51}" srcId="{897C0E1C-0437-4E7C-944B-A812418E2B17}" destId="{150A5BA9-BE8A-4BE9-AFEF-8911D5CB43B0}" srcOrd="0" destOrd="0" parTransId="{B3484736-898A-4D98-A747-600E4FE5CAC6}" sibTransId="{208816D6-A164-4BEE-9AE5-D00DCB851949}"/>
    <dgm:cxn modelId="{84B55AEB-6A60-48FB-9EB8-F6031F1BFE43}" type="presOf" srcId="{897C0E1C-0437-4E7C-944B-A812418E2B17}" destId="{239EF5B9-BC66-4673-855C-EC09CD3B1195}" srcOrd="0" destOrd="0" presId="urn:microsoft.com/office/officeart/2005/8/layout/StepDownProcess"/>
    <dgm:cxn modelId="{8C57C41B-8600-429F-8637-EEBCF3E17D59}" srcId="{897C0E1C-0437-4E7C-944B-A812418E2B17}" destId="{ED2CE3E3-2AF9-4FBD-8033-F2210F1EFE47}" srcOrd="2" destOrd="0" parTransId="{AC2D8DFD-A97F-4967-B67E-5AA3140087EE}" sibTransId="{59E41CA2-5010-44DB-905C-A3A0B5A6309A}"/>
    <dgm:cxn modelId="{8F5CFFC7-8160-4396-8198-E8D12AEFBDB5}" srcId="{897C0E1C-0437-4E7C-944B-A812418E2B17}" destId="{7532323C-E027-4015-9557-794A17D4C164}" srcOrd="1" destOrd="0" parTransId="{235A1FEF-3E51-4590-B94E-8283BF36FFB5}" sibTransId="{3924EFEA-2C91-46D2-95E2-C7723375A952}"/>
    <dgm:cxn modelId="{1B7DC6EB-A37E-4044-A7C1-CFFB138DC904}" srcId="{150A5BA9-BE8A-4BE9-AFEF-8911D5CB43B0}" destId="{0438336F-4C76-461B-B77E-508AA65485CA}" srcOrd="0" destOrd="0" parTransId="{EA66FC50-D76B-4848-80EA-19AB8FEDB9BE}" sibTransId="{9446961A-AC0F-4672-AF4A-C5E17895E6DD}"/>
    <dgm:cxn modelId="{BF642D08-CC18-4CA5-8203-CF0587A227B9}" type="presOf" srcId="{7532323C-E027-4015-9557-794A17D4C164}" destId="{1F44A19F-509B-4FC8-861A-E15E67E0408E}" srcOrd="0" destOrd="0" presId="urn:microsoft.com/office/officeart/2005/8/layout/StepDownProcess"/>
    <dgm:cxn modelId="{B190469F-9520-431B-A7C1-7C8A67EFDE8E}" type="presOf" srcId="{150A5BA9-BE8A-4BE9-AFEF-8911D5CB43B0}" destId="{021B422A-2309-432C-A0EE-24FDD3B34F92}" srcOrd="0" destOrd="0" presId="urn:microsoft.com/office/officeart/2005/8/layout/StepDownProcess"/>
    <dgm:cxn modelId="{5A2FC595-184E-4D04-BE68-BC1FB2E52D30}" type="presOf" srcId="{ED2CE3E3-2AF9-4FBD-8033-F2210F1EFE47}" destId="{8F940417-1149-4BAB-B8CB-1CA266E36962}" srcOrd="0" destOrd="0" presId="urn:microsoft.com/office/officeart/2005/8/layout/StepDownProcess"/>
    <dgm:cxn modelId="{2D7C80D7-6CE2-430A-B4C4-66BE6570558F}" type="presParOf" srcId="{239EF5B9-BC66-4673-855C-EC09CD3B1195}" destId="{7C844D80-CCC8-4268-81C3-ECCC0B08054A}" srcOrd="0" destOrd="0" presId="urn:microsoft.com/office/officeart/2005/8/layout/StepDownProcess"/>
    <dgm:cxn modelId="{9C24F2F7-541F-47E3-9268-E27381857D42}" type="presParOf" srcId="{7C844D80-CCC8-4268-81C3-ECCC0B08054A}" destId="{636F7826-7009-402E-AEAF-4363B0FA58B6}" srcOrd="0" destOrd="0" presId="urn:microsoft.com/office/officeart/2005/8/layout/StepDownProcess"/>
    <dgm:cxn modelId="{422ABFBC-1450-449B-8D69-99EAE3D5A52E}" type="presParOf" srcId="{7C844D80-CCC8-4268-81C3-ECCC0B08054A}" destId="{021B422A-2309-432C-A0EE-24FDD3B34F92}" srcOrd="1" destOrd="0" presId="urn:microsoft.com/office/officeart/2005/8/layout/StepDownProcess"/>
    <dgm:cxn modelId="{CB784CAA-57DC-487B-927A-79F488206452}" type="presParOf" srcId="{7C844D80-CCC8-4268-81C3-ECCC0B08054A}" destId="{6CA649D3-331E-40F5-8C12-AD47F7ABB2AF}" srcOrd="2" destOrd="0" presId="urn:microsoft.com/office/officeart/2005/8/layout/StepDownProcess"/>
    <dgm:cxn modelId="{5618C186-196B-46EE-9662-2DDB4E02C6BA}" type="presParOf" srcId="{239EF5B9-BC66-4673-855C-EC09CD3B1195}" destId="{551B9898-ECCE-4530-BDE4-FE8F11212DA3}" srcOrd="1" destOrd="0" presId="urn:microsoft.com/office/officeart/2005/8/layout/StepDownProcess"/>
    <dgm:cxn modelId="{D7D9070F-FCB3-4AD6-A998-E6FEC9644025}" type="presParOf" srcId="{239EF5B9-BC66-4673-855C-EC09CD3B1195}" destId="{C7F2F9DD-8CB6-4624-83C2-C070820722FA}" srcOrd="2" destOrd="0" presId="urn:microsoft.com/office/officeart/2005/8/layout/StepDownProcess"/>
    <dgm:cxn modelId="{B9501704-1814-4841-B012-C6F7EF7F63B7}" type="presParOf" srcId="{C7F2F9DD-8CB6-4624-83C2-C070820722FA}" destId="{51CB7EC4-6F39-4818-B405-9883C80BB369}" srcOrd="0" destOrd="0" presId="urn:microsoft.com/office/officeart/2005/8/layout/StepDownProcess"/>
    <dgm:cxn modelId="{CDC672DA-CE86-4942-B6CF-199A80C2A097}" type="presParOf" srcId="{C7F2F9DD-8CB6-4624-83C2-C070820722FA}" destId="{1F44A19F-509B-4FC8-861A-E15E67E0408E}" srcOrd="1" destOrd="0" presId="urn:microsoft.com/office/officeart/2005/8/layout/StepDownProcess"/>
    <dgm:cxn modelId="{AC044E6C-91F9-4058-9633-54DE5C4FB356}" type="presParOf" srcId="{C7F2F9DD-8CB6-4624-83C2-C070820722FA}" destId="{3515C0AF-DE02-4FEF-9603-E7503951AA5C}" srcOrd="2" destOrd="0" presId="urn:microsoft.com/office/officeart/2005/8/layout/StepDownProcess"/>
    <dgm:cxn modelId="{7CC5F102-A83C-4716-B167-D17580B9A8D1}" type="presParOf" srcId="{239EF5B9-BC66-4673-855C-EC09CD3B1195}" destId="{9E55DB20-8A1A-401B-A69F-6D2076778006}" srcOrd="3" destOrd="0" presId="urn:microsoft.com/office/officeart/2005/8/layout/StepDownProcess"/>
    <dgm:cxn modelId="{6C6325AB-1BD0-4B85-A924-8DA348B05A54}" type="presParOf" srcId="{239EF5B9-BC66-4673-855C-EC09CD3B1195}" destId="{57C9C305-3200-4DA0-AD62-B821A9B53821}" srcOrd="4" destOrd="0" presId="urn:microsoft.com/office/officeart/2005/8/layout/StepDownProcess"/>
    <dgm:cxn modelId="{64721D5E-BA9A-4F1E-867C-8DC709AD4936}" type="presParOf" srcId="{57C9C305-3200-4DA0-AD62-B821A9B53821}" destId="{8F940417-1149-4BAB-B8CB-1CA266E3696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C0E1C-0437-4E7C-944B-A812418E2B1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50A5BA9-BE8A-4BE9-AFEF-8911D5CB43B0}">
      <dgm:prSet phldrT="[Text]"/>
      <dgm:spPr/>
      <dgm:t>
        <a:bodyPr/>
        <a:lstStyle/>
        <a:p>
          <a:r>
            <a:rPr lang="en-US" dirty="0" smtClean="0"/>
            <a:t>Search 1</a:t>
          </a:r>
          <a:endParaRPr lang="en-US" dirty="0"/>
        </a:p>
      </dgm:t>
    </dgm:pt>
    <dgm:pt modelId="{B3484736-898A-4D98-A747-600E4FE5CAC6}" type="parTrans" cxnId="{BDCB518A-0760-4A6A-B3C6-EE206327EC51}">
      <dgm:prSet/>
      <dgm:spPr/>
      <dgm:t>
        <a:bodyPr/>
        <a:lstStyle/>
        <a:p>
          <a:endParaRPr lang="en-US"/>
        </a:p>
      </dgm:t>
    </dgm:pt>
    <dgm:pt modelId="{208816D6-A164-4BEE-9AE5-D00DCB851949}" type="sibTrans" cxnId="{BDCB518A-0760-4A6A-B3C6-EE206327EC51}">
      <dgm:prSet/>
      <dgm:spPr/>
      <dgm:t>
        <a:bodyPr/>
        <a:lstStyle/>
        <a:p>
          <a:endParaRPr lang="en-US"/>
        </a:p>
      </dgm:t>
    </dgm:pt>
    <dgm:pt modelId="{0438336F-4C76-461B-B77E-508AA65485CA}">
      <dgm:prSet phldrT="[Text]"/>
      <dgm:spPr/>
      <dgm:t>
        <a:bodyPr/>
        <a:lstStyle/>
        <a:p>
          <a:endParaRPr lang="en-US" dirty="0"/>
        </a:p>
      </dgm:t>
    </dgm:pt>
    <dgm:pt modelId="{EA66FC50-D76B-4848-80EA-19AB8FEDB9BE}" type="parTrans" cxnId="{1B7DC6EB-A37E-4044-A7C1-CFFB138DC904}">
      <dgm:prSet/>
      <dgm:spPr/>
      <dgm:t>
        <a:bodyPr/>
        <a:lstStyle/>
        <a:p>
          <a:endParaRPr lang="en-US"/>
        </a:p>
      </dgm:t>
    </dgm:pt>
    <dgm:pt modelId="{9446961A-AC0F-4672-AF4A-C5E17895E6DD}" type="sibTrans" cxnId="{1B7DC6EB-A37E-4044-A7C1-CFFB138DC904}">
      <dgm:prSet/>
      <dgm:spPr/>
      <dgm:t>
        <a:bodyPr/>
        <a:lstStyle/>
        <a:p>
          <a:endParaRPr lang="en-US"/>
        </a:p>
      </dgm:t>
    </dgm:pt>
    <dgm:pt modelId="{7532323C-E027-4015-9557-794A17D4C164}">
      <dgm:prSet phldrT="[Text]"/>
      <dgm:spPr/>
      <dgm:t>
        <a:bodyPr/>
        <a:lstStyle/>
        <a:p>
          <a:r>
            <a:rPr lang="en-US" dirty="0" smtClean="0"/>
            <a:t>Search 2</a:t>
          </a:r>
          <a:endParaRPr lang="en-US" dirty="0"/>
        </a:p>
      </dgm:t>
    </dgm:pt>
    <dgm:pt modelId="{235A1FEF-3E51-4590-B94E-8283BF36FFB5}" type="parTrans" cxnId="{8F5CFFC7-8160-4396-8198-E8D12AEFBDB5}">
      <dgm:prSet/>
      <dgm:spPr/>
      <dgm:t>
        <a:bodyPr/>
        <a:lstStyle/>
        <a:p>
          <a:endParaRPr lang="en-US"/>
        </a:p>
      </dgm:t>
    </dgm:pt>
    <dgm:pt modelId="{3924EFEA-2C91-46D2-95E2-C7723375A952}" type="sibTrans" cxnId="{8F5CFFC7-8160-4396-8198-E8D12AEFBDB5}">
      <dgm:prSet/>
      <dgm:spPr/>
      <dgm:t>
        <a:bodyPr/>
        <a:lstStyle/>
        <a:p>
          <a:endParaRPr lang="en-US"/>
        </a:p>
      </dgm:t>
    </dgm:pt>
    <dgm:pt modelId="{ED2CE3E3-2AF9-4FBD-8033-F2210F1EFE47}">
      <dgm:prSet phldrT="[Text]"/>
      <dgm:spPr/>
      <dgm:t>
        <a:bodyPr/>
        <a:lstStyle/>
        <a:p>
          <a:r>
            <a:rPr lang="en-US" dirty="0" smtClean="0"/>
            <a:t>…</a:t>
          </a:r>
          <a:endParaRPr lang="en-US" dirty="0"/>
        </a:p>
      </dgm:t>
    </dgm:pt>
    <dgm:pt modelId="{AC2D8DFD-A97F-4967-B67E-5AA3140087EE}" type="parTrans" cxnId="{8C57C41B-8600-429F-8637-EEBCF3E17D59}">
      <dgm:prSet/>
      <dgm:spPr/>
      <dgm:t>
        <a:bodyPr/>
        <a:lstStyle/>
        <a:p>
          <a:endParaRPr lang="en-US"/>
        </a:p>
      </dgm:t>
    </dgm:pt>
    <dgm:pt modelId="{59E41CA2-5010-44DB-905C-A3A0B5A6309A}" type="sibTrans" cxnId="{8C57C41B-8600-429F-8637-EEBCF3E17D59}">
      <dgm:prSet/>
      <dgm:spPr/>
      <dgm:t>
        <a:bodyPr/>
        <a:lstStyle/>
        <a:p>
          <a:endParaRPr lang="en-US"/>
        </a:p>
      </dgm:t>
    </dgm:pt>
    <dgm:pt modelId="{239EF5B9-BC66-4673-855C-EC09CD3B1195}" type="pres">
      <dgm:prSet presAssocID="{897C0E1C-0437-4E7C-944B-A812418E2B17}" presName="rootnode" presStyleCnt="0">
        <dgm:presLayoutVars>
          <dgm:chMax/>
          <dgm:chPref/>
          <dgm:dir/>
          <dgm:animLvl val="lvl"/>
        </dgm:presLayoutVars>
      </dgm:prSet>
      <dgm:spPr/>
      <dgm:t>
        <a:bodyPr/>
        <a:lstStyle/>
        <a:p>
          <a:endParaRPr lang="en-US"/>
        </a:p>
      </dgm:t>
    </dgm:pt>
    <dgm:pt modelId="{7C844D80-CCC8-4268-81C3-ECCC0B08054A}" type="pres">
      <dgm:prSet presAssocID="{150A5BA9-BE8A-4BE9-AFEF-8911D5CB43B0}" presName="composite" presStyleCnt="0"/>
      <dgm:spPr/>
    </dgm:pt>
    <dgm:pt modelId="{636F7826-7009-402E-AEAF-4363B0FA58B6}" type="pres">
      <dgm:prSet presAssocID="{150A5BA9-BE8A-4BE9-AFEF-8911D5CB43B0}" presName="bentUpArrow1" presStyleLbl="alignImgPlace1" presStyleIdx="0" presStyleCnt="2"/>
      <dgm:spPr/>
    </dgm:pt>
    <dgm:pt modelId="{021B422A-2309-432C-A0EE-24FDD3B34F92}" type="pres">
      <dgm:prSet presAssocID="{150A5BA9-BE8A-4BE9-AFEF-8911D5CB43B0}" presName="ParentText" presStyleLbl="node1" presStyleIdx="0" presStyleCnt="3">
        <dgm:presLayoutVars>
          <dgm:chMax val="1"/>
          <dgm:chPref val="1"/>
          <dgm:bulletEnabled val="1"/>
        </dgm:presLayoutVars>
      </dgm:prSet>
      <dgm:spPr/>
      <dgm:t>
        <a:bodyPr/>
        <a:lstStyle/>
        <a:p>
          <a:endParaRPr lang="en-US"/>
        </a:p>
      </dgm:t>
    </dgm:pt>
    <dgm:pt modelId="{6CA649D3-331E-40F5-8C12-AD47F7ABB2AF}" type="pres">
      <dgm:prSet presAssocID="{150A5BA9-BE8A-4BE9-AFEF-8911D5CB43B0}" presName="ChildText" presStyleLbl="revTx" presStyleIdx="0" presStyleCnt="2">
        <dgm:presLayoutVars>
          <dgm:chMax val="0"/>
          <dgm:chPref val="0"/>
          <dgm:bulletEnabled val="1"/>
        </dgm:presLayoutVars>
      </dgm:prSet>
      <dgm:spPr/>
      <dgm:t>
        <a:bodyPr/>
        <a:lstStyle/>
        <a:p>
          <a:endParaRPr lang="en-US"/>
        </a:p>
      </dgm:t>
    </dgm:pt>
    <dgm:pt modelId="{551B9898-ECCE-4530-BDE4-FE8F11212DA3}" type="pres">
      <dgm:prSet presAssocID="{208816D6-A164-4BEE-9AE5-D00DCB851949}" presName="sibTrans" presStyleCnt="0"/>
      <dgm:spPr/>
    </dgm:pt>
    <dgm:pt modelId="{C7F2F9DD-8CB6-4624-83C2-C070820722FA}" type="pres">
      <dgm:prSet presAssocID="{7532323C-E027-4015-9557-794A17D4C164}" presName="composite" presStyleCnt="0"/>
      <dgm:spPr/>
    </dgm:pt>
    <dgm:pt modelId="{51CB7EC4-6F39-4818-B405-9883C80BB369}" type="pres">
      <dgm:prSet presAssocID="{7532323C-E027-4015-9557-794A17D4C164}" presName="bentUpArrow1" presStyleLbl="alignImgPlace1" presStyleIdx="1" presStyleCnt="2"/>
      <dgm:spPr/>
    </dgm:pt>
    <dgm:pt modelId="{1F44A19F-509B-4FC8-861A-E15E67E0408E}" type="pres">
      <dgm:prSet presAssocID="{7532323C-E027-4015-9557-794A17D4C164}" presName="ParentText" presStyleLbl="node1" presStyleIdx="1" presStyleCnt="3" custLinFactNeighborX="-11457" custLinFactNeighborY="4877">
        <dgm:presLayoutVars>
          <dgm:chMax val="1"/>
          <dgm:chPref val="1"/>
          <dgm:bulletEnabled val="1"/>
        </dgm:presLayoutVars>
      </dgm:prSet>
      <dgm:spPr/>
      <dgm:t>
        <a:bodyPr/>
        <a:lstStyle/>
        <a:p>
          <a:endParaRPr lang="en-US"/>
        </a:p>
      </dgm:t>
    </dgm:pt>
    <dgm:pt modelId="{3515C0AF-DE02-4FEF-9603-E7503951AA5C}" type="pres">
      <dgm:prSet presAssocID="{7532323C-E027-4015-9557-794A17D4C164}" presName="ChildText" presStyleLbl="revTx" presStyleIdx="1" presStyleCnt="2">
        <dgm:presLayoutVars>
          <dgm:chMax val="0"/>
          <dgm:chPref val="0"/>
          <dgm:bulletEnabled val="1"/>
        </dgm:presLayoutVars>
      </dgm:prSet>
      <dgm:spPr/>
      <dgm:t>
        <a:bodyPr/>
        <a:lstStyle/>
        <a:p>
          <a:endParaRPr lang="en-US"/>
        </a:p>
      </dgm:t>
    </dgm:pt>
    <dgm:pt modelId="{9E55DB20-8A1A-401B-A69F-6D2076778006}" type="pres">
      <dgm:prSet presAssocID="{3924EFEA-2C91-46D2-95E2-C7723375A952}" presName="sibTrans" presStyleCnt="0"/>
      <dgm:spPr/>
    </dgm:pt>
    <dgm:pt modelId="{57C9C305-3200-4DA0-AD62-B821A9B53821}" type="pres">
      <dgm:prSet presAssocID="{ED2CE3E3-2AF9-4FBD-8033-F2210F1EFE47}" presName="composite" presStyleCnt="0"/>
      <dgm:spPr/>
    </dgm:pt>
    <dgm:pt modelId="{8F940417-1149-4BAB-B8CB-1CA266E36962}" type="pres">
      <dgm:prSet presAssocID="{ED2CE3E3-2AF9-4FBD-8033-F2210F1EFE47}" presName="ParentText" presStyleLbl="node1" presStyleIdx="2" presStyleCnt="3">
        <dgm:presLayoutVars>
          <dgm:chMax val="1"/>
          <dgm:chPref val="1"/>
          <dgm:bulletEnabled val="1"/>
        </dgm:presLayoutVars>
      </dgm:prSet>
      <dgm:spPr/>
      <dgm:t>
        <a:bodyPr/>
        <a:lstStyle/>
        <a:p>
          <a:endParaRPr lang="en-US"/>
        </a:p>
      </dgm:t>
    </dgm:pt>
  </dgm:ptLst>
  <dgm:cxnLst>
    <dgm:cxn modelId="{5B5FE46C-D050-4F4F-A59B-5BBD1B1B1C58}" type="presOf" srcId="{ED2CE3E3-2AF9-4FBD-8033-F2210F1EFE47}" destId="{8F940417-1149-4BAB-B8CB-1CA266E36962}" srcOrd="0" destOrd="0" presId="urn:microsoft.com/office/officeart/2005/8/layout/StepDownProcess"/>
    <dgm:cxn modelId="{BDCB518A-0760-4A6A-B3C6-EE206327EC51}" srcId="{897C0E1C-0437-4E7C-944B-A812418E2B17}" destId="{150A5BA9-BE8A-4BE9-AFEF-8911D5CB43B0}" srcOrd="0" destOrd="0" parTransId="{B3484736-898A-4D98-A747-600E4FE5CAC6}" sibTransId="{208816D6-A164-4BEE-9AE5-D00DCB851949}"/>
    <dgm:cxn modelId="{1B7DC6EB-A37E-4044-A7C1-CFFB138DC904}" srcId="{150A5BA9-BE8A-4BE9-AFEF-8911D5CB43B0}" destId="{0438336F-4C76-461B-B77E-508AA65485CA}" srcOrd="0" destOrd="0" parTransId="{EA66FC50-D76B-4848-80EA-19AB8FEDB9BE}" sibTransId="{9446961A-AC0F-4672-AF4A-C5E17895E6DD}"/>
    <dgm:cxn modelId="{6DCFE646-3DA6-4D00-B7FA-8D71EDC451DD}" type="presOf" srcId="{0438336F-4C76-461B-B77E-508AA65485CA}" destId="{6CA649D3-331E-40F5-8C12-AD47F7ABB2AF}" srcOrd="0" destOrd="0" presId="urn:microsoft.com/office/officeart/2005/8/layout/StepDownProcess"/>
    <dgm:cxn modelId="{F143AA33-8DE5-4A62-BE0C-57F74FDEEE71}" type="presOf" srcId="{7532323C-E027-4015-9557-794A17D4C164}" destId="{1F44A19F-509B-4FC8-861A-E15E67E0408E}" srcOrd="0" destOrd="0" presId="urn:microsoft.com/office/officeart/2005/8/layout/StepDownProcess"/>
    <dgm:cxn modelId="{E652D2B7-4F77-41A5-8664-E208DB785F6F}" type="presOf" srcId="{150A5BA9-BE8A-4BE9-AFEF-8911D5CB43B0}" destId="{021B422A-2309-432C-A0EE-24FDD3B34F92}" srcOrd="0" destOrd="0" presId="urn:microsoft.com/office/officeart/2005/8/layout/StepDownProcess"/>
    <dgm:cxn modelId="{8C57C41B-8600-429F-8637-EEBCF3E17D59}" srcId="{897C0E1C-0437-4E7C-944B-A812418E2B17}" destId="{ED2CE3E3-2AF9-4FBD-8033-F2210F1EFE47}" srcOrd="2" destOrd="0" parTransId="{AC2D8DFD-A97F-4967-B67E-5AA3140087EE}" sibTransId="{59E41CA2-5010-44DB-905C-A3A0B5A6309A}"/>
    <dgm:cxn modelId="{7418FFB1-59FB-499C-B10B-D5312AC45E30}" type="presOf" srcId="{897C0E1C-0437-4E7C-944B-A812418E2B17}" destId="{239EF5B9-BC66-4673-855C-EC09CD3B1195}" srcOrd="0" destOrd="0" presId="urn:microsoft.com/office/officeart/2005/8/layout/StepDownProcess"/>
    <dgm:cxn modelId="{8F5CFFC7-8160-4396-8198-E8D12AEFBDB5}" srcId="{897C0E1C-0437-4E7C-944B-A812418E2B17}" destId="{7532323C-E027-4015-9557-794A17D4C164}" srcOrd="1" destOrd="0" parTransId="{235A1FEF-3E51-4590-B94E-8283BF36FFB5}" sibTransId="{3924EFEA-2C91-46D2-95E2-C7723375A952}"/>
    <dgm:cxn modelId="{58EEC46C-1953-4782-9DAC-2F568ADD8808}" type="presParOf" srcId="{239EF5B9-BC66-4673-855C-EC09CD3B1195}" destId="{7C844D80-CCC8-4268-81C3-ECCC0B08054A}" srcOrd="0" destOrd="0" presId="urn:microsoft.com/office/officeart/2005/8/layout/StepDownProcess"/>
    <dgm:cxn modelId="{CDD5DE59-9578-4871-9BB4-706D5873A887}" type="presParOf" srcId="{7C844D80-CCC8-4268-81C3-ECCC0B08054A}" destId="{636F7826-7009-402E-AEAF-4363B0FA58B6}" srcOrd="0" destOrd="0" presId="urn:microsoft.com/office/officeart/2005/8/layout/StepDownProcess"/>
    <dgm:cxn modelId="{4D9CAC1E-F33F-41A8-994E-92251481A72B}" type="presParOf" srcId="{7C844D80-CCC8-4268-81C3-ECCC0B08054A}" destId="{021B422A-2309-432C-A0EE-24FDD3B34F92}" srcOrd="1" destOrd="0" presId="urn:microsoft.com/office/officeart/2005/8/layout/StepDownProcess"/>
    <dgm:cxn modelId="{4C200163-C404-40ED-8D26-82A871A86FB8}" type="presParOf" srcId="{7C844D80-CCC8-4268-81C3-ECCC0B08054A}" destId="{6CA649D3-331E-40F5-8C12-AD47F7ABB2AF}" srcOrd="2" destOrd="0" presId="urn:microsoft.com/office/officeart/2005/8/layout/StepDownProcess"/>
    <dgm:cxn modelId="{AF0EA62A-39C0-4781-8984-4117EDE4DBC7}" type="presParOf" srcId="{239EF5B9-BC66-4673-855C-EC09CD3B1195}" destId="{551B9898-ECCE-4530-BDE4-FE8F11212DA3}" srcOrd="1" destOrd="0" presId="urn:microsoft.com/office/officeart/2005/8/layout/StepDownProcess"/>
    <dgm:cxn modelId="{A5F010A4-B822-4B0C-847A-2A5F54159A02}" type="presParOf" srcId="{239EF5B9-BC66-4673-855C-EC09CD3B1195}" destId="{C7F2F9DD-8CB6-4624-83C2-C070820722FA}" srcOrd="2" destOrd="0" presId="urn:microsoft.com/office/officeart/2005/8/layout/StepDownProcess"/>
    <dgm:cxn modelId="{0B2EB56D-ABA7-4F1D-9C39-84FB5EE9A17B}" type="presParOf" srcId="{C7F2F9DD-8CB6-4624-83C2-C070820722FA}" destId="{51CB7EC4-6F39-4818-B405-9883C80BB369}" srcOrd="0" destOrd="0" presId="urn:microsoft.com/office/officeart/2005/8/layout/StepDownProcess"/>
    <dgm:cxn modelId="{0A46BAE8-5917-4682-902C-BC2920EA5814}" type="presParOf" srcId="{C7F2F9DD-8CB6-4624-83C2-C070820722FA}" destId="{1F44A19F-509B-4FC8-861A-E15E67E0408E}" srcOrd="1" destOrd="0" presId="urn:microsoft.com/office/officeart/2005/8/layout/StepDownProcess"/>
    <dgm:cxn modelId="{5D77EBC0-3CEF-466C-9729-66709E4BD7C1}" type="presParOf" srcId="{C7F2F9DD-8CB6-4624-83C2-C070820722FA}" destId="{3515C0AF-DE02-4FEF-9603-E7503951AA5C}" srcOrd="2" destOrd="0" presId="urn:microsoft.com/office/officeart/2005/8/layout/StepDownProcess"/>
    <dgm:cxn modelId="{4D0D50A8-0BDA-4EC7-8DC5-5996022E3438}" type="presParOf" srcId="{239EF5B9-BC66-4673-855C-EC09CD3B1195}" destId="{9E55DB20-8A1A-401B-A69F-6D2076778006}" srcOrd="3" destOrd="0" presId="urn:microsoft.com/office/officeart/2005/8/layout/StepDownProcess"/>
    <dgm:cxn modelId="{4DA6B29D-F371-47E4-80C7-F223A1FC3AC6}" type="presParOf" srcId="{239EF5B9-BC66-4673-855C-EC09CD3B1195}" destId="{57C9C305-3200-4DA0-AD62-B821A9B53821}" srcOrd="4" destOrd="0" presId="urn:microsoft.com/office/officeart/2005/8/layout/StepDownProcess"/>
    <dgm:cxn modelId="{2068920D-450A-4D93-868D-D1B70370F882}" type="presParOf" srcId="{57C9C305-3200-4DA0-AD62-B821A9B53821}" destId="{8F940417-1149-4BAB-B8CB-1CA266E3696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EE444-CF37-42FC-BE3A-85FE7D788318}" type="datetimeFigureOut">
              <a:rPr lang="en-US" smtClean="0"/>
              <a:t>9/8/2011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4D3BD-2767-410A-8A12-001087A5E310}" type="slidenum">
              <a:rPr lang="en-US" smtClean="0"/>
              <a:t>‹#›</a:t>
            </a:fld>
            <a:endParaRPr lang="en-US"/>
          </a:p>
        </p:txBody>
      </p:sp>
    </p:spTree>
    <p:extLst>
      <p:ext uri="{BB962C8B-B14F-4D97-AF65-F5344CB8AC3E}">
        <p14:creationId xmlns:p14="http://schemas.microsoft.com/office/powerpoint/2010/main" val="317523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9146E30-5947-436B-9557-9206AEFF2DE0}" type="slidenum">
              <a:rPr lang="en-US"/>
              <a:pPr eaLnBrk="1" hangingPunct="1"/>
              <a:t>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7F90B1CE-D050-4D5D-BA35-19891A610B76}" type="slidenum">
              <a:rPr lang="en-US" sz="1200">
                <a:latin typeface="Times New Roman" pitchFamily="18" charset="0"/>
              </a:rPr>
              <a:pPr/>
              <a:t>38</a:t>
            </a:fld>
            <a:endParaRPr lang="en-US" sz="120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Firstly, we show the opin integration with review aspects. The three columns are review, similar, supp. The rows are different aspects. The first aspect shown is about activation of iphone, it talks about the result if you do not activate it. Our method discovered some supp opinoins about unclock or hack iphone. This kind of info is not mentioned at all in the expert review but would be interesting to know. </a:t>
            </a:r>
          </a:p>
          <a:p>
            <a:pPr eaLnBrk="1" hangingPunct="1">
              <a:spcBef>
                <a:spcPct val="0"/>
              </a:spcBef>
            </a:pPr>
            <a:r>
              <a:rPr lang="en-US" smtClean="0"/>
              <a:t>The next aspect is about battery life. We found similar opinions saying iphone could support xxx, it confirms the opinions from review. In addition, we also extracted opinions on battery life under real usage. This is quite useful for a potential buyer.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7D77AB97-2BE3-4E00-B33D-13294B6BDB94}" type="slidenum">
              <a:rPr lang="en-US" sz="1200">
                <a:latin typeface="Times New Roman" pitchFamily="18" charset="0"/>
              </a:rPr>
              <a:pPr/>
              <a:t>39</a:t>
            </a:fld>
            <a:endParaRPr lang="en-US" sz="120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 also display a few most supported opinions on extra aspects. The first points out another way to activate iphone; the second provides some related info that “”; the third recommends nokia n95 saying it is a better choice of smart phones. </a:t>
            </a:r>
          </a:p>
          <a:p>
            <a:pPr eaLnBrk="1" hangingPunct="1">
              <a:spcBef>
                <a:spcPct val="0"/>
              </a:spcBef>
            </a:pPr>
            <a:r>
              <a:rPr lang="en-US" smtClean="0"/>
              <a:t>These opinions on extra aspects are useful for potential buyers, current customers, or just people who want to know more about the hot product.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888051EB-B632-490B-9D90-55FE43D74286}" type="slidenum">
              <a:rPr lang="en-US" sz="1200">
                <a:latin typeface="Times New Roman" pitchFamily="18" charset="0"/>
              </a:rPr>
              <a:pPr/>
              <a:t>40</a:t>
            </a:fld>
            <a:endParaRPr lang="en-US" sz="120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If we sum up the support of representative opinions, we could plot the support stat for review aspects. The colored ones are the three most supported review aspects. Appraently people care a lot about the price. The unique wi-fi feature of iphone received lots of comments. And there are lots of controversy that activation of iphone requires a two-year contract with AT&amp;T.</a:t>
            </a:r>
          </a:p>
          <a:p>
            <a:pPr eaLnBrk="1" hangingPunct="1">
              <a:spcBef>
                <a:spcPct val="0"/>
              </a:spcBef>
            </a:pPr>
            <a:r>
              <a:rPr lang="en-US" smtClean="0"/>
              <a:t>This kind of information could help the product company get to know a high level feedback of their product and potentially support better business decisions.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49</a:t>
            </a:fld>
            <a:endParaRPr lang="en-US"/>
          </a:p>
        </p:txBody>
      </p:sp>
    </p:spTree>
    <p:extLst>
      <p:ext uri="{BB962C8B-B14F-4D97-AF65-F5344CB8AC3E}">
        <p14:creationId xmlns:p14="http://schemas.microsoft.com/office/powerpoint/2010/main" val="394805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51</a:t>
            </a:fld>
            <a:endParaRPr lang="en-US"/>
          </a:p>
        </p:txBody>
      </p:sp>
    </p:spTree>
    <p:extLst>
      <p:ext uri="{BB962C8B-B14F-4D97-AF65-F5344CB8AC3E}">
        <p14:creationId xmlns:p14="http://schemas.microsoft.com/office/powerpoint/2010/main" val="394805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52</a:t>
            </a:fld>
            <a:endParaRPr lang="en-US"/>
          </a:p>
        </p:txBody>
      </p:sp>
    </p:spTree>
    <p:extLst>
      <p:ext uri="{BB962C8B-B14F-4D97-AF65-F5344CB8AC3E}">
        <p14:creationId xmlns:p14="http://schemas.microsoft.com/office/powerpoint/2010/main" val="394805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30">
              <a:defRPr sz="2000" b="1">
                <a:solidFill>
                  <a:schemeClr val="tx1"/>
                </a:solidFill>
                <a:latin typeface="Arial" pitchFamily="34" charset="0"/>
              </a:defRPr>
            </a:lvl1pPr>
            <a:lvl2pPr marL="732772" indent="-281835" defTabSz="917530">
              <a:defRPr sz="2000" b="1">
                <a:solidFill>
                  <a:schemeClr val="tx1"/>
                </a:solidFill>
                <a:latin typeface="Arial" pitchFamily="34" charset="0"/>
              </a:defRPr>
            </a:lvl2pPr>
            <a:lvl3pPr marL="1127341" indent="-225468" defTabSz="917530">
              <a:defRPr sz="2000" b="1">
                <a:solidFill>
                  <a:schemeClr val="tx1"/>
                </a:solidFill>
                <a:latin typeface="Arial" pitchFamily="34" charset="0"/>
              </a:defRPr>
            </a:lvl3pPr>
            <a:lvl4pPr marL="1578277" indent="-225468" defTabSz="917530">
              <a:defRPr sz="2000" b="1">
                <a:solidFill>
                  <a:schemeClr val="tx1"/>
                </a:solidFill>
                <a:latin typeface="Arial" pitchFamily="34" charset="0"/>
              </a:defRPr>
            </a:lvl4pPr>
            <a:lvl5pPr marL="2029214" indent="-225468" defTabSz="917530">
              <a:defRPr sz="2000" b="1">
                <a:solidFill>
                  <a:schemeClr val="tx1"/>
                </a:solidFill>
                <a:latin typeface="Arial" pitchFamily="34" charset="0"/>
              </a:defRPr>
            </a:lvl5pPr>
            <a:lvl6pPr marL="2480150" indent="-225468" algn="ctr" defTabSz="917530" eaLnBrk="0" fontAlgn="base" hangingPunct="0">
              <a:spcBef>
                <a:spcPct val="0"/>
              </a:spcBef>
              <a:spcAft>
                <a:spcPct val="0"/>
              </a:spcAft>
              <a:defRPr sz="2000" b="1">
                <a:solidFill>
                  <a:schemeClr val="tx1"/>
                </a:solidFill>
                <a:latin typeface="Arial" pitchFamily="34" charset="0"/>
              </a:defRPr>
            </a:lvl6pPr>
            <a:lvl7pPr marL="2931086" indent="-225468" algn="ctr" defTabSz="917530" eaLnBrk="0" fontAlgn="base" hangingPunct="0">
              <a:spcBef>
                <a:spcPct val="0"/>
              </a:spcBef>
              <a:spcAft>
                <a:spcPct val="0"/>
              </a:spcAft>
              <a:defRPr sz="2000" b="1">
                <a:solidFill>
                  <a:schemeClr val="tx1"/>
                </a:solidFill>
                <a:latin typeface="Arial" pitchFamily="34" charset="0"/>
              </a:defRPr>
            </a:lvl7pPr>
            <a:lvl8pPr marL="3382023" indent="-225468" algn="ctr" defTabSz="917530" eaLnBrk="0" fontAlgn="base" hangingPunct="0">
              <a:spcBef>
                <a:spcPct val="0"/>
              </a:spcBef>
              <a:spcAft>
                <a:spcPct val="0"/>
              </a:spcAft>
              <a:defRPr sz="2000" b="1">
                <a:solidFill>
                  <a:schemeClr val="tx1"/>
                </a:solidFill>
                <a:latin typeface="Arial" pitchFamily="34" charset="0"/>
              </a:defRPr>
            </a:lvl8pPr>
            <a:lvl9pPr marL="3832959" indent="-225468" algn="ctr" defTabSz="917530" eaLnBrk="0" fontAlgn="base" hangingPunct="0">
              <a:spcBef>
                <a:spcPct val="0"/>
              </a:spcBef>
              <a:spcAft>
                <a:spcPct val="0"/>
              </a:spcAft>
              <a:defRPr sz="2000" b="1">
                <a:solidFill>
                  <a:schemeClr val="tx1"/>
                </a:solidFill>
                <a:latin typeface="Arial" pitchFamily="34" charset="0"/>
              </a:defRPr>
            </a:lvl9pPr>
          </a:lstStyle>
          <a:p>
            <a:fld id="{017B8F79-D181-4BBD-BFEF-F10CCC2822E6}" type="slidenum">
              <a:rPr lang="en-US" sz="1200" b="0">
                <a:latin typeface="Times New Roman" pitchFamily="18" charset="0"/>
              </a:rPr>
              <a:pPr/>
              <a:t>18</a:t>
            </a:fld>
            <a:endParaRPr lang="en-US" sz="1200" b="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5182" y="4342847"/>
            <a:ext cx="5487637" cy="4115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Compared with other kinds of data, Weblogs have some interesting special characteristics, which make it interesting to exploit for text mining.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D40E8F5C-2B1A-4825-AF0D-263C076FF3AD}" type="slidenum">
              <a:rPr lang="en-US" sz="1200">
                <a:latin typeface="Times New Roman" pitchFamily="18" charset="0"/>
              </a:rPr>
              <a:pPr/>
              <a:t>24</a:t>
            </a:fld>
            <a:endParaRPr lang="en-US" sz="1200">
              <a:latin typeface="Times New Roman" pitchFamily="18" charset="0"/>
            </a:endParaRPr>
          </a:p>
        </p:txBody>
      </p:sp>
      <p:sp>
        <p:nvSpPr>
          <p:cNvPr id="94211" name="Rectangle 2"/>
          <p:cNvSpPr>
            <a:spLocks noGrp="1" noRot="1" noChangeAspect="1" noChangeArrowheads="1" noTextEdit="1"/>
          </p:cNvSpPr>
          <p:nvPr>
            <p:ph type="sldImg"/>
          </p:nvPr>
        </p:nvSpPr>
        <p:spPr>
          <a:xfrm>
            <a:off x="1144588" y="685800"/>
            <a:ext cx="4570412" cy="3429000"/>
          </a:xfrm>
          <a:ln/>
        </p:spPr>
      </p:sp>
      <p:sp>
        <p:nvSpPr>
          <p:cNvPr id="94212"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upper figure is the life cycles for different themes in Texas. The red line refers to a theme with the top probability words such as price, oil, gas, increase, etc, from which we know that it is talking about “oil price”. The blue one, on the other hand, talks about events that happened in the city “new orleans”. In the upper figure, we can see that both themes were getting hot during the first two weeks, and became weaker around the mid  September. The theme New Orleans got strong again around the last week of September while the other theme dropped monotonically. </a:t>
            </a:r>
          </a:p>
          <a:p>
            <a:endParaRPr lang="en-US" altLang="zh-CN" smtClean="0"/>
          </a:p>
          <a:p>
            <a:r>
              <a:rPr lang="en-US" altLang="zh-CN" smtClean="0"/>
              <a:t>In the bottom figure, which is the life cycles for the same theme “New Orleans” in different states. We observe that this theme reaches</a:t>
            </a:r>
          </a:p>
          <a:p>
            <a:r>
              <a:rPr lang="en-US" altLang="zh-CN" smtClean="0"/>
              <a:t>the highest probability first in Florida and Louisiana, followed by Washington and Texas, consecutively. During early September, this theme drops significantly in Louisiana while still strong in other states. We suppose this is because of the evacuation in Louisiana. Surprisingly, around late September, a re-arising pattern can be observed in most states, which is most significant in Louisiana. Since this is the time period in which Hurricane Rita arrived, we guess that Hurricane Rita has an impact on the discussion of Hurricane Katrina. This is reasonable since people</a:t>
            </a:r>
          </a:p>
          <a:p>
            <a:r>
              <a:rPr lang="en-US" altLang="zh-CN" smtClean="0"/>
              <a:t>are likely to mention the two hurricanes together or make comparisons. We can find more clues to this hypothesis from Hurricane Rita data set.</a:t>
            </a:r>
          </a:p>
          <a:p>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C9D91882-5001-4126-BE29-0367B1CF1CBE}" type="slidenum">
              <a:rPr lang="en-US" sz="1200">
                <a:latin typeface="Times New Roman" pitchFamily="18" charset="0"/>
              </a:rPr>
              <a:pPr/>
              <a:t>25</a:t>
            </a:fld>
            <a:endParaRPr lang="en-US" sz="1200">
              <a:latin typeface="Times New Roman" pitchFamily="18" charset="0"/>
            </a:endParaRPr>
          </a:p>
        </p:txBody>
      </p:sp>
      <p:sp>
        <p:nvSpPr>
          <p:cNvPr id="95235" name="Rectangle 2"/>
          <p:cNvSpPr>
            <a:spLocks noGrp="1" noRot="1" noChangeAspect="1" noChangeArrowheads="1" noTextEdit="1"/>
          </p:cNvSpPr>
          <p:nvPr>
            <p:ph type="sldImg"/>
          </p:nvPr>
        </p:nvSpPr>
        <p:spPr>
          <a:xfrm>
            <a:off x="1144588" y="685800"/>
            <a:ext cx="4570412" cy="3429000"/>
          </a:xfrm>
          <a:ln/>
        </p:spPr>
      </p:sp>
      <p:sp>
        <p:nvSpPr>
          <p:cNvPr id="95236"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This slide shows the snapshot for theme ``Government Response'' over the first five weeks of Hurricane Katrina. The darker the color is, the hotter the discussion about this theme is. we observe that at the first week of Hurricane Katrina, the theme ``Government Response'‘ is the strongest in the southeast states, especially those along the Gulf of Mexico. In week 2, we can see the pattern that the theme is spreading towards the north and western states because the northern states are getting darker. In week 3, the theme is distributed even more uniformly, which means that it is spreading all over the states. However, in week 4, we observe that the theme converges to east states and southeast coast again. Interestingly, this week happens to overlap with the first week of Hurricane Rita, which may raise the public concern about government response again in those areas. In week 5, the theme becomes weak in most inland states and most of the remaining discussions are along the coasts. </a:t>
            </a:r>
          </a:p>
          <a:p>
            <a:endParaRPr lang="en-US" altLang="zh-CN" smtClean="0"/>
          </a:p>
          <a:p>
            <a:r>
              <a:rPr lang="en-US" altLang="zh-CN" smtClean="0"/>
              <a:t>Another interesting observation is that this theme is originally very strong in Louisiana (the one to the right of Texas, ), but dramatically weakened in Louisiana during week 2 and 3, and becomes strong again from the fourth week. Interestingly, Week 2 and 3 are consistent with the time of evacuation in Louisiana.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BCE4917C-70FB-4924-AA24-A63226F9F698}" type="slidenum">
              <a:rPr lang="en-US" sz="1200">
                <a:latin typeface="Times New Roman" pitchFamily="18" charset="0"/>
              </a:rPr>
              <a:pPr/>
              <a:t>28</a:t>
            </a:fld>
            <a:endParaRPr lang="en-US" sz="1200">
              <a:latin typeface="Times New Roman" pitchFamily="18" charset="0"/>
            </a:endParaRPr>
          </a:p>
        </p:txBody>
      </p:sp>
      <p:sp>
        <p:nvSpPr>
          <p:cNvPr id="96259" name="Rectangle 2"/>
          <p:cNvSpPr>
            <a:spLocks noGrp="1" noRot="1" noChangeAspect="1" noChangeArrowheads="1" noTextEdit="1"/>
          </p:cNvSpPr>
          <p:nvPr>
            <p:ph type="sldImg"/>
          </p:nvPr>
        </p:nvSpPr>
        <p:spPr>
          <a:xfrm>
            <a:off x="1144588" y="685800"/>
            <a:ext cx="4570412" cy="3429000"/>
          </a:xfrm>
          <a:ln/>
        </p:spPr>
      </p:sp>
      <p:sp>
        <p:nvSpPr>
          <p:cNvPr id="96260"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F472A8FF-E56E-45D0-84CE-5A5906796A89}" type="slidenum">
              <a:rPr lang="en-US" sz="1200">
                <a:latin typeface="Times New Roman" pitchFamily="18" charset="0"/>
              </a:rPr>
              <a:pPr/>
              <a:t>29</a:t>
            </a:fld>
            <a:endParaRPr lang="en-US" sz="1200">
              <a:latin typeface="Times New Roman" pitchFamily="18" charset="0"/>
            </a:endParaRPr>
          </a:p>
        </p:txBody>
      </p:sp>
      <p:sp>
        <p:nvSpPr>
          <p:cNvPr id="97283" name="Rectangle 2"/>
          <p:cNvSpPr>
            <a:spLocks noGrp="1" noRot="1" noChangeAspect="1" noChangeArrowheads="1" noTextEdit="1"/>
          </p:cNvSpPr>
          <p:nvPr>
            <p:ph type="sldImg"/>
          </p:nvPr>
        </p:nvSpPr>
        <p:spPr>
          <a:xfrm>
            <a:off x="1144588" y="685800"/>
            <a:ext cx="4570412" cy="3429000"/>
          </a:xfrm>
          <a:ln/>
        </p:spPr>
      </p:sp>
      <p:sp>
        <p:nvSpPr>
          <p:cNvPr id="97284"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299294C7-AE43-4F3C-B51B-86086D538C56}" type="slidenum">
              <a:rPr lang="en-US" sz="1200">
                <a:latin typeface="Times New Roman" pitchFamily="18" charset="0"/>
              </a:rPr>
              <a:pPr/>
              <a:t>34</a:t>
            </a:fld>
            <a:endParaRPr lang="en-US" sz="12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Why do we need to integrate opinions? </a:t>
            </a:r>
          </a:p>
          <a:p>
            <a:pPr eaLnBrk="1" hangingPunct="1">
              <a:spcBef>
                <a:spcPct val="0"/>
              </a:spcBef>
            </a:pPr>
            <a:r>
              <a:rPr lang="en-US" smtClean="0"/>
              <a:t>Web 2.0 technology has enabled more and more people to freely express their opinions on the Web in various ways such as customer reviews, internet forums, discussion groups, and Weblogs. Web has become an extremely valuable source which covers a wide range of topics and a huge amount of opinions.</a:t>
            </a:r>
          </a:p>
          <a:p>
            <a:pPr eaLnBrk="1" hangingPunct="1">
              <a:spcBef>
                <a:spcPct val="0"/>
              </a:spcBef>
            </a:pPr>
            <a:r>
              <a:rPr lang="en-US" smtClean="0"/>
              <a:t>For instance, given a topic about a presidential candidate hillary clinton, there is a quite comprehensive article in the wikipedia; there are nearly 200,000 posts in facebook and we get over 4 million results from blog search and many many others. </a:t>
            </a:r>
          </a:p>
          <a:p>
            <a:pPr eaLnBrk="1" hangingPunct="1">
              <a:spcBef>
                <a:spcPct val="0"/>
              </a:spcBef>
            </a:pPr>
            <a:r>
              <a:rPr lang="en-US" smtClean="0"/>
              <a:t>But with such a large scale of information source, how could a user to digest all the opinions from different sources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26462944-A57E-4EA0-982D-F8D97639DCE0}" type="slidenum">
              <a:rPr lang="en-US" sz="1200">
                <a:latin typeface="Times New Roman" pitchFamily="18" charset="0"/>
              </a:rPr>
              <a:pPr/>
              <a:t>35</a:t>
            </a:fld>
            <a:endParaRPr lang="en-US" sz="120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Generally, there are two kinds of opinion sources. One kind called expert opinions is opinions expressed in some well-structured relatively complete review typically written by some expert, such as wiki articles and cnet product reviews. The other is ordinary opinions which are fragmental opinions scattering around in blog articles and forums.</a:t>
            </a:r>
          </a:p>
          <a:p>
            <a:pPr eaLnBrk="1" hangingPunct="1">
              <a:spcBef>
                <a:spcPct val="0"/>
              </a:spcBef>
            </a:pPr>
            <a:r>
              <a:rPr lang="en-US" smtClean="0"/>
              <a:t>These two kinds of opinions both have adv and disadv. Apparently expert opinions are very useful since they are well written and easy to access through those service websites. However, they may be biased and could become outdated soon. On contrary, ordinary opinions tend to represent the general opinions of large number of people and get refreshed quickly. But they are fragmental and hard to digest.</a:t>
            </a:r>
          </a:p>
          <a:p>
            <a:pPr eaLnBrk="1" hangingPunct="1">
              <a:spcBef>
                <a:spcPct val="0"/>
              </a:spcBef>
            </a:pPr>
            <a:r>
              <a:rPr lang="en-US" smtClean="0"/>
              <a:t>How can we benefit from both kinds of opinions?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eaLnBrk="0" hangingPunct="0">
              <a:defRPr sz="2300">
                <a:solidFill>
                  <a:schemeClr val="tx1"/>
                </a:solidFill>
                <a:latin typeface="Gill Sans MT" pitchFamily="34" charset="0"/>
              </a:defRPr>
            </a:lvl1pPr>
            <a:lvl2pPr marL="702756" indent="-270291" defTabSz="917488" eaLnBrk="0" hangingPunct="0">
              <a:defRPr sz="2300">
                <a:solidFill>
                  <a:schemeClr val="tx1"/>
                </a:solidFill>
                <a:latin typeface="Gill Sans MT" pitchFamily="34" charset="0"/>
              </a:defRPr>
            </a:lvl2pPr>
            <a:lvl3pPr marL="1081164" indent="-216233" defTabSz="917488" eaLnBrk="0" hangingPunct="0">
              <a:defRPr sz="2300">
                <a:solidFill>
                  <a:schemeClr val="tx1"/>
                </a:solidFill>
                <a:latin typeface="Gill Sans MT" pitchFamily="34" charset="0"/>
              </a:defRPr>
            </a:lvl3pPr>
            <a:lvl4pPr marL="1513629" indent="-216233" defTabSz="917488" eaLnBrk="0" hangingPunct="0">
              <a:defRPr sz="2300">
                <a:solidFill>
                  <a:schemeClr val="tx1"/>
                </a:solidFill>
                <a:latin typeface="Gill Sans MT" pitchFamily="34" charset="0"/>
              </a:defRPr>
            </a:lvl4pPr>
            <a:lvl5pPr marL="1946095" indent="-216233" defTabSz="917488" eaLnBrk="0" hangingPunct="0">
              <a:defRPr sz="2300">
                <a:solidFill>
                  <a:schemeClr val="tx1"/>
                </a:solidFill>
                <a:latin typeface="Gill Sans MT" pitchFamily="34" charset="0"/>
              </a:defRPr>
            </a:lvl5pPr>
            <a:lvl6pPr marL="2378560" indent="-216233" defTabSz="917488" eaLnBrk="0" fontAlgn="base" hangingPunct="0">
              <a:spcBef>
                <a:spcPct val="0"/>
              </a:spcBef>
              <a:spcAft>
                <a:spcPct val="0"/>
              </a:spcAft>
              <a:defRPr sz="2300">
                <a:solidFill>
                  <a:schemeClr val="tx1"/>
                </a:solidFill>
                <a:latin typeface="Gill Sans MT" pitchFamily="34" charset="0"/>
              </a:defRPr>
            </a:lvl6pPr>
            <a:lvl7pPr marL="2811026" indent="-216233" defTabSz="917488" eaLnBrk="0" fontAlgn="base" hangingPunct="0">
              <a:spcBef>
                <a:spcPct val="0"/>
              </a:spcBef>
              <a:spcAft>
                <a:spcPct val="0"/>
              </a:spcAft>
              <a:defRPr sz="2300">
                <a:solidFill>
                  <a:schemeClr val="tx1"/>
                </a:solidFill>
                <a:latin typeface="Gill Sans MT" pitchFamily="34" charset="0"/>
              </a:defRPr>
            </a:lvl7pPr>
            <a:lvl8pPr marL="3243491" indent="-216233" defTabSz="917488" eaLnBrk="0" fontAlgn="base" hangingPunct="0">
              <a:spcBef>
                <a:spcPct val="0"/>
              </a:spcBef>
              <a:spcAft>
                <a:spcPct val="0"/>
              </a:spcAft>
              <a:defRPr sz="2300">
                <a:solidFill>
                  <a:schemeClr val="tx1"/>
                </a:solidFill>
                <a:latin typeface="Gill Sans MT" pitchFamily="34" charset="0"/>
              </a:defRPr>
            </a:lvl8pPr>
            <a:lvl9pPr marL="3675957" indent="-216233" defTabSz="917488" eaLnBrk="0" fontAlgn="base" hangingPunct="0">
              <a:spcBef>
                <a:spcPct val="0"/>
              </a:spcBef>
              <a:spcAft>
                <a:spcPct val="0"/>
              </a:spcAft>
              <a:defRPr sz="2300">
                <a:solidFill>
                  <a:schemeClr val="tx1"/>
                </a:solidFill>
                <a:latin typeface="Gill Sans MT" pitchFamily="34" charset="0"/>
              </a:defRPr>
            </a:lvl9pPr>
          </a:lstStyle>
          <a:p>
            <a:fld id="{CC8C99EA-170C-4097-8577-1AAC6AEC94C9}" type="slidenum">
              <a:rPr lang="en-US" sz="1200">
                <a:latin typeface="Times New Roman" pitchFamily="18" charset="0"/>
              </a:rPr>
              <a:pPr/>
              <a:t>36</a:t>
            </a:fld>
            <a:endParaRPr lang="en-US" sz="120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 take the input of a topic, could be a product, a person or an event; an expert review which contains expert opinions on different aspects of the topic; and a text collection of ordinary opinions, which could be weblogs or forums data. </a:t>
            </a:r>
          </a:p>
          <a:p>
            <a:pPr eaLnBrk="1" hangingPunct="1">
              <a:spcBef>
                <a:spcPct val="0"/>
              </a:spcBef>
            </a:pPr>
            <a:r>
              <a:rPr lang="en-US" smtClean="0"/>
              <a:t>In the output, we hope to remain the well written expert review, and we also extract useful info from the collection ordinary opinions. Some of the ordinary opinions are aligned with the aspects in expert reviews; we also want to discover opinions on some extra aspects. We further separate ordinary opinions that are similar to expert opinions from those that supplementary.</a:t>
            </a:r>
          </a:p>
          <a:p>
            <a:pPr eaLnBrk="1" hangingPunct="1">
              <a:spcBef>
                <a:spcPct val="0"/>
              </a:spcBef>
            </a:pPr>
            <a:r>
              <a:rPr lang="en-US" smtClean="0"/>
              <a:t>we are essentially to use the expert review as a “template" to mine text data for ordinary opinions and generate a integrated summary to help user best digest the opinions.</a:t>
            </a:r>
          </a:p>
          <a:p>
            <a:pPr eaLnBrk="1" hangingPunct="1">
              <a:spcBef>
                <a:spcPct val="0"/>
              </a:spcBef>
            </a:pPr>
            <a:r>
              <a:rPr lang="en-US" smtClean="0"/>
              <a:t>Note that we taka a broad definition of opinion in this paper. We do not consider the subjectivity or polarity. Theoretically we could apply any sentiment analysis technique after such summary is generated.</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987988" y="6477394"/>
            <a:ext cx="2133600" cy="365125"/>
          </a:xfrm>
        </p:spPr>
        <p:txBody>
          <a:bodyPr/>
          <a:lstStyle/>
          <a:p>
            <a:fld id="{16A14D8B-FB36-404D-91CA-CEC776FB33B4}" type="slidenum">
              <a:rPr lang="en-US" smtClean="0"/>
              <a:t>‹#›</a:t>
            </a:fld>
            <a:endParaRPr lang="en-US"/>
          </a:p>
        </p:txBody>
      </p:sp>
      <p:pic>
        <p:nvPicPr>
          <p:cNvPr id="7" name="Picture 2" descr="C:\Users\zhai\Pictures\uiuc-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82" y="6461915"/>
            <a:ext cx="304800" cy="396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zhai\Pictures\dai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6538115"/>
            <a:ext cx="1846609" cy="3198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zhai\Pictures\timan-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33600" y="6461915"/>
            <a:ext cx="764854" cy="39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2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429000" y="646191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398276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43815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43815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0" y="6400800"/>
            <a:ext cx="3048000" cy="457200"/>
          </a:xfrm>
          <a:prstGeom prst="rect">
            <a:avLst/>
          </a:prstGeom>
        </p:spPr>
        <p:txBody>
          <a:bodyPr/>
          <a:lstStyle>
            <a:lvl1pPr>
              <a:buFontTx/>
              <a:buNone/>
              <a:defRPr/>
            </a:lvl1pPr>
          </a:lstStyle>
          <a:p>
            <a:pPr>
              <a:defRPr/>
            </a:pPr>
            <a:endParaRPr lang="en-US"/>
          </a:p>
        </p:txBody>
      </p:sp>
      <p:sp>
        <p:nvSpPr>
          <p:cNvPr id="6" name="Footer Placeholder 5"/>
          <p:cNvSpPr>
            <a:spLocks noGrp="1"/>
          </p:cNvSpPr>
          <p:nvPr>
            <p:ph type="ftr" sz="quarter" idx="11"/>
          </p:nvPr>
        </p:nvSpPr>
        <p:spPr>
          <a:xfrm>
            <a:off x="4572000" y="6400800"/>
            <a:ext cx="3505200" cy="457200"/>
          </a:xfrm>
          <a:prstGeom prst="rect">
            <a:avLst/>
          </a:prstGeom>
        </p:spPr>
        <p:txBody>
          <a:bodyPr/>
          <a:lstStyle>
            <a:lvl1pPr algn="ct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8ABC6F-EB76-436A-906B-9240CF1071DF}" type="slidenum">
              <a:rPr lang="en-US"/>
              <a:pPr>
                <a:defRPr/>
              </a:pPr>
              <a:t>‹#›</a:t>
            </a:fld>
            <a:endParaRPr lang="en-US"/>
          </a:p>
          <a:p>
            <a:pPr>
              <a:defRPr/>
            </a:pPr>
            <a:endParaRPr lang="en-US"/>
          </a:p>
        </p:txBody>
      </p:sp>
    </p:spTree>
    <p:extLst>
      <p:ext uri="{BB962C8B-B14F-4D97-AF65-F5344CB8AC3E}">
        <p14:creationId xmlns:p14="http://schemas.microsoft.com/office/powerpoint/2010/main" val="117575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601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143000"/>
            <a:ext cx="8915400" cy="5029200"/>
          </a:xfrm>
        </p:spPr>
        <p:txBody>
          <a:bodyPr/>
          <a:lstStyle/>
          <a:p>
            <a:pPr lvl="0"/>
            <a:endParaRPr lang="en-US" noProof="0" smtClean="0"/>
          </a:p>
        </p:txBody>
      </p:sp>
      <p:sp>
        <p:nvSpPr>
          <p:cNvPr id="4" name="Date Placeholder 3"/>
          <p:cNvSpPr>
            <a:spLocks noGrp="1"/>
          </p:cNvSpPr>
          <p:nvPr>
            <p:ph type="dt" sz="half" idx="10"/>
          </p:nvPr>
        </p:nvSpPr>
        <p:spPr>
          <a:xfrm>
            <a:off x="4572000" y="6400800"/>
            <a:ext cx="3048000" cy="457200"/>
          </a:xfrm>
          <a:prstGeom prst="rect">
            <a:avLst/>
          </a:prstGeom>
        </p:spPr>
        <p:txBody>
          <a:bodyPr/>
          <a:lstStyle>
            <a:lvl1pPr>
              <a:buFontTx/>
              <a:buNone/>
              <a:defRPr/>
            </a:lvl1pPr>
          </a:lstStyle>
          <a:p>
            <a:pPr>
              <a:defRPr/>
            </a:pPr>
            <a:endParaRPr lang="en-US"/>
          </a:p>
        </p:txBody>
      </p:sp>
      <p:sp>
        <p:nvSpPr>
          <p:cNvPr id="5" name="Footer Placeholder 4"/>
          <p:cNvSpPr>
            <a:spLocks noGrp="1"/>
          </p:cNvSpPr>
          <p:nvPr>
            <p:ph type="ftr" sz="quarter" idx="11"/>
          </p:nvPr>
        </p:nvSpPr>
        <p:spPr>
          <a:xfrm>
            <a:off x="4572000" y="6400800"/>
            <a:ext cx="3505200" cy="457200"/>
          </a:xfrm>
          <a:prstGeom prst="rect">
            <a:avLst/>
          </a:prstGeom>
        </p:spPr>
        <p:txBody>
          <a:bodyPr/>
          <a:lstStyle>
            <a:lvl1pPr algn="ct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718320-E0CB-4C94-9BC3-3D77C52371DB}" type="slidenum">
              <a:rPr lang="en-US"/>
              <a:pPr>
                <a:defRPr/>
              </a:pPr>
              <a:t>‹#›</a:t>
            </a:fld>
            <a:endParaRPr lang="en-US"/>
          </a:p>
          <a:p>
            <a:pPr>
              <a:defRPr/>
            </a:pPr>
            <a:endParaRPr lang="en-US"/>
          </a:p>
        </p:txBody>
      </p:sp>
    </p:spTree>
    <p:extLst>
      <p:ext uri="{BB962C8B-B14F-4D97-AF65-F5344CB8AC3E}">
        <p14:creationId xmlns:p14="http://schemas.microsoft.com/office/powerpoint/2010/main" val="399717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114073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266059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1744512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392270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25985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3234298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283022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A14D8B-FB36-404D-91CA-CEC776FB33B4}" type="slidenum">
              <a:rPr lang="en-US" smtClean="0"/>
              <a:t>‹#›</a:t>
            </a:fld>
            <a:endParaRPr lang="en-US"/>
          </a:p>
        </p:txBody>
      </p:sp>
      <p:pic>
        <p:nvPicPr>
          <p:cNvPr id="1026" name="Picture 2" descr="C:\Users\zhai\Pictures\uiuc-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82" y="6461915"/>
            <a:ext cx="304800" cy="3960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ai\Pictures\dai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6538115"/>
            <a:ext cx="1846609" cy="319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i\Pictures\timan-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33600" y="6461915"/>
            <a:ext cx="764854" cy="39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8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78759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172090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378625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A3916-C4E2-426F-8448-4F5436938150}" type="slidenum">
              <a:rPr lang="en-US" smtClean="0"/>
              <a:t>‹#›</a:t>
            </a:fld>
            <a:endParaRPr lang="en-US"/>
          </a:p>
        </p:txBody>
      </p:sp>
    </p:spTree>
    <p:extLst>
      <p:ext uri="{BB962C8B-B14F-4D97-AF65-F5344CB8AC3E}">
        <p14:creationId xmlns:p14="http://schemas.microsoft.com/office/powerpoint/2010/main" val="110210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186510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429000" y="646191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80891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429000" y="646191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A14D8B-FB36-404D-91CA-CEC776FB33B4}" type="slidenum">
              <a:rPr lang="en-US" smtClean="0"/>
              <a:t>‹#›</a:t>
            </a:fld>
            <a:endParaRPr lang="en-US"/>
          </a:p>
        </p:txBody>
      </p:sp>
      <p:pic>
        <p:nvPicPr>
          <p:cNvPr id="10" name="Picture 2" descr="C:\Users\zhai\Pictures\uiuc-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82" y="6461915"/>
            <a:ext cx="304800" cy="3960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zhai\Pictures\dai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6538115"/>
            <a:ext cx="1846609" cy="319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zhai\Pictures\timan-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33600" y="6461915"/>
            <a:ext cx="764854" cy="39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3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429000" y="646191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18616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429000" y="646191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280254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429000" y="646191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26867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429000" y="646191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A14D8B-FB36-404D-91CA-CEC776FB33B4}" type="slidenum">
              <a:rPr lang="en-US" smtClean="0"/>
              <a:t>‹#›</a:t>
            </a:fld>
            <a:endParaRPr lang="en-US"/>
          </a:p>
        </p:txBody>
      </p:sp>
    </p:spTree>
    <p:extLst>
      <p:ext uri="{BB962C8B-B14F-4D97-AF65-F5344CB8AC3E}">
        <p14:creationId xmlns:p14="http://schemas.microsoft.com/office/powerpoint/2010/main" val="182879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173" y="1143000"/>
            <a:ext cx="8739227"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5154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14D8B-FB36-404D-91CA-CEC776FB33B4}" type="slidenum">
              <a:rPr lang="en-US" smtClean="0"/>
              <a:t>‹#›</a:t>
            </a:fld>
            <a:endParaRPr lang="en-US"/>
          </a:p>
        </p:txBody>
      </p:sp>
      <p:pic>
        <p:nvPicPr>
          <p:cNvPr id="7" name="Picture 2" descr="C:\Users\zhai\Pictures\uiuc-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482" y="6461915"/>
            <a:ext cx="304800" cy="396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zhai\Pictures\dais-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4800" y="6538115"/>
            <a:ext cx="1846609" cy="3198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zhai\Pictures\timan-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133600" y="6461915"/>
            <a:ext cx="764854" cy="39608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a:xfrm>
            <a:off x="3276600" y="6569075"/>
            <a:ext cx="3733800" cy="365125"/>
          </a:xfrm>
          <a:prstGeom prst="rect">
            <a:avLst/>
          </a:prstGeom>
        </p:spPr>
        <p:txBody>
          <a:bodyPr/>
          <a:lstStyle>
            <a:defPPr>
              <a:defRPr lang="en-US"/>
            </a:defPPr>
            <a:lvl1pPr marL="0" algn="l" defTabSz="914400" rtl="0" eaLnBrk="1" latinLnBrk="0" hangingPunct="1">
              <a:defRPr sz="1000" i="1" kern="120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Keynote</a:t>
            </a:r>
            <a:r>
              <a:rPr lang="en-US" baseline="0" dirty="0" smtClean="0"/>
              <a:t> at SIGIR 2011</a:t>
            </a:r>
            <a:r>
              <a:rPr lang="en-US" dirty="0" smtClean="0"/>
              <a:t>,  July 26, 2011, Beijing, China </a:t>
            </a:r>
            <a:endParaRPr lang="en-US" dirty="0"/>
          </a:p>
        </p:txBody>
      </p:sp>
    </p:spTree>
    <p:extLst>
      <p:ext uri="{BB962C8B-B14F-4D97-AF65-F5344CB8AC3E}">
        <p14:creationId xmlns:p14="http://schemas.microsoft.com/office/powerpoint/2010/main" val="204715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72" r:id="rId11"/>
    <p:sldLayoutId id="2147483673" r:id="rId12"/>
  </p:sldLayoutIdLst>
  <p:hf hdr="0" ftr="0" dt="0"/>
  <p:txStyles>
    <p:titleStyle>
      <a:lvl1pPr algn="ctr" defTabSz="914400" rtl="0" eaLnBrk="1" latinLnBrk="0" hangingPunct="1">
        <a:spcBef>
          <a:spcPct val="0"/>
        </a:spcBef>
        <a:buNone/>
        <a:defRPr sz="3600" b="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A3916-C4E2-426F-8448-4F5436938150}" type="slidenum">
              <a:rPr lang="en-US" smtClean="0"/>
              <a:t>‹#›</a:t>
            </a:fld>
            <a:endParaRPr lang="en-US"/>
          </a:p>
        </p:txBody>
      </p:sp>
    </p:spTree>
    <p:extLst>
      <p:ext uri="{BB962C8B-B14F-4D97-AF65-F5344CB8AC3E}">
        <p14:creationId xmlns:p14="http://schemas.microsoft.com/office/powerpoint/2010/main" val="570056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iuc.edu/homes/czha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formatik.uni-trier.de/~ley/db/conf/uai/uai1999.html#Hofmann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wmf"/><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gif"/><Relationship Id="rId10" Type="http://schemas.openxmlformats.org/officeDocument/2006/relationships/image" Target="../media/image22.wmf"/><Relationship Id="rId4" Type="http://schemas.openxmlformats.org/officeDocument/2006/relationships/image" Target="../media/image16.jpeg"/><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1.xml"/><Relationship Id="rId7" Type="http://schemas.openxmlformats.org/officeDocument/2006/relationships/image" Target="../media/image4.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e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upload.wikimedia.org/wikipedia/commons/d/dd/Hillary_Rodham_Clinton.jpg" TargetMode="External"/><Relationship Id="rId7" Type="http://schemas.openxmlformats.org/officeDocument/2006/relationships/image" Target="../media/image41.png"/><Relationship Id="rId12" Type="http://schemas.openxmlformats.org/officeDocument/2006/relationships/image" Target="../media/image45.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png"/><Relationship Id="rId10" Type="http://schemas.openxmlformats.org/officeDocument/2006/relationships/hyperlink" Target="http://images.google.com/imgres?imgurl=http://kempton.files.wordpress.com/2006/08/wikipedia-logo.png?w=94&amp;h=116&amp;imgrefurl=http://kempton.wordpress.com/2007/04/&amp;h=599&amp;w=489&amp;sz=211&amp;hl=en&amp;start=16&amp;tbnid=rSUvt-Bdx72kcM:&amp;tbnh=135&amp;tbnw=110&amp;prev=/images?q=wikipedia&amp;hl=en&amp;sa=G" TargetMode="External"/><Relationship Id="rId4" Type="http://schemas.openxmlformats.org/officeDocument/2006/relationships/image" Target="../media/image38.jpe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wmf"/><Relationship Id="rId3" Type="http://schemas.openxmlformats.org/officeDocument/2006/relationships/image" Target="../media/image46.png"/><Relationship Id="rId7" Type="http://schemas.openxmlformats.org/officeDocument/2006/relationships/image" Target="../media/image42.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39.png"/><Relationship Id="rId5" Type="http://schemas.openxmlformats.org/officeDocument/2006/relationships/image" Target="../media/image47.png"/><Relationship Id="rId10" Type="http://schemas.openxmlformats.org/officeDocument/2006/relationships/image" Target="../media/image44.jpeg"/><Relationship Id="rId4" Type="http://schemas.openxmlformats.org/officeDocument/2006/relationships/hyperlink" Target="http://www.cnet.com/2001-1_1-0.html?tag=hdrgif" TargetMode="External"/><Relationship Id="rId9" Type="http://schemas.openxmlformats.org/officeDocument/2006/relationships/hyperlink" Target="http://images.google.com/imgres?imgurl=http://kempton.files.wordpress.com/2006/08/wikipedia-logo.png?w=94&amp;h=116&amp;imgrefurl=http://kempton.wordpress.com/2007/04/&amp;h=599&amp;w=489&amp;sz=211&amp;hl=en&amp;start=16&amp;tbnid=rSUvt-Bdx72kcM:&amp;tbnh=135&amp;tbnw=110&amp;prev=/images?q=wikipedia&amp;hl=en&amp;sa=G" TargetMode="External"/><Relationship Id="rId14" Type="http://schemas.openxmlformats.org/officeDocument/2006/relationships/image" Target="../media/image49.wmf"/></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imgres?imgurl=http://images.appleinsider.com/ipod-06-1.gif&amp;imgrefurl=http://www.appleinsider.com/article.php?id=2039&amp;h=400&amp;w=388&amp;sz=54&amp;hl=en&amp;start=13&amp;um=1&amp;tbnid=6myzIWpuJ-QVxM:&amp;tbnh=124&amp;tbnw=120&amp;prev=/images?q=ipod&amp;um=1&amp;hl=en&amp;sa=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2.xml"/><Relationship Id="rId7" Type="http://schemas.openxmlformats.org/officeDocument/2006/relationships/image" Target="../media/image4.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hyperlink" Target="http://www.nasa.gov/" TargetMode="External"/><Relationship Id="rId13" Type="http://schemas.openxmlformats.org/officeDocument/2006/relationships/image" Target="../media/image78.jpeg"/><Relationship Id="rId18" Type="http://schemas.openxmlformats.org/officeDocument/2006/relationships/image" Target="../media/image81.jpeg"/><Relationship Id="rId3" Type="http://schemas.openxmlformats.org/officeDocument/2006/relationships/image" Target="../media/image73.jpeg"/><Relationship Id="rId7" Type="http://schemas.openxmlformats.org/officeDocument/2006/relationships/image" Target="../media/image75.jpeg"/><Relationship Id="rId12" Type="http://schemas.openxmlformats.org/officeDocument/2006/relationships/hyperlink" Target="http://www.microsoft.com/" TargetMode="External"/><Relationship Id="rId17" Type="http://schemas.openxmlformats.org/officeDocument/2006/relationships/image" Target="../media/image80.jpeg"/><Relationship Id="rId2" Type="http://schemas.openxmlformats.org/officeDocument/2006/relationships/hyperlink" Target="http://www.nsf.gov/" TargetMode="External"/><Relationship Id="rId16" Type="http://schemas.openxmlformats.org/officeDocument/2006/relationships/hyperlink" Target="http://www.ibm.com/" TargetMode="External"/><Relationship Id="rId1" Type="http://schemas.openxmlformats.org/officeDocument/2006/relationships/slideLayout" Target="../slideLayouts/slideLayout2.xml"/><Relationship Id="rId6" Type="http://schemas.openxmlformats.org/officeDocument/2006/relationships/hyperlink" Target="http://www.nih.gov/" TargetMode="External"/><Relationship Id="rId11" Type="http://schemas.openxmlformats.org/officeDocument/2006/relationships/image" Target="../media/image77.gif"/><Relationship Id="rId5" Type="http://schemas.openxmlformats.org/officeDocument/2006/relationships/image" Target="../media/image74.jpeg"/><Relationship Id="rId15" Type="http://schemas.openxmlformats.org/officeDocument/2006/relationships/image" Target="../media/image79.gif"/><Relationship Id="rId10" Type="http://schemas.openxmlformats.org/officeDocument/2006/relationships/hyperlink" Target="http://www.google.com/" TargetMode="External"/><Relationship Id="rId4" Type="http://schemas.openxmlformats.org/officeDocument/2006/relationships/hyperlink" Target="http://www.dhs.gov/" TargetMode="External"/><Relationship Id="rId9" Type="http://schemas.openxmlformats.org/officeDocument/2006/relationships/image" Target="../media/image76.jpeg"/><Relationship Id="rId14" Type="http://schemas.openxmlformats.org/officeDocument/2006/relationships/hyperlink" Target="http://www.yahoo.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t>Beyond Search: Statistical Topic Models for Text Analysis  </a:t>
            </a:r>
            <a:endParaRPr lang="en-US" dirty="0"/>
          </a:p>
        </p:txBody>
      </p:sp>
      <p:sp>
        <p:nvSpPr>
          <p:cNvPr id="3" name="Subtitle 2"/>
          <p:cNvSpPr>
            <a:spLocks noGrp="1"/>
          </p:cNvSpPr>
          <p:nvPr>
            <p:ph type="subTitle" idx="1"/>
          </p:nvPr>
        </p:nvSpPr>
        <p:spPr>
          <a:xfrm>
            <a:off x="1371600" y="3505200"/>
            <a:ext cx="6400800" cy="1752600"/>
          </a:xfrm>
        </p:spPr>
        <p:txBody>
          <a:bodyPr>
            <a:normAutofit fontScale="70000" lnSpcReduction="20000"/>
          </a:bodyPr>
          <a:lstStyle/>
          <a:p>
            <a:r>
              <a:rPr lang="en-US" sz="3600" dirty="0" err="1" smtClean="0">
                <a:solidFill>
                  <a:schemeClr val="tx1"/>
                </a:solidFill>
              </a:rPr>
              <a:t>ChengXiang</a:t>
            </a:r>
            <a:r>
              <a:rPr lang="en-US" sz="3600" dirty="0" smtClean="0">
                <a:solidFill>
                  <a:schemeClr val="tx1"/>
                </a:solidFill>
              </a:rPr>
              <a:t> </a:t>
            </a:r>
            <a:r>
              <a:rPr lang="en-US" sz="3600" dirty="0" err="1" smtClean="0">
                <a:solidFill>
                  <a:schemeClr val="tx1"/>
                </a:solidFill>
              </a:rPr>
              <a:t>Zhai</a:t>
            </a:r>
            <a:endParaRPr lang="en-US" sz="3600" dirty="0" smtClean="0">
              <a:solidFill>
                <a:schemeClr val="tx1"/>
              </a:solidFill>
            </a:endParaRPr>
          </a:p>
          <a:p>
            <a:endParaRPr lang="en-US" dirty="0" smtClean="0">
              <a:solidFill>
                <a:schemeClr val="tx1"/>
              </a:solidFill>
            </a:endParaRPr>
          </a:p>
          <a:p>
            <a:r>
              <a:rPr lang="en-US" dirty="0" smtClean="0">
                <a:solidFill>
                  <a:schemeClr val="tx1"/>
                </a:solidFill>
              </a:rPr>
              <a:t>Department of Computer Science</a:t>
            </a:r>
          </a:p>
          <a:p>
            <a:r>
              <a:rPr lang="en-US" dirty="0" smtClean="0">
                <a:solidFill>
                  <a:schemeClr val="tx1"/>
                </a:solidFill>
              </a:rPr>
              <a:t>University of Illinois at Urbana-Champaign</a:t>
            </a:r>
          </a:p>
          <a:p>
            <a:r>
              <a:rPr lang="en-US" dirty="0" smtClean="0">
                <a:hlinkClick r:id="rId2"/>
              </a:rPr>
              <a:t>http://www.cs.uiuc.edu/homes/czhai</a:t>
            </a:r>
            <a:endParaRPr lang="en-US" dirty="0" smtClean="0"/>
          </a:p>
          <a:p>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1</a:t>
            </a:fld>
            <a:endParaRPr lang="en-US"/>
          </a:p>
        </p:txBody>
      </p:sp>
    </p:spTree>
    <p:extLst>
      <p:ext uri="{BB962C8B-B14F-4D97-AF65-F5344CB8AC3E}">
        <p14:creationId xmlns:p14="http://schemas.microsoft.com/office/powerpoint/2010/main" val="145017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1143000"/>
          </a:xfrm>
        </p:spPr>
        <p:txBody>
          <a:bodyPr/>
          <a:lstStyle/>
          <a:p>
            <a:r>
              <a:rPr lang="en-US" smtClean="0"/>
              <a:t>What is a Statistical LM?</a:t>
            </a:r>
          </a:p>
        </p:txBody>
      </p:sp>
      <p:sp>
        <p:nvSpPr>
          <p:cNvPr id="41987" name="Rectangle 3"/>
          <p:cNvSpPr>
            <a:spLocks noGrp="1" noChangeArrowheads="1"/>
          </p:cNvSpPr>
          <p:nvPr>
            <p:ph type="body" idx="1"/>
          </p:nvPr>
        </p:nvSpPr>
        <p:spPr>
          <a:xfrm>
            <a:off x="457200" y="1447800"/>
            <a:ext cx="8229600" cy="4267200"/>
          </a:xfrm>
        </p:spPr>
        <p:txBody>
          <a:bodyPr/>
          <a:lstStyle/>
          <a:p>
            <a:r>
              <a:rPr lang="en-US" b="0" smtClean="0"/>
              <a:t>A probability distribution over word sequences</a:t>
            </a:r>
          </a:p>
          <a:p>
            <a:pPr lvl="1"/>
            <a:r>
              <a:rPr lang="en-US" smtClean="0"/>
              <a:t>p(“</a:t>
            </a:r>
            <a:r>
              <a:rPr lang="en-US" i="1" smtClean="0">
                <a:solidFill>
                  <a:srgbClr val="CC0000"/>
                </a:solidFill>
                <a:latin typeface="Times New Roman" pitchFamily="18" charset="0"/>
              </a:rPr>
              <a:t>Today is Wednesday</a:t>
            </a:r>
            <a:r>
              <a:rPr lang="en-US" smtClean="0"/>
              <a:t>”) </a:t>
            </a:r>
            <a:r>
              <a:rPr lang="en-US" smtClean="0">
                <a:sym typeface="Symbol" pitchFamily="18" charset="2"/>
              </a:rPr>
              <a:t> </a:t>
            </a:r>
            <a:r>
              <a:rPr lang="en-US" smtClean="0">
                <a:solidFill>
                  <a:srgbClr val="CC0000"/>
                </a:solidFill>
                <a:sym typeface="Symbol" pitchFamily="18" charset="2"/>
              </a:rPr>
              <a:t>0.001</a:t>
            </a:r>
            <a:endParaRPr lang="en-US" smtClean="0">
              <a:sym typeface="Symbol" pitchFamily="18" charset="2"/>
            </a:endParaRPr>
          </a:p>
          <a:p>
            <a:pPr lvl="1"/>
            <a:r>
              <a:rPr lang="en-US" smtClean="0">
                <a:sym typeface="Symbol" pitchFamily="18" charset="2"/>
              </a:rPr>
              <a:t>p(“</a:t>
            </a:r>
            <a:r>
              <a:rPr lang="en-US" i="1" smtClean="0">
                <a:solidFill>
                  <a:srgbClr val="CC0000"/>
                </a:solidFill>
                <a:latin typeface="Times New Roman" pitchFamily="18" charset="0"/>
                <a:sym typeface="Symbol" pitchFamily="18" charset="2"/>
              </a:rPr>
              <a:t>Today Wednesday is</a:t>
            </a:r>
            <a:r>
              <a:rPr lang="en-US" smtClean="0">
                <a:sym typeface="Symbol" pitchFamily="18" charset="2"/>
              </a:rPr>
              <a:t>”)  </a:t>
            </a:r>
            <a:r>
              <a:rPr lang="en-US" smtClean="0">
                <a:solidFill>
                  <a:srgbClr val="CC0000"/>
                </a:solidFill>
                <a:sym typeface="Symbol" pitchFamily="18" charset="2"/>
              </a:rPr>
              <a:t>0.0000000000001</a:t>
            </a:r>
            <a:endParaRPr lang="en-US" smtClean="0">
              <a:sym typeface="Symbol" pitchFamily="18" charset="2"/>
            </a:endParaRPr>
          </a:p>
          <a:p>
            <a:pPr lvl="1"/>
            <a:r>
              <a:rPr lang="en-US" smtClean="0">
                <a:sym typeface="Symbol" pitchFamily="18" charset="2"/>
              </a:rPr>
              <a:t>p(“</a:t>
            </a:r>
            <a:r>
              <a:rPr lang="en-US" i="1" smtClean="0">
                <a:solidFill>
                  <a:srgbClr val="CC0000"/>
                </a:solidFill>
                <a:latin typeface="Times New Roman" pitchFamily="18" charset="0"/>
                <a:sym typeface="Symbol" pitchFamily="18" charset="2"/>
              </a:rPr>
              <a:t>The eigenvalue is positive</a:t>
            </a:r>
            <a:r>
              <a:rPr lang="en-US" i="1" smtClean="0">
                <a:latin typeface="Times New Roman" pitchFamily="18" charset="0"/>
                <a:sym typeface="Symbol" pitchFamily="18" charset="2"/>
              </a:rPr>
              <a:t>”</a:t>
            </a:r>
            <a:r>
              <a:rPr lang="en-US" smtClean="0">
                <a:sym typeface="Symbol" pitchFamily="18" charset="2"/>
              </a:rPr>
              <a:t>)  </a:t>
            </a:r>
            <a:r>
              <a:rPr lang="en-US" smtClean="0">
                <a:solidFill>
                  <a:srgbClr val="CC0000"/>
                </a:solidFill>
                <a:sym typeface="Symbol" pitchFamily="18" charset="2"/>
              </a:rPr>
              <a:t>0.00001</a:t>
            </a:r>
            <a:endParaRPr lang="en-US" b="0" smtClean="0">
              <a:sym typeface="Symbol" pitchFamily="18" charset="2"/>
            </a:endParaRPr>
          </a:p>
          <a:p>
            <a:r>
              <a:rPr lang="en-US" b="0" smtClean="0">
                <a:sym typeface="Symbol" pitchFamily="18" charset="2"/>
              </a:rPr>
              <a:t>Context/topic dependent! </a:t>
            </a:r>
          </a:p>
          <a:p>
            <a:r>
              <a:rPr lang="en-US" b="0" smtClean="0"/>
              <a:t>Can also be regarded as a probabilistic mechanism for “generating” text, thus also called a “generative” model</a:t>
            </a:r>
          </a:p>
          <a:p>
            <a:endParaRPr lang="en-US" b="0" smtClean="0">
              <a:sym typeface="Symbol" pitchFamily="18" charset="2"/>
            </a:endParaRPr>
          </a:p>
        </p:txBody>
      </p:sp>
      <p:sp>
        <p:nvSpPr>
          <p:cNvPr id="2" name="Slide Number Placeholder 1"/>
          <p:cNvSpPr>
            <a:spLocks noGrp="1"/>
          </p:cNvSpPr>
          <p:nvPr>
            <p:ph type="sldNum" sz="quarter" idx="12"/>
          </p:nvPr>
        </p:nvSpPr>
        <p:spPr/>
        <p:txBody>
          <a:bodyPr/>
          <a:lstStyle/>
          <a:p>
            <a:fld id="{16A14D8B-FB36-404D-91CA-CEC776FB33B4}" type="slidenum">
              <a:rPr lang="en-US" smtClean="0"/>
              <a:t>10</a:t>
            </a:fld>
            <a:endParaRPr lang="en-US"/>
          </a:p>
        </p:txBody>
      </p:sp>
    </p:spTree>
    <p:extLst>
      <p:ext uri="{BB962C8B-B14F-4D97-AF65-F5344CB8AC3E}">
        <p14:creationId xmlns:p14="http://schemas.microsoft.com/office/powerpoint/2010/main" val="4202462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9144000" cy="1066800"/>
          </a:xfrm>
        </p:spPr>
        <p:txBody>
          <a:bodyPr>
            <a:normAutofit fontScale="90000"/>
          </a:bodyPr>
          <a:lstStyle/>
          <a:p>
            <a:r>
              <a:rPr lang="en-US" smtClean="0"/>
              <a:t>The Simplest Language Model</a:t>
            </a:r>
            <a:br>
              <a:rPr lang="en-US" smtClean="0"/>
            </a:br>
            <a:r>
              <a:rPr lang="en-US" sz="3200" b="0" smtClean="0"/>
              <a:t>(Unigram Model)</a:t>
            </a:r>
            <a:endParaRPr lang="en-US" smtClean="0"/>
          </a:p>
        </p:txBody>
      </p:sp>
      <p:sp>
        <p:nvSpPr>
          <p:cNvPr id="43011" name="Rectangle 3"/>
          <p:cNvSpPr>
            <a:spLocks noGrp="1" noChangeArrowheads="1"/>
          </p:cNvSpPr>
          <p:nvPr>
            <p:ph type="body" idx="1"/>
          </p:nvPr>
        </p:nvSpPr>
        <p:spPr/>
        <p:txBody>
          <a:bodyPr/>
          <a:lstStyle/>
          <a:p>
            <a:r>
              <a:rPr lang="en-US" smtClean="0"/>
              <a:t>Generate a piece of text by generating each word </a:t>
            </a:r>
            <a:r>
              <a:rPr lang="en-US" u="sng" smtClean="0"/>
              <a:t>independently </a:t>
            </a:r>
          </a:p>
          <a:p>
            <a:r>
              <a:rPr lang="en-US" smtClean="0"/>
              <a:t>Thus, p(w</a:t>
            </a:r>
            <a:r>
              <a:rPr lang="en-US" baseline="-25000" smtClean="0"/>
              <a:t>1</a:t>
            </a:r>
            <a:r>
              <a:rPr lang="en-US" smtClean="0"/>
              <a:t> w</a:t>
            </a:r>
            <a:r>
              <a:rPr lang="en-US" baseline="-25000" smtClean="0"/>
              <a:t>2</a:t>
            </a:r>
            <a:r>
              <a:rPr lang="en-US" smtClean="0"/>
              <a:t> ... w</a:t>
            </a:r>
            <a:r>
              <a:rPr lang="en-US" baseline="-25000" smtClean="0"/>
              <a:t>n</a:t>
            </a:r>
            <a:r>
              <a:rPr lang="en-US" smtClean="0"/>
              <a:t>)=p(w</a:t>
            </a:r>
            <a:r>
              <a:rPr lang="en-US" baseline="-25000" smtClean="0"/>
              <a:t>1</a:t>
            </a:r>
            <a:r>
              <a:rPr lang="en-US" smtClean="0"/>
              <a:t>)p(w</a:t>
            </a:r>
            <a:r>
              <a:rPr lang="en-US" baseline="-25000" smtClean="0"/>
              <a:t>2</a:t>
            </a:r>
            <a:r>
              <a:rPr lang="en-US" smtClean="0"/>
              <a:t>)…p(w</a:t>
            </a:r>
            <a:r>
              <a:rPr lang="en-US" baseline="-25000" smtClean="0"/>
              <a:t>n</a:t>
            </a:r>
            <a:r>
              <a:rPr lang="en-US" smtClean="0"/>
              <a:t>)</a:t>
            </a:r>
          </a:p>
          <a:p>
            <a:r>
              <a:rPr lang="en-US" smtClean="0"/>
              <a:t>Parameters: {p(w</a:t>
            </a:r>
            <a:r>
              <a:rPr lang="en-US" baseline="-25000" smtClean="0"/>
              <a:t>i</a:t>
            </a:r>
            <a:r>
              <a:rPr lang="en-US" smtClean="0"/>
              <a:t>)}  </a:t>
            </a:r>
            <a:r>
              <a:rPr lang="en-US" sz="2000" smtClean="0"/>
              <a:t>p(w</a:t>
            </a:r>
            <a:r>
              <a:rPr lang="en-US" sz="2000" baseline="-25000" smtClean="0"/>
              <a:t>1</a:t>
            </a:r>
            <a:r>
              <a:rPr lang="en-US" sz="2000" smtClean="0"/>
              <a:t>)+…+p(w</a:t>
            </a:r>
            <a:r>
              <a:rPr lang="en-US" sz="2000" baseline="-25000" smtClean="0"/>
              <a:t>N</a:t>
            </a:r>
            <a:r>
              <a:rPr lang="en-US" sz="2000" smtClean="0"/>
              <a:t>)=1 (N is voc. size)</a:t>
            </a:r>
          </a:p>
          <a:p>
            <a:r>
              <a:rPr lang="en-US" smtClean="0"/>
              <a:t>Essentially a multinomial distribution over words</a:t>
            </a:r>
          </a:p>
          <a:p>
            <a:r>
              <a:rPr lang="en-US" smtClean="0"/>
              <a:t>A piece of text can be regarded as a sample drawn according to this word distribution</a:t>
            </a:r>
            <a:endParaRPr lang="en-US" baseline="-25000" smtClean="0"/>
          </a:p>
        </p:txBody>
      </p:sp>
      <p:sp>
        <p:nvSpPr>
          <p:cNvPr id="2" name="Slide Number Placeholder 1"/>
          <p:cNvSpPr>
            <a:spLocks noGrp="1"/>
          </p:cNvSpPr>
          <p:nvPr>
            <p:ph type="sldNum" sz="quarter" idx="12"/>
          </p:nvPr>
        </p:nvSpPr>
        <p:spPr/>
        <p:txBody>
          <a:bodyPr/>
          <a:lstStyle/>
          <a:p>
            <a:fld id="{16A14D8B-FB36-404D-91CA-CEC776FB33B4}" type="slidenum">
              <a:rPr lang="en-US" smtClean="0"/>
              <a:t>11</a:t>
            </a:fld>
            <a:endParaRPr lang="en-US"/>
          </a:p>
        </p:txBody>
      </p:sp>
    </p:spTree>
    <p:extLst>
      <p:ext uri="{BB962C8B-B14F-4D97-AF65-F5344CB8AC3E}">
        <p14:creationId xmlns:p14="http://schemas.microsoft.com/office/powerpoint/2010/main" val="340885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76200"/>
            <a:ext cx="8610600" cy="1143000"/>
          </a:xfrm>
        </p:spPr>
        <p:txBody>
          <a:bodyPr/>
          <a:lstStyle/>
          <a:p>
            <a:r>
              <a:rPr lang="en-US" smtClean="0"/>
              <a:t>Text Generation with Unigram LM </a:t>
            </a:r>
          </a:p>
        </p:txBody>
      </p:sp>
      <p:sp>
        <p:nvSpPr>
          <p:cNvPr id="44035" name="Text Box 3"/>
          <p:cNvSpPr txBox="1">
            <a:spLocks noChangeArrowheads="1"/>
          </p:cNvSpPr>
          <p:nvPr/>
        </p:nvSpPr>
        <p:spPr bwMode="auto">
          <a:xfrm>
            <a:off x="914400" y="1295400"/>
            <a:ext cx="3476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b="1">
                <a:latin typeface="Times New Roman" pitchFamily="18" charset="0"/>
              </a:rPr>
              <a:t>(Unigram) Language Model  </a:t>
            </a:r>
            <a:r>
              <a:rPr lang="en-US" sz="2000" b="1">
                <a:latin typeface="Times New Roman" pitchFamily="18" charset="0"/>
                <a:sym typeface="Symbol" pitchFamily="18" charset="2"/>
              </a:rPr>
              <a:t></a:t>
            </a:r>
          </a:p>
          <a:p>
            <a:pPr algn="l"/>
            <a:r>
              <a:rPr lang="en-US" sz="2000" b="1">
                <a:latin typeface="Times New Roman" pitchFamily="18" charset="0"/>
                <a:sym typeface="Symbol" pitchFamily="18" charset="2"/>
              </a:rPr>
              <a:t>                      p(w| )</a:t>
            </a:r>
          </a:p>
        </p:txBody>
      </p:sp>
      <p:sp>
        <p:nvSpPr>
          <p:cNvPr id="44036" name="Text Box 4"/>
          <p:cNvSpPr txBox="1">
            <a:spLocks noChangeArrowheads="1"/>
          </p:cNvSpPr>
          <p:nvPr/>
        </p:nvSpPr>
        <p:spPr bwMode="auto">
          <a:xfrm>
            <a:off x="1905000" y="2057400"/>
            <a:ext cx="1752600" cy="22320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a:solidFill>
                  <a:srgbClr val="0000FF"/>
                </a:solidFill>
                <a:latin typeface="Times New Roman" pitchFamily="18" charset="0"/>
                <a:sym typeface="Symbol" pitchFamily="18" charset="2"/>
              </a:rPr>
              <a:t>…</a:t>
            </a:r>
          </a:p>
          <a:p>
            <a:pPr algn="l">
              <a:lnSpc>
                <a:spcPct val="85000"/>
              </a:lnSpc>
            </a:pPr>
            <a:r>
              <a:rPr lang="en-US" sz="1800">
                <a:solidFill>
                  <a:srgbClr val="0000FF"/>
                </a:solidFill>
                <a:latin typeface="Times New Roman" pitchFamily="18" charset="0"/>
                <a:sym typeface="Symbol" pitchFamily="18" charset="2"/>
              </a:rPr>
              <a:t>text  0.2</a:t>
            </a:r>
          </a:p>
          <a:p>
            <a:pPr algn="l">
              <a:lnSpc>
                <a:spcPct val="85000"/>
              </a:lnSpc>
            </a:pPr>
            <a:r>
              <a:rPr lang="en-US" sz="1800">
                <a:solidFill>
                  <a:srgbClr val="0000FF"/>
                </a:solidFill>
                <a:latin typeface="Times New Roman" pitchFamily="18" charset="0"/>
                <a:sym typeface="Symbol" pitchFamily="18" charset="2"/>
              </a:rPr>
              <a:t>mining 0.1</a:t>
            </a:r>
          </a:p>
          <a:p>
            <a:pPr algn="l">
              <a:lnSpc>
                <a:spcPct val="85000"/>
              </a:lnSpc>
            </a:pPr>
            <a:r>
              <a:rPr lang="en-US" sz="1800">
                <a:solidFill>
                  <a:srgbClr val="0000FF"/>
                </a:solidFill>
                <a:latin typeface="Times New Roman" pitchFamily="18" charset="0"/>
                <a:sym typeface="Symbol" pitchFamily="18" charset="2"/>
              </a:rPr>
              <a:t>assocation 0.01</a:t>
            </a:r>
          </a:p>
          <a:p>
            <a:pPr algn="l">
              <a:lnSpc>
                <a:spcPct val="85000"/>
              </a:lnSpc>
            </a:pPr>
            <a:r>
              <a:rPr lang="en-US" sz="1800">
                <a:solidFill>
                  <a:srgbClr val="0000FF"/>
                </a:solidFill>
                <a:latin typeface="Times New Roman" pitchFamily="18" charset="0"/>
                <a:sym typeface="Symbol" pitchFamily="18" charset="2"/>
              </a:rPr>
              <a:t>clustering 0.02</a:t>
            </a:r>
          </a:p>
          <a:p>
            <a:pPr algn="l">
              <a:lnSpc>
                <a:spcPct val="85000"/>
              </a:lnSpc>
            </a:pPr>
            <a:r>
              <a:rPr lang="en-US" sz="1800">
                <a:solidFill>
                  <a:srgbClr val="0000FF"/>
                </a:solidFill>
                <a:latin typeface="Times New Roman" pitchFamily="18" charset="0"/>
                <a:sym typeface="Symbol" pitchFamily="18" charset="2"/>
              </a:rPr>
              <a:t>…</a:t>
            </a:r>
          </a:p>
          <a:p>
            <a:pPr algn="l">
              <a:lnSpc>
                <a:spcPct val="85000"/>
              </a:lnSpc>
            </a:pPr>
            <a:r>
              <a:rPr lang="en-US" sz="1800">
                <a:solidFill>
                  <a:srgbClr val="CC3300"/>
                </a:solidFill>
                <a:latin typeface="Times New Roman" pitchFamily="18" charset="0"/>
                <a:sym typeface="Symbol" pitchFamily="18" charset="2"/>
              </a:rPr>
              <a:t>food</a:t>
            </a:r>
            <a:r>
              <a:rPr lang="en-US" sz="1800">
                <a:solidFill>
                  <a:srgbClr val="0000FF"/>
                </a:solidFill>
                <a:latin typeface="Times New Roman" pitchFamily="18" charset="0"/>
                <a:sym typeface="Symbol" pitchFamily="18" charset="2"/>
              </a:rPr>
              <a:t> 0.00001</a:t>
            </a:r>
          </a:p>
          <a:p>
            <a:pPr algn="l"/>
            <a:r>
              <a:rPr lang="en-US">
                <a:solidFill>
                  <a:srgbClr val="0000FF"/>
                </a:solidFill>
                <a:latin typeface="Times New Roman" pitchFamily="18" charset="0"/>
                <a:sym typeface="Symbol" pitchFamily="18" charset="2"/>
              </a:rPr>
              <a:t>…</a:t>
            </a:r>
            <a:endParaRPr lang="en-US">
              <a:solidFill>
                <a:srgbClr val="0000FF"/>
              </a:solidFill>
              <a:latin typeface="Times New Roman" pitchFamily="18" charset="0"/>
            </a:endParaRPr>
          </a:p>
        </p:txBody>
      </p:sp>
      <p:sp>
        <p:nvSpPr>
          <p:cNvPr id="44037" name="Text Box 5"/>
          <p:cNvSpPr txBox="1">
            <a:spLocks noChangeArrowheads="1"/>
          </p:cNvSpPr>
          <p:nvPr/>
        </p:nvSpPr>
        <p:spPr bwMode="auto">
          <a:xfrm>
            <a:off x="304800" y="2971800"/>
            <a:ext cx="1430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sz="2000">
                <a:solidFill>
                  <a:srgbClr val="0000FF"/>
                </a:solidFill>
                <a:latin typeface="Times New Roman" pitchFamily="18" charset="0"/>
              </a:rPr>
              <a:t>Topic 1:</a:t>
            </a:r>
          </a:p>
          <a:p>
            <a:r>
              <a:rPr lang="en-US" sz="2000">
                <a:solidFill>
                  <a:srgbClr val="0000FF"/>
                </a:solidFill>
                <a:latin typeface="Times New Roman" pitchFamily="18" charset="0"/>
              </a:rPr>
              <a:t>Text mining</a:t>
            </a:r>
          </a:p>
        </p:txBody>
      </p:sp>
      <p:sp>
        <p:nvSpPr>
          <p:cNvPr id="44038" name="Text Box 6"/>
          <p:cNvSpPr txBox="1">
            <a:spLocks noChangeArrowheads="1"/>
          </p:cNvSpPr>
          <p:nvPr/>
        </p:nvSpPr>
        <p:spPr bwMode="auto">
          <a:xfrm>
            <a:off x="1905000" y="4419600"/>
            <a:ext cx="1752600" cy="1765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a:solidFill>
                  <a:srgbClr val="CC3300"/>
                </a:solidFill>
                <a:latin typeface="Times New Roman" pitchFamily="18" charset="0"/>
                <a:sym typeface="Symbol" pitchFamily="18" charset="2"/>
              </a:rPr>
              <a:t>…</a:t>
            </a:r>
          </a:p>
          <a:p>
            <a:pPr algn="l">
              <a:lnSpc>
                <a:spcPct val="85000"/>
              </a:lnSpc>
            </a:pPr>
            <a:r>
              <a:rPr lang="en-US" sz="1800">
                <a:solidFill>
                  <a:srgbClr val="CC3300"/>
                </a:solidFill>
                <a:latin typeface="Times New Roman" pitchFamily="18" charset="0"/>
                <a:sym typeface="Symbol" pitchFamily="18" charset="2"/>
              </a:rPr>
              <a:t>food 0.25</a:t>
            </a:r>
          </a:p>
          <a:p>
            <a:pPr algn="l">
              <a:lnSpc>
                <a:spcPct val="85000"/>
              </a:lnSpc>
            </a:pPr>
            <a:r>
              <a:rPr lang="en-US" sz="1800">
                <a:solidFill>
                  <a:srgbClr val="CC3300"/>
                </a:solidFill>
                <a:latin typeface="Times New Roman" pitchFamily="18" charset="0"/>
                <a:sym typeface="Symbol" pitchFamily="18" charset="2"/>
              </a:rPr>
              <a:t>nutrition 0.1</a:t>
            </a:r>
          </a:p>
          <a:p>
            <a:pPr algn="l">
              <a:lnSpc>
                <a:spcPct val="85000"/>
              </a:lnSpc>
            </a:pPr>
            <a:r>
              <a:rPr lang="en-US" sz="1800">
                <a:solidFill>
                  <a:srgbClr val="CC3300"/>
                </a:solidFill>
                <a:latin typeface="Times New Roman" pitchFamily="18" charset="0"/>
                <a:sym typeface="Symbol" pitchFamily="18" charset="2"/>
              </a:rPr>
              <a:t>healthy 0.05</a:t>
            </a:r>
          </a:p>
          <a:p>
            <a:pPr algn="l">
              <a:lnSpc>
                <a:spcPct val="85000"/>
              </a:lnSpc>
            </a:pPr>
            <a:r>
              <a:rPr lang="en-US" sz="1800">
                <a:solidFill>
                  <a:srgbClr val="CC3300"/>
                </a:solidFill>
                <a:latin typeface="Times New Roman" pitchFamily="18" charset="0"/>
                <a:sym typeface="Symbol" pitchFamily="18" charset="2"/>
              </a:rPr>
              <a:t>diet 0.02</a:t>
            </a:r>
          </a:p>
          <a:p>
            <a:pPr algn="l"/>
            <a:r>
              <a:rPr lang="en-US">
                <a:solidFill>
                  <a:srgbClr val="CC3300"/>
                </a:solidFill>
                <a:latin typeface="Times New Roman" pitchFamily="18" charset="0"/>
                <a:sym typeface="Symbol" pitchFamily="18" charset="2"/>
              </a:rPr>
              <a:t>…</a:t>
            </a:r>
            <a:endParaRPr lang="en-US">
              <a:solidFill>
                <a:srgbClr val="CC3300"/>
              </a:solidFill>
              <a:latin typeface="Times New Roman" pitchFamily="18" charset="0"/>
            </a:endParaRPr>
          </a:p>
        </p:txBody>
      </p:sp>
      <p:sp>
        <p:nvSpPr>
          <p:cNvPr id="44039" name="Text Box 7"/>
          <p:cNvSpPr txBox="1">
            <a:spLocks noChangeArrowheads="1"/>
          </p:cNvSpPr>
          <p:nvPr/>
        </p:nvSpPr>
        <p:spPr bwMode="auto">
          <a:xfrm>
            <a:off x="457200" y="4800600"/>
            <a:ext cx="1036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sz="2000">
                <a:solidFill>
                  <a:srgbClr val="CC3300"/>
                </a:solidFill>
                <a:latin typeface="Times New Roman" pitchFamily="18" charset="0"/>
              </a:rPr>
              <a:t>Topic 2:</a:t>
            </a:r>
          </a:p>
          <a:p>
            <a:r>
              <a:rPr lang="en-US" sz="2000">
                <a:solidFill>
                  <a:srgbClr val="CC3300"/>
                </a:solidFill>
                <a:latin typeface="Times New Roman" pitchFamily="18" charset="0"/>
              </a:rPr>
              <a:t>Health</a:t>
            </a:r>
          </a:p>
        </p:txBody>
      </p:sp>
      <p:sp>
        <p:nvSpPr>
          <p:cNvPr id="44040" name="Line 8"/>
          <p:cNvSpPr>
            <a:spLocks noChangeShapeType="1"/>
          </p:cNvSpPr>
          <p:nvPr/>
        </p:nvSpPr>
        <p:spPr bwMode="auto">
          <a:xfrm>
            <a:off x="4038600" y="2057400"/>
            <a:ext cx="0" cy="2209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Freeform 9"/>
          <p:cNvSpPr>
            <a:spLocks/>
          </p:cNvSpPr>
          <p:nvPr/>
        </p:nvSpPr>
        <p:spPr bwMode="auto">
          <a:xfrm>
            <a:off x="4025900" y="2133600"/>
            <a:ext cx="558800" cy="1905000"/>
          </a:xfrm>
          <a:custGeom>
            <a:avLst/>
            <a:gdLst>
              <a:gd name="T0" fmla="*/ 2147483647 w 352"/>
              <a:gd name="T1" fmla="*/ 0 h 1200"/>
              <a:gd name="T2" fmla="*/ 2147483647 w 352"/>
              <a:gd name="T3" fmla="*/ 2147483647 h 1200"/>
              <a:gd name="T4" fmla="*/ 2147483647 w 352"/>
              <a:gd name="T5" fmla="*/ 2147483647 h 1200"/>
              <a:gd name="T6" fmla="*/ 2147483647 w 352"/>
              <a:gd name="T7" fmla="*/ 2147483647 h 1200"/>
              <a:gd name="T8" fmla="*/ 2147483647 w 352"/>
              <a:gd name="T9" fmla="*/ 2147483647 h 1200"/>
              <a:gd name="T10" fmla="*/ 0 60000 65536"/>
              <a:gd name="T11" fmla="*/ 0 60000 65536"/>
              <a:gd name="T12" fmla="*/ 0 60000 65536"/>
              <a:gd name="T13" fmla="*/ 0 60000 65536"/>
              <a:gd name="T14" fmla="*/ 0 60000 65536"/>
              <a:gd name="T15" fmla="*/ 0 w 352"/>
              <a:gd name="T16" fmla="*/ 0 h 1200"/>
              <a:gd name="T17" fmla="*/ 352 w 352"/>
              <a:gd name="T18" fmla="*/ 1200 h 1200"/>
            </a:gdLst>
            <a:ahLst/>
            <a:cxnLst>
              <a:cxn ang="T10">
                <a:pos x="T0" y="T1"/>
              </a:cxn>
              <a:cxn ang="T11">
                <a:pos x="T2" y="T3"/>
              </a:cxn>
              <a:cxn ang="T12">
                <a:pos x="T4" y="T5"/>
              </a:cxn>
              <a:cxn ang="T13">
                <a:pos x="T6" y="T7"/>
              </a:cxn>
              <a:cxn ang="T14">
                <a:pos x="T8" y="T9"/>
              </a:cxn>
            </a:cxnLst>
            <a:rect l="T15" t="T16" r="T17" b="T18"/>
            <a:pathLst>
              <a:path w="352" h="1200">
                <a:moveTo>
                  <a:pt x="8" y="0"/>
                </a:moveTo>
                <a:cubicBezTo>
                  <a:pt x="4" y="40"/>
                  <a:pt x="0" y="80"/>
                  <a:pt x="56" y="144"/>
                </a:cubicBezTo>
                <a:cubicBezTo>
                  <a:pt x="112" y="208"/>
                  <a:pt x="336" y="296"/>
                  <a:pt x="344" y="384"/>
                </a:cubicBezTo>
                <a:cubicBezTo>
                  <a:pt x="352" y="472"/>
                  <a:pt x="160" y="536"/>
                  <a:pt x="104" y="672"/>
                </a:cubicBezTo>
                <a:cubicBezTo>
                  <a:pt x="48" y="808"/>
                  <a:pt x="28" y="1004"/>
                  <a:pt x="8" y="120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2" name="Line 10"/>
          <p:cNvSpPr>
            <a:spLocks noChangeShapeType="1"/>
          </p:cNvSpPr>
          <p:nvPr/>
        </p:nvSpPr>
        <p:spPr bwMode="auto">
          <a:xfrm>
            <a:off x="4038600" y="4419600"/>
            <a:ext cx="0" cy="17526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Freeform 11"/>
          <p:cNvSpPr>
            <a:spLocks/>
          </p:cNvSpPr>
          <p:nvPr/>
        </p:nvSpPr>
        <p:spPr bwMode="auto">
          <a:xfrm>
            <a:off x="4025900" y="4495800"/>
            <a:ext cx="558800" cy="1600200"/>
          </a:xfrm>
          <a:custGeom>
            <a:avLst/>
            <a:gdLst>
              <a:gd name="T0" fmla="*/ 2147483647 w 352"/>
              <a:gd name="T1" fmla="*/ 0 h 1008"/>
              <a:gd name="T2" fmla="*/ 2147483647 w 352"/>
              <a:gd name="T3" fmla="*/ 2147483647 h 1008"/>
              <a:gd name="T4" fmla="*/ 2147483647 w 352"/>
              <a:gd name="T5" fmla="*/ 2147483647 h 1008"/>
              <a:gd name="T6" fmla="*/ 2147483647 w 352"/>
              <a:gd name="T7" fmla="*/ 2147483647 h 1008"/>
              <a:gd name="T8" fmla="*/ 2147483647 w 352"/>
              <a:gd name="T9" fmla="*/ 2147483647 h 1008"/>
              <a:gd name="T10" fmla="*/ 2147483647 w 352"/>
              <a:gd name="T11" fmla="*/ 2147483647 h 1008"/>
              <a:gd name="T12" fmla="*/ 0 60000 65536"/>
              <a:gd name="T13" fmla="*/ 0 60000 65536"/>
              <a:gd name="T14" fmla="*/ 0 60000 65536"/>
              <a:gd name="T15" fmla="*/ 0 60000 65536"/>
              <a:gd name="T16" fmla="*/ 0 60000 65536"/>
              <a:gd name="T17" fmla="*/ 0 60000 65536"/>
              <a:gd name="T18" fmla="*/ 0 w 352"/>
              <a:gd name="T19" fmla="*/ 0 h 1008"/>
              <a:gd name="T20" fmla="*/ 352 w 352"/>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352" h="1008">
                <a:moveTo>
                  <a:pt x="8" y="0"/>
                </a:moveTo>
                <a:cubicBezTo>
                  <a:pt x="24" y="72"/>
                  <a:pt x="40" y="144"/>
                  <a:pt x="56" y="240"/>
                </a:cubicBezTo>
                <a:cubicBezTo>
                  <a:pt x="72" y="336"/>
                  <a:pt x="56" y="496"/>
                  <a:pt x="104" y="576"/>
                </a:cubicBezTo>
                <a:cubicBezTo>
                  <a:pt x="152" y="656"/>
                  <a:pt x="352" y="680"/>
                  <a:pt x="344" y="720"/>
                </a:cubicBezTo>
                <a:cubicBezTo>
                  <a:pt x="336" y="760"/>
                  <a:pt x="112" y="768"/>
                  <a:pt x="56" y="816"/>
                </a:cubicBezTo>
                <a:cubicBezTo>
                  <a:pt x="0" y="864"/>
                  <a:pt x="4" y="936"/>
                  <a:pt x="8" y="1008"/>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4" name="Text Box 12"/>
          <p:cNvSpPr txBox="1">
            <a:spLocks noChangeArrowheads="1"/>
          </p:cNvSpPr>
          <p:nvPr/>
        </p:nvSpPr>
        <p:spPr bwMode="auto">
          <a:xfrm>
            <a:off x="6324600" y="1447800"/>
            <a:ext cx="156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a:latin typeface="Times New Roman" pitchFamily="18" charset="0"/>
              </a:rPr>
              <a:t> </a:t>
            </a:r>
            <a:r>
              <a:rPr lang="en-US" sz="2000" b="1">
                <a:latin typeface="Times New Roman" pitchFamily="18" charset="0"/>
              </a:rPr>
              <a:t>Document d</a:t>
            </a:r>
          </a:p>
        </p:txBody>
      </p:sp>
      <p:grpSp>
        <p:nvGrpSpPr>
          <p:cNvPr id="2" name="Group 13"/>
          <p:cNvGrpSpPr>
            <a:grpSpLocks/>
          </p:cNvGrpSpPr>
          <p:nvPr/>
        </p:nvGrpSpPr>
        <p:grpSpPr bwMode="auto">
          <a:xfrm>
            <a:off x="4876800" y="2590800"/>
            <a:ext cx="2971800" cy="990600"/>
            <a:chOff x="3072" y="1776"/>
            <a:chExt cx="1872" cy="624"/>
          </a:xfrm>
        </p:grpSpPr>
        <p:sp>
          <p:nvSpPr>
            <p:cNvPr id="44054" name="AutoShape 14"/>
            <p:cNvSpPr>
              <a:spLocks noChangeArrowheads="1"/>
            </p:cNvSpPr>
            <p:nvPr/>
          </p:nvSpPr>
          <p:spPr bwMode="auto">
            <a:xfrm>
              <a:off x="3936" y="1776"/>
              <a:ext cx="1008" cy="624"/>
            </a:xfrm>
            <a:prstGeom prst="foldedCorner">
              <a:avLst>
                <a:gd name="adj" fmla="val 12500"/>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a:solidFill>
                    <a:srgbClr val="0000CC"/>
                  </a:solidFill>
                  <a:latin typeface="Times New Roman" pitchFamily="18" charset="0"/>
                </a:rPr>
                <a:t>Text mining</a:t>
              </a:r>
            </a:p>
            <a:p>
              <a:r>
                <a:rPr lang="en-US" sz="1800">
                  <a:solidFill>
                    <a:srgbClr val="0000CC"/>
                  </a:solidFill>
                  <a:latin typeface="Times New Roman" pitchFamily="18" charset="0"/>
                </a:rPr>
                <a:t>paper</a:t>
              </a:r>
            </a:p>
          </p:txBody>
        </p:sp>
        <p:sp>
          <p:nvSpPr>
            <p:cNvPr id="44055" name="AutoShape 15"/>
            <p:cNvSpPr>
              <a:spLocks noChangeArrowheads="1"/>
            </p:cNvSpPr>
            <p:nvPr/>
          </p:nvSpPr>
          <p:spPr bwMode="auto">
            <a:xfrm>
              <a:off x="3072" y="1968"/>
              <a:ext cx="576" cy="21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349 h 21600"/>
                <a:gd name="T14" fmla="*/ 18900 w 21600"/>
                <a:gd name="T15" fmla="*/ 1614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6"/>
          <p:cNvGrpSpPr>
            <a:grpSpLocks/>
          </p:cNvGrpSpPr>
          <p:nvPr/>
        </p:nvGrpSpPr>
        <p:grpSpPr bwMode="auto">
          <a:xfrm>
            <a:off x="4876800" y="4724400"/>
            <a:ext cx="2971800" cy="990600"/>
            <a:chOff x="3072" y="3120"/>
            <a:chExt cx="1872" cy="624"/>
          </a:xfrm>
        </p:grpSpPr>
        <p:sp>
          <p:nvSpPr>
            <p:cNvPr id="44052" name="AutoShape 17"/>
            <p:cNvSpPr>
              <a:spLocks noChangeArrowheads="1"/>
            </p:cNvSpPr>
            <p:nvPr/>
          </p:nvSpPr>
          <p:spPr bwMode="auto">
            <a:xfrm>
              <a:off x="3936" y="3120"/>
              <a:ext cx="1008" cy="624"/>
            </a:xfrm>
            <a:prstGeom prst="foldedCorner">
              <a:avLst>
                <a:gd name="adj" fmla="val 125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a:solidFill>
                    <a:srgbClr val="CC0000"/>
                  </a:solidFill>
                  <a:latin typeface="Times New Roman" pitchFamily="18" charset="0"/>
                </a:rPr>
                <a:t>Food nutrition</a:t>
              </a:r>
            </a:p>
            <a:p>
              <a:r>
                <a:rPr lang="en-US" sz="1800">
                  <a:solidFill>
                    <a:srgbClr val="CC0000"/>
                  </a:solidFill>
                  <a:latin typeface="Times New Roman" pitchFamily="18" charset="0"/>
                </a:rPr>
                <a:t>paper</a:t>
              </a:r>
            </a:p>
          </p:txBody>
        </p:sp>
        <p:sp>
          <p:nvSpPr>
            <p:cNvPr id="44053" name="AutoShape 18"/>
            <p:cNvSpPr>
              <a:spLocks noChangeArrowheads="1"/>
            </p:cNvSpPr>
            <p:nvPr/>
          </p:nvSpPr>
          <p:spPr bwMode="auto">
            <a:xfrm>
              <a:off x="3072" y="3360"/>
              <a:ext cx="576" cy="21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349 h 21600"/>
                <a:gd name="T14" fmla="*/ 18900 w 21600"/>
                <a:gd name="T15" fmla="*/ 1614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w="19050">
              <a:solidFill>
                <a:srgbClr val="CC0000"/>
              </a:solidFill>
              <a:miter lim="800000"/>
              <a:headEnd/>
              <a:tailEnd/>
            </a:ln>
          </p:spPr>
          <p:txBody>
            <a:bodyPr wrap="none" anchor="ctr"/>
            <a:lstStyle/>
            <a:p>
              <a:endParaRPr lang="en-US"/>
            </a:p>
          </p:txBody>
        </p:sp>
      </p:grpSp>
      <p:sp>
        <p:nvSpPr>
          <p:cNvPr id="44047" name="Line 19"/>
          <p:cNvSpPr>
            <a:spLocks noChangeShapeType="1"/>
          </p:cNvSpPr>
          <p:nvPr/>
        </p:nvSpPr>
        <p:spPr bwMode="auto">
          <a:xfrm>
            <a:off x="4572000" y="1752600"/>
            <a:ext cx="1524000" cy="0"/>
          </a:xfrm>
          <a:prstGeom prst="line">
            <a:avLst/>
          </a:prstGeom>
          <a:noFill/>
          <a:ln w="50800">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Text Box 20"/>
          <p:cNvSpPr txBox="1">
            <a:spLocks noChangeArrowheads="1"/>
          </p:cNvSpPr>
          <p:nvPr/>
        </p:nvSpPr>
        <p:spPr bwMode="auto">
          <a:xfrm>
            <a:off x="4648200" y="1295400"/>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b="1">
                <a:solidFill>
                  <a:srgbClr val="CC3300"/>
                </a:solidFill>
                <a:latin typeface="Times New Roman" pitchFamily="18" charset="0"/>
              </a:rPr>
              <a:t>Sampling</a:t>
            </a:r>
          </a:p>
        </p:txBody>
      </p:sp>
      <p:sp>
        <p:nvSpPr>
          <p:cNvPr id="476181" name="Text Box 21"/>
          <p:cNvSpPr txBox="1">
            <a:spLocks noChangeArrowheads="1"/>
          </p:cNvSpPr>
          <p:nvPr/>
        </p:nvSpPr>
        <p:spPr bwMode="auto">
          <a:xfrm>
            <a:off x="4521200" y="3886200"/>
            <a:ext cx="4232275" cy="366713"/>
          </a:xfrm>
          <a:prstGeom prst="rect">
            <a:avLst/>
          </a:prstGeom>
          <a:solidFill>
            <a:srgbClr val="FFFF99"/>
          </a:solidFill>
          <a:ln>
            <a:noFill/>
          </a:ln>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sz="1800" b="1">
                <a:latin typeface="Arial" charset="0"/>
              </a:rPr>
              <a:t>Given </a:t>
            </a:r>
            <a:r>
              <a:rPr lang="en-US" sz="1800" b="1">
                <a:latin typeface="Arial" charset="0"/>
                <a:sym typeface="Symbol" pitchFamily="18" charset="2"/>
              </a:rPr>
              <a:t>, p(d| ) varies according to d</a:t>
            </a:r>
            <a:r>
              <a:rPr lang="en-US" sz="1800" b="1">
                <a:latin typeface="Arial" charset="0"/>
              </a:rPr>
              <a:t> </a:t>
            </a:r>
          </a:p>
        </p:txBody>
      </p:sp>
      <p:sp>
        <p:nvSpPr>
          <p:cNvPr id="4" name="Slide Number Placeholder 3"/>
          <p:cNvSpPr>
            <a:spLocks noGrp="1"/>
          </p:cNvSpPr>
          <p:nvPr>
            <p:ph type="sldNum" sz="quarter" idx="12"/>
          </p:nvPr>
        </p:nvSpPr>
        <p:spPr/>
        <p:txBody>
          <a:bodyPr/>
          <a:lstStyle/>
          <a:p>
            <a:fld id="{16A14D8B-FB36-404D-91CA-CEC776FB33B4}" type="slidenum">
              <a:rPr lang="en-US" smtClean="0"/>
              <a:t>12</a:t>
            </a:fld>
            <a:endParaRPr lang="en-US"/>
          </a:p>
        </p:txBody>
      </p:sp>
    </p:spTree>
    <p:extLst>
      <p:ext uri="{BB962C8B-B14F-4D97-AF65-F5344CB8AC3E}">
        <p14:creationId xmlns:p14="http://schemas.microsoft.com/office/powerpoint/2010/main" val="265458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6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1143000"/>
          </a:xfrm>
        </p:spPr>
        <p:txBody>
          <a:bodyPr/>
          <a:lstStyle/>
          <a:p>
            <a:r>
              <a:rPr lang="en-US" smtClean="0"/>
              <a:t>Estimation of Unigram LM</a:t>
            </a:r>
          </a:p>
        </p:txBody>
      </p:sp>
      <p:sp>
        <p:nvSpPr>
          <p:cNvPr id="45059" name="Text Box 3"/>
          <p:cNvSpPr txBox="1">
            <a:spLocks noChangeArrowheads="1"/>
          </p:cNvSpPr>
          <p:nvPr/>
        </p:nvSpPr>
        <p:spPr bwMode="auto">
          <a:xfrm>
            <a:off x="914400" y="1371600"/>
            <a:ext cx="3476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b="1">
                <a:latin typeface="Times New Roman" pitchFamily="18" charset="0"/>
              </a:rPr>
              <a:t>(Unigram) Language Model  </a:t>
            </a:r>
            <a:r>
              <a:rPr lang="en-US" sz="2000" b="1">
                <a:latin typeface="Times New Roman" pitchFamily="18" charset="0"/>
                <a:sym typeface="Symbol" pitchFamily="18" charset="2"/>
              </a:rPr>
              <a:t></a:t>
            </a:r>
          </a:p>
          <a:p>
            <a:pPr algn="l"/>
            <a:r>
              <a:rPr lang="en-US" sz="2000" b="1">
                <a:latin typeface="Times New Roman" pitchFamily="18" charset="0"/>
                <a:sym typeface="Symbol" pitchFamily="18" charset="2"/>
              </a:rPr>
              <a:t>                    </a:t>
            </a:r>
            <a:r>
              <a:rPr lang="en-US" sz="2000" b="1">
                <a:solidFill>
                  <a:srgbClr val="CC0000"/>
                </a:solidFill>
                <a:latin typeface="Times New Roman" pitchFamily="18" charset="0"/>
                <a:sym typeface="Symbol" pitchFamily="18" charset="2"/>
              </a:rPr>
              <a:t>p(w| )=?</a:t>
            </a:r>
            <a:endParaRPr lang="en-US" sz="2000" b="1">
              <a:solidFill>
                <a:srgbClr val="CC0000"/>
              </a:solidFill>
              <a:latin typeface="Times New Roman" pitchFamily="18" charset="0"/>
            </a:endParaRPr>
          </a:p>
        </p:txBody>
      </p:sp>
      <p:sp>
        <p:nvSpPr>
          <p:cNvPr id="45060" name="Text Box 4"/>
          <p:cNvSpPr txBox="1">
            <a:spLocks noChangeArrowheads="1"/>
          </p:cNvSpPr>
          <p:nvPr/>
        </p:nvSpPr>
        <p:spPr bwMode="auto">
          <a:xfrm>
            <a:off x="5791200" y="1524000"/>
            <a:ext cx="136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a:latin typeface="Times New Roman" pitchFamily="18" charset="0"/>
              </a:rPr>
              <a:t> </a:t>
            </a:r>
            <a:r>
              <a:rPr lang="en-US" sz="2000" b="1">
                <a:latin typeface="Times New Roman" pitchFamily="18" charset="0"/>
              </a:rPr>
              <a:t>Document</a:t>
            </a:r>
          </a:p>
        </p:txBody>
      </p:sp>
      <p:sp>
        <p:nvSpPr>
          <p:cNvPr id="45061" name="AutoShape 5"/>
          <p:cNvSpPr>
            <a:spLocks noChangeArrowheads="1"/>
          </p:cNvSpPr>
          <p:nvPr/>
        </p:nvSpPr>
        <p:spPr bwMode="auto">
          <a:xfrm>
            <a:off x="5791200" y="2286000"/>
            <a:ext cx="1600200" cy="2743200"/>
          </a:xfrm>
          <a:prstGeom prst="foldedCorner">
            <a:avLst>
              <a:gd name="adj" fmla="val 12500"/>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a:solidFill>
                  <a:srgbClr val="0000CC"/>
                </a:solidFill>
                <a:latin typeface="Times New Roman" pitchFamily="18" charset="0"/>
              </a:rPr>
              <a:t>text 10</a:t>
            </a:r>
          </a:p>
          <a:p>
            <a:r>
              <a:rPr lang="en-US" sz="1800">
                <a:solidFill>
                  <a:srgbClr val="0000CC"/>
                </a:solidFill>
                <a:latin typeface="Times New Roman" pitchFamily="18" charset="0"/>
              </a:rPr>
              <a:t>mining 5</a:t>
            </a:r>
          </a:p>
          <a:p>
            <a:r>
              <a:rPr lang="en-US" sz="1800">
                <a:solidFill>
                  <a:srgbClr val="0000CC"/>
                </a:solidFill>
                <a:latin typeface="Times New Roman" pitchFamily="18" charset="0"/>
              </a:rPr>
              <a:t>association 3</a:t>
            </a:r>
          </a:p>
          <a:p>
            <a:r>
              <a:rPr lang="en-US" sz="1800">
                <a:solidFill>
                  <a:srgbClr val="0000CC"/>
                </a:solidFill>
                <a:latin typeface="Times New Roman" pitchFamily="18" charset="0"/>
              </a:rPr>
              <a:t>database 3</a:t>
            </a:r>
          </a:p>
          <a:p>
            <a:r>
              <a:rPr lang="en-US" sz="1800">
                <a:solidFill>
                  <a:srgbClr val="0000CC"/>
                </a:solidFill>
                <a:latin typeface="Times New Roman" pitchFamily="18" charset="0"/>
              </a:rPr>
              <a:t>algorithm 2</a:t>
            </a:r>
          </a:p>
          <a:p>
            <a:r>
              <a:rPr lang="en-US" sz="1800">
                <a:solidFill>
                  <a:srgbClr val="0000CC"/>
                </a:solidFill>
                <a:latin typeface="Times New Roman" pitchFamily="18" charset="0"/>
              </a:rPr>
              <a:t>…</a:t>
            </a:r>
          </a:p>
          <a:p>
            <a:r>
              <a:rPr lang="en-US" sz="1800">
                <a:solidFill>
                  <a:srgbClr val="0000CC"/>
                </a:solidFill>
                <a:latin typeface="Times New Roman" pitchFamily="18" charset="0"/>
              </a:rPr>
              <a:t>query 1</a:t>
            </a:r>
          </a:p>
          <a:p>
            <a:r>
              <a:rPr lang="en-US" sz="1800">
                <a:solidFill>
                  <a:srgbClr val="0000CC"/>
                </a:solidFill>
                <a:latin typeface="Times New Roman" pitchFamily="18" charset="0"/>
              </a:rPr>
              <a:t>efficient 1</a:t>
            </a:r>
          </a:p>
        </p:txBody>
      </p:sp>
      <p:grpSp>
        <p:nvGrpSpPr>
          <p:cNvPr id="45062" name="Group 6"/>
          <p:cNvGrpSpPr>
            <a:grpSpLocks/>
          </p:cNvGrpSpPr>
          <p:nvPr/>
        </p:nvGrpSpPr>
        <p:grpSpPr bwMode="auto">
          <a:xfrm>
            <a:off x="1905000" y="2362200"/>
            <a:ext cx="3581400" cy="2273300"/>
            <a:chOff x="1200" y="1440"/>
            <a:chExt cx="2256" cy="1432"/>
          </a:xfrm>
        </p:grpSpPr>
        <p:sp>
          <p:nvSpPr>
            <p:cNvPr id="45078" name="Text Box 7"/>
            <p:cNvSpPr txBox="1">
              <a:spLocks noChangeArrowheads="1"/>
            </p:cNvSpPr>
            <p:nvPr/>
          </p:nvSpPr>
          <p:spPr bwMode="auto">
            <a:xfrm>
              <a:off x="1200" y="1440"/>
              <a:ext cx="1104" cy="143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a:solidFill>
                    <a:srgbClr val="0000FF"/>
                  </a:solidFill>
                  <a:latin typeface="Times New Roman" pitchFamily="18" charset="0"/>
                  <a:sym typeface="Symbol" pitchFamily="18" charset="2"/>
                </a:rPr>
                <a:t>…</a:t>
              </a:r>
            </a:p>
            <a:p>
              <a:pPr algn="l">
                <a:lnSpc>
                  <a:spcPct val="85000"/>
                </a:lnSpc>
              </a:pPr>
              <a:r>
                <a:rPr lang="en-US" sz="1800">
                  <a:solidFill>
                    <a:srgbClr val="0000FF"/>
                  </a:solidFill>
                  <a:latin typeface="Times New Roman" pitchFamily="18" charset="0"/>
                  <a:sym typeface="Symbol" pitchFamily="18" charset="2"/>
                </a:rPr>
                <a:t>text  ?</a:t>
              </a:r>
            </a:p>
            <a:p>
              <a:pPr algn="l">
                <a:lnSpc>
                  <a:spcPct val="85000"/>
                </a:lnSpc>
              </a:pPr>
              <a:r>
                <a:rPr lang="en-US" sz="1800">
                  <a:solidFill>
                    <a:srgbClr val="0000FF"/>
                  </a:solidFill>
                  <a:latin typeface="Times New Roman" pitchFamily="18" charset="0"/>
                  <a:sym typeface="Symbol" pitchFamily="18" charset="2"/>
                </a:rPr>
                <a:t>mining ?</a:t>
              </a:r>
            </a:p>
            <a:p>
              <a:pPr algn="l">
                <a:lnSpc>
                  <a:spcPct val="85000"/>
                </a:lnSpc>
              </a:pPr>
              <a:r>
                <a:rPr lang="en-US" sz="1800">
                  <a:solidFill>
                    <a:srgbClr val="0000FF"/>
                  </a:solidFill>
                  <a:latin typeface="Times New Roman" pitchFamily="18" charset="0"/>
                  <a:sym typeface="Symbol" pitchFamily="18" charset="2"/>
                </a:rPr>
                <a:t>assocation ?</a:t>
              </a:r>
            </a:p>
            <a:p>
              <a:pPr algn="l">
                <a:lnSpc>
                  <a:spcPct val="85000"/>
                </a:lnSpc>
              </a:pPr>
              <a:r>
                <a:rPr lang="en-US" sz="1800">
                  <a:solidFill>
                    <a:srgbClr val="0000FF"/>
                  </a:solidFill>
                  <a:latin typeface="Times New Roman" pitchFamily="18" charset="0"/>
                  <a:sym typeface="Symbol" pitchFamily="18" charset="2"/>
                </a:rPr>
                <a:t>database ?</a:t>
              </a:r>
            </a:p>
            <a:p>
              <a:pPr algn="l">
                <a:lnSpc>
                  <a:spcPct val="85000"/>
                </a:lnSpc>
              </a:pPr>
              <a:r>
                <a:rPr lang="en-US" sz="1800">
                  <a:solidFill>
                    <a:srgbClr val="0000FF"/>
                  </a:solidFill>
                  <a:latin typeface="Times New Roman" pitchFamily="18" charset="0"/>
                  <a:sym typeface="Symbol" pitchFamily="18" charset="2"/>
                </a:rPr>
                <a:t>…</a:t>
              </a:r>
            </a:p>
            <a:p>
              <a:pPr algn="l"/>
              <a:r>
                <a:rPr lang="en-US" sz="1800">
                  <a:solidFill>
                    <a:srgbClr val="0000FF"/>
                  </a:solidFill>
                  <a:latin typeface="Times New Roman" pitchFamily="18" charset="0"/>
                  <a:sym typeface="Symbol" pitchFamily="18" charset="2"/>
                </a:rPr>
                <a:t>query ?</a:t>
              </a:r>
            </a:p>
            <a:p>
              <a:pPr algn="l"/>
              <a:r>
                <a:rPr lang="en-US">
                  <a:solidFill>
                    <a:srgbClr val="0000FF"/>
                  </a:solidFill>
                  <a:latin typeface="Times New Roman" pitchFamily="18" charset="0"/>
                  <a:sym typeface="Symbol" pitchFamily="18" charset="2"/>
                </a:rPr>
                <a:t>…</a:t>
              </a:r>
              <a:endParaRPr lang="en-US">
                <a:solidFill>
                  <a:srgbClr val="0000FF"/>
                </a:solidFill>
                <a:latin typeface="Times New Roman" pitchFamily="18" charset="0"/>
              </a:endParaRPr>
            </a:p>
          </p:txBody>
        </p:sp>
        <p:sp>
          <p:nvSpPr>
            <p:cNvPr id="45079" name="AutoShape 8"/>
            <p:cNvSpPr>
              <a:spLocks noChangeArrowheads="1"/>
            </p:cNvSpPr>
            <p:nvPr/>
          </p:nvSpPr>
          <p:spPr bwMode="auto">
            <a:xfrm flipH="1">
              <a:off x="2880" y="2016"/>
              <a:ext cx="576" cy="21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349 h 21600"/>
                <a:gd name="T14" fmla="*/ 18900 w 21600"/>
                <a:gd name="T15" fmla="*/ 1614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9525">
              <a:solidFill>
                <a:schemeClr val="tx1"/>
              </a:solidFill>
              <a:miter lim="800000"/>
              <a:headEnd/>
              <a:tailEnd/>
            </a:ln>
          </p:spPr>
          <p:txBody>
            <a:bodyPr wrap="none" anchor="ctr"/>
            <a:lstStyle/>
            <a:p>
              <a:endParaRPr lang="en-US"/>
            </a:p>
          </p:txBody>
        </p:sp>
      </p:grpSp>
      <p:sp>
        <p:nvSpPr>
          <p:cNvPr id="45063" name="Line 9"/>
          <p:cNvSpPr>
            <a:spLocks noChangeShapeType="1"/>
          </p:cNvSpPr>
          <p:nvPr/>
        </p:nvSpPr>
        <p:spPr bwMode="auto">
          <a:xfrm flipH="1">
            <a:off x="4191000" y="1828800"/>
            <a:ext cx="1524000" cy="0"/>
          </a:xfrm>
          <a:prstGeom prst="line">
            <a:avLst/>
          </a:prstGeom>
          <a:noFill/>
          <a:ln w="50800">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Text Box 10"/>
          <p:cNvSpPr txBox="1">
            <a:spLocks noChangeArrowheads="1"/>
          </p:cNvSpPr>
          <p:nvPr/>
        </p:nvSpPr>
        <p:spPr bwMode="auto">
          <a:xfrm>
            <a:off x="4419600" y="1371600"/>
            <a:ext cx="1366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sz="2000" b="1">
                <a:solidFill>
                  <a:srgbClr val="CC3300"/>
                </a:solidFill>
                <a:latin typeface="Times New Roman" pitchFamily="18" charset="0"/>
              </a:rPr>
              <a:t>Estimation</a:t>
            </a:r>
          </a:p>
        </p:txBody>
      </p:sp>
      <p:sp>
        <p:nvSpPr>
          <p:cNvPr id="45065" name="Text Box 11"/>
          <p:cNvSpPr txBox="1">
            <a:spLocks noChangeArrowheads="1"/>
          </p:cNvSpPr>
          <p:nvPr/>
        </p:nvSpPr>
        <p:spPr bwMode="auto">
          <a:xfrm>
            <a:off x="7375525" y="3032125"/>
            <a:ext cx="1616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sz="2000" b="1">
                <a:latin typeface="Times New Roman" pitchFamily="18" charset="0"/>
              </a:rPr>
              <a:t>Total #words</a:t>
            </a:r>
          </a:p>
          <a:p>
            <a:r>
              <a:rPr lang="en-US" sz="2000" b="1">
                <a:latin typeface="Times New Roman" pitchFamily="18" charset="0"/>
              </a:rPr>
              <a:t>=100</a:t>
            </a:r>
          </a:p>
        </p:txBody>
      </p:sp>
      <p:grpSp>
        <p:nvGrpSpPr>
          <p:cNvPr id="3" name="Group 12"/>
          <p:cNvGrpSpPr>
            <a:grpSpLocks/>
          </p:cNvGrpSpPr>
          <p:nvPr/>
        </p:nvGrpSpPr>
        <p:grpSpPr bwMode="auto">
          <a:xfrm>
            <a:off x="914400" y="2743200"/>
            <a:ext cx="1066800" cy="1558925"/>
            <a:chOff x="576" y="1824"/>
            <a:chExt cx="672" cy="982"/>
          </a:xfrm>
        </p:grpSpPr>
        <p:sp>
          <p:nvSpPr>
            <p:cNvPr id="45072" name="Text Box 13"/>
            <p:cNvSpPr txBox="1">
              <a:spLocks noChangeArrowheads="1"/>
            </p:cNvSpPr>
            <p:nvPr/>
          </p:nvSpPr>
          <p:spPr bwMode="auto">
            <a:xfrm>
              <a:off x="576" y="1824"/>
              <a:ext cx="480"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sz="1600">
                  <a:solidFill>
                    <a:srgbClr val="CC0000"/>
                  </a:solidFill>
                  <a:latin typeface="Times New Roman" pitchFamily="18" charset="0"/>
                </a:rPr>
                <a:t>10/100</a:t>
              </a:r>
            </a:p>
            <a:p>
              <a:r>
                <a:rPr lang="en-US" sz="1600">
                  <a:solidFill>
                    <a:srgbClr val="CC0000"/>
                  </a:solidFill>
                  <a:latin typeface="Times New Roman" pitchFamily="18" charset="0"/>
                </a:rPr>
                <a:t>5/100</a:t>
              </a:r>
            </a:p>
            <a:p>
              <a:r>
                <a:rPr lang="en-US" sz="1600">
                  <a:solidFill>
                    <a:srgbClr val="CC0000"/>
                  </a:solidFill>
                  <a:latin typeface="Times New Roman" pitchFamily="18" charset="0"/>
                </a:rPr>
                <a:t>3/100</a:t>
              </a:r>
            </a:p>
            <a:p>
              <a:r>
                <a:rPr lang="en-US" sz="1600">
                  <a:solidFill>
                    <a:srgbClr val="CC0000"/>
                  </a:solidFill>
                  <a:latin typeface="Times New Roman" pitchFamily="18" charset="0"/>
                </a:rPr>
                <a:t>3/100</a:t>
              </a:r>
            </a:p>
            <a:p>
              <a:endParaRPr lang="en-US" sz="1600">
                <a:solidFill>
                  <a:srgbClr val="CC0000"/>
                </a:solidFill>
                <a:latin typeface="Times New Roman" pitchFamily="18" charset="0"/>
              </a:endParaRPr>
            </a:p>
            <a:p>
              <a:r>
                <a:rPr lang="en-US" sz="1600">
                  <a:solidFill>
                    <a:srgbClr val="CC0000"/>
                  </a:solidFill>
                  <a:latin typeface="Times New Roman" pitchFamily="18" charset="0"/>
                </a:rPr>
                <a:t>1/100</a:t>
              </a:r>
            </a:p>
          </p:txBody>
        </p:sp>
        <p:sp>
          <p:nvSpPr>
            <p:cNvPr id="45073" name="Line 14"/>
            <p:cNvSpPr>
              <a:spLocks noChangeShapeType="1"/>
            </p:cNvSpPr>
            <p:nvPr/>
          </p:nvSpPr>
          <p:spPr bwMode="auto">
            <a:xfrm>
              <a:off x="1008" y="192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5"/>
            <p:cNvSpPr>
              <a:spLocks noChangeShapeType="1"/>
            </p:cNvSpPr>
            <p:nvPr/>
          </p:nvSpPr>
          <p:spPr bwMode="auto">
            <a:xfrm>
              <a:off x="1008" y="2064"/>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16"/>
            <p:cNvSpPr>
              <a:spLocks noChangeShapeType="1"/>
            </p:cNvSpPr>
            <p:nvPr/>
          </p:nvSpPr>
          <p:spPr bwMode="auto">
            <a:xfrm>
              <a:off x="1008" y="220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17"/>
            <p:cNvSpPr>
              <a:spLocks noChangeShapeType="1"/>
            </p:cNvSpPr>
            <p:nvPr/>
          </p:nvSpPr>
          <p:spPr bwMode="auto">
            <a:xfrm>
              <a:off x="1008" y="268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7" name="Line 18"/>
            <p:cNvSpPr>
              <a:spLocks noChangeShapeType="1"/>
            </p:cNvSpPr>
            <p:nvPr/>
          </p:nvSpPr>
          <p:spPr bwMode="auto">
            <a:xfrm>
              <a:off x="1008" y="235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4" name="Text Box 63"/>
          <p:cNvSpPr txBox="1">
            <a:spLocks noChangeArrowheads="1"/>
          </p:cNvSpPr>
          <p:nvPr/>
        </p:nvSpPr>
        <p:spPr bwMode="auto">
          <a:xfrm>
            <a:off x="1251856" y="5335588"/>
            <a:ext cx="6183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a:solidFill>
                  <a:srgbClr val="0000CC"/>
                </a:solidFill>
                <a:latin typeface="Arial" pitchFamily="34" charset="0"/>
              </a:rPr>
              <a:t>l</a:t>
            </a:r>
            <a:r>
              <a:rPr lang="en-US" b="1" dirty="0" smtClean="0">
                <a:solidFill>
                  <a:srgbClr val="0000CC"/>
                </a:solidFill>
                <a:latin typeface="Arial" pitchFamily="34" charset="0"/>
              </a:rPr>
              <a:t>anguage model as topic representation?</a:t>
            </a:r>
            <a:endParaRPr lang="en-US" b="1" dirty="0">
              <a:solidFill>
                <a:srgbClr val="0000CC"/>
              </a:solidFill>
              <a:latin typeface="Arial" pitchFamily="34" charset="0"/>
            </a:endParaRPr>
          </a:p>
        </p:txBody>
      </p:sp>
      <p:sp>
        <p:nvSpPr>
          <p:cNvPr id="2" name="Slide Number Placeholder 1"/>
          <p:cNvSpPr>
            <a:spLocks noGrp="1"/>
          </p:cNvSpPr>
          <p:nvPr>
            <p:ph type="sldNum" sz="quarter" idx="12"/>
          </p:nvPr>
        </p:nvSpPr>
        <p:spPr/>
        <p:txBody>
          <a:bodyPr/>
          <a:lstStyle/>
          <a:p>
            <a:fld id="{16A14D8B-FB36-404D-91CA-CEC776FB33B4}" type="slidenum">
              <a:rPr lang="en-US" smtClean="0"/>
              <a:t>13</a:t>
            </a:fld>
            <a:endParaRPr lang="en-US"/>
          </a:p>
        </p:txBody>
      </p:sp>
    </p:spTree>
    <p:extLst>
      <p:ext uri="{BB962C8B-B14F-4D97-AF65-F5344CB8AC3E}">
        <p14:creationId xmlns:p14="http://schemas.microsoft.com/office/powerpoint/2010/main" val="11999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Model as Text Representation: </a:t>
            </a:r>
            <a:br>
              <a:rPr lang="en-US" dirty="0" smtClean="0"/>
            </a:br>
            <a:r>
              <a:rPr lang="en-US" dirty="0" smtClean="0"/>
              <a:t>Early Work</a:t>
            </a:r>
            <a:endParaRPr lang="en-US" dirty="0"/>
          </a:p>
        </p:txBody>
      </p:sp>
      <p:sp>
        <p:nvSpPr>
          <p:cNvPr id="4" name="Content Placeholder 3"/>
          <p:cNvSpPr>
            <a:spLocks noGrp="1"/>
          </p:cNvSpPr>
          <p:nvPr>
            <p:ph idx="1"/>
          </p:nvPr>
        </p:nvSpPr>
        <p:spPr>
          <a:xfrm>
            <a:off x="166914" y="1219200"/>
            <a:ext cx="8739227" cy="5105400"/>
          </a:xfrm>
        </p:spPr>
        <p:txBody>
          <a:bodyPr>
            <a:normAutofit/>
          </a:bodyPr>
          <a:lstStyle/>
          <a:p>
            <a:r>
              <a:rPr lang="en-US" dirty="0" smtClean="0"/>
              <a:t>1961: H. P. </a:t>
            </a:r>
            <a:r>
              <a:rPr lang="en-US" dirty="0" err="1" smtClean="0"/>
              <a:t>Luhn’s</a:t>
            </a:r>
            <a:r>
              <a:rPr lang="en-US" dirty="0" smtClean="0"/>
              <a:t> early idea of using relative frequency to represent text </a:t>
            </a:r>
            <a:r>
              <a:rPr lang="en-US" sz="2400" b="0" dirty="0" smtClean="0"/>
              <a:t>[</a:t>
            </a:r>
            <a:r>
              <a:rPr lang="en-US" sz="2400" b="0" dirty="0" err="1" smtClean="0"/>
              <a:t>Luhn</a:t>
            </a:r>
            <a:r>
              <a:rPr lang="en-US" sz="2400" b="0" dirty="0" smtClean="0"/>
              <a:t> 61]</a:t>
            </a:r>
          </a:p>
          <a:p>
            <a:r>
              <a:rPr lang="en-US" dirty="0" smtClean="0"/>
              <a:t>1976: Robertson &amp; </a:t>
            </a:r>
            <a:r>
              <a:rPr lang="en-US" dirty="0" err="1" smtClean="0"/>
              <a:t>Sparck</a:t>
            </a:r>
            <a:r>
              <a:rPr lang="en-US" dirty="0" smtClean="0"/>
              <a:t> Jones’ BIR model </a:t>
            </a:r>
            <a:r>
              <a:rPr lang="en-US" sz="2400" b="0" dirty="0" smtClean="0"/>
              <a:t>[Robertson &amp; </a:t>
            </a:r>
            <a:r>
              <a:rPr lang="en-US" sz="2400" b="0" dirty="0" err="1" smtClean="0"/>
              <a:t>Sparck</a:t>
            </a:r>
            <a:r>
              <a:rPr lang="en-US" sz="2400" b="0" dirty="0" smtClean="0"/>
              <a:t> Jones 76]</a:t>
            </a:r>
          </a:p>
          <a:p>
            <a:r>
              <a:rPr lang="en-US" dirty="0" smtClean="0"/>
              <a:t>1989: Wong &amp; Yao’s work on multinomial distribution representation </a:t>
            </a:r>
            <a:r>
              <a:rPr lang="en-US" sz="2400" b="0" dirty="0" smtClean="0"/>
              <a:t>[Wong </a:t>
            </a:r>
            <a:r>
              <a:rPr lang="en-US" sz="2400" b="0" dirty="0"/>
              <a:t>&amp; Yao 89</a:t>
            </a:r>
            <a:r>
              <a:rPr lang="en-US" sz="2400" b="0" dirty="0" smtClean="0"/>
              <a:t>]</a:t>
            </a:r>
            <a:endParaRPr lang="en-US" sz="2400" dirty="0" smtClean="0"/>
          </a:p>
        </p:txBody>
      </p:sp>
      <p:sp>
        <p:nvSpPr>
          <p:cNvPr id="3" name="Slide Number Placeholder 2"/>
          <p:cNvSpPr>
            <a:spLocks noGrp="1"/>
          </p:cNvSpPr>
          <p:nvPr>
            <p:ph type="sldNum" sz="quarter" idx="12"/>
          </p:nvPr>
        </p:nvSpPr>
        <p:spPr/>
        <p:txBody>
          <a:bodyPr/>
          <a:lstStyle/>
          <a:p>
            <a:fld id="{16A14D8B-FB36-404D-91CA-CEC776FB33B4}" type="slidenum">
              <a:rPr lang="en-US" smtClean="0"/>
              <a:t>14</a:t>
            </a:fld>
            <a:endParaRPr lang="en-US"/>
          </a:p>
        </p:txBody>
      </p:sp>
      <p:sp>
        <p:nvSpPr>
          <p:cNvPr id="5" name="TextBox 4"/>
          <p:cNvSpPr txBox="1"/>
          <p:nvPr/>
        </p:nvSpPr>
        <p:spPr>
          <a:xfrm>
            <a:off x="304800" y="4191000"/>
            <a:ext cx="8596087" cy="2308324"/>
          </a:xfrm>
          <a:prstGeom prst="rect">
            <a:avLst/>
          </a:prstGeom>
          <a:noFill/>
        </p:spPr>
        <p:txBody>
          <a:bodyPr wrap="square" rtlCol="0">
            <a:spAutoFit/>
          </a:bodyPr>
          <a:lstStyle/>
          <a:p>
            <a:r>
              <a:rPr lang="en-US" dirty="0" err="1" smtClean="0"/>
              <a:t>Luhn</a:t>
            </a:r>
            <a:r>
              <a:rPr lang="en-US" dirty="0" smtClean="0"/>
              <a:t>, H. P (1961) The automatic derivation of information retrieval </a:t>
            </a:r>
            <a:r>
              <a:rPr lang="en-US" dirty="0" err="1" smtClean="0"/>
              <a:t>encodements</a:t>
            </a:r>
            <a:r>
              <a:rPr lang="en-US" dirty="0" smtClean="0"/>
              <a:t> from machine-readable texts. In A. Kent (Ed.), </a:t>
            </a:r>
            <a:r>
              <a:rPr lang="en-US" i="1" dirty="0" smtClean="0"/>
              <a:t>Information Retrieval and Machine Translation</a:t>
            </a:r>
            <a:r>
              <a:rPr lang="en-US" dirty="0" smtClean="0"/>
              <a:t>, Vol. 3, </a:t>
            </a:r>
            <a:r>
              <a:rPr lang="en-US" dirty="0" err="1" smtClean="0"/>
              <a:t>Pt</a:t>
            </a:r>
            <a:r>
              <a:rPr lang="en-US" dirty="0" smtClean="0"/>
              <a:t> 2., pp. 1021-1028. </a:t>
            </a:r>
          </a:p>
          <a:p>
            <a:r>
              <a:rPr lang="en-US" dirty="0"/>
              <a:t>S. Robertson and K. </a:t>
            </a:r>
            <a:r>
              <a:rPr lang="en-US" dirty="0" err="1"/>
              <a:t>Sparck</a:t>
            </a:r>
            <a:r>
              <a:rPr lang="en-US" dirty="0"/>
              <a:t> Jones. (1976). </a:t>
            </a:r>
            <a:r>
              <a:rPr lang="en-US" i="1" dirty="0"/>
              <a:t>Relevance Weighting of Search Terms</a:t>
            </a:r>
            <a:r>
              <a:rPr lang="en-US" dirty="0"/>
              <a:t>. JASIS, 27, 129-146</a:t>
            </a:r>
            <a:r>
              <a:rPr lang="en-US" dirty="0" smtClean="0"/>
              <a:t>.</a:t>
            </a:r>
            <a:endParaRPr lang="en-US" dirty="0"/>
          </a:p>
          <a:p>
            <a:r>
              <a:rPr lang="en-US" dirty="0"/>
              <a:t>S. K. M. Wong and  Y. Y. </a:t>
            </a:r>
            <a:r>
              <a:rPr lang="en-US" dirty="0" smtClean="0"/>
              <a:t>Yao (1989),  </a:t>
            </a:r>
            <a:r>
              <a:rPr lang="en-US" dirty="0"/>
              <a:t>A probability distribution model for information retrieval. </a:t>
            </a:r>
            <a:r>
              <a:rPr lang="en-US" i="1" dirty="0"/>
              <a:t>Information Processing and Management</a:t>
            </a:r>
            <a:r>
              <a:rPr lang="en-US" dirty="0"/>
              <a:t>, 25(1):39--53.</a:t>
            </a:r>
          </a:p>
          <a:p>
            <a:endParaRPr lang="en-US" dirty="0"/>
          </a:p>
        </p:txBody>
      </p:sp>
    </p:spTree>
    <p:extLst>
      <p:ext uri="{BB962C8B-B14F-4D97-AF65-F5344CB8AC3E}">
        <p14:creationId xmlns:p14="http://schemas.microsoft.com/office/powerpoint/2010/main" val="40047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Model as Text Representation:</a:t>
            </a:r>
            <a:br>
              <a:rPr lang="en-US" dirty="0" smtClean="0"/>
            </a:br>
            <a:r>
              <a:rPr lang="en-US" dirty="0" smtClean="0"/>
              <a:t>Two Important Milestones in 1998~1999</a:t>
            </a:r>
            <a:endParaRPr lang="en-US" dirty="0"/>
          </a:p>
        </p:txBody>
      </p:sp>
      <p:sp>
        <p:nvSpPr>
          <p:cNvPr id="4" name="Content Placeholder 3"/>
          <p:cNvSpPr>
            <a:spLocks noGrp="1"/>
          </p:cNvSpPr>
          <p:nvPr>
            <p:ph idx="1"/>
          </p:nvPr>
        </p:nvSpPr>
        <p:spPr>
          <a:xfrm>
            <a:off x="176173" y="1371600"/>
            <a:ext cx="8739227" cy="5105400"/>
          </a:xfrm>
        </p:spPr>
        <p:txBody>
          <a:bodyPr>
            <a:normAutofit/>
          </a:bodyPr>
          <a:lstStyle/>
          <a:p>
            <a:r>
              <a:rPr lang="en-US" dirty="0" smtClean="0"/>
              <a:t>1998: Language model for retrieval  (i.e., query likelihood scoring </a:t>
            </a:r>
            <a:r>
              <a:rPr lang="en-US" sz="2400" b="0" dirty="0" smtClean="0"/>
              <a:t>[Ponte &amp; Croft 98] </a:t>
            </a:r>
            <a:r>
              <a:rPr lang="en-US" dirty="0" smtClean="0"/>
              <a:t>(and also independently </a:t>
            </a:r>
            <a:r>
              <a:rPr lang="en-US" sz="2400" b="0" dirty="0" smtClean="0"/>
              <a:t>[ </a:t>
            </a:r>
            <a:r>
              <a:rPr lang="en-US" sz="2400" b="0" dirty="0" err="1" smtClean="0"/>
              <a:t>Hiemstra</a:t>
            </a:r>
            <a:r>
              <a:rPr lang="en-US" sz="2400" b="0" dirty="0" smtClean="0"/>
              <a:t> &amp; </a:t>
            </a:r>
            <a:r>
              <a:rPr lang="en-US" sz="2400" b="0" dirty="0" err="1" smtClean="0"/>
              <a:t>Kraaij</a:t>
            </a:r>
            <a:r>
              <a:rPr lang="en-US" sz="2400" b="0" dirty="0" smtClean="0"/>
              <a:t> 99]</a:t>
            </a:r>
            <a:r>
              <a:rPr lang="en-US" dirty="0" smtClean="0"/>
              <a:t>)</a:t>
            </a:r>
          </a:p>
          <a:p>
            <a:r>
              <a:rPr lang="en-US" dirty="0" smtClean="0"/>
              <a:t>1999: Probabilistic Latent Semantic Analysis (PLSA) </a:t>
            </a:r>
            <a:r>
              <a:rPr lang="en-US" sz="2000" b="0" dirty="0" smtClean="0"/>
              <a:t>[Hofmann 99] </a:t>
            </a:r>
            <a:endParaRPr lang="en-US" sz="2000" b="0" dirty="0"/>
          </a:p>
        </p:txBody>
      </p:sp>
      <p:sp>
        <p:nvSpPr>
          <p:cNvPr id="3" name="Slide Number Placeholder 2"/>
          <p:cNvSpPr>
            <a:spLocks noGrp="1"/>
          </p:cNvSpPr>
          <p:nvPr>
            <p:ph type="sldNum" sz="quarter" idx="12"/>
          </p:nvPr>
        </p:nvSpPr>
        <p:spPr/>
        <p:txBody>
          <a:bodyPr/>
          <a:lstStyle/>
          <a:p>
            <a:fld id="{16A14D8B-FB36-404D-91CA-CEC776FB33B4}" type="slidenum">
              <a:rPr lang="en-US" smtClean="0"/>
              <a:t>15</a:t>
            </a:fld>
            <a:endParaRPr lang="en-US"/>
          </a:p>
        </p:txBody>
      </p:sp>
      <p:sp>
        <p:nvSpPr>
          <p:cNvPr id="5" name="Rectangle 4"/>
          <p:cNvSpPr/>
          <p:nvPr/>
        </p:nvSpPr>
        <p:spPr>
          <a:xfrm>
            <a:off x="304800" y="4343399"/>
            <a:ext cx="7543800" cy="1200329"/>
          </a:xfrm>
          <a:prstGeom prst="rect">
            <a:avLst/>
          </a:prstGeom>
        </p:spPr>
        <p:txBody>
          <a:bodyPr wrap="square">
            <a:spAutoFit/>
          </a:bodyPr>
          <a:lstStyle/>
          <a:p>
            <a:pPr>
              <a:lnSpc>
                <a:spcPct val="80000"/>
              </a:lnSpc>
              <a:buFontTx/>
              <a:buNone/>
            </a:pPr>
            <a:r>
              <a:rPr lang="en-US" dirty="0"/>
              <a:t>J. M. Ponte and W. B. Croft. A language modeling approach to information retrieval. In </a:t>
            </a:r>
            <a:r>
              <a:rPr lang="en-US" i="1" dirty="0"/>
              <a:t>Proceedings of ACM-SIGIR 1998</a:t>
            </a:r>
            <a:r>
              <a:rPr lang="en-US" dirty="0"/>
              <a:t>, pages 275-281. </a:t>
            </a:r>
            <a:endParaRPr lang="en-US" dirty="0" smtClean="0"/>
          </a:p>
          <a:p>
            <a:pPr>
              <a:lnSpc>
                <a:spcPct val="80000"/>
              </a:lnSpc>
            </a:pPr>
            <a:r>
              <a:rPr lang="en-US" dirty="0" smtClean="0"/>
              <a:t>D. </a:t>
            </a:r>
            <a:r>
              <a:rPr lang="en-US" dirty="0" err="1" smtClean="0"/>
              <a:t>Hiemstra</a:t>
            </a:r>
            <a:r>
              <a:rPr lang="en-US" dirty="0" smtClean="0"/>
              <a:t> and W. </a:t>
            </a:r>
            <a:r>
              <a:rPr lang="en-US" dirty="0" err="1" smtClean="0"/>
              <a:t>Kraaij</a:t>
            </a:r>
            <a:r>
              <a:rPr lang="en-US" dirty="0" smtClean="0"/>
              <a:t>, Twenty-One at TREC-7: Ad-hoc and Cross-language track, In </a:t>
            </a:r>
            <a:r>
              <a:rPr lang="en-US" i="1" dirty="0" smtClean="0"/>
              <a:t>Proceedings of the Seventh Text </a:t>
            </a:r>
            <a:r>
              <a:rPr lang="en-US" i="1" dirty="0" err="1" smtClean="0"/>
              <a:t>REtrieval</a:t>
            </a:r>
            <a:r>
              <a:rPr lang="en-US" i="1" dirty="0" smtClean="0"/>
              <a:t> Conference (TREC-7),</a:t>
            </a:r>
            <a:r>
              <a:rPr lang="en-US" dirty="0" smtClean="0"/>
              <a:t> 1999.</a:t>
            </a:r>
          </a:p>
          <a:p>
            <a:pPr>
              <a:lnSpc>
                <a:spcPct val="80000"/>
              </a:lnSpc>
            </a:pPr>
            <a:r>
              <a:rPr lang="en-US" dirty="0"/>
              <a:t>Thomas Hofmann: Probabilistic Latent Semantic Analysis. </a:t>
            </a:r>
            <a:r>
              <a:rPr lang="en-US" dirty="0">
                <a:hlinkClick r:id="rId2" action="ppaction://hlinkfile"/>
              </a:rPr>
              <a:t>UAI 1999</a:t>
            </a:r>
            <a:r>
              <a:rPr lang="en-US" dirty="0"/>
              <a:t>: 289-296 </a:t>
            </a:r>
            <a:endParaRPr lang="en-US" dirty="0" smtClean="0"/>
          </a:p>
        </p:txBody>
      </p:sp>
    </p:spTree>
    <p:extLst>
      <p:ext uri="{BB962C8B-B14F-4D97-AF65-F5344CB8AC3E}">
        <p14:creationId xmlns:p14="http://schemas.microsoft.com/office/powerpoint/2010/main" val="366020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r>
              <a:rPr lang="en-US" dirty="0" smtClean="0"/>
              <a:t>Probabilistic Latent Semantic Analysis (PLSA)</a:t>
            </a:r>
          </a:p>
        </p:txBody>
      </p:sp>
      <p:grpSp>
        <p:nvGrpSpPr>
          <p:cNvPr id="3077" name="Group 4"/>
          <p:cNvGrpSpPr>
            <a:grpSpLocks/>
          </p:cNvGrpSpPr>
          <p:nvPr/>
        </p:nvGrpSpPr>
        <p:grpSpPr bwMode="auto">
          <a:xfrm>
            <a:off x="688975" y="1600200"/>
            <a:ext cx="1676400" cy="1447800"/>
            <a:chOff x="762000" y="1752600"/>
            <a:chExt cx="1676400" cy="2133600"/>
          </a:xfrm>
        </p:grpSpPr>
        <p:sp>
          <p:nvSpPr>
            <p:cNvPr id="6" name="Rectangle 5"/>
            <p:cNvSpPr/>
            <p:nvPr/>
          </p:nvSpPr>
          <p:spPr>
            <a:xfrm>
              <a:off x="762000" y="1752600"/>
              <a:ext cx="10668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dirty="0">
                  <a:solidFill>
                    <a:srgbClr val="002060"/>
                  </a:solidFill>
                </a:rPr>
                <a:t>ipod</a:t>
              </a:r>
            </a:p>
            <a:p>
              <a:pPr algn="r">
                <a:defRPr/>
              </a:pPr>
              <a:r>
                <a:rPr lang="en-US" sz="1600" dirty="0">
                  <a:solidFill>
                    <a:srgbClr val="002060"/>
                  </a:solidFill>
                </a:rPr>
                <a:t>nano</a:t>
              </a:r>
            </a:p>
            <a:p>
              <a:pPr algn="r">
                <a:defRPr/>
              </a:pPr>
              <a:r>
                <a:rPr lang="en-US" sz="1600" dirty="0">
                  <a:solidFill>
                    <a:srgbClr val="002060"/>
                  </a:solidFill>
                </a:rPr>
                <a:t>music</a:t>
              </a:r>
            </a:p>
            <a:p>
              <a:pPr algn="r">
                <a:defRPr/>
              </a:pPr>
              <a:r>
                <a:rPr lang="en-US" sz="1600" dirty="0">
                  <a:solidFill>
                    <a:srgbClr val="002060"/>
                  </a:solidFill>
                </a:rPr>
                <a:t>download</a:t>
              </a:r>
            </a:p>
            <a:p>
              <a:pPr algn="r">
                <a:defRPr/>
              </a:pPr>
              <a:r>
                <a:rPr lang="en-US" sz="1600" dirty="0">
                  <a:solidFill>
                    <a:srgbClr val="002060"/>
                  </a:solidFill>
                </a:rPr>
                <a:t>apple</a:t>
              </a:r>
            </a:p>
          </p:txBody>
        </p:sp>
        <p:sp>
          <p:nvSpPr>
            <p:cNvPr id="7" name="Rectangle 6"/>
            <p:cNvSpPr/>
            <p:nvPr/>
          </p:nvSpPr>
          <p:spPr>
            <a:xfrm>
              <a:off x="1828800" y="1752600"/>
              <a:ext cx="6096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2060"/>
                  </a:solidFill>
                </a:rPr>
                <a:t>0.15</a:t>
              </a:r>
            </a:p>
            <a:p>
              <a:pPr>
                <a:defRPr/>
              </a:pPr>
              <a:r>
                <a:rPr lang="en-US" sz="1600" dirty="0">
                  <a:solidFill>
                    <a:srgbClr val="002060"/>
                  </a:solidFill>
                </a:rPr>
                <a:t>0.080.05</a:t>
              </a:r>
            </a:p>
            <a:p>
              <a:pPr>
                <a:defRPr/>
              </a:pPr>
              <a:r>
                <a:rPr lang="en-US" sz="1600" dirty="0">
                  <a:solidFill>
                    <a:srgbClr val="002060"/>
                  </a:solidFill>
                </a:rPr>
                <a:t>0.02</a:t>
              </a:r>
            </a:p>
            <a:p>
              <a:pPr>
                <a:defRPr/>
              </a:pPr>
              <a:r>
                <a:rPr lang="en-US" sz="1600" dirty="0">
                  <a:solidFill>
                    <a:srgbClr val="002060"/>
                  </a:solidFill>
                </a:rPr>
                <a:t>0.01</a:t>
              </a:r>
            </a:p>
          </p:txBody>
        </p:sp>
        <p:sp>
          <p:nvSpPr>
            <p:cNvPr id="8" name="Rectangle 7"/>
            <p:cNvSpPr/>
            <p:nvPr/>
          </p:nvSpPr>
          <p:spPr>
            <a:xfrm>
              <a:off x="762000" y="1752600"/>
              <a:ext cx="1676400" cy="21336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078" name="Group 8"/>
          <p:cNvGrpSpPr>
            <a:grpSpLocks/>
          </p:cNvGrpSpPr>
          <p:nvPr/>
        </p:nvGrpSpPr>
        <p:grpSpPr bwMode="auto">
          <a:xfrm>
            <a:off x="688975" y="3962400"/>
            <a:ext cx="1676400" cy="1447800"/>
            <a:chOff x="762000" y="1752600"/>
            <a:chExt cx="1676400" cy="2133600"/>
          </a:xfrm>
        </p:grpSpPr>
        <p:sp>
          <p:nvSpPr>
            <p:cNvPr id="10" name="Rectangle 9"/>
            <p:cNvSpPr/>
            <p:nvPr/>
          </p:nvSpPr>
          <p:spPr>
            <a:xfrm>
              <a:off x="762000" y="1752600"/>
              <a:ext cx="10668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dirty="0">
                  <a:solidFill>
                    <a:srgbClr val="660066"/>
                  </a:solidFill>
                </a:rPr>
                <a:t>movie</a:t>
              </a:r>
            </a:p>
            <a:p>
              <a:pPr algn="r">
                <a:defRPr/>
              </a:pPr>
              <a:r>
                <a:rPr lang="en-US" sz="1600" dirty="0">
                  <a:solidFill>
                    <a:srgbClr val="660066"/>
                  </a:solidFill>
                </a:rPr>
                <a:t>harry</a:t>
              </a:r>
            </a:p>
            <a:p>
              <a:pPr algn="r">
                <a:defRPr/>
              </a:pPr>
              <a:r>
                <a:rPr lang="en-US" sz="1600" dirty="0">
                  <a:solidFill>
                    <a:srgbClr val="660066"/>
                  </a:solidFill>
                </a:rPr>
                <a:t>potter</a:t>
              </a:r>
            </a:p>
            <a:p>
              <a:pPr algn="r">
                <a:defRPr/>
              </a:pPr>
              <a:r>
                <a:rPr lang="en-US" sz="1600" dirty="0">
                  <a:solidFill>
                    <a:srgbClr val="660066"/>
                  </a:solidFill>
                </a:rPr>
                <a:t>actress</a:t>
              </a:r>
            </a:p>
            <a:p>
              <a:pPr algn="r">
                <a:defRPr/>
              </a:pPr>
              <a:r>
                <a:rPr lang="en-US" sz="1600" dirty="0">
                  <a:solidFill>
                    <a:srgbClr val="660066"/>
                  </a:solidFill>
                </a:rPr>
                <a:t>music</a:t>
              </a:r>
            </a:p>
          </p:txBody>
        </p:sp>
        <p:sp>
          <p:nvSpPr>
            <p:cNvPr id="11" name="Rectangle 10"/>
            <p:cNvSpPr/>
            <p:nvPr/>
          </p:nvSpPr>
          <p:spPr>
            <a:xfrm>
              <a:off x="1828800" y="1752600"/>
              <a:ext cx="6096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660066"/>
                  </a:solidFill>
                </a:rPr>
                <a:t>0.100.090.05</a:t>
              </a:r>
            </a:p>
            <a:p>
              <a:pPr>
                <a:defRPr/>
              </a:pPr>
              <a:r>
                <a:rPr lang="en-US" sz="1600" dirty="0">
                  <a:solidFill>
                    <a:srgbClr val="660066"/>
                  </a:solidFill>
                </a:rPr>
                <a:t>0.04</a:t>
              </a:r>
            </a:p>
            <a:p>
              <a:pPr>
                <a:defRPr/>
              </a:pPr>
              <a:r>
                <a:rPr lang="en-US" sz="1600" dirty="0">
                  <a:solidFill>
                    <a:srgbClr val="660066"/>
                  </a:solidFill>
                </a:rPr>
                <a:t>0.02</a:t>
              </a:r>
            </a:p>
          </p:txBody>
        </p:sp>
        <p:sp>
          <p:nvSpPr>
            <p:cNvPr id="12" name="Rectangle 11"/>
            <p:cNvSpPr/>
            <p:nvPr/>
          </p:nvSpPr>
          <p:spPr>
            <a:xfrm>
              <a:off x="762000" y="1752600"/>
              <a:ext cx="1676400" cy="21336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13" name="Oval 12"/>
          <p:cNvSpPr/>
          <p:nvPr/>
        </p:nvSpPr>
        <p:spPr>
          <a:xfrm>
            <a:off x="3660775" y="1905000"/>
            <a:ext cx="609600" cy="6096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Oval 13"/>
          <p:cNvSpPr/>
          <p:nvPr/>
        </p:nvSpPr>
        <p:spPr>
          <a:xfrm>
            <a:off x="3660775" y="4314825"/>
            <a:ext cx="609600" cy="6096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81" name="Rectangle 15"/>
          <p:cNvSpPr>
            <a:spLocks noChangeArrowheads="1"/>
          </p:cNvSpPr>
          <p:nvPr/>
        </p:nvSpPr>
        <p:spPr bwMode="auto">
          <a:xfrm>
            <a:off x="2517775" y="2057400"/>
            <a:ext cx="99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Topic 1</a:t>
            </a:r>
          </a:p>
        </p:txBody>
      </p:sp>
      <p:sp>
        <p:nvSpPr>
          <p:cNvPr id="3082" name="Rectangle 16"/>
          <p:cNvSpPr>
            <a:spLocks noChangeArrowheads="1"/>
          </p:cNvSpPr>
          <p:nvPr/>
        </p:nvSpPr>
        <p:spPr bwMode="auto">
          <a:xfrm>
            <a:off x="2517775" y="4419600"/>
            <a:ext cx="99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Topic 2</a:t>
            </a:r>
          </a:p>
        </p:txBody>
      </p:sp>
      <p:sp>
        <p:nvSpPr>
          <p:cNvPr id="3083" name="Rectangle 17"/>
          <p:cNvSpPr>
            <a:spLocks noChangeArrowheads="1"/>
          </p:cNvSpPr>
          <p:nvPr/>
        </p:nvSpPr>
        <p:spPr bwMode="auto">
          <a:xfrm>
            <a:off x="3203575" y="2667000"/>
            <a:ext cx="142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2060"/>
                </a:solidFill>
                <a:latin typeface="Comic Sans MS" pitchFamily="66" charset="0"/>
              </a:rPr>
              <a:t>Apple iPod</a:t>
            </a:r>
            <a:endParaRPr lang="en-US" sz="2000"/>
          </a:p>
        </p:txBody>
      </p:sp>
      <p:sp>
        <p:nvSpPr>
          <p:cNvPr id="3084" name="Rectangle 18"/>
          <p:cNvSpPr>
            <a:spLocks noChangeArrowheads="1"/>
          </p:cNvSpPr>
          <p:nvPr/>
        </p:nvSpPr>
        <p:spPr bwMode="auto">
          <a:xfrm>
            <a:off x="3136900" y="5029200"/>
            <a:ext cx="174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660066"/>
                </a:solidFill>
                <a:latin typeface="Comic Sans MS" pitchFamily="66" charset="0"/>
              </a:rPr>
              <a:t>Harry Potter</a:t>
            </a:r>
            <a:endParaRPr lang="en-US" sz="2000">
              <a:solidFill>
                <a:srgbClr val="660066"/>
              </a:solidFill>
            </a:endParaRPr>
          </a:p>
        </p:txBody>
      </p:sp>
      <p:pic>
        <p:nvPicPr>
          <p:cNvPr id="3085" name="Picture 8" descr="MCj03980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75" y="1600200"/>
            <a:ext cx="466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8" descr="MCj03980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1600200"/>
            <a:ext cx="466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8" descr="MCj03980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975" y="1600200"/>
            <a:ext cx="466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8" descr="MCj03980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775" y="1600200"/>
            <a:ext cx="466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8" descr="MCj03980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75" y="1600200"/>
            <a:ext cx="4667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7394575" y="1524000"/>
            <a:ext cx="609600" cy="609600"/>
          </a:xfrm>
          <a:prstGeom prst="round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91" name="Right Arrow 26"/>
          <p:cNvSpPr>
            <a:spLocks noChangeArrowheads="1"/>
          </p:cNvSpPr>
          <p:nvPr/>
        </p:nvSpPr>
        <p:spPr bwMode="auto">
          <a:xfrm rot="5400000">
            <a:off x="7546975" y="2286000"/>
            <a:ext cx="304800" cy="457200"/>
          </a:xfrm>
          <a:prstGeom prst="rightArrow">
            <a:avLst>
              <a:gd name="adj1" fmla="val 50000"/>
              <a:gd name="adj2" fmla="val 50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en-US" sz="2400">
              <a:latin typeface="Gill Sans MT" pitchFamily="34" charset="0"/>
            </a:endParaRPr>
          </a:p>
        </p:txBody>
      </p:sp>
      <p:sp>
        <p:nvSpPr>
          <p:cNvPr id="3092" name="Rectangle 80"/>
          <p:cNvSpPr>
            <a:spLocks noChangeArrowheads="1"/>
          </p:cNvSpPr>
          <p:nvPr/>
        </p:nvSpPr>
        <p:spPr bwMode="auto">
          <a:xfrm>
            <a:off x="6099175" y="2743200"/>
            <a:ext cx="2362200" cy="2590800"/>
          </a:xfrm>
          <a:prstGeom prst="rect">
            <a:avLst/>
          </a:prstGeom>
          <a:solidFill>
            <a:srgbClr val="A7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i="1"/>
          </a:p>
        </p:txBody>
      </p:sp>
      <p:cxnSp>
        <p:nvCxnSpPr>
          <p:cNvPr id="30" name="Straight Arrow Connector 29"/>
          <p:cNvCxnSpPr>
            <a:stCxn id="13" idx="5"/>
            <a:endCxn id="3092" idx="1"/>
          </p:cNvCxnSpPr>
          <p:nvPr/>
        </p:nvCxnSpPr>
        <p:spPr>
          <a:xfrm rot="16200000" flipH="1">
            <a:off x="4333875" y="2273300"/>
            <a:ext cx="1612900" cy="191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6"/>
            <a:endCxn id="3092" idx="1"/>
          </p:cNvCxnSpPr>
          <p:nvPr/>
        </p:nvCxnSpPr>
        <p:spPr>
          <a:xfrm flipV="1">
            <a:off x="4270375" y="4038600"/>
            <a:ext cx="1828800" cy="58102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2"/>
          <p:cNvGraphicFramePr>
            <a:graphicFrameLocks noChangeAspect="1"/>
          </p:cNvGraphicFramePr>
          <p:nvPr>
            <p:extLst>
              <p:ext uri="{D42A27DB-BD31-4B8C-83A1-F6EECF244321}">
                <p14:modId xmlns:p14="http://schemas.microsoft.com/office/powerpoint/2010/main" val="4013248409"/>
              </p:ext>
            </p:extLst>
          </p:nvPr>
        </p:nvGraphicFramePr>
        <p:xfrm>
          <a:off x="457200" y="3257550"/>
          <a:ext cx="3513138" cy="571500"/>
        </p:xfrm>
        <a:graphic>
          <a:graphicData uri="http://schemas.openxmlformats.org/presentationml/2006/ole">
            <mc:AlternateContent xmlns:mc="http://schemas.openxmlformats.org/markup-compatibility/2006">
              <mc:Choice xmlns:v="urn:schemas-microsoft-com:vml" Requires="v">
                <p:oleObj spid="_x0000_s9256" name="Equation" r:id="rId4" imgW="1993680" imgH="342720" progId="Equation.3">
                  <p:embed/>
                </p:oleObj>
              </mc:Choice>
              <mc:Fallback>
                <p:oleObj name="Equation" r:id="rId4" imgW="199368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57550"/>
                        <a:ext cx="351313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5" name="Rectangle 28"/>
          <p:cNvSpPr>
            <a:spLocks noChangeArrowheads="1"/>
          </p:cNvSpPr>
          <p:nvPr/>
        </p:nvSpPr>
        <p:spPr bwMode="auto">
          <a:xfrm>
            <a:off x="6251575" y="2819400"/>
            <a:ext cx="31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a:t>
            </a:r>
            <a:endParaRPr lang="en-US"/>
          </a:p>
        </p:txBody>
      </p:sp>
      <p:sp>
        <p:nvSpPr>
          <p:cNvPr id="3096" name="Rectangle 30"/>
          <p:cNvSpPr>
            <a:spLocks noChangeArrowheads="1"/>
          </p:cNvSpPr>
          <p:nvPr/>
        </p:nvSpPr>
        <p:spPr bwMode="auto">
          <a:xfrm>
            <a:off x="6708775" y="2819400"/>
            <a:ext cx="1423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0070C0"/>
                </a:solidFill>
                <a:latin typeface="Comic Sans MS" pitchFamily="66" charset="0"/>
              </a:rPr>
              <a:t>downloaded</a:t>
            </a:r>
            <a:endParaRPr lang="en-US" b="1">
              <a:solidFill>
                <a:srgbClr val="0070C0"/>
              </a:solidFill>
            </a:endParaRPr>
          </a:p>
        </p:txBody>
      </p:sp>
      <p:sp>
        <p:nvSpPr>
          <p:cNvPr id="3097" name="Rectangle 32"/>
          <p:cNvSpPr>
            <a:spLocks noChangeArrowheads="1"/>
          </p:cNvSpPr>
          <p:nvPr/>
        </p:nvSpPr>
        <p:spPr bwMode="auto">
          <a:xfrm>
            <a:off x="6251575" y="3200400"/>
            <a:ext cx="55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3098" name="Rectangle 33"/>
          <p:cNvSpPr>
            <a:spLocks noChangeArrowheads="1"/>
          </p:cNvSpPr>
          <p:nvPr/>
        </p:nvSpPr>
        <p:spPr bwMode="auto">
          <a:xfrm>
            <a:off x="6861175" y="3200400"/>
            <a:ext cx="779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music</a:t>
            </a:r>
            <a:endParaRPr lang="en-US"/>
          </a:p>
        </p:txBody>
      </p:sp>
      <p:sp>
        <p:nvSpPr>
          <p:cNvPr id="3099" name="Rectangle 36"/>
          <p:cNvSpPr>
            <a:spLocks noChangeArrowheads="1"/>
          </p:cNvSpPr>
          <p:nvPr/>
        </p:nvSpPr>
        <p:spPr bwMode="auto">
          <a:xfrm>
            <a:off x="7623175" y="3200400"/>
            <a:ext cx="42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of</a:t>
            </a:r>
            <a:endParaRPr lang="en-US"/>
          </a:p>
        </p:txBody>
      </p:sp>
      <p:sp>
        <p:nvSpPr>
          <p:cNvPr id="3100" name="Rectangle 37"/>
          <p:cNvSpPr>
            <a:spLocks noChangeArrowheads="1"/>
          </p:cNvSpPr>
          <p:nvPr/>
        </p:nvSpPr>
        <p:spPr bwMode="auto">
          <a:xfrm>
            <a:off x="6327775" y="3657600"/>
            <a:ext cx="554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3101" name="Rectangle 38"/>
          <p:cNvSpPr>
            <a:spLocks noChangeArrowheads="1"/>
          </p:cNvSpPr>
          <p:nvPr/>
        </p:nvSpPr>
        <p:spPr bwMode="auto">
          <a:xfrm>
            <a:off x="7013575" y="3657600"/>
            <a:ext cx="78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7030A0"/>
                </a:solidFill>
                <a:latin typeface="Comic Sans MS" pitchFamily="66" charset="0"/>
              </a:rPr>
              <a:t>movie</a:t>
            </a:r>
            <a:endParaRPr lang="en-US" b="1">
              <a:solidFill>
                <a:srgbClr val="7030A0"/>
              </a:solidFill>
            </a:endParaRPr>
          </a:p>
        </p:txBody>
      </p:sp>
      <p:sp>
        <p:nvSpPr>
          <p:cNvPr id="3102" name="Rectangle 39"/>
          <p:cNvSpPr>
            <a:spLocks noChangeArrowheads="1"/>
          </p:cNvSpPr>
          <p:nvPr/>
        </p:nvSpPr>
        <p:spPr bwMode="auto">
          <a:xfrm>
            <a:off x="6251575" y="4114800"/>
            <a:ext cx="79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7030A0"/>
                </a:solidFill>
                <a:latin typeface="Comic Sans MS" pitchFamily="66" charset="0"/>
              </a:rPr>
              <a:t>harry</a:t>
            </a:r>
            <a:endParaRPr lang="en-US" b="1">
              <a:solidFill>
                <a:srgbClr val="7030A0"/>
              </a:solidFill>
            </a:endParaRPr>
          </a:p>
        </p:txBody>
      </p:sp>
      <p:sp>
        <p:nvSpPr>
          <p:cNvPr id="3103" name="Rectangle 40"/>
          <p:cNvSpPr>
            <a:spLocks noChangeArrowheads="1"/>
          </p:cNvSpPr>
          <p:nvPr/>
        </p:nvSpPr>
        <p:spPr bwMode="auto">
          <a:xfrm>
            <a:off x="7089775" y="4114800"/>
            <a:ext cx="88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potter</a:t>
            </a:r>
            <a:endParaRPr lang="en-US"/>
          </a:p>
        </p:txBody>
      </p:sp>
      <p:sp>
        <p:nvSpPr>
          <p:cNvPr id="3104" name="Rectangle 41"/>
          <p:cNvSpPr>
            <a:spLocks noChangeArrowheads="1"/>
          </p:cNvSpPr>
          <p:nvPr/>
        </p:nvSpPr>
        <p:spPr bwMode="auto">
          <a:xfrm>
            <a:off x="7927975" y="41148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to</a:t>
            </a:r>
            <a:endParaRPr lang="en-US"/>
          </a:p>
        </p:txBody>
      </p:sp>
      <p:sp>
        <p:nvSpPr>
          <p:cNvPr id="3105" name="Rectangle 42"/>
          <p:cNvSpPr>
            <a:spLocks noChangeArrowheads="1"/>
          </p:cNvSpPr>
          <p:nvPr/>
        </p:nvSpPr>
        <p:spPr bwMode="auto">
          <a:xfrm>
            <a:off x="6327775" y="4572000"/>
            <a:ext cx="48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my</a:t>
            </a:r>
            <a:endParaRPr lang="en-US"/>
          </a:p>
        </p:txBody>
      </p:sp>
      <p:sp>
        <p:nvSpPr>
          <p:cNvPr id="3106" name="Rectangle 43"/>
          <p:cNvSpPr>
            <a:spLocks noChangeArrowheads="1"/>
          </p:cNvSpPr>
          <p:nvPr/>
        </p:nvSpPr>
        <p:spPr bwMode="auto">
          <a:xfrm>
            <a:off x="6937375" y="4572000"/>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0070C0"/>
                </a:solidFill>
                <a:latin typeface="Comic Sans MS" pitchFamily="66" charset="0"/>
              </a:rPr>
              <a:t>ipod</a:t>
            </a:r>
            <a:endParaRPr lang="en-US" b="1">
              <a:solidFill>
                <a:srgbClr val="0070C0"/>
              </a:solidFill>
            </a:endParaRPr>
          </a:p>
        </p:txBody>
      </p:sp>
      <p:sp>
        <p:nvSpPr>
          <p:cNvPr id="3107" name="Rectangle 44"/>
          <p:cNvSpPr>
            <a:spLocks noChangeArrowheads="1"/>
          </p:cNvSpPr>
          <p:nvPr/>
        </p:nvSpPr>
        <p:spPr bwMode="auto">
          <a:xfrm>
            <a:off x="7623175" y="4572000"/>
            <a:ext cx="66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nano</a:t>
            </a:r>
            <a:endParaRPr lang="en-US"/>
          </a:p>
        </p:txBody>
      </p:sp>
      <p:sp>
        <p:nvSpPr>
          <p:cNvPr id="46" name="Rectangle 45"/>
          <p:cNvSpPr>
            <a:spLocks noChangeArrowheads="1"/>
          </p:cNvSpPr>
          <p:nvPr/>
        </p:nvSpPr>
        <p:spPr bwMode="auto">
          <a:xfrm>
            <a:off x="6861175" y="4572000"/>
            <a:ext cx="762000" cy="381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7" name="Rectangle 46"/>
          <p:cNvSpPr>
            <a:spLocks noChangeArrowheads="1"/>
          </p:cNvSpPr>
          <p:nvPr/>
        </p:nvSpPr>
        <p:spPr bwMode="auto">
          <a:xfrm>
            <a:off x="6251575" y="4114800"/>
            <a:ext cx="762000" cy="3698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9" name="Rectangle 48"/>
          <p:cNvSpPr>
            <a:spLocks noChangeArrowheads="1"/>
          </p:cNvSpPr>
          <p:nvPr/>
        </p:nvSpPr>
        <p:spPr bwMode="auto">
          <a:xfrm>
            <a:off x="6251575" y="4114800"/>
            <a:ext cx="762000"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0" name="Rectangle 49"/>
          <p:cNvSpPr>
            <a:spLocks noChangeArrowheads="1"/>
          </p:cNvSpPr>
          <p:nvPr/>
        </p:nvSpPr>
        <p:spPr bwMode="auto">
          <a:xfrm>
            <a:off x="6861175" y="4572000"/>
            <a:ext cx="762000" cy="381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 name="Rectangle 50"/>
          <p:cNvSpPr>
            <a:spLocks noChangeArrowheads="1"/>
          </p:cNvSpPr>
          <p:nvPr/>
        </p:nvSpPr>
        <p:spPr bwMode="auto">
          <a:xfrm>
            <a:off x="7013575" y="3657600"/>
            <a:ext cx="762000"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2" name="Rectangle 51"/>
          <p:cNvSpPr>
            <a:spLocks noChangeArrowheads="1"/>
          </p:cNvSpPr>
          <p:nvPr/>
        </p:nvSpPr>
        <p:spPr bwMode="auto">
          <a:xfrm>
            <a:off x="6708775" y="2819400"/>
            <a:ext cx="1371600" cy="381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3" name="Rectangle 52"/>
          <p:cNvSpPr/>
          <p:nvPr/>
        </p:nvSpPr>
        <p:spPr>
          <a:xfrm>
            <a:off x="765175" y="1676400"/>
            <a:ext cx="1600200" cy="304800"/>
          </a:xfrm>
          <a:prstGeom prst="rect">
            <a:avLst/>
          </a:prstGeom>
          <a:solidFill>
            <a:srgbClr val="DEF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b="1" dirty="0">
                <a:solidFill>
                  <a:srgbClr val="FF0000"/>
                </a:solidFill>
              </a:rPr>
              <a:t>ipod   0.15</a:t>
            </a:r>
          </a:p>
        </p:txBody>
      </p:sp>
      <p:sp>
        <p:nvSpPr>
          <p:cNvPr id="54" name="Rectangle 53"/>
          <p:cNvSpPr/>
          <p:nvPr/>
        </p:nvSpPr>
        <p:spPr>
          <a:xfrm>
            <a:off x="736600" y="4276725"/>
            <a:ext cx="1628775" cy="304800"/>
          </a:xfrm>
          <a:prstGeom prst="rect">
            <a:avLst/>
          </a:prstGeom>
          <a:solidFill>
            <a:srgbClr val="DEF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b="1" dirty="0">
                <a:solidFill>
                  <a:srgbClr val="FF0000"/>
                </a:solidFill>
              </a:rPr>
              <a:t>harry   0.09</a:t>
            </a:r>
          </a:p>
        </p:txBody>
      </p:sp>
      <p:sp>
        <p:nvSpPr>
          <p:cNvPr id="2" name="Slide Number Placeholder 1"/>
          <p:cNvSpPr>
            <a:spLocks noGrp="1"/>
          </p:cNvSpPr>
          <p:nvPr>
            <p:ph type="sldNum" sz="quarter" idx="12"/>
          </p:nvPr>
        </p:nvSpPr>
        <p:spPr/>
        <p:txBody>
          <a:bodyPr/>
          <a:lstStyle/>
          <a:p>
            <a:fld id="{16A14D8B-FB36-404D-91CA-CEC776FB33B4}" type="slidenum">
              <a:rPr lang="en-US" smtClean="0"/>
              <a:t>16</a:t>
            </a:fld>
            <a:endParaRPr lang="en-US"/>
          </a:p>
        </p:txBody>
      </p:sp>
    </p:spTree>
    <p:extLst>
      <p:ext uri="{BB962C8B-B14F-4D97-AF65-F5344CB8AC3E}">
        <p14:creationId xmlns:p14="http://schemas.microsoft.com/office/powerpoint/2010/main" val="340006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14"/>
                                        </p:tgtEl>
                                        <p:attrNameLst>
                                          <p:attrName>fillcolor</p:attrName>
                                        </p:attrNameLst>
                                      </p:cBhvr>
                                      <p:to>
                                        <a:srgbClr val="FF0000"/>
                                      </p:to>
                                    </p:animClr>
                                    <p:set>
                                      <p:cBhvr>
                                        <p:cTn id="7" dur="500" fill="hold"/>
                                        <p:tgtEl>
                                          <p:spTgt spid="14"/>
                                        </p:tgtEl>
                                        <p:attrNameLst>
                                          <p:attrName>fill.type</p:attrName>
                                        </p:attrNameLst>
                                      </p:cBhvr>
                                      <p:to>
                                        <p:strVal val="solid"/>
                                      </p:to>
                                    </p:set>
                                    <p:set>
                                      <p:cBhvr>
                                        <p:cTn id="8" dur="500" fill="hold"/>
                                        <p:tgtEl>
                                          <p:spTgt spid="14"/>
                                        </p:tgtEl>
                                        <p:attrNameLst>
                                          <p:attrName>fill.on</p:attrName>
                                        </p:attrNameLst>
                                      </p:cBhvr>
                                      <p:to>
                                        <p:strVal val="true"/>
                                      </p:to>
                                    </p:set>
                                  </p:childTnLst>
                                </p:cTn>
                              </p:par>
                              <p:par>
                                <p:cTn id="9" presetID="7" presetClass="emph" presetSubtype="2" fill="hold" nodeType="withEffect">
                                  <p:stCondLst>
                                    <p:cond delay="0"/>
                                  </p:stCondLst>
                                  <p:childTnLst>
                                    <p:animClr clrSpc="rgb" dir="cw">
                                      <p:cBhvr>
                                        <p:cTn id="10" dur="500" fill="hold"/>
                                        <p:tgtEl>
                                          <p:spTgt spid="32"/>
                                        </p:tgtEl>
                                        <p:attrNameLst>
                                          <p:attrName>stroke.color</p:attrName>
                                        </p:attrNameLst>
                                      </p:cBhvr>
                                      <p:to>
                                        <a:srgbClr val="FF0000"/>
                                      </p:to>
                                    </p:animClr>
                                    <p:set>
                                      <p:cBhvr>
                                        <p:cTn id="11" dur="500" fill="hold"/>
                                        <p:tgtEl>
                                          <p:spTgt spid="32"/>
                                        </p:tgtEl>
                                        <p:attrNameLst>
                                          <p:attrName>stroke.on</p:attrName>
                                        </p:attrNameLst>
                                      </p:cBhvr>
                                      <p:to>
                                        <p:strVal val="true"/>
                                      </p:to>
                                    </p:set>
                                  </p:childTnLst>
                                </p:cTn>
                              </p:par>
                            </p:childTnLst>
                          </p:cTn>
                        </p:par>
                        <p:par>
                          <p:cTn id="12" fill="hold" nodeType="afterGroup">
                            <p:stCondLst>
                              <p:cond delay="500"/>
                            </p:stCondLst>
                            <p:childTnLst>
                              <p:par>
                                <p:cTn id="13" presetID="1" presetClass="emph" presetSubtype="2" fill="hold" nodeType="afterEffect">
                                  <p:stCondLst>
                                    <p:cond delay="0"/>
                                  </p:stCondLst>
                                  <p:childTnLst>
                                    <p:animClr clrSpc="rgb" dir="cw">
                                      <p:cBhvr>
                                        <p:cTn id="14" dur="500" fill="hold"/>
                                        <p:tgtEl>
                                          <p:spTgt spid="14"/>
                                        </p:tgtEl>
                                        <p:attrNameLst>
                                          <p:attrName>fillcolor</p:attrName>
                                        </p:attrNameLst>
                                      </p:cBhvr>
                                      <p:to>
                                        <a:srgbClr val="9900FF"/>
                                      </p:to>
                                    </p:animClr>
                                    <p:set>
                                      <p:cBhvr>
                                        <p:cTn id="15" dur="500" fill="hold"/>
                                        <p:tgtEl>
                                          <p:spTgt spid="14"/>
                                        </p:tgtEl>
                                        <p:attrNameLst>
                                          <p:attrName>fill.type</p:attrName>
                                        </p:attrNameLst>
                                      </p:cBhvr>
                                      <p:to>
                                        <p:strVal val="solid"/>
                                      </p:to>
                                    </p:set>
                                    <p:set>
                                      <p:cBhvr>
                                        <p:cTn id="16" dur="500" fill="hold"/>
                                        <p:tgtEl>
                                          <p:spTgt spid="14"/>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32"/>
                                        </p:tgtEl>
                                        <p:attrNameLst>
                                          <p:attrName>stroke.color</p:attrName>
                                        </p:attrNameLst>
                                      </p:cBhvr>
                                      <p:to>
                                        <a:srgbClr val="009900"/>
                                      </p:to>
                                    </p:animClr>
                                    <p:set>
                                      <p:cBhvr>
                                        <p:cTn id="19" dur="500" fill="hold"/>
                                        <p:tgtEl>
                                          <p:spTgt spid="32"/>
                                        </p:tgtEl>
                                        <p:attrNameLst>
                                          <p:attrName>stroke.on</p:attrName>
                                        </p:attrNameLst>
                                      </p:cBhvr>
                                      <p:to>
                                        <p:strVal val="true"/>
                                      </p:to>
                                    </p:set>
                                  </p:childTnLst>
                                </p:cTn>
                              </p:par>
                            </p:childTnLst>
                          </p:cTn>
                        </p:par>
                        <p:par>
                          <p:cTn id="20" fill="hold" nodeType="afterGroup">
                            <p:stCondLst>
                              <p:cond delay="1000"/>
                            </p:stCondLst>
                            <p:childTnLst>
                              <p:par>
                                <p:cTn id="21" presetID="2" presetClass="exit" presetSubtype="4" fill="hold" grpId="0" nodeType="afterEffect">
                                  <p:stCondLst>
                                    <p:cond delay="0"/>
                                  </p:stCondLst>
                                  <p:childTnLst>
                                    <p:anim calcmode="lin" valueType="num">
                                      <p:cBhvr additive="base">
                                        <p:cTn id="22" dur="500"/>
                                        <p:tgtEl>
                                          <p:spTgt spid="49"/>
                                        </p:tgtEl>
                                        <p:attrNameLst>
                                          <p:attrName>ppt_x</p:attrName>
                                        </p:attrNameLst>
                                      </p:cBhvr>
                                      <p:tavLst>
                                        <p:tav tm="0">
                                          <p:val>
                                            <p:strVal val="ppt_x"/>
                                          </p:val>
                                        </p:tav>
                                        <p:tav tm="100000">
                                          <p:val>
                                            <p:strVal val="ppt_x"/>
                                          </p:val>
                                        </p:tav>
                                      </p:tavLst>
                                    </p:anim>
                                    <p:anim calcmode="lin" valueType="num">
                                      <p:cBhvr additive="base">
                                        <p:cTn id="23" dur="500"/>
                                        <p:tgtEl>
                                          <p:spTgt spid="49"/>
                                        </p:tgtEl>
                                        <p:attrNameLst>
                                          <p:attrName>ppt_y</p:attrName>
                                        </p:attrNameLst>
                                      </p:cBhvr>
                                      <p:tavLst>
                                        <p:tav tm="0">
                                          <p:val>
                                            <p:strVal val="ppt_y"/>
                                          </p:val>
                                        </p:tav>
                                        <p:tav tm="100000">
                                          <p:val>
                                            <p:strVal val="1+ppt_h/2"/>
                                          </p:val>
                                        </p:tav>
                                      </p:tavLst>
                                    </p:anim>
                                    <p:set>
                                      <p:cBhvr>
                                        <p:cTn id="24" dur="1" fill="hold">
                                          <p:stCondLst>
                                            <p:cond delay="499"/>
                                          </p:stCondLst>
                                        </p:cTn>
                                        <p:tgtEl>
                                          <p:spTgt spid="4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4" presetClass="emph" presetSubtype="2" fill="hold" grpId="1" nodeType="withEffect">
                                  <p:stCondLst>
                                    <p:cond delay="0"/>
                                  </p:stCondLst>
                                  <p:childTnLst>
                                    <p:anim to="1.3" calcmode="lin" valueType="num">
                                      <p:cBhvr override="childStyle">
                                        <p:cTn id="30" dur="1000" fill="hold"/>
                                        <p:tgtEl>
                                          <p:spTgt spid="54"/>
                                        </p:tgtEl>
                                        <p:attrNameLst>
                                          <p:attrName>style.fontSize</p:attrName>
                                        </p:attrNameLst>
                                      </p:cBhvr>
                                    </p:anim>
                                  </p:childTnLst>
                                </p:cTn>
                              </p:par>
                            </p:childTnLst>
                          </p:cTn>
                        </p:par>
                        <p:par>
                          <p:cTn id="31" fill="hold" nodeType="afterGroup">
                            <p:stCondLst>
                              <p:cond delay="1000"/>
                            </p:stCondLst>
                            <p:childTnLst>
                              <p:par>
                                <p:cTn id="32" presetID="1" presetClass="exit" presetSubtype="0" fill="hold" grpId="2" nodeType="afterEffect">
                                  <p:stCondLst>
                                    <p:cond delay="0"/>
                                  </p:stCondLst>
                                  <p:childTnLst>
                                    <p:set>
                                      <p:cBhvr>
                                        <p:cTn id="33" dur="1" fill="hold">
                                          <p:stCondLst>
                                            <p:cond delay="0"/>
                                          </p:stCondLst>
                                        </p:cTn>
                                        <p:tgtEl>
                                          <p:spTgt spid="54"/>
                                        </p:tgtEl>
                                        <p:attrNameLst>
                                          <p:attrName>style.visibility</p:attrName>
                                        </p:attrNameLst>
                                      </p:cBhvr>
                                      <p:to>
                                        <p:strVal val="hidden"/>
                                      </p:to>
                                    </p:set>
                                  </p:childTnLst>
                                </p:cTn>
                              </p:par>
                              <p:par>
                                <p:cTn id="34" presetID="2" presetClass="exit" presetSubtype="4" fill="hold" grpId="0" nodeType="withEffect">
                                  <p:stCondLst>
                                    <p:cond delay="0"/>
                                  </p:stCondLst>
                                  <p:childTnLst>
                                    <p:anim calcmode="lin" valueType="num">
                                      <p:cBhvr additive="base">
                                        <p:cTn id="35" dur="500"/>
                                        <p:tgtEl>
                                          <p:spTgt spid="47"/>
                                        </p:tgtEl>
                                        <p:attrNameLst>
                                          <p:attrName>ppt_x</p:attrName>
                                        </p:attrNameLst>
                                      </p:cBhvr>
                                      <p:tavLst>
                                        <p:tav tm="0">
                                          <p:val>
                                            <p:strVal val="ppt_x"/>
                                          </p:val>
                                        </p:tav>
                                        <p:tav tm="100000">
                                          <p:val>
                                            <p:strVal val="ppt_x"/>
                                          </p:val>
                                        </p:tav>
                                      </p:tavLst>
                                    </p:anim>
                                    <p:anim calcmode="lin" valueType="num">
                                      <p:cBhvr additive="base">
                                        <p:cTn id="36" dur="500"/>
                                        <p:tgtEl>
                                          <p:spTgt spid="47"/>
                                        </p:tgtEl>
                                        <p:attrNameLst>
                                          <p:attrName>ppt_y</p:attrName>
                                        </p:attrNameLst>
                                      </p:cBhvr>
                                      <p:tavLst>
                                        <p:tav tm="0">
                                          <p:val>
                                            <p:strVal val="ppt_y"/>
                                          </p:val>
                                        </p:tav>
                                        <p:tav tm="100000">
                                          <p:val>
                                            <p:strVal val="1+ppt_h/2"/>
                                          </p:val>
                                        </p:tav>
                                      </p:tavLst>
                                    </p:anim>
                                    <p:set>
                                      <p:cBhvr>
                                        <p:cTn id="37" dur="1" fill="hold">
                                          <p:stCondLst>
                                            <p:cond delay="499"/>
                                          </p:stCondLst>
                                        </p:cTn>
                                        <p:tgtEl>
                                          <p:spTgt spid="4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FF0000"/>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30"/>
                                        </p:tgtEl>
                                        <p:attrNameLst>
                                          <p:attrName>stroke.color</p:attrName>
                                        </p:attrNameLst>
                                      </p:cBhvr>
                                      <p:to>
                                        <a:srgbClr val="FF0000"/>
                                      </p:to>
                                    </p:animClr>
                                    <p:set>
                                      <p:cBhvr>
                                        <p:cTn id="46" dur="500" fill="hold"/>
                                        <p:tgtEl>
                                          <p:spTgt spid="30"/>
                                        </p:tgtEl>
                                        <p:attrNameLst>
                                          <p:attrName>stroke.on</p:attrName>
                                        </p:attrNameLst>
                                      </p:cBhvr>
                                      <p:to>
                                        <p:strVal val="true"/>
                                      </p:to>
                                    </p:set>
                                  </p:childTnLst>
                                </p:cTn>
                              </p:par>
                            </p:childTnLst>
                          </p:cTn>
                        </p:par>
                        <p:par>
                          <p:cTn id="47" fill="hold" nodeType="afterGroup">
                            <p:stCondLst>
                              <p:cond delay="500"/>
                            </p:stCondLst>
                            <p:childTnLst>
                              <p:par>
                                <p:cTn id="48" presetID="1" presetClass="emph" presetSubtype="2" fill="hold" nodeType="afterEffect">
                                  <p:stCondLst>
                                    <p:cond delay="0"/>
                                  </p:stCondLst>
                                  <p:childTnLst>
                                    <p:animClr clrSpc="rgb" dir="cw">
                                      <p:cBhvr>
                                        <p:cTn id="49" dur="500" fill="hold"/>
                                        <p:tgtEl>
                                          <p:spTgt spid="13"/>
                                        </p:tgtEl>
                                        <p:attrNameLst>
                                          <p:attrName>fillcolor</p:attrName>
                                        </p:attrNameLst>
                                      </p:cBhvr>
                                      <p:to>
                                        <a:srgbClr val="0066FF"/>
                                      </p:to>
                                    </p:animClr>
                                    <p:set>
                                      <p:cBhvr>
                                        <p:cTn id="50" dur="500" fill="hold"/>
                                        <p:tgtEl>
                                          <p:spTgt spid="13"/>
                                        </p:tgtEl>
                                        <p:attrNameLst>
                                          <p:attrName>fill.type</p:attrName>
                                        </p:attrNameLst>
                                      </p:cBhvr>
                                      <p:to>
                                        <p:strVal val="solid"/>
                                      </p:to>
                                    </p:set>
                                    <p:set>
                                      <p:cBhvr>
                                        <p:cTn id="51" dur="500" fill="hold"/>
                                        <p:tgtEl>
                                          <p:spTgt spid="13"/>
                                        </p:tgtEl>
                                        <p:attrNameLst>
                                          <p:attrName>fill.on</p:attrName>
                                        </p:attrNameLst>
                                      </p:cBhvr>
                                      <p:to>
                                        <p:strVal val="true"/>
                                      </p:to>
                                    </p:set>
                                  </p:childTnLst>
                                </p:cTn>
                              </p:par>
                              <p:par>
                                <p:cTn id="52" presetID="7" presetClass="emph" presetSubtype="2" fill="hold" nodeType="withEffect">
                                  <p:stCondLst>
                                    <p:cond delay="0"/>
                                  </p:stCondLst>
                                  <p:childTnLst>
                                    <p:animClr clrSpc="rgb" dir="cw">
                                      <p:cBhvr>
                                        <p:cTn id="53" dur="500" fill="hold"/>
                                        <p:tgtEl>
                                          <p:spTgt spid="30"/>
                                        </p:tgtEl>
                                        <p:attrNameLst>
                                          <p:attrName>stroke.color</p:attrName>
                                        </p:attrNameLst>
                                      </p:cBhvr>
                                      <p:to>
                                        <a:srgbClr val="009900"/>
                                      </p:to>
                                    </p:animClr>
                                    <p:set>
                                      <p:cBhvr>
                                        <p:cTn id="54" dur="500" fill="hold"/>
                                        <p:tgtEl>
                                          <p:spTgt spid="30"/>
                                        </p:tgtEl>
                                        <p:attrNameLst>
                                          <p:attrName>stroke.on</p:attrName>
                                        </p:attrNameLst>
                                      </p:cBhvr>
                                      <p:to>
                                        <p:strVal val="true"/>
                                      </p:to>
                                    </p:set>
                                  </p:childTnLst>
                                </p:cTn>
                              </p:par>
                            </p:childTnLst>
                          </p:cTn>
                        </p:par>
                        <p:par>
                          <p:cTn id="55" fill="hold" nodeType="afterGroup">
                            <p:stCondLst>
                              <p:cond delay="1000"/>
                            </p:stCondLst>
                            <p:childTnLst>
                              <p:par>
                                <p:cTn id="56" presetID="2" presetClass="exit" presetSubtype="4" fill="hold" grpId="0" nodeType="afterEffect">
                                  <p:stCondLst>
                                    <p:cond delay="0"/>
                                  </p:stCondLst>
                                  <p:childTnLst>
                                    <p:anim calcmode="lin" valueType="num">
                                      <p:cBhvr additive="base">
                                        <p:cTn id="57" dur="500"/>
                                        <p:tgtEl>
                                          <p:spTgt spid="50"/>
                                        </p:tgtEl>
                                        <p:attrNameLst>
                                          <p:attrName>ppt_x</p:attrName>
                                        </p:attrNameLst>
                                      </p:cBhvr>
                                      <p:tavLst>
                                        <p:tav tm="0">
                                          <p:val>
                                            <p:strVal val="ppt_x"/>
                                          </p:val>
                                        </p:tav>
                                        <p:tav tm="100000">
                                          <p:val>
                                            <p:strVal val="ppt_x"/>
                                          </p:val>
                                        </p:tav>
                                      </p:tavLst>
                                    </p:anim>
                                    <p:anim calcmode="lin" valueType="num">
                                      <p:cBhvr additive="base">
                                        <p:cTn id="58" dur="500"/>
                                        <p:tgtEl>
                                          <p:spTgt spid="50"/>
                                        </p:tgtEl>
                                        <p:attrNameLst>
                                          <p:attrName>ppt_y</p:attrName>
                                        </p:attrNameLst>
                                      </p:cBhvr>
                                      <p:tavLst>
                                        <p:tav tm="0">
                                          <p:val>
                                            <p:strVal val="ppt_y"/>
                                          </p:val>
                                        </p:tav>
                                        <p:tav tm="100000">
                                          <p:val>
                                            <p:strVal val="1+ppt_h/2"/>
                                          </p:val>
                                        </p:tav>
                                      </p:tavLst>
                                    </p:anim>
                                    <p:set>
                                      <p:cBhvr>
                                        <p:cTn id="59" dur="1" fill="hold">
                                          <p:stCondLst>
                                            <p:cond delay="499"/>
                                          </p:stCondLst>
                                        </p:cTn>
                                        <p:tgtEl>
                                          <p:spTgt spid="5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childTnLst>
                                </p:cTn>
                              </p:par>
                              <p:par>
                                <p:cTn id="64" presetID="4" presetClass="emph" presetSubtype="2" fill="hold" grpId="1" nodeType="withEffect">
                                  <p:stCondLst>
                                    <p:cond delay="0"/>
                                  </p:stCondLst>
                                  <p:childTnLst>
                                    <p:anim to="1.3" calcmode="lin" valueType="num">
                                      <p:cBhvr override="childStyle">
                                        <p:cTn id="65" dur="1000" fill="hold"/>
                                        <p:tgtEl>
                                          <p:spTgt spid="53"/>
                                        </p:tgtEl>
                                        <p:attrNameLst>
                                          <p:attrName>style.fontSize</p:attrName>
                                        </p:attrNameLst>
                                      </p:cBhvr>
                                    </p:anim>
                                  </p:childTnLst>
                                </p:cTn>
                              </p:par>
                            </p:childTnLst>
                          </p:cTn>
                        </p:par>
                        <p:par>
                          <p:cTn id="66" fill="hold" nodeType="afterGroup">
                            <p:stCondLst>
                              <p:cond delay="1000"/>
                            </p:stCondLst>
                            <p:childTnLst>
                              <p:par>
                                <p:cTn id="67" presetID="1" presetClass="exit" presetSubtype="0" fill="hold" grpId="2" nodeType="afterEffect">
                                  <p:stCondLst>
                                    <p:cond delay="0"/>
                                  </p:stCondLst>
                                  <p:childTnLst>
                                    <p:set>
                                      <p:cBhvr>
                                        <p:cTn id="68" dur="1" fill="hold">
                                          <p:stCondLst>
                                            <p:cond delay="0"/>
                                          </p:stCondLst>
                                        </p:cTn>
                                        <p:tgtEl>
                                          <p:spTgt spid="53"/>
                                        </p:tgtEl>
                                        <p:attrNameLst>
                                          <p:attrName>style.visibility</p:attrName>
                                        </p:attrNameLst>
                                      </p:cBhvr>
                                      <p:to>
                                        <p:strVal val="hidden"/>
                                      </p:to>
                                    </p:set>
                                  </p:childTnLst>
                                </p:cTn>
                              </p:par>
                              <p:par>
                                <p:cTn id="69" presetID="2" presetClass="exit" presetSubtype="4" fill="hold" grpId="0" nodeType="withEffect">
                                  <p:stCondLst>
                                    <p:cond delay="0"/>
                                  </p:stCondLst>
                                  <p:childTnLst>
                                    <p:anim calcmode="lin" valueType="num">
                                      <p:cBhvr additive="base">
                                        <p:cTn id="70" dur="500"/>
                                        <p:tgtEl>
                                          <p:spTgt spid="46"/>
                                        </p:tgtEl>
                                        <p:attrNameLst>
                                          <p:attrName>ppt_x</p:attrName>
                                        </p:attrNameLst>
                                      </p:cBhvr>
                                      <p:tavLst>
                                        <p:tav tm="0">
                                          <p:val>
                                            <p:strVal val="ppt_x"/>
                                          </p:val>
                                        </p:tav>
                                        <p:tav tm="100000">
                                          <p:val>
                                            <p:strVal val="ppt_x"/>
                                          </p:val>
                                        </p:tav>
                                      </p:tavLst>
                                    </p:anim>
                                    <p:anim calcmode="lin" valueType="num">
                                      <p:cBhvr additive="base">
                                        <p:cTn id="71" dur="500"/>
                                        <p:tgtEl>
                                          <p:spTgt spid="46"/>
                                        </p:tgtEl>
                                        <p:attrNameLst>
                                          <p:attrName>ppt_y</p:attrName>
                                        </p:attrNameLst>
                                      </p:cBhvr>
                                      <p:tavLst>
                                        <p:tav tm="0">
                                          <p:val>
                                            <p:strVal val="ppt_y"/>
                                          </p:val>
                                        </p:tav>
                                        <p:tav tm="100000">
                                          <p:val>
                                            <p:strVal val="1+ppt_h/2"/>
                                          </p:val>
                                        </p:tav>
                                      </p:tavLst>
                                    </p:anim>
                                    <p:set>
                                      <p:cBhvr>
                                        <p:cTn id="72" dur="1" fill="hold">
                                          <p:stCondLst>
                                            <p:cond delay="499"/>
                                          </p:stCondLst>
                                        </p:cTn>
                                        <p:tgtEl>
                                          <p:spTgt spid="4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4" fill="hold" grpId="0" nodeType="clickEffect">
                                  <p:stCondLst>
                                    <p:cond delay="0"/>
                                  </p:stCondLst>
                                  <p:childTnLst>
                                    <p:anim calcmode="lin" valueType="num">
                                      <p:cBhvr additive="base">
                                        <p:cTn id="76" dur="500"/>
                                        <p:tgtEl>
                                          <p:spTgt spid="51"/>
                                        </p:tgtEl>
                                        <p:attrNameLst>
                                          <p:attrName>ppt_x</p:attrName>
                                        </p:attrNameLst>
                                      </p:cBhvr>
                                      <p:tavLst>
                                        <p:tav tm="0">
                                          <p:val>
                                            <p:strVal val="ppt_x"/>
                                          </p:val>
                                        </p:tav>
                                        <p:tav tm="100000">
                                          <p:val>
                                            <p:strVal val="ppt_x"/>
                                          </p:val>
                                        </p:tav>
                                      </p:tavLst>
                                    </p:anim>
                                    <p:anim calcmode="lin" valueType="num">
                                      <p:cBhvr additive="base">
                                        <p:cTn id="77" dur="500"/>
                                        <p:tgtEl>
                                          <p:spTgt spid="51"/>
                                        </p:tgtEl>
                                        <p:attrNameLst>
                                          <p:attrName>ppt_y</p:attrName>
                                        </p:attrNameLst>
                                      </p:cBhvr>
                                      <p:tavLst>
                                        <p:tav tm="0">
                                          <p:val>
                                            <p:strVal val="ppt_y"/>
                                          </p:val>
                                        </p:tav>
                                        <p:tav tm="100000">
                                          <p:val>
                                            <p:strVal val="1+ppt_h/2"/>
                                          </p:val>
                                        </p:tav>
                                      </p:tavLst>
                                    </p:anim>
                                    <p:set>
                                      <p:cBhvr>
                                        <p:cTn id="78" dur="1" fill="hold">
                                          <p:stCondLst>
                                            <p:cond delay="499"/>
                                          </p:stCondLst>
                                        </p:cTn>
                                        <p:tgtEl>
                                          <p:spTgt spid="51"/>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xit" presetSubtype="4" fill="hold" grpId="0" nodeType="clickEffect">
                                  <p:stCondLst>
                                    <p:cond delay="0"/>
                                  </p:stCondLst>
                                  <p:childTnLst>
                                    <p:anim calcmode="lin" valueType="num">
                                      <p:cBhvr additive="base">
                                        <p:cTn id="82" dur="500"/>
                                        <p:tgtEl>
                                          <p:spTgt spid="52"/>
                                        </p:tgtEl>
                                        <p:attrNameLst>
                                          <p:attrName>ppt_x</p:attrName>
                                        </p:attrNameLst>
                                      </p:cBhvr>
                                      <p:tavLst>
                                        <p:tav tm="0">
                                          <p:val>
                                            <p:strVal val="ppt_x"/>
                                          </p:val>
                                        </p:tav>
                                        <p:tav tm="100000">
                                          <p:val>
                                            <p:strVal val="ppt_x"/>
                                          </p:val>
                                        </p:tav>
                                      </p:tavLst>
                                    </p:anim>
                                    <p:anim calcmode="lin" valueType="num">
                                      <p:cBhvr additive="base">
                                        <p:cTn id="83" dur="500"/>
                                        <p:tgtEl>
                                          <p:spTgt spid="52"/>
                                        </p:tgtEl>
                                        <p:attrNameLst>
                                          <p:attrName>ppt_y</p:attrName>
                                        </p:attrNameLst>
                                      </p:cBhvr>
                                      <p:tavLst>
                                        <p:tav tm="0">
                                          <p:val>
                                            <p:strVal val="ppt_y"/>
                                          </p:val>
                                        </p:tav>
                                        <p:tav tm="100000">
                                          <p:val>
                                            <p:strVal val="1+ppt_h/2"/>
                                          </p:val>
                                        </p:tav>
                                      </p:tavLst>
                                    </p:anim>
                                    <p:set>
                                      <p:cBhvr>
                                        <p:cTn id="84"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animBg="1"/>
      <p:bldP spid="50" grpId="0" animBg="1"/>
      <p:bldP spid="51" grpId="0" animBg="1"/>
      <p:bldP spid="52" grpId="0" animBg="1"/>
      <p:bldP spid="53" grpId="0" animBg="1"/>
      <p:bldP spid="53" grpId="1" animBg="1"/>
      <p:bldP spid="53" grpId="2" animBg="1"/>
      <p:bldP spid="54" grpId="0" animBg="1"/>
      <p:bldP spid="54" grpId="1" animBg="1"/>
      <p:bldP spid="5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mtClean="0"/>
              <a:t>Parameter Estimation</a:t>
            </a:r>
          </a:p>
        </p:txBody>
      </p:sp>
      <p:sp>
        <p:nvSpPr>
          <p:cNvPr id="4100" name="Content Placeholder 2"/>
          <p:cNvSpPr>
            <a:spLocks noGrp="1"/>
          </p:cNvSpPr>
          <p:nvPr>
            <p:ph idx="1"/>
          </p:nvPr>
        </p:nvSpPr>
        <p:spPr/>
        <p:txBody>
          <a:bodyPr/>
          <a:lstStyle/>
          <a:p>
            <a:r>
              <a:rPr lang="en-US" sz="2400" smtClean="0"/>
              <a:t>Maximizing data likelihood:</a:t>
            </a:r>
          </a:p>
          <a:p>
            <a:endParaRPr lang="en-US" sz="2400" smtClean="0"/>
          </a:p>
          <a:p>
            <a:r>
              <a:rPr lang="en-US" sz="2400" smtClean="0"/>
              <a:t>Parameter Estimation using EM algorithm</a:t>
            </a:r>
          </a:p>
        </p:txBody>
      </p:sp>
      <p:graphicFrame>
        <p:nvGraphicFramePr>
          <p:cNvPr id="4098" name="Object 2"/>
          <p:cNvGraphicFramePr>
            <a:graphicFrameLocks noChangeAspect="1"/>
          </p:cNvGraphicFramePr>
          <p:nvPr>
            <p:extLst>
              <p:ext uri="{D42A27DB-BD31-4B8C-83A1-F6EECF244321}">
                <p14:modId xmlns:p14="http://schemas.microsoft.com/office/powerpoint/2010/main" val="2112327286"/>
              </p:ext>
            </p:extLst>
          </p:nvPr>
        </p:nvGraphicFramePr>
        <p:xfrm>
          <a:off x="1397000" y="1633210"/>
          <a:ext cx="4470400" cy="457200"/>
        </p:xfrm>
        <a:graphic>
          <a:graphicData uri="http://schemas.openxmlformats.org/presentationml/2006/ole">
            <mc:AlternateContent xmlns:mc="http://schemas.openxmlformats.org/markup-compatibility/2006">
              <mc:Choice xmlns:v="urn:schemas-microsoft-com:vml" Requires="v">
                <p:oleObj spid="_x0000_s10280" name="Equation" r:id="rId3" imgW="2234880" imgH="228600" progId="Equation.3">
                  <p:embed/>
                </p:oleObj>
              </mc:Choice>
              <mc:Fallback>
                <p:oleObj name="Equation" r:id="rId3" imgW="223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1633210"/>
                        <a:ext cx="4470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a:grpSpLocks/>
          </p:cNvGrpSpPr>
          <p:nvPr/>
        </p:nvGrpSpPr>
        <p:grpSpPr bwMode="auto">
          <a:xfrm>
            <a:off x="990600" y="2971800"/>
            <a:ext cx="1676400" cy="1447800"/>
            <a:chOff x="762000" y="1752600"/>
            <a:chExt cx="1676400" cy="2133600"/>
          </a:xfrm>
        </p:grpSpPr>
        <p:sp>
          <p:nvSpPr>
            <p:cNvPr id="7" name="Rectangle 6"/>
            <p:cNvSpPr/>
            <p:nvPr/>
          </p:nvSpPr>
          <p:spPr>
            <a:xfrm>
              <a:off x="762000" y="1752600"/>
              <a:ext cx="10668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dirty="0">
                  <a:solidFill>
                    <a:srgbClr val="002060"/>
                  </a:solidFill>
                </a:rPr>
                <a:t>ipod</a:t>
              </a:r>
            </a:p>
            <a:p>
              <a:pPr algn="r">
                <a:defRPr/>
              </a:pPr>
              <a:r>
                <a:rPr lang="en-US" sz="1600" dirty="0">
                  <a:solidFill>
                    <a:srgbClr val="002060"/>
                  </a:solidFill>
                </a:rPr>
                <a:t>nano</a:t>
              </a:r>
            </a:p>
            <a:p>
              <a:pPr algn="r">
                <a:defRPr/>
              </a:pPr>
              <a:r>
                <a:rPr lang="en-US" sz="1600" dirty="0">
                  <a:solidFill>
                    <a:srgbClr val="002060"/>
                  </a:solidFill>
                </a:rPr>
                <a:t>music</a:t>
              </a:r>
            </a:p>
            <a:p>
              <a:pPr algn="r">
                <a:defRPr/>
              </a:pPr>
              <a:r>
                <a:rPr lang="en-US" sz="1600" dirty="0">
                  <a:solidFill>
                    <a:srgbClr val="002060"/>
                  </a:solidFill>
                </a:rPr>
                <a:t>download</a:t>
              </a:r>
            </a:p>
            <a:p>
              <a:pPr algn="r">
                <a:defRPr/>
              </a:pPr>
              <a:r>
                <a:rPr lang="en-US" sz="1600" dirty="0">
                  <a:solidFill>
                    <a:srgbClr val="002060"/>
                  </a:solidFill>
                </a:rPr>
                <a:t>apple</a:t>
              </a:r>
            </a:p>
          </p:txBody>
        </p:sp>
        <p:sp>
          <p:nvSpPr>
            <p:cNvPr id="8" name="Rectangle 7"/>
            <p:cNvSpPr/>
            <p:nvPr/>
          </p:nvSpPr>
          <p:spPr>
            <a:xfrm>
              <a:off x="1828800" y="1752600"/>
              <a:ext cx="6096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2060"/>
                  </a:solidFill>
                </a:rPr>
                <a:t>0.150.080.05</a:t>
              </a:r>
            </a:p>
            <a:p>
              <a:pPr>
                <a:defRPr/>
              </a:pPr>
              <a:r>
                <a:rPr lang="en-US" sz="1600" dirty="0">
                  <a:solidFill>
                    <a:srgbClr val="002060"/>
                  </a:solidFill>
                </a:rPr>
                <a:t>0.02</a:t>
              </a:r>
            </a:p>
            <a:p>
              <a:pPr>
                <a:defRPr/>
              </a:pPr>
              <a:r>
                <a:rPr lang="en-US" sz="1600" dirty="0">
                  <a:solidFill>
                    <a:srgbClr val="002060"/>
                  </a:solidFill>
                </a:rPr>
                <a:t>0.01</a:t>
              </a:r>
            </a:p>
          </p:txBody>
        </p:sp>
        <p:sp>
          <p:nvSpPr>
            <p:cNvPr id="9" name="Rectangle 8"/>
            <p:cNvSpPr/>
            <p:nvPr/>
          </p:nvSpPr>
          <p:spPr>
            <a:xfrm>
              <a:off x="762000" y="1752600"/>
              <a:ext cx="1676400" cy="21336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10" name="Group 9"/>
          <p:cNvGrpSpPr>
            <a:grpSpLocks/>
          </p:cNvGrpSpPr>
          <p:nvPr/>
        </p:nvGrpSpPr>
        <p:grpSpPr bwMode="auto">
          <a:xfrm>
            <a:off x="990600" y="4648200"/>
            <a:ext cx="1676400" cy="1447800"/>
            <a:chOff x="762000" y="1752600"/>
            <a:chExt cx="1676400" cy="2133600"/>
          </a:xfrm>
        </p:grpSpPr>
        <p:sp>
          <p:nvSpPr>
            <p:cNvPr id="11" name="Rectangle 10"/>
            <p:cNvSpPr/>
            <p:nvPr/>
          </p:nvSpPr>
          <p:spPr>
            <a:xfrm>
              <a:off x="762000" y="1752600"/>
              <a:ext cx="10668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600" dirty="0">
                  <a:solidFill>
                    <a:srgbClr val="660066"/>
                  </a:solidFill>
                </a:rPr>
                <a:t>movie</a:t>
              </a:r>
            </a:p>
            <a:p>
              <a:pPr algn="r">
                <a:defRPr/>
              </a:pPr>
              <a:r>
                <a:rPr lang="en-US" sz="1600" dirty="0">
                  <a:solidFill>
                    <a:srgbClr val="660066"/>
                  </a:solidFill>
                </a:rPr>
                <a:t>harry</a:t>
              </a:r>
            </a:p>
            <a:p>
              <a:pPr algn="r">
                <a:defRPr/>
              </a:pPr>
              <a:r>
                <a:rPr lang="en-US" sz="1600" dirty="0">
                  <a:solidFill>
                    <a:srgbClr val="660066"/>
                  </a:solidFill>
                </a:rPr>
                <a:t>potter</a:t>
              </a:r>
            </a:p>
            <a:p>
              <a:pPr algn="r">
                <a:defRPr/>
              </a:pPr>
              <a:r>
                <a:rPr lang="en-US" sz="1600" dirty="0">
                  <a:solidFill>
                    <a:srgbClr val="660066"/>
                  </a:solidFill>
                </a:rPr>
                <a:t>actress</a:t>
              </a:r>
            </a:p>
            <a:p>
              <a:pPr algn="r">
                <a:defRPr/>
              </a:pPr>
              <a:r>
                <a:rPr lang="en-US" sz="1600" dirty="0">
                  <a:solidFill>
                    <a:srgbClr val="660066"/>
                  </a:solidFill>
                </a:rPr>
                <a:t>music</a:t>
              </a:r>
            </a:p>
          </p:txBody>
        </p:sp>
        <p:sp>
          <p:nvSpPr>
            <p:cNvPr id="12" name="Rectangle 11"/>
            <p:cNvSpPr/>
            <p:nvPr/>
          </p:nvSpPr>
          <p:spPr>
            <a:xfrm>
              <a:off x="1828800" y="1752600"/>
              <a:ext cx="609600" cy="2133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660066"/>
                  </a:solidFill>
                </a:rPr>
                <a:t>0.100.090.05</a:t>
              </a:r>
            </a:p>
            <a:p>
              <a:pPr>
                <a:defRPr/>
              </a:pPr>
              <a:r>
                <a:rPr lang="en-US" sz="1600" dirty="0">
                  <a:solidFill>
                    <a:srgbClr val="660066"/>
                  </a:solidFill>
                </a:rPr>
                <a:t>0.04</a:t>
              </a:r>
            </a:p>
            <a:p>
              <a:pPr>
                <a:defRPr/>
              </a:pPr>
              <a:r>
                <a:rPr lang="en-US" sz="1600" dirty="0">
                  <a:solidFill>
                    <a:srgbClr val="660066"/>
                  </a:solidFill>
                </a:rPr>
                <a:t>0.02</a:t>
              </a:r>
            </a:p>
          </p:txBody>
        </p:sp>
        <p:sp>
          <p:nvSpPr>
            <p:cNvPr id="13" name="Rectangle 12"/>
            <p:cNvSpPr/>
            <p:nvPr/>
          </p:nvSpPr>
          <p:spPr>
            <a:xfrm>
              <a:off x="762000" y="1752600"/>
              <a:ext cx="1676400" cy="21336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grpSp>
        <p:nvGrpSpPr>
          <p:cNvPr id="35" name="Group 36"/>
          <p:cNvGrpSpPr>
            <a:grpSpLocks/>
          </p:cNvGrpSpPr>
          <p:nvPr/>
        </p:nvGrpSpPr>
        <p:grpSpPr bwMode="auto">
          <a:xfrm>
            <a:off x="5562600" y="3276600"/>
            <a:ext cx="2362200" cy="2590800"/>
            <a:chOff x="5562600" y="3276600"/>
            <a:chExt cx="2362200" cy="2590800"/>
          </a:xfrm>
        </p:grpSpPr>
        <p:sp>
          <p:nvSpPr>
            <p:cNvPr id="4158" name="Rectangle 80"/>
            <p:cNvSpPr>
              <a:spLocks noChangeArrowheads="1"/>
            </p:cNvSpPr>
            <p:nvPr/>
          </p:nvSpPr>
          <p:spPr bwMode="auto">
            <a:xfrm>
              <a:off x="5562600" y="3276600"/>
              <a:ext cx="2362200" cy="2590800"/>
            </a:xfrm>
            <a:prstGeom prst="rect">
              <a:avLst/>
            </a:prstGeom>
            <a:solidFill>
              <a:srgbClr val="A7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i="1"/>
            </a:p>
          </p:txBody>
        </p:sp>
        <p:sp>
          <p:nvSpPr>
            <p:cNvPr id="4159" name="Rectangle 14"/>
            <p:cNvSpPr>
              <a:spLocks noChangeArrowheads="1"/>
            </p:cNvSpPr>
            <p:nvPr/>
          </p:nvSpPr>
          <p:spPr bwMode="auto">
            <a:xfrm>
              <a:off x="5715000" y="344066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a:t>
              </a:r>
              <a:endParaRPr lang="en-US"/>
            </a:p>
          </p:txBody>
        </p:sp>
        <p:sp>
          <p:nvSpPr>
            <p:cNvPr id="4160" name="Rectangle 15"/>
            <p:cNvSpPr>
              <a:spLocks noChangeArrowheads="1"/>
            </p:cNvSpPr>
            <p:nvPr/>
          </p:nvSpPr>
          <p:spPr bwMode="auto">
            <a:xfrm>
              <a:off x="6172200" y="3440668"/>
              <a:ext cx="142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downloaded</a:t>
              </a:r>
              <a:endParaRPr lang="en-US">
                <a:solidFill>
                  <a:srgbClr val="0070C0"/>
                </a:solidFill>
              </a:endParaRPr>
            </a:p>
          </p:txBody>
        </p:sp>
        <p:sp>
          <p:nvSpPr>
            <p:cNvPr id="4161" name="Rectangle 16"/>
            <p:cNvSpPr>
              <a:spLocks noChangeArrowheads="1"/>
            </p:cNvSpPr>
            <p:nvPr/>
          </p:nvSpPr>
          <p:spPr bwMode="auto">
            <a:xfrm>
              <a:off x="5715000" y="38216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62" name="Rectangle 17"/>
            <p:cNvSpPr>
              <a:spLocks noChangeArrowheads="1"/>
            </p:cNvSpPr>
            <p:nvPr/>
          </p:nvSpPr>
          <p:spPr bwMode="auto">
            <a:xfrm>
              <a:off x="6324600" y="3821668"/>
              <a:ext cx="779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music</a:t>
              </a:r>
              <a:endParaRPr lang="en-US">
                <a:solidFill>
                  <a:srgbClr val="0070C0"/>
                </a:solidFill>
              </a:endParaRPr>
            </a:p>
          </p:txBody>
        </p:sp>
        <p:sp>
          <p:nvSpPr>
            <p:cNvPr id="4163" name="Rectangle 18"/>
            <p:cNvSpPr>
              <a:spLocks noChangeArrowheads="1"/>
            </p:cNvSpPr>
            <p:nvPr/>
          </p:nvSpPr>
          <p:spPr bwMode="auto">
            <a:xfrm>
              <a:off x="7086600" y="382166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of</a:t>
              </a:r>
              <a:endParaRPr lang="en-US"/>
            </a:p>
          </p:txBody>
        </p:sp>
        <p:sp>
          <p:nvSpPr>
            <p:cNvPr id="4164" name="Rectangle 19"/>
            <p:cNvSpPr>
              <a:spLocks noChangeArrowheads="1"/>
            </p:cNvSpPr>
            <p:nvPr/>
          </p:nvSpPr>
          <p:spPr bwMode="auto">
            <a:xfrm>
              <a:off x="5791200" y="42788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65" name="Rectangle 20"/>
            <p:cNvSpPr>
              <a:spLocks noChangeArrowheads="1"/>
            </p:cNvSpPr>
            <p:nvPr/>
          </p:nvSpPr>
          <p:spPr bwMode="auto">
            <a:xfrm>
              <a:off x="6477000" y="4278868"/>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movie</a:t>
              </a:r>
              <a:endParaRPr lang="en-US">
                <a:solidFill>
                  <a:srgbClr val="D60093"/>
                </a:solidFill>
              </a:endParaRPr>
            </a:p>
          </p:txBody>
        </p:sp>
        <p:sp>
          <p:nvSpPr>
            <p:cNvPr id="4166" name="Rectangle 21"/>
            <p:cNvSpPr>
              <a:spLocks noChangeArrowheads="1"/>
            </p:cNvSpPr>
            <p:nvPr/>
          </p:nvSpPr>
          <p:spPr bwMode="auto">
            <a:xfrm>
              <a:off x="5715000" y="4736068"/>
              <a:ext cx="77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harry</a:t>
              </a:r>
              <a:endParaRPr lang="en-US">
                <a:solidFill>
                  <a:srgbClr val="D60093"/>
                </a:solidFill>
              </a:endParaRPr>
            </a:p>
          </p:txBody>
        </p:sp>
        <p:sp>
          <p:nvSpPr>
            <p:cNvPr id="4167" name="Rectangle 22"/>
            <p:cNvSpPr>
              <a:spLocks noChangeArrowheads="1"/>
            </p:cNvSpPr>
            <p:nvPr/>
          </p:nvSpPr>
          <p:spPr bwMode="auto">
            <a:xfrm>
              <a:off x="6553200" y="4736068"/>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potter</a:t>
              </a:r>
              <a:endParaRPr lang="en-US">
                <a:solidFill>
                  <a:srgbClr val="D60093"/>
                </a:solidFill>
              </a:endParaRPr>
            </a:p>
          </p:txBody>
        </p:sp>
        <p:sp>
          <p:nvSpPr>
            <p:cNvPr id="4168" name="Rectangle 23"/>
            <p:cNvSpPr>
              <a:spLocks noChangeArrowheads="1"/>
            </p:cNvSpPr>
            <p:nvPr/>
          </p:nvSpPr>
          <p:spPr bwMode="auto">
            <a:xfrm>
              <a:off x="7391400" y="4736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to</a:t>
              </a:r>
              <a:endParaRPr lang="en-US"/>
            </a:p>
          </p:txBody>
        </p:sp>
        <p:sp>
          <p:nvSpPr>
            <p:cNvPr id="4169" name="Rectangle 24"/>
            <p:cNvSpPr>
              <a:spLocks noChangeArrowheads="1"/>
            </p:cNvSpPr>
            <p:nvPr/>
          </p:nvSpPr>
          <p:spPr bwMode="auto">
            <a:xfrm>
              <a:off x="5791200" y="5193268"/>
              <a:ext cx="484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my</a:t>
              </a:r>
              <a:endParaRPr lang="en-US"/>
            </a:p>
          </p:txBody>
        </p:sp>
        <p:sp>
          <p:nvSpPr>
            <p:cNvPr id="4170" name="Rectangle 25"/>
            <p:cNvSpPr>
              <a:spLocks noChangeArrowheads="1"/>
            </p:cNvSpPr>
            <p:nvPr/>
          </p:nvSpPr>
          <p:spPr bwMode="auto">
            <a:xfrm>
              <a:off x="6400800" y="5193268"/>
              <a:ext cx="630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ipod</a:t>
              </a:r>
              <a:endParaRPr lang="en-US">
                <a:solidFill>
                  <a:srgbClr val="0070C0"/>
                </a:solidFill>
              </a:endParaRPr>
            </a:p>
          </p:txBody>
        </p:sp>
        <p:sp>
          <p:nvSpPr>
            <p:cNvPr id="4171" name="Rectangle 26"/>
            <p:cNvSpPr>
              <a:spLocks noChangeArrowheads="1"/>
            </p:cNvSpPr>
            <p:nvPr/>
          </p:nvSpPr>
          <p:spPr bwMode="auto">
            <a:xfrm>
              <a:off x="7086600" y="5193268"/>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nano</a:t>
              </a:r>
              <a:endParaRPr lang="en-US">
                <a:solidFill>
                  <a:srgbClr val="0070C0"/>
                </a:solidFill>
              </a:endParaRPr>
            </a:p>
          </p:txBody>
        </p:sp>
      </p:grpSp>
      <p:sp>
        <p:nvSpPr>
          <p:cNvPr id="28" name="Rectangle 27"/>
          <p:cNvSpPr/>
          <p:nvPr/>
        </p:nvSpPr>
        <p:spPr>
          <a:xfrm>
            <a:off x="2133600" y="3006725"/>
            <a:ext cx="457200" cy="13716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a:solidFill>
                  <a:srgbClr val="C00000"/>
                </a:solidFill>
              </a:rPr>
              <a:t>?</a:t>
            </a:r>
          </a:p>
          <a:p>
            <a:r>
              <a:rPr lang="en-US" sz="1600">
                <a:solidFill>
                  <a:srgbClr val="C00000"/>
                </a:solidFill>
              </a:rPr>
              <a:t>?</a:t>
            </a:r>
          </a:p>
          <a:p>
            <a:r>
              <a:rPr lang="en-US" sz="1600">
                <a:solidFill>
                  <a:srgbClr val="C00000"/>
                </a:solidFill>
              </a:rPr>
              <a:t>?</a:t>
            </a:r>
          </a:p>
          <a:p>
            <a:r>
              <a:rPr lang="en-US" sz="1600">
                <a:solidFill>
                  <a:srgbClr val="C00000"/>
                </a:solidFill>
              </a:rPr>
              <a:t>?</a:t>
            </a:r>
          </a:p>
          <a:p>
            <a:r>
              <a:rPr lang="en-US" sz="1600">
                <a:solidFill>
                  <a:srgbClr val="C00000"/>
                </a:solidFill>
              </a:rPr>
              <a:t>?</a:t>
            </a:r>
          </a:p>
        </p:txBody>
      </p:sp>
      <p:sp>
        <p:nvSpPr>
          <p:cNvPr id="29" name="Rectangle 28"/>
          <p:cNvSpPr/>
          <p:nvPr/>
        </p:nvSpPr>
        <p:spPr>
          <a:xfrm>
            <a:off x="2133600" y="4689475"/>
            <a:ext cx="457200" cy="13716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600">
                <a:solidFill>
                  <a:srgbClr val="C00000"/>
                </a:solidFill>
              </a:rPr>
              <a:t>?</a:t>
            </a:r>
          </a:p>
          <a:p>
            <a:r>
              <a:rPr lang="en-US" sz="1600">
                <a:solidFill>
                  <a:srgbClr val="C00000"/>
                </a:solidFill>
              </a:rPr>
              <a:t>?</a:t>
            </a:r>
          </a:p>
          <a:p>
            <a:r>
              <a:rPr lang="en-US" sz="1600">
                <a:solidFill>
                  <a:srgbClr val="C00000"/>
                </a:solidFill>
              </a:rPr>
              <a:t>?</a:t>
            </a:r>
          </a:p>
          <a:p>
            <a:r>
              <a:rPr lang="en-US" sz="1600">
                <a:solidFill>
                  <a:srgbClr val="C00000"/>
                </a:solidFill>
              </a:rPr>
              <a:t>?</a:t>
            </a:r>
          </a:p>
          <a:p>
            <a:r>
              <a:rPr lang="en-US" sz="1600">
                <a:solidFill>
                  <a:srgbClr val="C00000"/>
                </a:solidFill>
              </a:rPr>
              <a:t>?</a:t>
            </a:r>
          </a:p>
        </p:txBody>
      </p:sp>
      <p:sp>
        <p:nvSpPr>
          <p:cNvPr id="30" name="Right Arrow 29"/>
          <p:cNvSpPr/>
          <p:nvPr/>
        </p:nvSpPr>
        <p:spPr>
          <a:xfrm>
            <a:off x="3048000" y="4191000"/>
            <a:ext cx="2209800" cy="152400"/>
          </a:xfrm>
          <a:prstGeom prst="rightArrow">
            <a:avLst>
              <a:gd name="adj1" fmla="val 50000"/>
              <a:gd name="adj2" fmla="val 1202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 name="Right Arrow 30"/>
          <p:cNvSpPr/>
          <p:nvPr/>
        </p:nvSpPr>
        <p:spPr>
          <a:xfrm rot="10800000">
            <a:off x="3048000" y="4419600"/>
            <a:ext cx="2057400" cy="152400"/>
          </a:xfrm>
          <a:prstGeom prst="rightArrow">
            <a:avLst>
              <a:gd name="adj1" fmla="val 50000"/>
              <a:gd name="adj2" fmla="val 12021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2" name="Rectangle 31"/>
          <p:cNvSpPr>
            <a:spLocks noChangeArrowheads="1"/>
          </p:cNvSpPr>
          <p:nvPr/>
        </p:nvSpPr>
        <p:spPr bwMode="auto">
          <a:xfrm>
            <a:off x="2895600" y="3276600"/>
            <a:ext cx="239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70C0"/>
                </a:solidFill>
                <a:latin typeface="Comic Sans MS" pitchFamily="66" charset="0"/>
              </a:rPr>
              <a:t>Guess the affiliation</a:t>
            </a:r>
            <a:endParaRPr lang="en-US">
              <a:solidFill>
                <a:srgbClr val="0070C0"/>
              </a:solidFill>
            </a:endParaRPr>
          </a:p>
        </p:txBody>
      </p:sp>
      <p:sp>
        <p:nvSpPr>
          <p:cNvPr id="33" name="Rectangle 32"/>
          <p:cNvSpPr>
            <a:spLocks noChangeArrowheads="1"/>
          </p:cNvSpPr>
          <p:nvPr/>
        </p:nvSpPr>
        <p:spPr bwMode="auto">
          <a:xfrm>
            <a:off x="2971800" y="4953000"/>
            <a:ext cx="241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70C0"/>
                </a:solidFill>
                <a:latin typeface="Comic Sans MS" pitchFamily="66" charset="0"/>
              </a:rPr>
              <a:t>Estimate the params</a:t>
            </a:r>
            <a:endParaRPr lang="en-US">
              <a:solidFill>
                <a:srgbClr val="0070C0"/>
              </a:solidFill>
            </a:endParaRPr>
          </a:p>
        </p:txBody>
      </p:sp>
      <p:sp>
        <p:nvSpPr>
          <p:cNvPr id="34" name="Arc 33"/>
          <p:cNvSpPr/>
          <p:nvPr/>
        </p:nvSpPr>
        <p:spPr>
          <a:xfrm>
            <a:off x="3810000" y="3886200"/>
            <a:ext cx="685800" cy="914400"/>
          </a:xfrm>
          <a:prstGeom prst="arc">
            <a:avLst>
              <a:gd name="adj1" fmla="val 2906108"/>
              <a:gd name="adj2" fmla="val 19045813"/>
            </a:avLst>
          </a:prstGeom>
          <a:ln w="889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grpSp>
        <p:nvGrpSpPr>
          <p:cNvPr id="37" name="Group 37"/>
          <p:cNvGrpSpPr>
            <a:grpSpLocks/>
          </p:cNvGrpSpPr>
          <p:nvPr/>
        </p:nvGrpSpPr>
        <p:grpSpPr bwMode="auto">
          <a:xfrm>
            <a:off x="5638800" y="3276600"/>
            <a:ext cx="2362200" cy="2590800"/>
            <a:chOff x="5562600" y="3276600"/>
            <a:chExt cx="2362200" cy="2590800"/>
          </a:xfrm>
        </p:grpSpPr>
        <p:sp>
          <p:nvSpPr>
            <p:cNvPr id="4144" name="Rectangle 80"/>
            <p:cNvSpPr>
              <a:spLocks noChangeArrowheads="1"/>
            </p:cNvSpPr>
            <p:nvPr/>
          </p:nvSpPr>
          <p:spPr bwMode="auto">
            <a:xfrm>
              <a:off x="5562600" y="3276600"/>
              <a:ext cx="2362200" cy="2590800"/>
            </a:xfrm>
            <a:prstGeom prst="rect">
              <a:avLst/>
            </a:prstGeom>
            <a:solidFill>
              <a:srgbClr val="A7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i="1"/>
            </a:p>
          </p:txBody>
        </p:sp>
        <p:sp>
          <p:nvSpPr>
            <p:cNvPr id="4145" name="Rectangle 39"/>
            <p:cNvSpPr>
              <a:spLocks noChangeArrowheads="1"/>
            </p:cNvSpPr>
            <p:nvPr/>
          </p:nvSpPr>
          <p:spPr bwMode="auto">
            <a:xfrm>
              <a:off x="5715000" y="344066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a:t>
              </a:r>
              <a:endParaRPr lang="en-US"/>
            </a:p>
          </p:txBody>
        </p:sp>
        <p:sp>
          <p:nvSpPr>
            <p:cNvPr id="4146" name="Rectangle 40"/>
            <p:cNvSpPr>
              <a:spLocks noChangeArrowheads="1"/>
            </p:cNvSpPr>
            <p:nvPr/>
          </p:nvSpPr>
          <p:spPr bwMode="auto">
            <a:xfrm>
              <a:off x="6172200" y="3440668"/>
              <a:ext cx="142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downloaded</a:t>
              </a:r>
              <a:endParaRPr lang="en-US"/>
            </a:p>
          </p:txBody>
        </p:sp>
        <p:sp>
          <p:nvSpPr>
            <p:cNvPr id="4147" name="Rectangle 41"/>
            <p:cNvSpPr>
              <a:spLocks noChangeArrowheads="1"/>
            </p:cNvSpPr>
            <p:nvPr/>
          </p:nvSpPr>
          <p:spPr bwMode="auto">
            <a:xfrm>
              <a:off x="5715000" y="38216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48" name="Rectangle 42"/>
            <p:cNvSpPr>
              <a:spLocks noChangeArrowheads="1"/>
            </p:cNvSpPr>
            <p:nvPr/>
          </p:nvSpPr>
          <p:spPr bwMode="auto">
            <a:xfrm>
              <a:off x="6324600" y="3821668"/>
              <a:ext cx="779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music</a:t>
              </a:r>
              <a:endParaRPr lang="en-US"/>
            </a:p>
          </p:txBody>
        </p:sp>
        <p:sp>
          <p:nvSpPr>
            <p:cNvPr id="4149" name="Rectangle 43"/>
            <p:cNvSpPr>
              <a:spLocks noChangeArrowheads="1"/>
            </p:cNvSpPr>
            <p:nvPr/>
          </p:nvSpPr>
          <p:spPr bwMode="auto">
            <a:xfrm>
              <a:off x="7086600" y="382166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of</a:t>
              </a:r>
              <a:endParaRPr lang="en-US"/>
            </a:p>
          </p:txBody>
        </p:sp>
        <p:sp>
          <p:nvSpPr>
            <p:cNvPr id="4150" name="Rectangle 44"/>
            <p:cNvSpPr>
              <a:spLocks noChangeArrowheads="1"/>
            </p:cNvSpPr>
            <p:nvPr/>
          </p:nvSpPr>
          <p:spPr bwMode="auto">
            <a:xfrm>
              <a:off x="5791200" y="42788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51" name="Rectangle 45"/>
            <p:cNvSpPr>
              <a:spLocks noChangeArrowheads="1"/>
            </p:cNvSpPr>
            <p:nvPr/>
          </p:nvSpPr>
          <p:spPr bwMode="auto">
            <a:xfrm>
              <a:off x="6477000" y="4278868"/>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movie</a:t>
              </a:r>
              <a:endParaRPr lang="en-US"/>
            </a:p>
          </p:txBody>
        </p:sp>
        <p:sp>
          <p:nvSpPr>
            <p:cNvPr id="4152" name="Rectangle 46"/>
            <p:cNvSpPr>
              <a:spLocks noChangeArrowheads="1"/>
            </p:cNvSpPr>
            <p:nvPr/>
          </p:nvSpPr>
          <p:spPr bwMode="auto">
            <a:xfrm>
              <a:off x="5715000" y="4736068"/>
              <a:ext cx="77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harry</a:t>
              </a:r>
              <a:endParaRPr lang="en-US"/>
            </a:p>
          </p:txBody>
        </p:sp>
        <p:sp>
          <p:nvSpPr>
            <p:cNvPr id="4153" name="Rectangle 47"/>
            <p:cNvSpPr>
              <a:spLocks noChangeArrowheads="1"/>
            </p:cNvSpPr>
            <p:nvPr/>
          </p:nvSpPr>
          <p:spPr bwMode="auto">
            <a:xfrm>
              <a:off x="6553200" y="4736068"/>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potter</a:t>
              </a:r>
              <a:endParaRPr lang="en-US"/>
            </a:p>
          </p:txBody>
        </p:sp>
        <p:sp>
          <p:nvSpPr>
            <p:cNvPr id="4154" name="Rectangle 48"/>
            <p:cNvSpPr>
              <a:spLocks noChangeArrowheads="1"/>
            </p:cNvSpPr>
            <p:nvPr/>
          </p:nvSpPr>
          <p:spPr bwMode="auto">
            <a:xfrm>
              <a:off x="7391400" y="4736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to</a:t>
              </a:r>
              <a:endParaRPr lang="en-US"/>
            </a:p>
          </p:txBody>
        </p:sp>
        <p:sp>
          <p:nvSpPr>
            <p:cNvPr id="4155" name="Rectangle 49"/>
            <p:cNvSpPr>
              <a:spLocks noChangeArrowheads="1"/>
            </p:cNvSpPr>
            <p:nvPr/>
          </p:nvSpPr>
          <p:spPr bwMode="auto">
            <a:xfrm>
              <a:off x="5791200" y="5193268"/>
              <a:ext cx="484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my</a:t>
              </a:r>
              <a:endParaRPr lang="en-US"/>
            </a:p>
          </p:txBody>
        </p:sp>
        <p:sp>
          <p:nvSpPr>
            <p:cNvPr id="4156" name="Rectangle 50"/>
            <p:cNvSpPr>
              <a:spLocks noChangeArrowheads="1"/>
            </p:cNvSpPr>
            <p:nvPr/>
          </p:nvSpPr>
          <p:spPr bwMode="auto">
            <a:xfrm>
              <a:off x="6400800" y="5193268"/>
              <a:ext cx="630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ipod</a:t>
              </a:r>
              <a:endParaRPr lang="en-US"/>
            </a:p>
          </p:txBody>
        </p:sp>
        <p:sp>
          <p:nvSpPr>
            <p:cNvPr id="4157" name="Rectangle 51"/>
            <p:cNvSpPr>
              <a:spLocks noChangeArrowheads="1"/>
            </p:cNvSpPr>
            <p:nvPr/>
          </p:nvSpPr>
          <p:spPr bwMode="auto">
            <a:xfrm>
              <a:off x="7086600" y="5193268"/>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nano</a:t>
              </a:r>
              <a:endParaRPr lang="en-US"/>
            </a:p>
          </p:txBody>
        </p:sp>
      </p:grpSp>
      <p:grpSp>
        <p:nvGrpSpPr>
          <p:cNvPr id="38" name="Group 52"/>
          <p:cNvGrpSpPr>
            <a:grpSpLocks/>
          </p:cNvGrpSpPr>
          <p:nvPr/>
        </p:nvGrpSpPr>
        <p:grpSpPr bwMode="auto">
          <a:xfrm>
            <a:off x="5638800" y="3276600"/>
            <a:ext cx="2362200" cy="2590800"/>
            <a:chOff x="5562600" y="3276600"/>
            <a:chExt cx="2362200" cy="2590800"/>
          </a:xfrm>
        </p:grpSpPr>
        <p:sp>
          <p:nvSpPr>
            <p:cNvPr id="4130" name="Rectangle 80"/>
            <p:cNvSpPr>
              <a:spLocks noChangeArrowheads="1"/>
            </p:cNvSpPr>
            <p:nvPr/>
          </p:nvSpPr>
          <p:spPr bwMode="auto">
            <a:xfrm>
              <a:off x="5562600" y="3276600"/>
              <a:ext cx="2362200" cy="2590800"/>
            </a:xfrm>
            <a:prstGeom prst="rect">
              <a:avLst/>
            </a:prstGeom>
            <a:solidFill>
              <a:srgbClr val="A7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i="1"/>
            </a:p>
          </p:txBody>
        </p:sp>
        <p:sp>
          <p:nvSpPr>
            <p:cNvPr id="4131" name="Rectangle 54"/>
            <p:cNvSpPr>
              <a:spLocks noChangeArrowheads="1"/>
            </p:cNvSpPr>
            <p:nvPr/>
          </p:nvSpPr>
          <p:spPr bwMode="auto">
            <a:xfrm>
              <a:off x="5715000" y="344066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a:t>
              </a:r>
              <a:endParaRPr lang="en-US"/>
            </a:p>
          </p:txBody>
        </p:sp>
        <p:sp>
          <p:nvSpPr>
            <p:cNvPr id="4132" name="Rectangle 55"/>
            <p:cNvSpPr>
              <a:spLocks noChangeArrowheads="1"/>
            </p:cNvSpPr>
            <p:nvPr/>
          </p:nvSpPr>
          <p:spPr bwMode="auto">
            <a:xfrm>
              <a:off x="6172200" y="3440668"/>
              <a:ext cx="142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downloaded</a:t>
              </a:r>
              <a:endParaRPr lang="en-US">
                <a:solidFill>
                  <a:srgbClr val="0070C0"/>
                </a:solidFill>
              </a:endParaRPr>
            </a:p>
          </p:txBody>
        </p:sp>
        <p:sp>
          <p:nvSpPr>
            <p:cNvPr id="4133" name="Rectangle 56"/>
            <p:cNvSpPr>
              <a:spLocks noChangeArrowheads="1"/>
            </p:cNvSpPr>
            <p:nvPr/>
          </p:nvSpPr>
          <p:spPr bwMode="auto">
            <a:xfrm>
              <a:off x="5715000" y="38216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34" name="Rectangle 57"/>
            <p:cNvSpPr>
              <a:spLocks noChangeArrowheads="1"/>
            </p:cNvSpPr>
            <p:nvPr/>
          </p:nvSpPr>
          <p:spPr bwMode="auto">
            <a:xfrm>
              <a:off x="6324600" y="3821668"/>
              <a:ext cx="779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music</a:t>
              </a:r>
              <a:endParaRPr lang="en-US">
                <a:solidFill>
                  <a:srgbClr val="D60093"/>
                </a:solidFill>
              </a:endParaRPr>
            </a:p>
          </p:txBody>
        </p:sp>
        <p:sp>
          <p:nvSpPr>
            <p:cNvPr id="4135" name="Rectangle 58"/>
            <p:cNvSpPr>
              <a:spLocks noChangeArrowheads="1"/>
            </p:cNvSpPr>
            <p:nvPr/>
          </p:nvSpPr>
          <p:spPr bwMode="auto">
            <a:xfrm>
              <a:off x="7086600" y="382166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of</a:t>
              </a:r>
              <a:endParaRPr lang="en-US"/>
            </a:p>
          </p:txBody>
        </p:sp>
        <p:sp>
          <p:nvSpPr>
            <p:cNvPr id="4136" name="Rectangle 59"/>
            <p:cNvSpPr>
              <a:spLocks noChangeArrowheads="1"/>
            </p:cNvSpPr>
            <p:nvPr/>
          </p:nvSpPr>
          <p:spPr bwMode="auto">
            <a:xfrm>
              <a:off x="5791200" y="42788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37" name="Rectangle 60"/>
            <p:cNvSpPr>
              <a:spLocks noChangeArrowheads="1"/>
            </p:cNvSpPr>
            <p:nvPr/>
          </p:nvSpPr>
          <p:spPr bwMode="auto">
            <a:xfrm>
              <a:off x="6477000" y="4278868"/>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movie</a:t>
              </a:r>
              <a:endParaRPr lang="en-US">
                <a:solidFill>
                  <a:srgbClr val="D60093"/>
                </a:solidFill>
              </a:endParaRPr>
            </a:p>
          </p:txBody>
        </p:sp>
        <p:sp>
          <p:nvSpPr>
            <p:cNvPr id="4138" name="Rectangle 61"/>
            <p:cNvSpPr>
              <a:spLocks noChangeArrowheads="1"/>
            </p:cNvSpPr>
            <p:nvPr/>
          </p:nvSpPr>
          <p:spPr bwMode="auto">
            <a:xfrm>
              <a:off x="5715000" y="4736068"/>
              <a:ext cx="77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harry</a:t>
              </a:r>
              <a:endParaRPr lang="en-US">
                <a:solidFill>
                  <a:srgbClr val="0070C0"/>
                </a:solidFill>
              </a:endParaRPr>
            </a:p>
          </p:txBody>
        </p:sp>
        <p:sp>
          <p:nvSpPr>
            <p:cNvPr id="4139" name="Rectangle 62"/>
            <p:cNvSpPr>
              <a:spLocks noChangeArrowheads="1"/>
            </p:cNvSpPr>
            <p:nvPr/>
          </p:nvSpPr>
          <p:spPr bwMode="auto">
            <a:xfrm>
              <a:off x="6553200" y="4736068"/>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potter</a:t>
              </a:r>
              <a:endParaRPr lang="en-US">
                <a:solidFill>
                  <a:srgbClr val="D60093"/>
                </a:solidFill>
              </a:endParaRPr>
            </a:p>
          </p:txBody>
        </p:sp>
        <p:sp>
          <p:nvSpPr>
            <p:cNvPr id="4140" name="Rectangle 63"/>
            <p:cNvSpPr>
              <a:spLocks noChangeArrowheads="1"/>
            </p:cNvSpPr>
            <p:nvPr/>
          </p:nvSpPr>
          <p:spPr bwMode="auto">
            <a:xfrm>
              <a:off x="7391400" y="4736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to</a:t>
              </a:r>
              <a:endParaRPr lang="en-US"/>
            </a:p>
          </p:txBody>
        </p:sp>
        <p:sp>
          <p:nvSpPr>
            <p:cNvPr id="4141" name="Rectangle 64"/>
            <p:cNvSpPr>
              <a:spLocks noChangeArrowheads="1"/>
            </p:cNvSpPr>
            <p:nvPr/>
          </p:nvSpPr>
          <p:spPr bwMode="auto">
            <a:xfrm>
              <a:off x="5791200" y="5193268"/>
              <a:ext cx="484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my</a:t>
              </a:r>
              <a:endParaRPr lang="en-US"/>
            </a:p>
          </p:txBody>
        </p:sp>
        <p:sp>
          <p:nvSpPr>
            <p:cNvPr id="4142" name="Rectangle 65"/>
            <p:cNvSpPr>
              <a:spLocks noChangeArrowheads="1"/>
            </p:cNvSpPr>
            <p:nvPr/>
          </p:nvSpPr>
          <p:spPr bwMode="auto">
            <a:xfrm>
              <a:off x="6400800" y="5193268"/>
              <a:ext cx="630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ipod</a:t>
              </a:r>
              <a:endParaRPr lang="en-US">
                <a:solidFill>
                  <a:srgbClr val="0070C0"/>
                </a:solidFill>
              </a:endParaRPr>
            </a:p>
          </p:txBody>
        </p:sp>
        <p:sp>
          <p:nvSpPr>
            <p:cNvPr id="4143" name="Rectangle 66"/>
            <p:cNvSpPr>
              <a:spLocks noChangeArrowheads="1"/>
            </p:cNvSpPr>
            <p:nvPr/>
          </p:nvSpPr>
          <p:spPr bwMode="auto">
            <a:xfrm>
              <a:off x="7086600" y="5193268"/>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nano</a:t>
              </a:r>
              <a:endParaRPr lang="en-US">
                <a:solidFill>
                  <a:srgbClr val="0070C0"/>
                </a:solidFill>
              </a:endParaRPr>
            </a:p>
          </p:txBody>
        </p:sp>
      </p:grpSp>
      <p:grpSp>
        <p:nvGrpSpPr>
          <p:cNvPr id="53" name="Group 67"/>
          <p:cNvGrpSpPr>
            <a:grpSpLocks/>
          </p:cNvGrpSpPr>
          <p:nvPr/>
        </p:nvGrpSpPr>
        <p:grpSpPr bwMode="auto">
          <a:xfrm>
            <a:off x="5638800" y="3276600"/>
            <a:ext cx="2362200" cy="2590800"/>
            <a:chOff x="5562600" y="3276600"/>
            <a:chExt cx="2362200" cy="2590800"/>
          </a:xfrm>
        </p:grpSpPr>
        <p:sp>
          <p:nvSpPr>
            <p:cNvPr id="4116" name="Rectangle 80"/>
            <p:cNvSpPr>
              <a:spLocks noChangeArrowheads="1"/>
            </p:cNvSpPr>
            <p:nvPr/>
          </p:nvSpPr>
          <p:spPr bwMode="auto">
            <a:xfrm>
              <a:off x="5562600" y="3276600"/>
              <a:ext cx="2362200" cy="2590800"/>
            </a:xfrm>
            <a:prstGeom prst="rect">
              <a:avLst/>
            </a:prstGeom>
            <a:solidFill>
              <a:srgbClr val="A7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i="1"/>
            </a:p>
          </p:txBody>
        </p:sp>
        <p:sp>
          <p:nvSpPr>
            <p:cNvPr id="4117" name="Rectangle 69"/>
            <p:cNvSpPr>
              <a:spLocks noChangeArrowheads="1"/>
            </p:cNvSpPr>
            <p:nvPr/>
          </p:nvSpPr>
          <p:spPr bwMode="auto">
            <a:xfrm>
              <a:off x="5715000" y="3440668"/>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I</a:t>
              </a:r>
              <a:endParaRPr lang="en-US"/>
            </a:p>
          </p:txBody>
        </p:sp>
        <p:sp>
          <p:nvSpPr>
            <p:cNvPr id="4118" name="Rectangle 70"/>
            <p:cNvSpPr>
              <a:spLocks noChangeArrowheads="1"/>
            </p:cNvSpPr>
            <p:nvPr/>
          </p:nvSpPr>
          <p:spPr bwMode="auto">
            <a:xfrm>
              <a:off x="6172200" y="3440668"/>
              <a:ext cx="1423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downloaded</a:t>
              </a:r>
              <a:endParaRPr lang="en-US">
                <a:solidFill>
                  <a:srgbClr val="0070C0"/>
                </a:solidFill>
              </a:endParaRPr>
            </a:p>
          </p:txBody>
        </p:sp>
        <p:sp>
          <p:nvSpPr>
            <p:cNvPr id="4119" name="Rectangle 71"/>
            <p:cNvSpPr>
              <a:spLocks noChangeArrowheads="1"/>
            </p:cNvSpPr>
            <p:nvPr/>
          </p:nvSpPr>
          <p:spPr bwMode="auto">
            <a:xfrm>
              <a:off x="5715000" y="38216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20" name="Rectangle 72"/>
            <p:cNvSpPr>
              <a:spLocks noChangeArrowheads="1"/>
            </p:cNvSpPr>
            <p:nvPr/>
          </p:nvSpPr>
          <p:spPr bwMode="auto">
            <a:xfrm>
              <a:off x="6324600" y="3821668"/>
              <a:ext cx="779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music</a:t>
              </a:r>
              <a:endParaRPr lang="en-US">
                <a:solidFill>
                  <a:srgbClr val="0070C0"/>
                </a:solidFill>
              </a:endParaRPr>
            </a:p>
          </p:txBody>
        </p:sp>
        <p:sp>
          <p:nvSpPr>
            <p:cNvPr id="4121" name="Rectangle 73"/>
            <p:cNvSpPr>
              <a:spLocks noChangeArrowheads="1"/>
            </p:cNvSpPr>
            <p:nvPr/>
          </p:nvSpPr>
          <p:spPr bwMode="auto">
            <a:xfrm>
              <a:off x="7086600" y="382166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of</a:t>
              </a:r>
              <a:endParaRPr lang="en-US"/>
            </a:p>
          </p:txBody>
        </p:sp>
        <p:sp>
          <p:nvSpPr>
            <p:cNvPr id="4122" name="Rectangle 74"/>
            <p:cNvSpPr>
              <a:spLocks noChangeArrowheads="1"/>
            </p:cNvSpPr>
            <p:nvPr/>
          </p:nvSpPr>
          <p:spPr bwMode="auto">
            <a:xfrm>
              <a:off x="5791200" y="4278868"/>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the</a:t>
              </a:r>
              <a:endParaRPr lang="en-US"/>
            </a:p>
          </p:txBody>
        </p:sp>
        <p:sp>
          <p:nvSpPr>
            <p:cNvPr id="4123" name="Rectangle 75"/>
            <p:cNvSpPr>
              <a:spLocks noChangeArrowheads="1"/>
            </p:cNvSpPr>
            <p:nvPr/>
          </p:nvSpPr>
          <p:spPr bwMode="auto">
            <a:xfrm>
              <a:off x="6477000" y="4278868"/>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movie</a:t>
              </a:r>
              <a:endParaRPr lang="en-US">
                <a:solidFill>
                  <a:srgbClr val="D60093"/>
                </a:solidFill>
              </a:endParaRPr>
            </a:p>
          </p:txBody>
        </p:sp>
        <p:sp>
          <p:nvSpPr>
            <p:cNvPr id="4124" name="Rectangle 76"/>
            <p:cNvSpPr>
              <a:spLocks noChangeArrowheads="1"/>
            </p:cNvSpPr>
            <p:nvPr/>
          </p:nvSpPr>
          <p:spPr bwMode="auto">
            <a:xfrm>
              <a:off x="5715000" y="4736068"/>
              <a:ext cx="77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harry</a:t>
              </a:r>
              <a:endParaRPr lang="en-US">
                <a:solidFill>
                  <a:srgbClr val="D60093"/>
                </a:solidFill>
              </a:endParaRPr>
            </a:p>
          </p:txBody>
        </p:sp>
        <p:sp>
          <p:nvSpPr>
            <p:cNvPr id="4125" name="Rectangle 77"/>
            <p:cNvSpPr>
              <a:spLocks noChangeArrowheads="1"/>
            </p:cNvSpPr>
            <p:nvPr/>
          </p:nvSpPr>
          <p:spPr bwMode="auto">
            <a:xfrm>
              <a:off x="6553200" y="4736068"/>
              <a:ext cx="88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D60093"/>
                  </a:solidFill>
                  <a:latin typeface="Comic Sans MS" pitchFamily="66" charset="0"/>
                </a:rPr>
                <a:t>potter</a:t>
              </a:r>
              <a:endParaRPr lang="en-US">
                <a:solidFill>
                  <a:srgbClr val="D60093"/>
                </a:solidFill>
              </a:endParaRPr>
            </a:p>
          </p:txBody>
        </p:sp>
        <p:sp>
          <p:nvSpPr>
            <p:cNvPr id="4126" name="Rectangle 78"/>
            <p:cNvSpPr>
              <a:spLocks noChangeArrowheads="1"/>
            </p:cNvSpPr>
            <p:nvPr/>
          </p:nvSpPr>
          <p:spPr bwMode="auto">
            <a:xfrm>
              <a:off x="7391400" y="4736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to</a:t>
              </a:r>
              <a:endParaRPr lang="en-US"/>
            </a:p>
          </p:txBody>
        </p:sp>
        <p:sp>
          <p:nvSpPr>
            <p:cNvPr id="4127" name="Rectangle 79"/>
            <p:cNvSpPr>
              <a:spLocks noChangeArrowheads="1"/>
            </p:cNvSpPr>
            <p:nvPr/>
          </p:nvSpPr>
          <p:spPr bwMode="auto">
            <a:xfrm>
              <a:off x="5791200" y="5193268"/>
              <a:ext cx="484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latin typeface="Comic Sans MS" pitchFamily="66" charset="0"/>
                </a:rPr>
                <a:t>my</a:t>
              </a:r>
              <a:endParaRPr lang="en-US"/>
            </a:p>
          </p:txBody>
        </p:sp>
        <p:sp>
          <p:nvSpPr>
            <p:cNvPr id="4128" name="Rectangle 80"/>
            <p:cNvSpPr>
              <a:spLocks noChangeArrowheads="1"/>
            </p:cNvSpPr>
            <p:nvPr/>
          </p:nvSpPr>
          <p:spPr bwMode="auto">
            <a:xfrm>
              <a:off x="6400800" y="5193268"/>
              <a:ext cx="630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ipod</a:t>
              </a:r>
              <a:endParaRPr lang="en-US">
                <a:solidFill>
                  <a:srgbClr val="0070C0"/>
                </a:solidFill>
              </a:endParaRPr>
            </a:p>
          </p:txBody>
        </p:sp>
        <p:sp>
          <p:nvSpPr>
            <p:cNvPr id="4129" name="Rectangle 81"/>
            <p:cNvSpPr>
              <a:spLocks noChangeArrowheads="1"/>
            </p:cNvSpPr>
            <p:nvPr/>
          </p:nvSpPr>
          <p:spPr bwMode="auto">
            <a:xfrm>
              <a:off x="7086600" y="5193268"/>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0070C0"/>
                  </a:solidFill>
                  <a:latin typeface="Comic Sans MS" pitchFamily="66" charset="0"/>
                </a:rPr>
                <a:t>nano</a:t>
              </a:r>
              <a:endParaRPr lang="en-US">
                <a:solidFill>
                  <a:srgbClr val="0070C0"/>
                </a:solidFill>
              </a:endParaRPr>
            </a:p>
          </p:txBody>
        </p:sp>
      </p:grpSp>
      <p:grpSp>
        <p:nvGrpSpPr>
          <p:cNvPr id="4" name="Group 3"/>
          <p:cNvGrpSpPr/>
          <p:nvPr/>
        </p:nvGrpSpPr>
        <p:grpSpPr>
          <a:xfrm>
            <a:off x="6248400" y="1371600"/>
            <a:ext cx="2747162" cy="1981200"/>
            <a:chOff x="6248400" y="1371600"/>
            <a:chExt cx="2747162" cy="1981200"/>
          </a:xfrm>
        </p:grpSpPr>
        <p:sp>
          <p:nvSpPr>
            <p:cNvPr id="36" name="Flowchart: Document 35"/>
            <p:cNvSpPr/>
            <p:nvPr/>
          </p:nvSpPr>
          <p:spPr>
            <a:xfrm>
              <a:off x="7086600" y="1905000"/>
              <a:ext cx="1295400" cy="1447800"/>
            </a:xfrm>
            <a:prstGeom prst="flowChartDocumen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Pseudo-Counts</a:t>
              </a:r>
            </a:p>
          </p:txBody>
        </p:sp>
        <p:sp>
          <p:nvSpPr>
            <p:cNvPr id="2" name="TextBox 1"/>
            <p:cNvSpPr txBox="1"/>
            <p:nvPr/>
          </p:nvSpPr>
          <p:spPr>
            <a:xfrm>
              <a:off x="6248400" y="1371600"/>
              <a:ext cx="2747162" cy="523220"/>
            </a:xfrm>
            <a:prstGeom prst="rect">
              <a:avLst/>
            </a:prstGeom>
            <a:solidFill>
              <a:srgbClr val="FFFF99"/>
            </a:solidFill>
          </p:spPr>
          <p:txBody>
            <a:bodyPr wrap="none" rtlCol="0">
              <a:spAutoFit/>
            </a:bodyPr>
            <a:lstStyle/>
            <a:p>
              <a:r>
                <a:rPr lang="en-US" sz="2800" b="1" dirty="0" smtClean="0"/>
                <a:t>Prior set by users</a:t>
              </a:r>
              <a:endParaRPr lang="en-US" sz="2800" b="1" dirty="0"/>
            </a:p>
          </p:txBody>
        </p:sp>
      </p:grpSp>
      <p:sp>
        <p:nvSpPr>
          <p:cNvPr id="3" name="Slide Number Placeholder 2"/>
          <p:cNvSpPr>
            <a:spLocks noGrp="1"/>
          </p:cNvSpPr>
          <p:nvPr>
            <p:ph type="sldNum" sz="quarter" idx="12"/>
          </p:nvPr>
        </p:nvSpPr>
        <p:spPr/>
        <p:txBody>
          <a:bodyPr/>
          <a:lstStyle/>
          <a:p>
            <a:fld id="{16A14D8B-FB36-404D-91CA-CEC776FB33B4}" type="slidenum">
              <a:rPr lang="en-US" smtClean="0"/>
              <a:t>17</a:t>
            </a:fld>
            <a:endParaRPr lang="en-US"/>
          </a:p>
        </p:txBody>
      </p:sp>
    </p:spTree>
    <p:extLst>
      <p:ext uri="{BB962C8B-B14F-4D97-AF65-F5344CB8AC3E}">
        <p14:creationId xmlns:p14="http://schemas.microsoft.com/office/powerpoint/2010/main" val="119301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Left)">
                                      <p:cBhvr>
                                        <p:cTn id="7" dur="500"/>
                                        <p:tgtEl>
                                          <p:spTgt spid="28"/>
                                        </p:tgtEl>
                                      </p:cBhvr>
                                    </p:animEffect>
                                  </p:childTnLst>
                                </p:cTn>
                              </p:par>
                              <p:par>
                                <p:cTn id="8" presetID="1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Left)">
                                      <p:cBhvr>
                                        <p:cTn id="10" dur="500"/>
                                        <p:tgtEl>
                                          <p:spTgt spid="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Left)">
                                      <p:cBhvr>
                                        <p:cTn id="13" dur="500"/>
                                        <p:tgtEl>
                                          <p:spTgt spid="29"/>
                                        </p:tgtEl>
                                      </p:cBhvr>
                                    </p:animEffect>
                                  </p:childTnLst>
                                </p:cTn>
                              </p:par>
                              <p:par>
                                <p:cTn id="14" presetID="1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par>
                                <p:cTn id="17" presetID="1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slide(fromRight)">
                                      <p:cBhvr>
                                        <p:cTn id="19" dur="500"/>
                                        <p:tgtEl>
                                          <p:spTgt spid="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lide(fromRight)">
                                      <p:cBhvr>
                                        <p:cTn id="37" dur="500"/>
                                        <p:tgtEl>
                                          <p:spTgt spid="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2"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slide(fromRight)">
                                      <p:cBhvr>
                                        <p:cTn id="55" dur="500"/>
                                        <p:tgtEl>
                                          <p:spTgt spid="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grpId="1" nodeType="clickEffect">
                                  <p:stCondLst>
                                    <p:cond delay="0"/>
                                  </p:stCondLst>
                                  <p:childTnLst>
                                    <p:anim calcmode="lin" valueType="num">
                                      <p:cBhvr additive="base">
                                        <p:cTn id="59" dur="500"/>
                                        <p:tgtEl>
                                          <p:spTgt spid="28"/>
                                        </p:tgtEl>
                                        <p:attrNameLst>
                                          <p:attrName>ppt_x</p:attrName>
                                        </p:attrNameLst>
                                      </p:cBhvr>
                                      <p:tavLst>
                                        <p:tav tm="0">
                                          <p:val>
                                            <p:strVal val="ppt_x"/>
                                          </p:val>
                                        </p:tav>
                                        <p:tav tm="100000">
                                          <p:val>
                                            <p:strVal val="ppt_x"/>
                                          </p:val>
                                        </p:tav>
                                      </p:tavLst>
                                    </p:anim>
                                    <p:anim calcmode="lin" valueType="num">
                                      <p:cBhvr additive="base">
                                        <p:cTn id="60" dur="500"/>
                                        <p:tgtEl>
                                          <p:spTgt spid="28"/>
                                        </p:tgtEl>
                                        <p:attrNameLst>
                                          <p:attrName>ppt_y</p:attrName>
                                        </p:attrNameLst>
                                      </p:cBhvr>
                                      <p:tavLst>
                                        <p:tav tm="0">
                                          <p:val>
                                            <p:strVal val="ppt_y"/>
                                          </p:val>
                                        </p:tav>
                                        <p:tav tm="100000">
                                          <p:val>
                                            <p:strVal val="1+ppt_h/2"/>
                                          </p:val>
                                        </p:tav>
                                      </p:tavLst>
                                    </p:anim>
                                    <p:set>
                                      <p:cBhvr>
                                        <p:cTn id="61" dur="1" fill="hold">
                                          <p:stCondLst>
                                            <p:cond delay="499"/>
                                          </p:stCondLst>
                                        </p:cTn>
                                        <p:tgtEl>
                                          <p:spTgt spid="28"/>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9"/>
                                        </p:tgtEl>
                                        <p:attrNameLst>
                                          <p:attrName>ppt_x</p:attrName>
                                        </p:attrNameLst>
                                      </p:cBhvr>
                                      <p:tavLst>
                                        <p:tav tm="0">
                                          <p:val>
                                            <p:strVal val="ppt_x"/>
                                          </p:val>
                                        </p:tav>
                                        <p:tav tm="100000">
                                          <p:val>
                                            <p:strVal val="ppt_x"/>
                                          </p:val>
                                        </p:tav>
                                      </p:tavLst>
                                    </p:anim>
                                    <p:anim calcmode="lin" valueType="num">
                                      <p:cBhvr additive="base">
                                        <p:cTn id="64" dur="500"/>
                                        <p:tgtEl>
                                          <p:spTgt spid="29"/>
                                        </p:tgtEl>
                                        <p:attrNameLst>
                                          <p:attrName>ppt_y</p:attrName>
                                        </p:attrNameLst>
                                      </p:cBhvr>
                                      <p:tavLst>
                                        <p:tav tm="0">
                                          <p:val>
                                            <p:strVal val="ppt_y"/>
                                          </p:val>
                                        </p:tav>
                                        <p:tav tm="100000">
                                          <p:val>
                                            <p:strVal val="1+ppt_h/2"/>
                                          </p:val>
                                        </p:tav>
                                      </p:tavLst>
                                    </p:anim>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1" grpId="0" animBg="1"/>
      <p:bldP spid="32" grpId="0"/>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zh-CN" dirty="0" smtClean="0">
                <a:ea typeface="SimSun" pitchFamily="2" charset="-122"/>
              </a:rPr>
              <a:t>Context Features of a Document</a:t>
            </a:r>
          </a:p>
        </p:txBody>
      </p:sp>
      <p:pic>
        <p:nvPicPr>
          <p:cNvPr id="15364" name="Picture 3"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716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4"/>
          <p:cNvSpPr txBox="1">
            <a:spLocks noChangeArrowheads="1"/>
          </p:cNvSpPr>
          <p:nvPr/>
        </p:nvSpPr>
        <p:spPr bwMode="auto">
          <a:xfrm>
            <a:off x="3505200" y="2547938"/>
            <a:ext cx="20574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eaLnBrk="1" hangingPunct="1">
              <a:spcBef>
                <a:spcPct val="30000"/>
              </a:spcBef>
            </a:pPr>
            <a:r>
              <a:rPr lang="en-US" altLang="zh-CN" sz="1800">
                <a:ea typeface="SimSun" pitchFamily="2" charset="-122"/>
              </a:rPr>
              <a:t>Weblog Article</a:t>
            </a:r>
          </a:p>
        </p:txBody>
      </p:sp>
      <p:pic>
        <p:nvPicPr>
          <p:cNvPr id="15366" name="Picture 5" descr="200542593226145"/>
          <p:cNvPicPr>
            <a:picLocks noChangeAspect="1" noChangeArrowheads="1"/>
          </p:cNvPicPr>
          <p:nvPr/>
        </p:nvPicPr>
        <p:blipFill>
          <a:blip r:embed="rId4" cstate="print">
            <a:extLst>
              <a:ext uri="{28A0092B-C50C-407E-A947-70E740481C1C}">
                <a14:useLocalDpi xmlns:a14="http://schemas.microsoft.com/office/drawing/2010/main" val="0"/>
              </a:ext>
            </a:extLst>
          </a:blip>
          <a:srcRect b="21768"/>
          <a:stretch>
            <a:fillRect/>
          </a:stretch>
        </p:blipFill>
        <p:spPr bwMode="auto">
          <a:xfrm>
            <a:off x="609600" y="2290763"/>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685800" y="3429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Author</a:t>
            </a:r>
          </a:p>
        </p:txBody>
      </p:sp>
      <p:sp>
        <p:nvSpPr>
          <p:cNvPr id="15368" name="Line 7"/>
          <p:cNvSpPr>
            <a:spLocks noChangeShapeType="1"/>
          </p:cNvSpPr>
          <p:nvPr/>
        </p:nvSpPr>
        <p:spPr bwMode="auto">
          <a:xfrm flipV="1">
            <a:off x="1752600" y="2362200"/>
            <a:ext cx="1524000" cy="5334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69" name="Picture 8" descr="MMj0254494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045075"/>
            <a:ext cx="7667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j03014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4419600"/>
            <a:ext cx="685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MCj021658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946650"/>
            <a:ext cx="762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1"/>
          <p:cNvSpPr txBox="1">
            <a:spLocks noChangeArrowheads="1"/>
          </p:cNvSpPr>
          <p:nvPr/>
        </p:nvSpPr>
        <p:spPr bwMode="auto">
          <a:xfrm>
            <a:off x="1143000" y="5791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Author’s Occupation</a:t>
            </a:r>
          </a:p>
        </p:txBody>
      </p:sp>
      <p:sp>
        <p:nvSpPr>
          <p:cNvPr id="15373" name="Line 12"/>
          <p:cNvSpPr>
            <a:spLocks noChangeShapeType="1"/>
          </p:cNvSpPr>
          <p:nvPr/>
        </p:nvSpPr>
        <p:spPr bwMode="auto">
          <a:xfrm flipV="1">
            <a:off x="2667000" y="3048000"/>
            <a:ext cx="990600" cy="10668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74" name="Picture 13" descr="102382_h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495800"/>
            <a:ext cx="914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4" descr="tg0013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6200" y="4513263"/>
            <a:ext cx="11430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15"/>
          <p:cNvSpPr txBox="1">
            <a:spLocks noChangeArrowheads="1"/>
          </p:cNvSpPr>
          <p:nvPr/>
        </p:nvSpPr>
        <p:spPr bwMode="auto">
          <a:xfrm>
            <a:off x="5410200" y="5486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Location</a:t>
            </a:r>
          </a:p>
        </p:txBody>
      </p:sp>
      <p:sp>
        <p:nvSpPr>
          <p:cNvPr id="15377" name="Text Box 16"/>
          <p:cNvSpPr txBox="1">
            <a:spLocks noChangeArrowheads="1"/>
          </p:cNvSpPr>
          <p:nvPr/>
        </p:nvSpPr>
        <p:spPr bwMode="auto">
          <a:xfrm>
            <a:off x="4114800" y="55626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Time</a:t>
            </a:r>
          </a:p>
        </p:txBody>
      </p:sp>
      <p:sp>
        <p:nvSpPr>
          <p:cNvPr id="15378" name="Line 17"/>
          <p:cNvSpPr>
            <a:spLocks noChangeShapeType="1"/>
          </p:cNvSpPr>
          <p:nvPr/>
        </p:nvSpPr>
        <p:spPr bwMode="auto">
          <a:xfrm flipH="1">
            <a:off x="4495800" y="3048000"/>
            <a:ext cx="76200" cy="13716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8"/>
          <p:cNvSpPr>
            <a:spLocks noChangeShapeType="1"/>
          </p:cNvSpPr>
          <p:nvPr/>
        </p:nvSpPr>
        <p:spPr bwMode="auto">
          <a:xfrm>
            <a:off x="5334000" y="3048000"/>
            <a:ext cx="533400" cy="12192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9"/>
          <p:cNvSpPr>
            <a:spLocks noChangeShapeType="1"/>
          </p:cNvSpPr>
          <p:nvPr/>
        </p:nvSpPr>
        <p:spPr bwMode="auto">
          <a:xfrm>
            <a:off x="5715000" y="2133600"/>
            <a:ext cx="1371600" cy="3810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81" name="Picture 20" descr="MCPE06219_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5200" y="1828800"/>
            <a:ext cx="1295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1"/>
          <p:cNvSpPr txBox="1">
            <a:spLocks noChangeArrowheads="1"/>
          </p:cNvSpPr>
          <p:nvPr/>
        </p:nvSpPr>
        <p:spPr bwMode="auto">
          <a:xfrm>
            <a:off x="7239000" y="2819400"/>
            <a:ext cx="16002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lnSpc>
                <a:spcPct val="85000"/>
              </a:lnSpc>
              <a:spcBef>
                <a:spcPct val="50000"/>
              </a:spcBef>
            </a:pPr>
            <a:r>
              <a:rPr lang="en-US" altLang="zh-CN" sz="1800">
                <a:ea typeface="SimSun" pitchFamily="2" charset="-122"/>
              </a:rPr>
              <a:t>communities</a:t>
            </a:r>
          </a:p>
        </p:txBody>
      </p:sp>
      <p:sp>
        <p:nvSpPr>
          <p:cNvPr id="15383" name="Line 22"/>
          <p:cNvSpPr>
            <a:spLocks noChangeShapeType="1"/>
          </p:cNvSpPr>
          <p:nvPr/>
        </p:nvSpPr>
        <p:spPr bwMode="auto">
          <a:xfrm flipH="1" flipV="1">
            <a:off x="5715000" y="2438400"/>
            <a:ext cx="1371600" cy="152400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384" name="Picture 23" descr="MCj0371064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4200" y="4038600"/>
            <a:ext cx="1219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24"/>
          <p:cNvSpPr txBox="1">
            <a:spLocks noChangeArrowheads="1"/>
          </p:cNvSpPr>
          <p:nvPr/>
        </p:nvSpPr>
        <p:spPr bwMode="auto">
          <a:xfrm>
            <a:off x="7391400" y="5105400"/>
            <a:ext cx="12192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lnSpc>
                <a:spcPct val="85000"/>
              </a:lnSpc>
              <a:spcBef>
                <a:spcPct val="50000"/>
              </a:spcBef>
            </a:pPr>
            <a:r>
              <a:rPr lang="en-US" altLang="zh-CN" sz="1800">
                <a:ea typeface="SimSun" pitchFamily="2" charset="-122"/>
              </a:rPr>
              <a:t>source</a:t>
            </a:r>
          </a:p>
        </p:txBody>
      </p:sp>
      <p:pic>
        <p:nvPicPr>
          <p:cNvPr id="15386"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343400"/>
            <a:ext cx="668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6A14D8B-FB36-404D-91CA-CEC776FB33B4}" type="slidenum">
              <a:rPr lang="en-US" smtClean="0"/>
              <a:t>18</a:t>
            </a:fld>
            <a:endParaRPr lang="en-US"/>
          </a:p>
        </p:txBody>
      </p:sp>
    </p:spTree>
    <p:extLst>
      <p:ext uri="{BB962C8B-B14F-4D97-AF65-F5344CB8AC3E}">
        <p14:creationId xmlns:p14="http://schemas.microsoft.com/office/powerpoint/2010/main" val="256585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zh-CN" dirty="0" smtClean="0">
                <a:ea typeface="SimSun" pitchFamily="2" charset="-122"/>
              </a:rPr>
              <a:t>A General </a:t>
            </a:r>
            <a:r>
              <a:rPr lang="en-US" altLang="zh-CN" dirty="0">
                <a:ea typeface="SimSun" pitchFamily="2" charset="-122"/>
              </a:rPr>
              <a:t>V</a:t>
            </a:r>
            <a:r>
              <a:rPr lang="en-US" altLang="zh-CN" dirty="0" smtClean="0">
                <a:ea typeface="SimSun" pitchFamily="2" charset="-122"/>
              </a:rPr>
              <a:t>iew of Context</a:t>
            </a:r>
          </a:p>
        </p:txBody>
      </p:sp>
      <p:sp>
        <p:nvSpPr>
          <p:cNvPr id="16388" name="Text Box 3"/>
          <p:cNvSpPr txBox="1">
            <a:spLocks noChangeArrowheads="1"/>
          </p:cNvSpPr>
          <p:nvPr/>
        </p:nvSpPr>
        <p:spPr bwMode="auto">
          <a:xfrm>
            <a:off x="381000" y="2590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1999</a:t>
            </a:r>
          </a:p>
        </p:txBody>
      </p:sp>
      <p:sp>
        <p:nvSpPr>
          <p:cNvPr id="16389" name="Text Box 4"/>
          <p:cNvSpPr txBox="1">
            <a:spLocks noChangeArrowheads="1"/>
          </p:cNvSpPr>
          <p:nvPr/>
        </p:nvSpPr>
        <p:spPr bwMode="auto">
          <a:xfrm>
            <a:off x="381000" y="3519488"/>
            <a:ext cx="714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2005</a:t>
            </a:r>
          </a:p>
        </p:txBody>
      </p:sp>
      <p:sp>
        <p:nvSpPr>
          <p:cNvPr id="16390" name="Text Box 5"/>
          <p:cNvSpPr txBox="1">
            <a:spLocks noChangeArrowheads="1"/>
          </p:cNvSpPr>
          <p:nvPr/>
        </p:nvSpPr>
        <p:spPr bwMode="auto">
          <a:xfrm>
            <a:off x="381000" y="4129088"/>
            <a:ext cx="809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2006</a:t>
            </a:r>
          </a:p>
        </p:txBody>
      </p:sp>
      <p:sp>
        <p:nvSpPr>
          <p:cNvPr id="16391" name="Text Box 6"/>
          <p:cNvSpPr txBox="1">
            <a:spLocks noChangeArrowheads="1"/>
          </p:cNvSpPr>
          <p:nvPr/>
        </p:nvSpPr>
        <p:spPr bwMode="auto">
          <a:xfrm>
            <a:off x="381000" y="1828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1998</a:t>
            </a:r>
          </a:p>
        </p:txBody>
      </p:sp>
      <p:grpSp>
        <p:nvGrpSpPr>
          <p:cNvPr id="16392" name="Group 7"/>
          <p:cNvGrpSpPr>
            <a:grpSpLocks/>
          </p:cNvGrpSpPr>
          <p:nvPr/>
        </p:nvGrpSpPr>
        <p:grpSpPr bwMode="auto">
          <a:xfrm>
            <a:off x="1143000" y="1524000"/>
            <a:ext cx="6858000" cy="3886200"/>
            <a:chOff x="912" y="960"/>
            <a:chExt cx="4320" cy="2448"/>
          </a:xfrm>
        </p:grpSpPr>
        <p:pic>
          <p:nvPicPr>
            <p:cNvPr id="16395" name="Picture 8"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1115"/>
              <a:ext cx="3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9"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 y="1115"/>
              <a:ext cx="30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0"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 y="1115"/>
              <a:ext cx="3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1"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 y="1104"/>
              <a:ext cx="30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2"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 y="1552"/>
              <a:ext cx="3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3"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 y="1552"/>
              <a:ext cx="30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4"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 y="1552"/>
              <a:ext cx="3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5"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 y="1541"/>
              <a:ext cx="30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16"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 y="2134"/>
              <a:ext cx="30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17"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 y="2134"/>
              <a:ext cx="3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18"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8" y="2134"/>
              <a:ext cx="30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19"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 y="2123"/>
              <a:ext cx="3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0"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 y="1104"/>
              <a:ext cx="3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21"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 y="2101"/>
              <a:ext cx="30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2" descr="MCj03980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 y="2599"/>
              <a:ext cx="30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23"/>
            <p:cNvSpPr txBox="1">
              <a:spLocks noChangeArrowheads="1"/>
            </p:cNvSpPr>
            <p:nvPr/>
          </p:nvSpPr>
          <p:spPr bwMode="auto">
            <a:xfrm>
              <a:off x="1151" y="1929"/>
              <a:ext cx="4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a:t>
              </a:r>
            </a:p>
          </p:txBody>
        </p:sp>
        <p:sp>
          <p:nvSpPr>
            <p:cNvPr id="16411" name="Text Box 24"/>
            <p:cNvSpPr txBox="1">
              <a:spLocks noChangeArrowheads="1"/>
            </p:cNvSpPr>
            <p:nvPr/>
          </p:nvSpPr>
          <p:spPr bwMode="auto">
            <a:xfrm>
              <a:off x="2160" y="1872"/>
              <a:ext cx="4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a:t>
              </a:r>
            </a:p>
          </p:txBody>
        </p:sp>
        <p:sp>
          <p:nvSpPr>
            <p:cNvPr id="16412" name="AutoShape 25"/>
            <p:cNvSpPr>
              <a:spLocks noChangeArrowheads="1"/>
            </p:cNvSpPr>
            <p:nvPr/>
          </p:nvSpPr>
          <p:spPr bwMode="auto">
            <a:xfrm>
              <a:off x="1479" y="960"/>
              <a:ext cx="397" cy="2016"/>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3" name="AutoShape 26"/>
            <p:cNvSpPr>
              <a:spLocks noChangeArrowheads="1"/>
            </p:cNvSpPr>
            <p:nvPr/>
          </p:nvSpPr>
          <p:spPr bwMode="auto">
            <a:xfrm>
              <a:off x="912" y="1093"/>
              <a:ext cx="2448" cy="349"/>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4" name="AutoShape 27"/>
            <p:cNvSpPr>
              <a:spLocks noChangeArrowheads="1"/>
            </p:cNvSpPr>
            <p:nvPr/>
          </p:nvSpPr>
          <p:spPr bwMode="auto">
            <a:xfrm>
              <a:off x="1389" y="1503"/>
              <a:ext cx="1539" cy="1008"/>
            </a:xfrm>
            <a:prstGeom prst="parallelogram">
              <a:avLst>
                <a:gd name="adj" fmla="val 50893"/>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5" name="AutoShape 28"/>
            <p:cNvSpPr>
              <a:spLocks/>
            </p:cNvSpPr>
            <p:nvPr/>
          </p:nvSpPr>
          <p:spPr bwMode="auto">
            <a:xfrm>
              <a:off x="4080" y="960"/>
              <a:ext cx="1152" cy="384"/>
            </a:xfrm>
            <a:prstGeom prst="callout1">
              <a:avLst>
                <a:gd name="adj1" fmla="val 18750"/>
                <a:gd name="adj2" fmla="val -4167"/>
                <a:gd name="adj3" fmla="val 56250"/>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zh-CN" sz="1800">
                  <a:ea typeface="SimSun" pitchFamily="2" charset="-122"/>
                </a:rPr>
                <a:t>papers written in 1998</a:t>
              </a:r>
            </a:p>
          </p:txBody>
        </p:sp>
        <p:sp>
          <p:nvSpPr>
            <p:cNvPr id="16416" name="Text Box 29"/>
            <p:cNvSpPr txBox="1">
              <a:spLocks noChangeArrowheads="1"/>
            </p:cNvSpPr>
            <p:nvPr/>
          </p:nvSpPr>
          <p:spPr bwMode="auto">
            <a:xfrm>
              <a:off x="978" y="3177"/>
              <a:ext cx="6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WWW</a:t>
              </a:r>
            </a:p>
          </p:txBody>
        </p:sp>
        <p:sp>
          <p:nvSpPr>
            <p:cNvPr id="16417" name="Text Box 30"/>
            <p:cNvSpPr txBox="1">
              <a:spLocks noChangeArrowheads="1"/>
            </p:cNvSpPr>
            <p:nvPr/>
          </p:nvSpPr>
          <p:spPr bwMode="auto">
            <a:xfrm>
              <a:off x="1440" y="3177"/>
              <a:ext cx="5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SIGIR</a:t>
              </a:r>
            </a:p>
          </p:txBody>
        </p:sp>
        <p:sp>
          <p:nvSpPr>
            <p:cNvPr id="16418" name="Text Box 31"/>
            <p:cNvSpPr txBox="1">
              <a:spLocks noChangeArrowheads="1"/>
            </p:cNvSpPr>
            <p:nvPr/>
          </p:nvSpPr>
          <p:spPr bwMode="auto">
            <a:xfrm>
              <a:off x="1938" y="3177"/>
              <a:ext cx="6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ACL</a:t>
              </a:r>
            </a:p>
          </p:txBody>
        </p:sp>
        <p:sp>
          <p:nvSpPr>
            <p:cNvPr id="16419" name="Text Box 32"/>
            <p:cNvSpPr txBox="1">
              <a:spLocks noChangeArrowheads="1"/>
            </p:cNvSpPr>
            <p:nvPr/>
          </p:nvSpPr>
          <p:spPr bwMode="auto">
            <a:xfrm>
              <a:off x="2466" y="3177"/>
              <a:ext cx="5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KDD</a:t>
              </a:r>
            </a:p>
          </p:txBody>
        </p:sp>
        <p:sp>
          <p:nvSpPr>
            <p:cNvPr id="16420" name="Text Box 33"/>
            <p:cNvSpPr txBox="1">
              <a:spLocks noChangeArrowheads="1"/>
            </p:cNvSpPr>
            <p:nvPr/>
          </p:nvSpPr>
          <p:spPr bwMode="auto">
            <a:xfrm>
              <a:off x="2910" y="3177"/>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pPr algn="l" eaLnBrk="1" hangingPunct="1">
                <a:spcBef>
                  <a:spcPct val="50000"/>
                </a:spcBef>
              </a:pPr>
              <a:r>
                <a:rPr lang="en-US" altLang="zh-CN" sz="1800">
                  <a:ea typeface="SimSun" pitchFamily="2" charset="-122"/>
                </a:rPr>
                <a:t>SIGMOD</a:t>
              </a:r>
            </a:p>
          </p:txBody>
        </p:sp>
        <p:sp>
          <p:nvSpPr>
            <p:cNvPr id="16421" name="AutoShape 34"/>
            <p:cNvSpPr>
              <a:spLocks/>
            </p:cNvSpPr>
            <p:nvPr/>
          </p:nvSpPr>
          <p:spPr bwMode="auto">
            <a:xfrm>
              <a:off x="2496" y="2592"/>
              <a:ext cx="1152" cy="384"/>
            </a:xfrm>
            <a:prstGeom prst="callout1">
              <a:avLst>
                <a:gd name="adj1" fmla="val 18750"/>
                <a:gd name="adj2" fmla="val -4167"/>
                <a:gd name="adj3" fmla="val -117708"/>
                <a:gd name="adj4" fmla="val -1067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zh-CN" sz="1400" dirty="0">
                  <a:ea typeface="SimSun" pitchFamily="2" charset="-122"/>
                </a:rPr>
                <a:t>papers written by  </a:t>
              </a:r>
              <a:r>
                <a:rPr lang="en-US" altLang="zh-CN" sz="1400" dirty="0" smtClean="0">
                  <a:ea typeface="SimSun" pitchFamily="2" charset="-122"/>
                </a:rPr>
                <a:t>Bruce Croft </a:t>
              </a:r>
              <a:endParaRPr lang="en-US" altLang="zh-CN" sz="1400" dirty="0">
                <a:ea typeface="SimSun" pitchFamily="2" charset="-122"/>
              </a:endParaRPr>
            </a:p>
          </p:txBody>
        </p:sp>
      </p:grpSp>
      <p:sp>
        <p:nvSpPr>
          <p:cNvPr id="16393" name="Rectangle 35"/>
          <p:cNvSpPr>
            <a:spLocks noGrp="1" noChangeArrowheads="1"/>
          </p:cNvSpPr>
          <p:nvPr>
            <p:ph type="body" idx="1"/>
          </p:nvPr>
        </p:nvSpPr>
        <p:spPr>
          <a:xfrm>
            <a:off x="5610225" y="2957513"/>
            <a:ext cx="3352800" cy="3989387"/>
          </a:xfrm>
          <a:noFill/>
        </p:spPr>
        <p:txBody>
          <a:bodyPr>
            <a:normAutofit/>
          </a:bodyPr>
          <a:lstStyle/>
          <a:p>
            <a:pPr>
              <a:lnSpc>
                <a:spcPct val="90000"/>
              </a:lnSpc>
            </a:pPr>
            <a:r>
              <a:rPr lang="en-US" altLang="zh-CN" sz="2000" dirty="0" smtClean="0">
                <a:ea typeface="SimSun" pitchFamily="2" charset="-122"/>
              </a:rPr>
              <a:t>Partition of documents</a:t>
            </a:r>
          </a:p>
          <a:p>
            <a:pPr>
              <a:lnSpc>
                <a:spcPct val="90000"/>
              </a:lnSpc>
            </a:pPr>
            <a:r>
              <a:rPr lang="en-US" altLang="zh-CN" sz="2000" dirty="0" smtClean="0">
                <a:ea typeface="SimSun" pitchFamily="2" charset="-122"/>
              </a:rPr>
              <a:t>Any combination of context features (metadata) </a:t>
            </a:r>
            <a:r>
              <a:rPr lang="en-US" altLang="zh-CN" sz="2000" dirty="0">
                <a:ea typeface="SimSun" pitchFamily="2" charset="-122"/>
              </a:rPr>
              <a:t> </a:t>
            </a:r>
            <a:r>
              <a:rPr lang="en-US" altLang="zh-CN" sz="2000" dirty="0" smtClean="0">
                <a:ea typeface="SimSun" pitchFamily="2" charset="-122"/>
              </a:rPr>
              <a:t>can define a context</a:t>
            </a:r>
          </a:p>
        </p:txBody>
      </p:sp>
      <p:sp>
        <p:nvSpPr>
          <p:cNvPr id="16394" name="AutoShape 36"/>
          <p:cNvSpPr>
            <a:spLocks noChangeArrowheads="1"/>
          </p:cNvSpPr>
          <p:nvPr/>
        </p:nvSpPr>
        <p:spPr bwMode="auto">
          <a:xfrm>
            <a:off x="1981200" y="1676400"/>
            <a:ext cx="762000" cy="685800"/>
          </a:xfrm>
          <a:prstGeom prst="roundRect">
            <a:avLst>
              <a:gd name="adj" fmla="val 16667"/>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16A14D8B-FB36-404D-91CA-CEC776FB33B4}" type="slidenum">
              <a:rPr lang="en-US" smtClean="0"/>
              <a:t>19</a:t>
            </a:fld>
            <a:endParaRPr lang="en-US"/>
          </a:p>
        </p:txBody>
      </p:sp>
    </p:spTree>
    <p:extLst>
      <p:ext uri="{BB962C8B-B14F-4D97-AF65-F5344CB8AC3E}">
        <p14:creationId xmlns:p14="http://schemas.microsoft.com/office/powerpoint/2010/main" val="303856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is a means to the end of finishing a task </a:t>
            </a:r>
            <a:endParaRPr lang="en-US" dirty="0"/>
          </a:p>
        </p:txBody>
      </p:sp>
      <p:graphicFrame>
        <p:nvGraphicFramePr>
          <p:cNvPr id="4" name="Diagram 3"/>
          <p:cNvGraphicFramePr/>
          <p:nvPr>
            <p:extLst>
              <p:ext uri="{D42A27DB-BD31-4B8C-83A1-F6EECF244321}">
                <p14:modId xmlns:p14="http://schemas.microsoft.com/office/powerpoint/2010/main" val="4255003218"/>
              </p:ext>
            </p:extLst>
          </p:nvPr>
        </p:nvGraphicFramePr>
        <p:xfrm>
          <a:off x="-304800" y="2567189"/>
          <a:ext cx="3690356" cy="2338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2"/>
          <p:cNvGrpSpPr>
            <a:grpSpLocks/>
          </p:cNvGrpSpPr>
          <p:nvPr/>
        </p:nvGrpSpPr>
        <p:grpSpPr bwMode="auto">
          <a:xfrm>
            <a:off x="3760006" y="2210388"/>
            <a:ext cx="2284387" cy="2305050"/>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p:nvPr/>
        </p:nvSpPr>
        <p:spPr>
          <a:xfrm>
            <a:off x="1143000" y="2082298"/>
            <a:ext cx="3759200" cy="708893"/>
          </a:xfrm>
          <a:custGeom>
            <a:avLst/>
            <a:gdLst>
              <a:gd name="connsiteX0" fmla="*/ 0 w 3759200"/>
              <a:gd name="connsiteY0" fmla="*/ 708893 h 708893"/>
              <a:gd name="connsiteX1" fmla="*/ 1364343 w 3759200"/>
              <a:gd name="connsiteY1" fmla="*/ 41236 h 708893"/>
              <a:gd name="connsiteX2" fmla="*/ 3759200 w 3759200"/>
              <a:gd name="connsiteY2" fmla="*/ 128321 h 708893"/>
            </a:gdLst>
            <a:ahLst/>
            <a:cxnLst>
              <a:cxn ang="0">
                <a:pos x="connsiteX0" y="connsiteY0"/>
              </a:cxn>
              <a:cxn ang="0">
                <a:pos x="connsiteX1" y="connsiteY1"/>
              </a:cxn>
              <a:cxn ang="0">
                <a:pos x="connsiteX2" y="connsiteY2"/>
              </a:cxn>
            </a:cxnLst>
            <a:rect l="l" t="t" r="r" b="b"/>
            <a:pathLst>
              <a:path w="3759200" h="708893">
                <a:moveTo>
                  <a:pt x="0" y="708893"/>
                </a:moveTo>
                <a:cubicBezTo>
                  <a:pt x="368905" y="423445"/>
                  <a:pt x="737810" y="137998"/>
                  <a:pt x="1364343" y="41236"/>
                </a:cubicBezTo>
                <a:cubicBezTo>
                  <a:pt x="1990876" y="-55526"/>
                  <a:pt x="2875038" y="36397"/>
                  <a:pt x="3759200" y="128321"/>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057400" y="3629391"/>
            <a:ext cx="1915687" cy="493645"/>
          </a:xfrm>
          <a:custGeom>
            <a:avLst/>
            <a:gdLst>
              <a:gd name="connsiteX0" fmla="*/ 0 w 2162628"/>
              <a:gd name="connsiteY0" fmla="*/ 566057 h 566057"/>
              <a:gd name="connsiteX1" fmla="*/ 2162628 w 2162628"/>
              <a:gd name="connsiteY1" fmla="*/ 0 h 566057"/>
            </a:gdLst>
            <a:ahLst/>
            <a:cxnLst>
              <a:cxn ang="0">
                <a:pos x="connsiteX0" y="connsiteY0"/>
              </a:cxn>
              <a:cxn ang="0">
                <a:pos x="connsiteX1" y="connsiteY1"/>
              </a:cxn>
            </a:cxnLst>
            <a:rect l="l" t="t" r="r" b="b"/>
            <a:pathLst>
              <a:path w="2162628" h="566057">
                <a:moveTo>
                  <a:pt x="0" y="566057"/>
                </a:moveTo>
                <a:lnTo>
                  <a:pt x="2162628" y="0"/>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286000" y="4772611"/>
            <a:ext cx="2423886" cy="540971"/>
          </a:xfrm>
          <a:custGeom>
            <a:avLst/>
            <a:gdLst>
              <a:gd name="connsiteX0" fmla="*/ 0 w 2423886"/>
              <a:gd name="connsiteY0" fmla="*/ 493486 h 540971"/>
              <a:gd name="connsiteX1" fmla="*/ 1465943 w 2423886"/>
              <a:gd name="connsiteY1" fmla="*/ 493486 h 540971"/>
              <a:gd name="connsiteX2" fmla="*/ 2423886 w 2423886"/>
              <a:gd name="connsiteY2" fmla="*/ 0 h 540971"/>
            </a:gdLst>
            <a:ahLst/>
            <a:cxnLst>
              <a:cxn ang="0">
                <a:pos x="connsiteX0" y="connsiteY0"/>
              </a:cxn>
              <a:cxn ang="0">
                <a:pos x="connsiteX1" y="connsiteY1"/>
              </a:cxn>
              <a:cxn ang="0">
                <a:pos x="connsiteX2" y="connsiteY2"/>
              </a:cxn>
            </a:cxnLst>
            <a:rect l="l" t="t" r="r" b="b"/>
            <a:pathLst>
              <a:path w="2423886" h="540971">
                <a:moveTo>
                  <a:pt x="0" y="493486"/>
                </a:moveTo>
                <a:cubicBezTo>
                  <a:pt x="530981" y="534610"/>
                  <a:pt x="1061962" y="575734"/>
                  <a:pt x="1465943" y="493486"/>
                </a:cubicBezTo>
                <a:cubicBezTo>
                  <a:pt x="1869924" y="411238"/>
                  <a:pt x="2146905" y="205619"/>
                  <a:pt x="2423886" y="0"/>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1" name="Picture 7" descr="C:\Program Files\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4356" y="2751808"/>
            <a:ext cx="838200" cy="855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Microsoft Office\MEDIA\CAGCAT10\j0234687.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33507" y="2236461"/>
            <a:ext cx="1306381" cy="7696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086600" y="3199706"/>
            <a:ext cx="1728358" cy="923330"/>
          </a:xfrm>
          <a:prstGeom prst="rect">
            <a:avLst/>
          </a:prstGeom>
          <a:noFill/>
        </p:spPr>
        <p:txBody>
          <a:bodyPr wrap="none" rtlCol="0">
            <a:spAutoFit/>
          </a:bodyPr>
          <a:lstStyle/>
          <a:p>
            <a:r>
              <a:rPr lang="en-US" dirty="0" smtClean="0"/>
              <a:t>Decision Making</a:t>
            </a:r>
          </a:p>
          <a:p>
            <a:r>
              <a:rPr lang="en-US" dirty="0" smtClean="0"/>
              <a:t>Learning </a:t>
            </a:r>
          </a:p>
          <a:p>
            <a:r>
              <a:rPr lang="en-US" dirty="0" smtClean="0"/>
              <a:t>…</a:t>
            </a:r>
            <a:endParaRPr lang="en-US" dirty="0"/>
          </a:p>
        </p:txBody>
      </p:sp>
      <p:sp>
        <p:nvSpPr>
          <p:cNvPr id="16" name="TextBox 15"/>
          <p:cNvSpPr txBox="1"/>
          <p:nvPr/>
        </p:nvSpPr>
        <p:spPr>
          <a:xfrm>
            <a:off x="6631402" y="1087233"/>
            <a:ext cx="2360198" cy="461665"/>
          </a:xfrm>
          <a:prstGeom prst="rect">
            <a:avLst/>
          </a:prstGeom>
          <a:noFill/>
        </p:spPr>
        <p:txBody>
          <a:bodyPr wrap="none" rtlCol="0">
            <a:spAutoFit/>
          </a:bodyPr>
          <a:lstStyle/>
          <a:p>
            <a:r>
              <a:rPr lang="en-US" sz="2400" b="1" dirty="0" smtClean="0"/>
              <a:t>Task Completion </a:t>
            </a:r>
            <a:endParaRPr lang="en-US" sz="2400" b="1" dirty="0"/>
          </a:p>
        </p:txBody>
      </p:sp>
      <p:sp>
        <p:nvSpPr>
          <p:cNvPr id="17" name="Right Arrow 16"/>
          <p:cNvSpPr/>
          <p:nvPr/>
        </p:nvSpPr>
        <p:spPr>
          <a:xfrm>
            <a:off x="5984167" y="33162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19400" y="1066800"/>
            <a:ext cx="3047181" cy="830997"/>
          </a:xfrm>
          <a:prstGeom prst="rect">
            <a:avLst/>
          </a:prstGeom>
          <a:noFill/>
        </p:spPr>
        <p:txBody>
          <a:bodyPr wrap="none" rtlCol="0">
            <a:spAutoFit/>
          </a:bodyPr>
          <a:lstStyle/>
          <a:p>
            <a:r>
              <a:rPr lang="en-US" sz="2400" b="1" dirty="0" smtClean="0"/>
              <a:t>Information Synthesis </a:t>
            </a:r>
          </a:p>
          <a:p>
            <a:r>
              <a:rPr lang="en-US" sz="2400" b="1" dirty="0" smtClean="0"/>
              <a:t>          &amp; Analysis </a:t>
            </a:r>
            <a:endParaRPr lang="en-US" sz="2400" b="1" dirty="0"/>
          </a:p>
        </p:txBody>
      </p:sp>
      <p:sp>
        <p:nvSpPr>
          <p:cNvPr id="21" name="TextBox 20"/>
          <p:cNvSpPr txBox="1"/>
          <p:nvPr/>
        </p:nvSpPr>
        <p:spPr>
          <a:xfrm>
            <a:off x="685800" y="1085612"/>
            <a:ext cx="1174168" cy="461665"/>
          </a:xfrm>
          <a:prstGeom prst="rect">
            <a:avLst/>
          </a:prstGeom>
          <a:noFill/>
        </p:spPr>
        <p:txBody>
          <a:bodyPr wrap="none" rtlCol="0">
            <a:spAutoFit/>
          </a:bodyPr>
          <a:lstStyle/>
          <a:p>
            <a:r>
              <a:rPr lang="en-US" sz="2400" b="1" dirty="0" smtClean="0"/>
              <a:t>Search  </a:t>
            </a:r>
            <a:endParaRPr lang="en-US" sz="2400" b="1" dirty="0"/>
          </a:p>
        </p:txBody>
      </p:sp>
      <p:sp>
        <p:nvSpPr>
          <p:cNvPr id="18" name="Right Arrow 17"/>
          <p:cNvSpPr/>
          <p:nvPr/>
        </p:nvSpPr>
        <p:spPr>
          <a:xfrm>
            <a:off x="1981200" y="1218247"/>
            <a:ext cx="738260" cy="263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814940" y="1209208"/>
            <a:ext cx="738260" cy="263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16A14D8B-FB36-404D-91CA-CEC776FB33B4}" type="slidenum">
              <a:rPr lang="en-US" smtClean="0"/>
              <a:t>2</a:t>
            </a:fld>
            <a:endParaRPr lang="en-US"/>
          </a:p>
        </p:txBody>
      </p:sp>
      <p:sp>
        <p:nvSpPr>
          <p:cNvPr id="3" name="TextBox 2"/>
          <p:cNvSpPr txBox="1"/>
          <p:nvPr/>
        </p:nvSpPr>
        <p:spPr>
          <a:xfrm>
            <a:off x="424863" y="5435098"/>
            <a:ext cx="2472600" cy="461665"/>
          </a:xfrm>
          <a:prstGeom prst="rect">
            <a:avLst/>
          </a:prstGeom>
          <a:solidFill>
            <a:srgbClr val="FFFF99"/>
          </a:solidFill>
        </p:spPr>
        <p:txBody>
          <a:bodyPr wrap="none" rtlCol="0">
            <a:spAutoFit/>
          </a:bodyPr>
          <a:lstStyle/>
          <a:p>
            <a:r>
              <a:rPr lang="en-US" sz="2400" b="1" dirty="0" smtClean="0"/>
              <a:t>Multiple Searches</a:t>
            </a:r>
            <a:endParaRPr lang="en-US" sz="2400" b="1" dirty="0"/>
          </a:p>
        </p:txBody>
      </p:sp>
      <p:sp>
        <p:nvSpPr>
          <p:cNvPr id="24" name="TextBox 23"/>
          <p:cNvSpPr txBox="1"/>
          <p:nvPr/>
        </p:nvSpPr>
        <p:spPr>
          <a:xfrm>
            <a:off x="3357608" y="4515438"/>
            <a:ext cx="2978251" cy="461665"/>
          </a:xfrm>
          <a:prstGeom prst="rect">
            <a:avLst/>
          </a:prstGeom>
          <a:solidFill>
            <a:srgbClr val="FFFF99"/>
          </a:solidFill>
        </p:spPr>
        <p:txBody>
          <a:bodyPr wrap="none" rtlCol="0">
            <a:spAutoFit/>
          </a:bodyPr>
          <a:lstStyle/>
          <a:p>
            <a:r>
              <a:rPr lang="en-US" sz="2400" b="1" dirty="0" smtClean="0"/>
              <a:t>Information Synthesis</a:t>
            </a:r>
            <a:endParaRPr lang="en-US" sz="2400" b="1" dirty="0"/>
          </a:p>
        </p:txBody>
      </p:sp>
      <p:sp>
        <p:nvSpPr>
          <p:cNvPr id="25" name="TextBox 24"/>
          <p:cNvSpPr txBox="1"/>
          <p:nvPr/>
        </p:nvSpPr>
        <p:spPr>
          <a:xfrm>
            <a:off x="5492943" y="4049599"/>
            <a:ext cx="3581301" cy="461665"/>
          </a:xfrm>
          <a:prstGeom prst="rect">
            <a:avLst/>
          </a:prstGeom>
          <a:solidFill>
            <a:srgbClr val="FFFF99"/>
          </a:solidFill>
        </p:spPr>
        <p:txBody>
          <a:bodyPr wrap="none" rtlCol="0">
            <a:spAutoFit/>
          </a:bodyPr>
          <a:lstStyle/>
          <a:p>
            <a:r>
              <a:rPr lang="en-US" sz="2400" b="1" dirty="0" smtClean="0"/>
              <a:t>Information Interpretation</a:t>
            </a:r>
            <a:endParaRPr lang="en-US" sz="2400" b="1" dirty="0"/>
          </a:p>
        </p:txBody>
      </p:sp>
      <p:sp>
        <p:nvSpPr>
          <p:cNvPr id="27" name="TextBox 26"/>
          <p:cNvSpPr txBox="1"/>
          <p:nvPr/>
        </p:nvSpPr>
        <p:spPr>
          <a:xfrm>
            <a:off x="5321353" y="5037694"/>
            <a:ext cx="2720681" cy="461665"/>
          </a:xfrm>
          <a:prstGeom prst="rect">
            <a:avLst/>
          </a:prstGeom>
          <a:solidFill>
            <a:srgbClr val="FFFF99"/>
          </a:solidFill>
        </p:spPr>
        <p:txBody>
          <a:bodyPr wrap="none" rtlCol="0">
            <a:spAutoFit/>
          </a:bodyPr>
          <a:lstStyle/>
          <a:p>
            <a:r>
              <a:rPr lang="en-US" sz="2400" b="1" dirty="0" smtClean="0"/>
              <a:t>Potentially iterate…</a:t>
            </a:r>
            <a:endParaRPr lang="en-US" sz="2400" b="1" dirty="0"/>
          </a:p>
        </p:txBody>
      </p:sp>
    </p:spTree>
    <p:extLst>
      <p:ext uri="{BB962C8B-B14F-4D97-AF65-F5344CB8AC3E}">
        <p14:creationId xmlns:p14="http://schemas.microsoft.com/office/powerpoint/2010/main" val="12514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Empower PLSA with Context </a:t>
            </a:r>
            <a:r>
              <a:rPr lang="en-US" sz="2200" dirty="0" smtClean="0"/>
              <a:t>[Mei &amp; </a:t>
            </a:r>
            <a:r>
              <a:rPr lang="en-US" sz="2200" dirty="0" err="1" smtClean="0"/>
              <a:t>Zhai</a:t>
            </a:r>
            <a:r>
              <a:rPr lang="en-US" sz="2200" dirty="0" smtClean="0"/>
              <a:t> 06] </a:t>
            </a:r>
            <a:endParaRPr lang="en-US" sz="2200" dirty="0"/>
          </a:p>
        </p:txBody>
      </p:sp>
      <p:sp>
        <p:nvSpPr>
          <p:cNvPr id="3" name="Content Placeholder 2"/>
          <p:cNvSpPr>
            <a:spLocks noGrp="1"/>
          </p:cNvSpPr>
          <p:nvPr>
            <p:ph idx="1"/>
          </p:nvPr>
        </p:nvSpPr>
        <p:spPr/>
        <p:txBody>
          <a:bodyPr/>
          <a:lstStyle/>
          <a:p>
            <a:r>
              <a:rPr lang="en-US" dirty="0" smtClean="0"/>
              <a:t>Make topics depend on context variables </a:t>
            </a:r>
          </a:p>
          <a:p>
            <a:r>
              <a:rPr lang="en-US" dirty="0" smtClean="0"/>
              <a:t>Text is generated from a contextualized PLSA model (CPLSA)</a:t>
            </a:r>
          </a:p>
          <a:p>
            <a:r>
              <a:rPr lang="en-US" dirty="0" smtClean="0"/>
              <a:t>Fitting such a model to text enables a wide range of analysis tasks involving topics and context</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20</a:t>
            </a:fld>
            <a:endParaRPr lang="en-US"/>
          </a:p>
        </p:txBody>
      </p:sp>
      <p:sp>
        <p:nvSpPr>
          <p:cNvPr id="5" name="Rectangle 4"/>
          <p:cNvSpPr/>
          <p:nvPr/>
        </p:nvSpPr>
        <p:spPr>
          <a:xfrm>
            <a:off x="533400" y="4648200"/>
            <a:ext cx="7848600" cy="923330"/>
          </a:xfrm>
          <a:prstGeom prst="rect">
            <a:avLst/>
          </a:prstGeom>
        </p:spPr>
        <p:txBody>
          <a:bodyPr wrap="square">
            <a:spAutoFit/>
          </a:bodyPr>
          <a:lstStyle/>
          <a:p>
            <a:r>
              <a:rPr lang="en-US" dirty="0" err="1"/>
              <a:t>Qiaozhu</a:t>
            </a:r>
            <a:r>
              <a:rPr lang="en-US" dirty="0"/>
              <a:t> Mei, </a:t>
            </a:r>
            <a:r>
              <a:rPr lang="en-US" dirty="0" err="1"/>
              <a:t>ChengXiang</a:t>
            </a:r>
            <a:r>
              <a:rPr lang="en-US" dirty="0"/>
              <a:t> </a:t>
            </a:r>
            <a:r>
              <a:rPr lang="en-US" dirty="0" err="1"/>
              <a:t>Zhai</a:t>
            </a:r>
            <a:r>
              <a:rPr lang="en-US" dirty="0"/>
              <a:t>, </a:t>
            </a:r>
            <a:r>
              <a:rPr lang="en-US" b="1" dirty="0"/>
              <a:t>A Mixture Model for Contextual Text Mining</a:t>
            </a:r>
            <a:r>
              <a:rPr lang="en-US" dirty="0"/>
              <a:t>, </a:t>
            </a:r>
            <a:r>
              <a:rPr lang="en-US" i="1" dirty="0"/>
              <a:t>Proceedings of the 2006 ACM SIGKDD International Conference on Knowledge Discovery and Data Mining </a:t>
            </a:r>
            <a:r>
              <a:rPr lang="en-US" dirty="0"/>
              <a:t>, (</a:t>
            </a:r>
            <a:r>
              <a:rPr lang="en-US" b="1" dirty="0"/>
              <a:t>KDD'06 </a:t>
            </a:r>
            <a:r>
              <a:rPr lang="en-US" dirty="0"/>
              <a:t>), pages 649-655</a:t>
            </a:r>
          </a:p>
        </p:txBody>
      </p:sp>
    </p:spTree>
    <p:extLst>
      <p:ext uri="{BB962C8B-B14F-4D97-AF65-F5344CB8AC3E}">
        <p14:creationId xmlns:p14="http://schemas.microsoft.com/office/powerpoint/2010/main" val="3725981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nvSpPr>
        <p:spPr bwMode="auto">
          <a:xfrm>
            <a:off x="6172200" y="1447800"/>
            <a:ext cx="2362200" cy="2895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1800" b="1">
                <a:latin typeface="Arial" pitchFamily="34" charset="0"/>
                <a:ea typeface="SimSun" pitchFamily="2" charset="-122"/>
              </a:rPr>
              <a:t>Document</a:t>
            </a:r>
            <a:br>
              <a:rPr lang="en-US" altLang="zh-CN" sz="1800" b="1">
                <a:latin typeface="Arial" pitchFamily="34" charset="0"/>
                <a:ea typeface="SimSun" pitchFamily="2" charset="-122"/>
              </a:rPr>
            </a:br>
            <a:r>
              <a:rPr lang="en-US" altLang="zh-CN" sz="1800" b="1">
                <a:latin typeface="Arial" pitchFamily="34" charset="0"/>
                <a:ea typeface="SimSun" pitchFamily="2" charset="-122"/>
              </a:rPr>
              <a:t>context:</a:t>
            </a:r>
          </a:p>
          <a:p>
            <a:pPr algn="ctr"/>
            <a:r>
              <a:rPr lang="en-US" altLang="zh-CN" sz="1600">
                <a:latin typeface="Arial" pitchFamily="34" charset="0"/>
                <a:ea typeface="SimSun" pitchFamily="2" charset="-122"/>
              </a:rPr>
              <a:t>Time = July 2005</a:t>
            </a:r>
          </a:p>
          <a:p>
            <a:pPr algn="ctr"/>
            <a:r>
              <a:rPr lang="en-US" altLang="zh-CN" sz="1600">
                <a:latin typeface="Arial" pitchFamily="34" charset="0"/>
                <a:ea typeface="SimSun" pitchFamily="2" charset="-122"/>
              </a:rPr>
              <a:t>Location = Texas</a:t>
            </a:r>
          </a:p>
          <a:p>
            <a:pPr algn="ctr"/>
            <a:r>
              <a:rPr lang="en-US" altLang="zh-CN" sz="1600">
                <a:latin typeface="Arial" pitchFamily="34" charset="0"/>
                <a:ea typeface="SimSun" pitchFamily="2" charset="-122"/>
              </a:rPr>
              <a:t>Author =  xxx</a:t>
            </a:r>
          </a:p>
          <a:p>
            <a:pPr algn="ctr"/>
            <a:r>
              <a:rPr lang="en-US" altLang="zh-CN" sz="1600">
                <a:latin typeface="Arial" pitchFamily="34" charset="0"/>
                <a:ea typeface="SimSun" pitchFamily="2" charset="-122"/>
              </a:rPr>
              <a:t>Occup. =  Sociologist</a:t>
            </a:r>
          </a:p>
          <a:p>
            <a:pPr algn="ctr"/>
            <a:r>
              <a:rPr lang="en-US" altLang="zh-CN" sz="1600">
                <a:latin typeface="Arial" pitchFamily="34" charset="0"/>
                <a:ea typeface="SimSun" pitchFamily="2" charset="-122"/>
              </a:rPr>
              <a:t>Age Group =  45+</a:t>
            </a:r>
          </a:p>
          <a:p>
            <a:pPr algn="ctr"/>
            <a:r>
              <a:rPr lang="en-US" altLang="zh-CN" sz="1800">
                <a:latin typeface="Arial" pitchFamily="34" charset="0"/>
                <a:ea typeface="SimSun" pitchFamily="2" charset="-122"/>
              </a:rPr>
              <a:t>…</a:t>
            </a:r>
          </a:p>
        </p:txBody>
      </p:sp>
      <p:sp>
        <p:nvSpPr>
          <p:cNvPr id="3080" name="Rectangle 3"/>
          <p:cNvSpPr>
            <a:spLocks noGrp="1" noChangeArrowheads="1"/>
          </p:cNvSpPr>
          <p:nvPr>
            <p:ph type="title"/>
          </p:nvPr>
        </p:nvSpPr>
        <p:spPr/>
        <p:txBody>
          <a:bodyPr>
            <a:normAutofit fontScale="90000"/>
          </a:bodyPr>
          <a:lstStyle/>
          <a:p>
            <a:r>
              <a:rPr lang="en-US" altLang="zh-CN" sz="3600" dirty="0" smtClean="0">
                <a:ea typeface="SimSun" pitchFamily="2" charset="-122"/>
              </a:rPr>
              <a:t>Contextual Probabilistic Latent Semantics Analysis  </a:t>
            </a:r>
          </a:p>
        </p:txBody>
      </p:sp>
      <p:grpSp>
        <p:nvGrpSpPr>
          <p:cNvPr id="3081" name="Group 4"/>
          <p:cNvGrpSpPr>
            <a:grpSpLocks/>
          </p:cNvGrpSpPr>
          <p:nvPr/>
        </p:nvGrpSpPr>
        <p:grpSpPr bwMode="auto">
          <a:xfrm>
            <a:off x="228600" y="1295400"/>
            <a:ext cx="2971800" cy="2971800"/>
            <a:chOff x="48" y="768"/>
            <a:chExt cx="2160" cy="2256"/>
          </a:xfrm>
        </p:grpSpPr>
        <p:grpSp>
          <p:nvGrpSpPr>
            <p:cNvPr id="3130" name="Group 5"/>
            <p:cNvGrpSpPr>
              <a:grpSpLocks/>
            </p:cNvGrpSpPr>
            <p:nvPr/>
          </p:nvGrpSpPr>
          <p:grpSpPr bwMode="auto">
            <a:xfrm>
              <a:off x="384" y="1152"/>
              <a:ext cx="288" cy="480"/>
              <a:chOff x="1536" y="1824"/>
              <a:chExt cx="624" cy="1008"/>
            </a:xfrm>
          </p:grpSpPr>
          <p:sp>
            <p:nvSpPr>
              <p:cNvPr id="3159" name="Rectangle 6"/>
              <p:cNvSpPr>
                <a:spLocks noChangeArrowheads="1"/>
              </p:cNvSpPr>
              <p:nvPr/>
            </p:nvSpPr>
            <p:spPr bwMode="auto">
              <a:xfrm>
                <a:off x="1536" y="1920"/>
                <a:ext cx="624" cy="816"/>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a:p>
            </p:txBody>
          </p:sp>
          <p:sp>
            <p:nvSpPr>
              <p:cNvPr id="3160" name="Oval 7"/>
              <p:cNvSpPr>
                <a:spLocks noChangeArrowheads="1"/>
              </p:cNvSpPr>
              <p:nvPr/>
            </p:nvSpPr>
            <p:spPr bwMode="auto">
              <a:xfrm>
                <a:off x="1536" y="2640"/>
                <a:ext cx="624" cy="192"/>
              </a:xfrm>
              <a:prstGeom prst="ellipse">
                <a:avLst/>
              </a:prstGeom>
              <a:solidFill>
                <a:srgbClr val="FFFF00"/>
              </a:solidFill>
              <a:ln w="9525">
                <a:solidFill>
                  <a:schemeClr val="tx1"/>
                </a:solidFill>
                <a:round/>
                <a:headEnd/>
                <a:tailEnd/>
              </a:ln>
            </p:spPr>
            <p:txBody>
              <a:bodyPr wrap="none" anchor="ctr"/>
              <a:lstStyle/>
              <a:p>
                <a:pPr algn="ctr" eaLnBrk="0" hangingPunct="0"/>
                <a:endParaRPr lang="en-US"/>
              </a:p>
            </p:txBody>
          </p:sp>
          <p:sp>
            <p:nvSpPr>
              <p:cNvPr id="3161" name="Oval 8"/>
              <p:cNvSpPr>
                <a:spLocks noChangeArrowheads="1"/>
              </p:cNvSpPr>
              <p:nvPr/>
            </p:nvSpPr>
            <p:spPr bwMode="auto">
              <a:xfrm>
                <a:off x="1536" y="1824"/>
                <a:ext cx="624" cy="192"/>
              </a:xfrm>
              <a:prstGeom prst="ellipse">
                <a:avLst/>
              </a:prstGeom>
              <a:solidFill>
                <a:srgbClr val="FFFF00"/>
              </a:solidFill>
              <a:ln w="9525">
                <a:solidFill>
                  <a:schemeClr val="tx1"/>
                </a:solidFill>
                <a:round/>
                <a:headEnd/>
                <a:tailEnd/>
              </a:ln>
            </p:spPr>
            <p:txBody>
              <a:bodyPr wrap="none" anchor="ctr"/>
              <a:lstStyle/>
              <a:p>
                <a:pPr algn="ctr" eaLnBrk="0" hangingPunct="0"/>
                <a:endParaRPr lang="en-US"/>
              </a:p>
            </p:txBody>
          </p:sp>
        </p:grpSp>
        <p:grpSp>
          <p:nvGrpSpPr>
            <p:cNvPr id="3131" name="Group 9"/>
            <p:cNvGrpSpPr>
              <a:grpSpLocks/>
            </p:cNvGrpSpPr>
            <p:nvPr/>
          </p:nvGrpSpPr>
          <p:grpSpPr bwMode="auto">
            <a:xfrm>
              <a:off x="384" y="1776"/>
              <a:ext cx="288" cy="480"/>
              <a:chOff x="2736" y="1872"/>
              <a:chExt cx="624" cy="1008"/>
            </a:xfrm>
          </p:grpSpPr>
          <p:sp>
            <p:nvSpPr>
              <p:cNvPr id="3156" name="Rectangle 10"/>
              <p:cNvSpPr>
                <a:spLocks noChangeArrowheads="1"/>
              </p:cNvSpPr>
              <p:nvPr/>
            </p:nvSpPr>
            <p:spPr bwMode="auto">
              <a:xfrm>
                <a:off x="2736" y="1968"/>
                <a:ext cx="624" cy="816"/>
              </a:xfrm>
              <a:prstGeom prst="rect">
                <a:avLst/>
              </a:prstGeom>
              <a:solidFill>
                <a:srgbClr val="0000CC"/>
              </a:solidFill>
              <a:ln w="9525">
                <a:solidFill>
                  <a:schemeClr val="tx1"/>
                </a:solidFill>
                <a:miter lim="800000"/>
                <a:headEnd/>
                <a:tailEnd/>
              </a:ln>
            </p:spPr>
            <p:txBody>
              <a:bodyPr wrap="none" anchor="ctr"/>
              <a:lstStyle/>
              <a:p>
                <a:pPr algn="ctr" eaLnBrk="0" hangingPunct="0"/>
                <a:endParaRPr lang="en-US"/>
              </a:p>
            </p:txBody>
          </p:sp>
          <p:sp>
            <p:nvSpPr>
              <p:cNvPr id="3157" name="Oval 11"/>
              <p:cNvSpPr>
                <a:spLocks noChangeArrowheads="1"/>
              </p:cNvSpPr>
              <p:nvPr/>
            </p:nvSpPr>
            <p:spPr bwMode="auto">
              <a:xfrm>
                <a:off x="2736" y="2688"/>
                <a:ext cx="624" cy="192"/>
              </a:xfrm>
              <a:prstGeom prst="ellipse">
                <a:avLst/>
              </a:prstGeom>
              <a:solidFill>
                <a:srgbClr val="0000CC"/>
              </a:solidFill>
              <a:ln w="9525">
                <a:solidFill>
                  <a:schemeClr val="tx1"/>
                </a:solidFill>
                <a:round/>
                <a:headEnd/>
                <a:tailEnd/>
              </a:ln>
            </p:spPr>
            <p:txBody>
              <a:bodyPr wrap="none" anchor="ctr"/>
              <a:lstStyle/>
              <a:p>
                <a:pPr algn="ctr" eaLnBrk="0" hangingPunct="0"/>
                <a:endParaRPr lang="en-US"/>
              </a:p>
            </p:txBody>
          </p:sp>
          <p:sp>
            <p:nvSpPr>
              <p:cNvPr id="3158" name="Oval 12"/>
              <p:cNvSpPr>
                <a:spLocks noChangeArrowheads="1"/>
              </p:cNvSpPr>
              <p:nvPr/>
            </p:nvSpPr>
            <p:spPr bwMode="auto">
              <a:xfrm>
                <a:off x="2736" y="1872"/>
                <a:ext cx="624" cy="192"/>
              </a:xfrm>
              <a:prstGeom prst="ellipse">
                <a:avLst/>
              </a:prstGeom>
              <a:solidFill>
                <a:srgbClr val="0000CC"/>
              </a:solidFill>
              <a:ln w="9525">
                <a:solidFill>
                  <a:schemeClr val="tx1"/>
                </a:solidFill>
                <a:round/>
                <a:headEnd/>
                <a:tailEnd/>
              </a:ln>
            </p:spPr>
            <p:txBody>
              <a:bodyPr wrap="none" anchor="ctr"/>
              <a:lstStyle/>
              <a:p>
                <a:pPr algn="ctr" eaLnBrk="0" hangingPunct="0"/>
                <a:endParaRPr lang="en-US"/>
              </a:p>
            </p:txBody>
          </p:sp>
        </p:grpSp>
        <p:grpSp>
          <p:nvGrpSpPr>
            <p:cNvPr id="3132" name="Group 13"/>
            <p:cNvGrpSpPr>
              <a:grpSpLocks/>
            </p:cNvGrpSpPr>
            <p:nvPr/>
          </p:nvGrpSpPr>
          <p:grpSpPr bwMode="auto">
            <a:xfrm>
              <a:off x="384" y="2466"/>
              <a:ext cx="288" cy="480"/>
              <a:chOff x="2736" y="1872"/>
              <a:chExt cx="624" cy="1008"/>
            </a:xfrm>
          </p:grpSpPr>
          <p:sp>
            <p:nvSpPr>
              <p:cNvPr id="3153" name="Rectangle 14"/>
              <p:cNvSpPr>
                <a:spLocks noChangeArrowheads="1"/>
              </p:cNvSpPr>
              <p:nvPr/>
            </p:nvSpPr>
            <p:spPr bwMode="auto">
              <a:xfrm>
                <a:off x="2736" y="1968"/>
                <a:ext cx="624" cy="816"/>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a:p>
            </p:txBody>
          </p:sp>
          <p:sp>
            <p:nvSpPr>
              <p:cNvPr id="3154" name="Oval 15"/>
              <p:cNvSpPr>
                <a:spLocks noChangeArrowheads="1"/>
              </p:cNvSpPr>
              <p:nvPr/>
            </p:nvSpPr>
            <p:spPr bwMode="auto">
              <a:xfrm>
                <a:off x="2736" y="2688"/>
                <a:ext cx="624" cy="192"/>
              </a:xfrm>
              <a:prstGeom prst="ellipse">
                <a:avLst/>
              </a:prstGeom>
              <a:solidFill>
                <a:srgbClr val="FF0000"/>
              </a:solidFill>
              <a:ln w="9525">
                <a:solidFill>
                  <a:schemeClr val="tx1"/>
                </a:solidFill>
                <a:round/>
                <a:headEnd/>
                <a:tailEnd/>
              </a:ln>
            </p:spPr>
            <p:txBody>
              <a:bodyPr wrap="none" anchor="ctr"/>
              <a:lstStyle/>
              <a:p>
                <a:pPr algn="ctr" eaLnBrk="0" hangingPunct="0"/>
                <a:endParaRPr lang="en-US"/>
              </a:p>
            </p:txBody>
          </p:sp>
          <p:sp>
            <p:nvSpPr>
              <p:cNvPr id="3155" name="Oval 16"/>
              <p:cNvSpPr>
                <a:spLocks noChangeArrowheads="1"/>
              </p:cNvSpPr>
              <p:nvPr/>
            </p:nvSpPr>
            <p:spPr bwMode="auto">
              <a:xfrm>
                <a:off x="2736" y="1872"/>
                <a:ext cx="624" cy="192"/>
              </a:xfrm>
              <a:prstGeom prst="ellipse">
                <a:avLst/>
              </a:prstGeom>
              <a:solidFill>
                <a:srgbClr val="FF0000"/>
              </a:solidFill>
              <a:ln w="9525">
                <a:solidFill>
                  <a:schemeClr val="tx1"/>
                </a:solidFill>
                <a:round/>
                <a:headEnd/>
                <a:tailEnd/>
              </a:ln>
            </p:spPr>
            <p:txBody>
              <a:bodyPr wrap="none" anchor="ctr"/>
              <a:lstStyle/>
              <a:p>
                <a:pPr algn="ctr" eaLnBrk="0" hangingPunct="0"/>
                <a:endParaRPr lang="en-US"/>
              </a:p>
            </p:txBody>
          </p:sp>
        </p:grpSp>
        <p:sp>
          <p:nvSpPr>
            <p:cNvPr id="3133" name="AutoShape 17"/>
            <p:cNvSpPr>
              <a:spLocks noChangeArrowheads="1"/>
            </p:cNvSpPr>
            <p:nvPr/>
          </p:nvSpPr>
          <p:spPr bwMode="auto">
            <a:xfrm>
              <a:off x="1314"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34" name="AutoShape 18"/>
            <p:cNvSpPr>
              <a:spLocks noChangeArrowheads="1"/>
            </p:cNvSpPr>
            <p:nvPr/>
          </p:nvSpPr>
          <p:spPr bwMode="auto">
            <a:xfrm>
              <a:off x="1776"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35" name="AutoShape 19"/>
            <p:cNvSpPr>
              <a:spLocks noChangeArrowheads="1"/>
            </p:cNvSpPr>
            <p:nvPr/>
          </p:nvSpPr>
          <p:spPr bwMode="auto">
            <a:xfrm>
              <a:off x="1314"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36" name="AutoShape 20"/>
            <p:cNvSpPr>
              <a:spLocks noChangeArrowheads="1"/>
            </p:cNvSpPr>
            <p:nvPr/>
          </p:nvSpPr>
          <p:spPr bwMode="auto">
            <a:xfrm>
              <a:off x="1776"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37" name="AutoShape 21"/>
            <p:cNvSpPr>
              <a:spLocks noChangeArrowheads="1"/>
            </p:cNvSpPr>
            <p:nvPr/>
          </p:nvSpPr>
          <p:spPr bwMode="auto">
            <a:xfrm>
              <a:off x="1314"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38" name="AutoShape 22"/>
            <p:cNvSpPr>
              <a:spLocks noChangeArrowheads="1"/>
            </p:cNvSpPr>
            <p:nvPr/>
          </p:nvSpPr>
          <p:spPr bwMode="auto">
            <a:xfrm>
              <a:off x="1776"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grpSp>
          <p:nvGrpSpPr>
            <p:cNvPr id="3139" name="Group 23"/>
            <p:cNvGrpSpPr>
              <a:grpSpLocks/>
            </p:cNvGrpSpPr>
            <p:nvPr/>
          </p:nvGrpSpPr>
          <p:grpSpPr bwMode="auto">
            <a:xfrm>
              <a:off x="816" y="1104"/>
              <a:ext cx="384" cy="1920"/>
              <a:chOff x="864" y="1104"/>
              <a:chExt cx="384" cy="1920"/>
            </a:xfrm>
          </p:grpSpPr>
          <p:sp>
            <p:nvSpPr>
              <p:cNvPr id="3149" name="AutoShape 24"/>
              <p:cNvSpPr>
                <a:spLocks noChangeArrowheads="1"/>
              </p:cNvSpPr>
              <p:nvPr/>
            </p:nvSpPr>
            <p:spPr bwMode="auto">
              <a:xfrm>
                <a:off x="912"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50" name="AutoShape 25"/>
              <p:cNvSpPr>
                <a:spLocks noChangeArrowheads="1"/>
              </p:cNvSpPr>
              <p:nvPr/>
            </p:nvSpPr>
            <p:spPr bwMode="auto">
              <a:xfrm>
                <a:off x="912"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51" name="AutoShape 26"/>
              <p:cNvSpPr>
                <a:spLocks noChangeArrowheads="1"/>
              </p:cNvSpPr>
              <p:nvPr/>
            </p:nvSpPr>
            <p:spPr bwMode="auto">
              <a:xfrm>
                <a:off x="912"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152" name="AutoShape 27"/>
              <p:cNvSpPr>
                <a:spLocks noChangeArrowheads="1"/>
              </p:cNvSpPr>
              <p:nvPr/>
            </p:nvSpPr>
            <p:spPr bwMode="auto">
              <a:xfrm>
                <a:off x="864"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grpSp>
        <p:sp>
          <p:nvSpPr>
            <p:cNvPr id="3140" name="AutoShape 28"/>
            <p:cNvSpPr>
              <a:spLocks noChangeArrowheads="1"/>
            </p:cNvSpPr>
            <p:nvPr/>
          </p:nvSpPr>
          <p:spPr bwMode="auto">
            <a:xfrm>
              <a:off x="1266"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141" name="AutoShape 29"/>
            <p:cNvSpPr>
              <a:spLocks noChangeArrowheads="1"/>
            </p:cNvSpPr>
            <p:nvPr/>
          </p:nvSpPr>
          <p:spPr bwMode="auto">
            <a:xfrm>
              <a:off x="1728"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142" name="Text Box 30"/>
            <p:cNvSpPr txBox="1">
              <a:spLocks noChangeArrowheads="1"/>
            </p:cNvSpPr>
            <p:nvPr/>
          </p:nvSpPr>
          <p:spPr bwMode="auto">
            <a:xfrm>
              <a:off x="747" y="768"/>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View1</a:t>
              </a:r>
            </a:p>
          </p:txBody>
        </p:sp>
        <p:sp>
          <p:nvSpPr>
            <p:cNvPr id="3143" name="Text Box 31"/>
            <p:cNvSpPr txBox="1">
              <a:spLocks noChangeArrowheads="1"/>
            </p:cNvSpPr>
            <p:nvPr/>
          </p:nvSpPr>
          <p:spPr bwMode="auto">
            <a:xfrm>
              <a:off x="1200" y="768"/>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View2</a:t>
              </a:r>
            </a:p>
          </p:txBody>
        </p:sp>
        <p:sp>
          <p:nvSpPr>
            <p:cNvPr id="3144" name="Text Box 32"/>
            <p:cNvSpPr txBox="1">
              <a:spLocks noChangeArrowheads="1"/>
            </p:cNvSpPr>
            <p:nvPr/>
          </p:nvSpPr>
          <p:spPr bwMode="auto">
            <a:xfrm>
              <a:off x="1680" y="768"/>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View3</a:t>
              </a:r>
            </a:p>
          </p:txBody>
        </p:sp>
        <p:sp>
          <p:nvSpPr>
            <p:cNvPr id="3145" name="Text Box 33"/>
            <p:cNvSpPr txBox="1">
              <a:spLocks noChangeArrowheads="1"/>
            </p:cNvSpPr>
            <p:nvPr/>
          </p:nvSpPr>
          <p:spPr bwMode="auto">
            <a:xfrm>
              <a:off x="144" y="873"/>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Themes</a:t>
              </a:r>
            </a:p>
          </p:txBody>
        </p:sp>
        <p:sp>
          <p:nvSpPr>
            <p:cNvPr id="3146" name="Text Box 34"/>
            <p:cNvSpPr txBox="1">
              <a:spLocks noChangeArrowheads="1"/>
            </p:cNvSpPr>
            <p:nvPr/>
          </p:nvSpPr>
          <p:spPr bwMode="auto">
            <a:xfrm>
              <a:off x="48" y="1296"/>
              <a:ext cx="76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200" b="1">
                  <a:latin typeface="Arial" pitchFamily="34" charset="0"/>
                  <a:ea typeface="SimSun" pitchFamily="2" charset="-122"/>
                </a:rPr>
                <a:t>government</a:t>
              </a:r>
            </a:p>
          </p:txBody>
        </p:sp>
        <p:sp>
          <p:nvSpPr>
            <p:cNvPr id="3147" name="Text Box 35"/>
            <p:cNvSpPr txBox="1">
              <a:spLocks noChangeArrowheads="1"/>
            </p:cNvSpPr>
            <p:nvPr/>
          </p:nvSpPr>
          <p:spPr bwMode="auto">
            <a:xfrm>
              <a:off x="96" y="1920"/>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solidFill>
                    <a:srgbClr val="FF9900"/>
                  </a:solidFill>
                  <a:latin typeface="Arial" pitchFamily="34" charset="0"/>
                  <a:ea typeface="SimSun" pitchFamily="2" charset="-122"/>
                </a:rPr>
                <a:t>donation</a:t>
              </a:r>
            </a:p>
          </p:txBody>
        </p:sp>
        <p:sp>
          <p:nvSpPr>
            <p:cNvPr id="3148" name="Text Box 36"/>
            <p:cNvSpPr txBox="1">
              <a:spLocks noChangeArrowheads="1"/>
            </p:cNvSpPr>
            <p:nvPr/>
          </p:nvSpPr>
          <p:spPr bwMode="auto">
            <a:xfrm>
              <a:off x="144" y="2544"/>
              <a:ext cx="62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New Orleans</a:t>
              </a:r>
            </a:p>
          </p:txBody>
        </p:sp>
      </p:grpSp>
      <p:grpSp>
        <p:nvGrpSpPr>
          <p:cNvPr id="7" name="Group 37"/>
          <p:cNvGrpSpPr>
            <a:grpSpLocks/>
          </p:cNvGrpSpPr>
          <p:nvPr/>
        </p:nvGrpSpPr>
        <p:grpSpPr bwMode="auto">
          <a:xfrm>
            <a:off x="2133600" y="1609725"/>
            <a:ext cx="2971800" cy="2886075"/>
            <a:chOff x="1488" y="986"/>
            <a:chExt cx="1872" cy="1818"/>
          </a:xfrm>
        </p:grpSpPr>
        <p:sp>
          <p:nvSpPr>
            <p:cNvPr id="3126" name="Text Box 38"/>
            <p:cNvSpPr txBox="1">
              <a:spLocks noChangeArrowheads="1"/>
            </p:cNvSpPr>
            <p:nvPr/>
          </p:nvSpPr>
          <p:spPr bwMode="auto">
            <a:xfrm>
              <a:off x="2346" y="986"/>
              <a:ext cx="1014" cy="39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600" i="1">
                  <a:latin typeface="Times New Roman" pitchFamily="18" charset="0"/>
                  <a:ea typeface="SimSun" pitchFamily="2" charset="-122"/>
                </a:rPr>
                <a:t>government 0.3 </a:t>
              </a:r>
              <a:br>
                <a:rPr lang="en-US" altLang="zh-CN" sz="1600" i="1">
                  <a:latin typeface="Times New Roman" pitchFamily="18" charset="0"/>
                  <a:ea typeface="SimSun" pitchFamily="2" charset="-122"/>
                </a:rPr>
              </a:br>
              <a:r>
                <a:rPr lang="en-US" altLang="zh-CN" sz="1600" i="1">
                  <a:latin typeface="Times New Roman" pitchFamily="18" charset="0"/>
                  <a:ea typeface="SimSun" pitchFamily="2" charset="-122"/>
                </a:rPr>
                <a:t>response  0.2..</a:t>
              </a:r>
            </a:p>
          </p:txBody>
        </p:sp>
        <p:sp>
          <p:nvSpPr>
            <p:cNvPr id="3127" name="Text Box 39"/>
            <p:cNvSpPr txBox="1">
              <a:spLocks noChangeArrowheads="1"/>
            </p:cNvSpPr>
            <p:nvPr/>
          </p:nvSpPr>
          <p:spPr bwMode="auto">
            <a:xfrm>
              <a:off x="2355" y="1488"/>
              <a:ext cx="861" cy="53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600" i="1">
                  <a:latin typeface="Times New Roman" pitchFamily="18" charset="0"/>
                  <a:ea typeface="SimSun" pitchFamily="2" charset="-122"/>
                </a:rPr>
                <a:t>donate  0.1</a:t>
              </a:r>
              <a:br>
                <a:rPr lang="en-US" altLang="zh-CN" sz="1600" i="1">
                  <a:latin typeface="Times New Roman" pitchFamily="18" charset="0"/>
                  <a:ea typeface="SimSun" pitchFamily="2" charset="-122"/>
                </a:rPr>
              </a:br>
              <a:r>
                <a:rPr lang="en-US" altLang="zh-CN" sz="1600" i="1">
                  <a:latin typeface="Times New Roman" pitchFamily="18" charset="0"/>
                  <a:ea typeface="SimSun" pitchFamily="2" charset="-122"/>
                </a:rPr>
                <a:t>relief 0.05</a:t>
              </a:r>
              <a:br>
                <a:rPr lang="en-US" altLang="zh-CN" sz="1600" i="1">
                  <a:latin typeface="Times New Roman" pitchFamily="18" charset="0"/>
                  <a:ea typeface="SimSun" pitchFamily="2" charset="-122"/>
                </a:rPr>
              </a:br>
              <a:r>
                <a:rPr lang="en-US" altLang="zh-CN" sz="1600" i="1">
                  <a:latin typeface="Times New Roman" pitchFamily="18" charset="0"/>
                  <a:ea typeface="SimSun" pitchFamily="2" charset="-122"/>
                </a:rPr>
                <a:t>help 0.02 ..</a:t>
              </a:r>
            </a:p>
          </p:txBody>
        </p:sp>
        <p:sp>
          <p:nvSpPr>
            <p:cNvPr id="3128" name="Text Box 40"/>
            <p:cNvSpPr txBox="1">
              <a:spLocks noChangeArrowheads="1"/>
            </p:cNvSpPr>
            <p:nvPr/>
          </p:nvSpPr>
          <p:spPr bwMode="auto">
            <a:xfrm>
              <a:off x="2451" y="2112"/>
              <a:ext cx="861" cy="69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600" i="1">
                  <a:latin typeface="Times New Roman" pitchFamily="18" charset="0"/>
                  <a:ea typeface="SimSun" pitchFamily="2" charset="-122"/>
                </a:rPr>
                <a:t>city 0.2</a:t>
              </a:r>
              <a:br>
                <a:rPr lang="en-US" altLang="zh-CN" sz="1600" i="1">
                  <a:latin typeface="Times New Roman" pitchFamily="18" charset="0"/>
                  <a:ea typeface="SimSun" pitchFamily="2" charset="-122"/>
                </a:rPr>
              </a:br>
              <a:r>
                <a:rPr lang="en-US" altLang="zh-CN" sz="1600" i="1">
                  <a:latin typeface="Times New Roman" pitchFamily="18" charset="0"/>
                  <a:ea typeface="SimSun" pitchFamily="2" charset="-122"/>
                </a:rPr>
                <a:t>new   0.1</a:t>
              </a:r>
              <a:br>
                <a:rPr lang="en-US" altLang="zh-CN" sz="1600" i="1">
                  <a:latin typeface="Times New Roman" pitchFamily="18" charset="0"/>
                  <a:ea typeface="SimSun" pitchFamily="2" charset="-122"/>
                </a:rPr>
              </a:br>
              <a:r>
                <a:rPr lang="en-US" altLang="zh-CN" sz="1600" i="1">
                  <a:latin typeface="Times New Roman" pitchFamily="18" charset="0"/>
                  <a:ea typeface="SimSun" pitchFamily="2" charset="-122"/>
                </a:rPr>
                <a:t>orleans 0.05 ..</a:t>
              </a:r>
            </a:p>
          </p:txBody>
        </p:sp>
        <p:sp>
          <p:nvSpPr>
            <p:cNvPr id="3129" name="AutoShape 41"/>
            <p:cNvSpPr>
              <a:spLocks noChangeArrowheads="1"/>
            </p:cNvSpPr>
            <p:nvPr/>
          </p:nvSpPr>
          <p:spPr bwMode="auto">
            <a:xfrm rot="10800000">
              <a:off x="1488" y="1680"/>
              <a:ext cx="816" cy="288"/>
            </a:xfrm>
            <a:prstGeom prst="rtTriangle">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grpSp>
      <p:sp>
        <p:nvSpPr>
          <p:cNvPr id="3083" name="Text Box 42"/>
          <p:cNvSpPr txBox="1">
            <a:spLocks noChangeArrowheads="1"/>
          </p:cNvSpPr>
          <p:nvPr/>
        </p:nvSpPr>
        <p:spPr bwMode="auto">
          <a:xfrm>
            <a:off x="1143000" y="43434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Texas</a:t>
            </a:r>
          </a:p>
        </p:txBody>
      </p:sp>
      <p:sp>
        <p:nvSpPr>
          <p:cNvPr id="3084" name="Text Box 43"/>
          <p:cNvSpPr txBox="1">
            <a:spLocks noChangeArrowheads="1"/>
          </p:cNvSpPr>
          <p:nvPr/>
        </p:nvSpPr>
        <p:spPr bwMode="auto">
          <a:xfrm>
            <a:off x="1828800" y="4343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July 2005</a:t>
            </a:r>
          </a:p>
        </p:txBody>
      </p:sp>
      <p:sp>
        <p:nvSpPr>
          <p:cNvPr id="3085" name="Text Box 44"/>
          <p:cNvSpPr txBox="1">
            <a:spLocks noChangeArrowheads="1"/>
          </p:cNvSpPr>
          <p:nvPr/>
        </p:nvSpPr>
        <p:spPr bwMode="auto">
          <a:xfrm>
            <a:off x="2438400" y="4343400"/>
            <a:ext cx="83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sociologist</a:t>
            </a:r>
          </a:p>
        </p:txBody>
      </p:sp>
      <p:grpSp>
        <p:nvGrpSpPr>
          <p:cNvPr id="3086" name="Group 45"/>
          <p:cNvGrpSpPr>
            <a:grpSpLocks/>
          </p:cNvGrpSpPr>
          <p:nvPr/>
        </p:nvGrpSpPr>
        <p:grpSpPr bwMode="auto">
          <a:xfrm>
            <a:off x="304800" y="5029200"/>
            <a:ext cx="6553200" cy="1357313"/>
            <a:chOff x="192" y="3330"/>
            <a:chExt cx="4128" cy="855"/>
          </a:xfrm>
        </p:grpSpPr>
        <p:graphicFrame>
          <p:nvGraphicFramePr>
            <p:cNvPr id="3075" name="Object 46"/>
            <p:cNvGraphicFramePr>
              <a:graphicFrameLocks noChangeAspect="1"/>
            </p:cNvGraphicFramePr>
            <p:nvPr/>
          </p:nvGraphicFramePr>
          <p:xfrm>
            <a:off x="3600" y="3330"/>
            <a:ext cx="720" cy="720"/>
          </p:xfrm>
          <a:graphic>
            <a:graphicData uri="http://schemas.openxmlformats.org/presentationml/2006/ole">
              <mc:AlternateContent xmlns:mc="http://schemas.openxmlformats.org/markup-compatibility/2006">
                <mc:Choice xmlns:v="urn:schemas-microsoft-com:vml" Requires="v">
                  <p:oleObj spid="_x0000_s2206" name="Chart" r:id="rId3" imgW="3648151" imgH="2495702" progId="Excel.Sheet.8">
                    <p:embed/>
                  </p:oleObj>
                </mc:Choice>
                <mc:Fallback>
                  <p:oleObj name="Chart" r:id="rId3" imgW="3648151" imgH="249570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5442" t="4572" r="24976" b="8345"/>
                        <a:stretch>
                          <a:fillRect/>
                        </a:stretch>
                      </p:blipFill>
                      <p:spPr bwMode="auto">
                        <a:xfrm>
                          <a:off x="3600" y="3330"/>
                          <a:ext cx="72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7"/>
            <p:cNvGraphicFramePr>
              <a:graphicFrameLocks noChangeAspect="1"/>
            </p:cNvGraphicFramePr>
            <p:nvPr/>
          </p:nvGraphicFramePr>
          <p:xfrm>
            <a:off x="2160" y="3377"/>
            <a:ext cx="720" cy="673"/>
          </p:xfrm>
          <a:graphic>
            <a:graphicData uri="http://schemas.openxmlformats.org/presentationml/2006/ole">
              <mc:AlternateContent xmlns:mc="http://schemas.openxmlformats.org/markup-compatibility/2006">
                <mc:Choice xmlns:v="urn:schemas-microsoft-com:vml" Requires="v">
                  <p:oleObj spid="_x0000_s2207" name="Chart" r:id="rId5" imgW="3657600" imgH="2657520" progId="Excel.Sheet.8">
                    <p:embed/>
                  </p:oleObj>
                </mc:Choice>
                <mc:Fallback>
                  <p:oleObj name="Chart" r:id="rId5" imgW="3657600" imgH="26575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500" t="7886" r="22917" b="8960"/>
                        <a:stretch>
                          <a:fillRect/>
                        </a:stretch>
                      </p:blipFill>
                      <p:spPr bwMode="auto">
                        <a:xfrm>
                          <a:off x="2160" y="3377"/>
                          <a:ext cx="72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48"/>
            <p:cNvGraphicFramePr>
              <a:graphicFrameLocks noChangeAspect="1"/>
            </p:cNvGraphicFramePr>
            <p:nvPr/>
          </p:nvGraphicFramePr>
          <p:xfrm>
            <a:off x="1200" y="3365"/>
            <a:ext cx="816" cy="700"/>
          </p:xfrm>
          <a:graphic>
            <a:graphicData uri="http://schemas.openxmlformats.org/presentationml/2006/ole">
              <mc:AlternateContent xmlns:mc="http://schemas.openxmlformats.org/markup-compatibility/2006">
                <mc:Choice xmlns:v="urn:schemas-microsoft-com:vml" Requires="v">
                  <p:oleObj spid="_x0000_s2208" name="Chart" r:id="rId7" imgW="3648151" imgH="2495702" progId="Excel.Sheet.8">
                    <p:embed/>
                  </p:oleObj>
                </mc:Choice>
                <mc:Fallback>
                  <p:oleObj name="Chart" r:id="rId7" imgW="3648151" imgH="249570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13446" t="5153" r="21802" b="6297"/>
                        <a:stretch>
                          <a:fillRect/>
                        </a:stretch>
                      </p:blipFill>
                      <p:spPr bwMode="auto">
                        <a:xfrm>
                          <a:off x="1200" y="3365"/>
                          <a:ext cx="816"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20" name="Text Box 49"/>
            <p:cNvSpPr txBox="1">
              <a:spLocks noChangeArrowheads="1"/>
            </p:cNvSpPr>
            <p:nvPr/>
          </p:nvSpPr>
          <p:spPr bwMode="auto">
            <a:xfrm>
              <a:off x="336" y="3547"/>
              <a:ext cx="67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Theme coverages:</a:t>
              </a:r>
            </a:p>
          </p:txBody>
        </p:sp>
        <p:sp>
          <p:nvSpPr>
            <p:cNvPr id="3121" name="Text Box 50"/>
            <p:cNvSpPr txBox="1">
              <a:spLocks noChangeArrowheads="1"/>
            </p:cNvSpPr>
            <p:nvPr/>
          </p:nvSpPr>
          <p:spPr bwMode="auto">
            <a:xfrm>
              <a:off x="1104" y="3984"/>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Texas</a:t>
              </a:r>
            </a:p>
          </p:txBody>
        </p:sp>
        <p:sp>
          <p:nvSpPr>
            <p:cNvPr id="3122" name="Text Box 51"/>
            <p:cNvSpPr txBox="1">
              <a:spLocks noChangeArrowheads="1"/>
            </p:cNvSpPr>
            <p:nvPr/>
          </p:nvSpPr>
          <p:spPr bwMode="auto">
            <a:xfrm>
              <a:off x="1968" y="3993"/>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July 2005</a:t>
              </a:r>
            </a:p>
          </p:txBody>
        </p:sp>
        <p:sp>
          <p:nvSpPr>
            <p:cNvPr id="3123" name="Text Box 52"/>
            <p:cNvSpPr txBox="1">
              <a:spLocks noChangeArrowheads="1"/>
            </p:cNvSpPr>
            <p:nvPr/>
          </p:nvSpPr>
          <p:spPr bwMode="auto">
            <a:xfrm>
              <a:off x="3264" y="3984"/>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document</a:t>
              </a:r>
            </a:p>
          </p:txBody>
        </p:sp>
        <p:sp>
          <p:nvSpPr>
            <p:cNvPr id="3124" name="Text Box 53"/>
            <p:cNvSpPr txBox="1">
              <a:spLocks noChangeArrowheads="1"/>
            </p:cNvSpPr>
            <p:nvPr/>
          </p:nvSpPr>
          <p:spPr bwMode="auto">
            <a:xfrm>
              <a:off x="3024" y="3648"/>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latin typeface="Arial" pitchFamily="34" charset="0"/>
                  <a:ea typeface="SimSun" pitchFamily="2" charset="-122"/>
                </a:rPr>
                <a:t>……</a:t>
              </a:r>
            </a:p>
          </p:txBody>
        </p:sp>
        <p:sp>
          <p:nvSpPr>
            <p:cNvPr id="3125" name="AutoShape 54"/>
            <p:cNvSpPr>
              <a:spLocks noChangeArrowheads="1"/>
            </p:cNvSpPr>
            <p:nvPr/>
          </p:nvSpPr>
          <p:spPr bwMode="auto">
            <a:xfrm>
              <a:off x="192" y="3360"/>
              <a:ext cx="4128" cy="816"/>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grpSp>
      <p:sp>
        <p:nvSpPr>
          <p:cNvPr id="1040439" name="Text Box 55"/>
          <p:cNvSpPr txBox="1">
            <a:spLocks noChangeArrowheads="1"/>
          </p:cNvSpPr>
          <p:nvPr/>
        </p:nvSpPr>
        <p:spPr bwMode="auto">
          <a:xfrm>
            <a:off x="3367088" y="4675188"/>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b="1" i="1">
                <a:latin typeface="Arial" pitchFamily="34" charset="0"/>
                <a:ea typeface="SimSun" pitchFamily="2" charset="-122"/>
              </a:rPr>
              <a:t>Choose a view</a:t>
            </a:r>
            <a:r>
              <a:rPr lang="en-US" sz="1600" b="1" i="1" baseline="-25000">
                <a:latin typeface="Arial" pitchFamily="34" charset="0"/>
              </a:rPr>
              <a:t> </a:t>
            </a:r>
          </a:p>
        </p:txBody>
      </p:sp>
      <p:sp>
        <p:nvSpPr>
          <p:cNvPr id="1040440" name="Text Box 56"/>
          <p:cNvSpPr txBox="1">
            <a:spLocks noChangeArrowheads="1"/>
          </p:cNvSpPr>
          <p:nvPr/>
        </p:nvSpPr>
        <p:spPr bwMode="auto">
          <a:xfrm>
            <a:off x="7467600" y="5662613"/>
            <a:ext cx="1154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b="1" i="1">
                <a:latin typeface="Arial" pitchFamily="34" charset="0"/>
                <a:ea typeface="SimSun" pitchFamily="2" charset="-122"/>
              </a:rPr>
              <a:t>Choose a </a:t>
            </a:r>
            <a:br>
              <a:rPr lang="en-US" sz="1600" b="1" i="1">
                <a:latin typeface="Arial" pitchFamily="34" charset="0"/>
                <a:ea typeface="SimSun" pitchFamily="2" charset="-122"/>
              </a:rPr>
            </a:br>
            <a:r>
              <a:rPr lang="en-US" sz="1600" b="1" i="1">
                <a:latin typeface="Arial" pitchFamily="34" charset="0"/>
                <a:ea typeface="SimSun" pitchFamily="2" charset="-122"/>
              </a:rPr>
              <a:t>Coverage</a:t>
            </a:r>
            <a:r>
              <a:rPr lang="en-US" sz="1600" b="1" i="1" baseline="-25000">
                <a:latin typeface="Arial" pitchFamily="34" charset="0"/>
              </a:rPr>
              <a:t> </a:t>
            </a:r>
          </a:p>
        </p:txBody>
      </p:sp>
      <p:grpSp>
        <p:nvGrpSpPr>
          <p:cNvPr id="9" name="Group 57"/>
          <p:cNvGrpSpPr>
            <a:grpSpLocks/>
          </p:cNvGrpSpPr>
          <p:nvPr/>
        </p:nvGrpSpPr>
        <p:grpSpPr bwMode="auto">
          <a:xfrm>
            <a:off x="6983413" y="4357688"/>
            <a:ext cx="2036762" cy="1585912"/>
            <a:chOff x="4399" y="2699"/>
            <a:chExt cx="1283" cy="999"/>
          </a:xfrm>
        </p:grpSpPr>
        <p:graphicFrame>
          <p:nvGraphicFramePr>
            <p:cNvPr id="3074" name="Object 58"/>
            <p:cNvGraphicFramePr>
              <a:graphicFrameLocks noChangeAspect="1"/>
            </p:cNvGraphicFramePr>
            <p:nvPr/>
          </p:nvGraphicFramePr>
          <p:xfrm>
            <a:off x="4876" y="2699"/>
            <a:ext cx="806" cy="754"/>
          </p:xfrm>
          <a:graphic>
            <a:graphicData uri="http://schemas.openxmlformats.org/presentationml/2006/ole">
              <mc:AlternateContent xmlns:mc="http://schemas.openxmlformats.org/markup-compatibility/2006">
                <mc:Choice xmlns:v="urn:schemas-microsoft-com:vml" Requires="v">
                  <p:oleObj spid="_x0000_s2209" name="Chart" r:id="rId9" imgW="3657600" imgH="2657520" progId="Excel.Sheet.8">
                    <p:embed/>
                  </p:oleObj>
                </mc:Choice>
                <mc:Fallback>
                  <p:oleObj name="Chart" r:id="rId9" imgW="3657600" imgH="26575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500" t="7886" r="22917" b="8960"/>
                        <a:stretch>
                          <a:fillRect/>
                        </a:stretch>
                      </p:blipFill>
                      <p:spPr bwMode="auto">
                        <a:xfrm>
                          <a:off x="4876" y="2699"/>
                          <a:ext cx="806" cy="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9" name="AutoShape 59"/>
            <p:cNvSpPr>
              <a:spLocks noChangeArrowheads="1"/>
            </p:cNvSpPr>
            <p:nvPr/>
          </p:nvSpPr>
          <p:spPr bwMode="auto">
            <a:xfrm rot="-3039320">
              <a:off x="4327" y="3338"/>
              <a:ext cx="432" cy="288"/>
            </a:xfrm>
            <a:prstGeom prst="triangle">
              <a:avLst>
                <a:gd name="adj" fmla="val 0"/>
              </a:avLst>
            </a:prstGeom>
            <a:solidFill>
              <a:schemeClr val="accent1"/>
            </a:solidFill>
            <a:ln w="9525">
              <a:solidFill>
                <a:schemeClr val="tx1"/>
              </a:solidFill>
              <a:miter lim="800000"/>
              <a:headEnd/>
              <a:tailEnd/>
            </a:ln>
          </p:spPr>
          <p:txBody>
            <a:bodyPr wrap="none" anchor="ctr"/>
            <a:lstStyle/>
            <a:p>
              <a:pPr algn="ctr" eaLnBrk="0" hangingPunct="0"/>
              <a:endParaRPr lang="en-US"/>
            </a:p>
          </p:txBody>
        </p:sp>
      </p:grpSp>
      <p:grpSp>
        <p:nvGrpSpPr>
          <p:cNvPr id="10" name="Group 60"/>
          <p:cNvGrpSpPr>
            <a:grpSpLocks/>
          </p:cNvGrpSpPr>
          <p:nvPr/>
        </p:nvGrpSpPr>
        <p:grpSpPr bwMode="auto">
          <a:xfrm>
            <a:off x="6296025" y="1524000"/>
            <a:ext cx="2162175" cy="3124200"/>
            <a:chOff x="3936" y="960"/>
            <a:chExt cx="1362" cy="1968"/>
          </a:xfrm>
        </p:grpSpPr>
        <p:grpSp>
          <p:nvGrpSpPr>
            <p:cNvPr id="3108" name="Group 61"/>
            <p:cNvGrpSpPr>
              <a:grpSpLocks/>
            </p:cNvGrpSpPr>
            <p:nvPr/>
          </p:nvGrpSpPr>
          <p:grpSpPr bwMode="auto">
            <a:xfrm>
              <a:off x="3954" y="960"/>
              <a:ext cx="1335" cy="672"/>
              <a:chOff x="3648" y="1005"/>
              <a:chExt cx="1584" cy="750"/>
            </a:xfrm>
          </p:grpSpPr>
          <p:sp>
            <p:nvSpPr>
              <p:cNvPr id="3117" name="Rectangle 62"/>
              <p:cNvSpPr>
                <a:spLocks noChangeArrowheads="1"/>
              </p:cNvSpPr>
              <p:nvPr/>
            </p:nvSpPr>
            <p:spPr bwMode="auto">
              <a:xfrm>
                <a:off x="3648" y="1005"/>
                <a:ext cx="1584" cy="5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3118" name="Rectangle 63"/>
              <p:cNvSpPr>
                <a:spLocks noChangeArrowheads="1"/>
              </p:cNvSpPr>
              <p:nvPr/>
            </p:nvSpPr>
            <p:spPr bwMode="auto">
              <a:xfrm>
                <a:off x="3648" y="1563"/>
                <a:ext cx="816" cy="19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grpSp>
        <p:grpSp>
          <p:nvGrpSpPr>
            <p:cNvPr id="3109" name="Group 64"/>
            <p:cNvGrpSpPr>
              <a:grpSpLocks/>
            </p:cNvGrpSpPr>
            <p:nvPr/>
          </p:nvGrpSpPr>
          <p:grpSpPr bwMode="auto">
            <a:xfrm>
              <a:off x="3954" y="1518"/>
              <a:ext cx="1344" cy="786"/>
              <a:chOff x="3648" y="1632"/>
              <a:chExt cx="1632" cy="900"/>
            </a:xfrm>
          </p:grpSpPr>
          <p:sp>
            <p:nvSpPr>
              <p:cNvPr id="3114" name="Rectangle 65"/>
              <p:cNvSpPr>
                <a:spLocks noChangeArrowheads="1"/>
              </p:cNvSpPr>
              <p:nvPr/>
            </p:nvSpPr>
            <p:spPr bwMode="auto">
              <a:xfrm>
                <a:off x="3648" y="1776"/>
                <a:ext cx="1632" cy="6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3115" name="Rectangle 66"/>
              <p:cNvSpPr>
                <a:spLocks noChangeArrowheads="1"/>
              </p:cNvSpPr>
              <p:nvPr/>
            </p:nvSpPr>
            <p:spPr bwMode="auto">
              <a:xfrm>
                <a:off x="4512" y="1632"/>
                <a:ext cx="768"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3116" name="Rectangle 67"/>
              <p:cNvSpPr>
                <a:spLocks noChangeArrowheads="1"/>
              </p:cNvSpPr>
              <p:nvPr/>
            </p:nvSpPr>
            <p:spPr bwMode="auto">
              <a:xfrm>
                <a:off x="3648" y="2340"/>
                <a:ext cx="960"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grpSp>
        <p:grpSp>
          <p:nvGrpSpPr>
            <p:cNvPr id="3110" name="Group 68"/>
            <p:cNvGrpSpPr>
              <a:grpSpLocks/>
            </p:cNvGrpSpPr>
            <p:nvPr/>
          </p:nvGrpSpPr>
          <p:grpSpPr bwMode="auto">
            <a:xfrm>
              <a:off x="3936" y="2181"/>
              <a:ext cx="1353" cy="507"/>
              <a:chOff x="3648" y="2418"/>
              <a:chExt cx="1632" cy="579"/>
            </a:xfrm>
          </p:grpSpPr>
          <p:sp>
            <p:nvSpPr>
              <p:cNvPr id="3112" name="Rectangle 69"/>
              <p:cNvSpPr>
                <a:spLocks noChangeArrowheads="1"/>
              </p:cNvSpPr>
              <p:nvPr/>
            </p:nvSpPr>
            <p:spPr bwMode="auto">
              <a:xfrm>
                <a:off x="3648" y="2565"/>
                <a:ext cx="1632" cy="4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3113" name="Rectangle 70"/>
              <p:cNvSpPr>
                <a:spLocks noChangeArrowheads="1"/>
              </p:cNvSpPr>
              <p:nvPr/>
            </p:nvSpPr>
            <p:spPr bwMode="auto">
              <a:xfrm>
                <a:off x="4656" y="2418"/>
                <a:ext cx="624" cy="2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grpSp>
        <p:sp>
          <p:nvSpPr>
            <p:cNvPr id="3111" name="AutoShape 71"/>
            <p:cNvSpPr>
              <a:spLocks noChangeArrowheads="1"/>
            </p:cNvSpPr>
            <p:nvPr/>
          </p:nvSpPr>
          <p:spPr bwMode="auto">
            <a:xfrm rot="-8872779">
              <a:off x="4560" y="2784"/>
              <a:ext cx="192" cy="144"/>
            </a:xfrm>
            <a:prstGeom prst="triangle">
              <a:avLst>
                <a:gd name="adj" fmla="val 0"/>
              </a:avLst>
            </a:prstGeom>
            <a:solidFill>
              <a:schemeClr val="accent1"/>
            </a:solidFill>
            <a:ln w="9525">
              <a:solidFill>
                <a:schemeClr val="tx1"/>
              </a:solidFill>
              <a:miter lim="800000"/>
              <a:headEnd/>
              <a:tailEnd/>
            </a:ln>
          </p:spPr>
          <p:txBody>
            <a:bodyPr wrap="none" anchor="ctr"/>
            <a:lstStyle/>
            <a:p>
              <a:pPr algn="ctr" eaLnBrk="0" hangingPunct="0"/>
              <a:endParaRPr lang="en-US"/>
            </a:p>
          </p:txBody>
        </p:sp>
      </p:grpSp>
      <p:grpSp>
        <p:nvGrpSpPr>
          <p:cNvPr id="14" name="Group 72"/>
          <p:cNvGrpSpPr>
            <a:grpSpLocks/>
          </p:cNvGrpSpPr>
          <p:nvPr/>
        </p:nvGrpSpPr>
        <p:grpSpPr bwMode="auto">
          <a:xfrm>
            <a:off x="5253038" y="1600200"/>
            <a:ext cx="3052762" cy="336550"/>
            <a:chOff x="3309" y="1026"/>
            <a:chExt cx="1923" cy="212"/>
          </a:xfrm>
        </p:grpSpPr>
        <p:sp>
          <p:nvSpPr>
            <p:cNvPr id="3106" name="Text Box 73"/>
            <p:cNvSpPr txBox="1">
              <a:spLocks noChangeArrowheads="1"/>
            </p:cNvSpPr>
            <p:nvPr/>
          </p:nvSpPr>
          <p:spPr bwMode="auto">
            <a:xfrm>
              <a:off x="4461" y="1026"/>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400" i="1">
                  <a:latin typeface="Times New Roman" pitchFamily="18" charset="0"/>
                  <a:ea typeface="SimSun" pitchFamily="2" charset="-122"/>
                </a:rPr>
                <a:t>government</a:t>
              </a:r>
              <a:r>
                <a:rPr lang="en-US" altLang="zh-CN" sz="1600" i="1">
                  <a:latin typeface="Times New Roman" pitchFamily="18" charset="0"/>
                  <a:ea typeface="SimSun" pitchFamily="2" charset="-122"/>
                </a:rPr>
                <a:t>  </a:t>
              </a:r>
            </a:p>
          </p:txBody>
        </p:sp>
        <p:sp>
          <p:nvSpPr>
            <p:cNvPr id="3107" name="Line 74"/>
            <p:cNvSpPr>
              <a:spLocks noChangeShapeType="1"/>
            </p:cNvSpPr>
            <p:nvPr/>
          </p:nvSpPr>
          <p:spPr bwMode="auto">
            <a:xfrm>
              <a:off x="3309"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5" name="Group 75"/>
          <p:cNvGrpSpPr>
            <a:grpSpLocks/>
          </p:cNvGrpSpPr>
          <p:nvPr/>
        </p:nvGrpSpPr>
        <p:grpSpPr bwMode="auto">
          <a:xfrm>
            <a:off x="5253038" y="2667000"/>
            <a:ext cx="2595562" cy="336550"/>
            <a:chOff x="1968" y="1026"/>
            <a:chExt cx="1635" cy="212"/>
          </a:xfrm>
        </p:grpSpPr>
        <p:sp>
          <p:nvSpPr>
            <p:cNvPr id="3104" name="Line 76"/>
            <p:cNvSpPr>
              <a:spLocks noChangeShapeType="1"/>
            </p:cNvSpPr>
            <p:nvPr/>
          </p:nvSpPr>
          <p:spPr bwMode="auto">
            <a:xfrm>
              <a:off x="1968"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5" name="Text Box 77"/>
            <p:cNvSpPr txBox="1">
              <a:spLocks noChangeArrowheads="1"/>
            </p:cNvSpPr>
            <p:nvPr/>
          </p:nvSpPr>
          <p:spPr bwMode="auto">
            <a:xfrm>
              <a:off x="3120" y="1026"/>
              <a:ext cx="4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600" i="1">
                  <a:solidFill>
                    <a:schemeClr val="bg1"/>
                  </a:solidFill>
                  <a:latin typeface="Times New Roman" pitchFamily="18" charset="0"/>
                  <a:ea typeface="SimSun" pitchFamily="2" charset="-122"/>
                </a:rPr>
                <a:t>donate</a:t>
              </a:r>
              <a:r>
                <a:rPr lang="en-US" altLang="zh-CN" sz="1600" i="1">
                  <a:latin typeface="Times New Roman" pitchFamily="18" charset="0"/>
                  <a:ea typeface="SimSun" pitchFamily="2" charset="-122"/>
                </a:rPr>
                <a:t>  </a:t>
              </a:r>
            </a:p>
          </p:txBody>
        </p:sp>
      </p:grpSp>
      <p:grpSp>
        <p:nvGrpSpPr>
          <p:cNvPr id="16" name="Group 78"/>
          <p:cNvGrpSpPr>
            <a:grpSpLocks/>
          </p:cNvGrpSpPr>
          <p:nvPr/>
        </p:nvGrpSpPr>
        <p:grpSpPr bwMode="auto">
          <a:xfrm>
            <a:off x="5257800" y="3854450"/>
            <a:ext cx="2595563" cy="336550"/>
            <a:chOff x="1968" y="1026"/>
            <a:chExt cx="1635" cy="212"/>
          </a:xfrm>
        </p:grpSpPr>
        <p:sp>
          <p:nvSpPr>
            <p:cNvPr id="3102" name="Line 79"/>
            <p:cNvSpPr>
              <a:spLocks noChangeShapeType="1"/>
            </p:cNvSpPr>
            <p:nvPr/>
          </p:nvSpPr>
          <p:spPr bwMode="auto">
            <a:xfrm>
              <a:off x="1968"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3" name="Text Box 80"/>
            <p:cNvSpPr txBox="1">
              <a:spLocks noChangeArrowheads="1"/>
            </p:cNvSpPr>
            <p:nvPr/>
          </p:nvSpPr>
          <p:spPr bwMode="auto">
            <a:xfrm>
              <a:off x="3120" y="1026"/>
              <a:ext cx="4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600" i="1">
                  <a:latin typeface="Times New Roman" pitchFamily="18" charset="0"/>
                  <a:ea typeface="SimSun" pitchFamily="2" charset="-122"/>
                </a:rPr>
                <a:t>new  </a:t>
              </a:r>
            </a:p>
          </p:txBody>
        </p:sp>
      </p:grpSp>
      <p:sp>
        <p:nvSpPr>
          <p:cNvPr id="1040465" name="Rectangle 81"/>
          <p:cNvSpPr>
            <a:spLocks noChangeArrowheads="1"/>
          </p:cNvSpPr>
          <p:nvPr/>
        </p:nvSpPr>
        <p:spPr bwMode="auto">
          <a:xfrm>
            <a:off x="7086600" y="1625600"/>
            <a:ext cx="10668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040466" name="Text Box 82"/>
          <p:cNvSpPr txBox="1">
            <a:spLocks noChangeArrowheads="1"/>
          </p:cNvSpPr>
          <p:nvPr/>
        </p:nvSpPr>
        <p:spPr bwMode="auto">
          <a:xfrm>
            <a:off x="4724400" y="1416050"/>
            <a:ext cx="216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b="1" i="1">
                <a:latin typeface="Arial" pitchFamily="34" charset="0"/>
                <a:ea typeface="SimSun" pitchFamily="2" charset="-122"/>
              </a:rPr>
              <a:t>Draw a word from </a:t>
            </a:r>
            <a:r>
              <a:rPr lang="en-US" sz="1600" b="1" i="1">
                <a:latin typeface="Arial" pitchFamily="34" charset="0"/>
                <a:ea typeface="SimSun" pitchFamily="2" charset="-122"/>
                <a:sym typeface="Symbol" pitchFamily="18" charset="2"/>
              </a:rPr>
              <a:t></a:t>
            </a:r>
            <a:r>
              <a:rPr lang="en-US" sz="1600" b="1" i="1" baseline="-25000">
                <a:latin typeface="Arial" pitchFamily="34" charset="0"/>
                <a:ea typeface="SimSun" pitchFamily="2" charset="-122"/>
                <a:sym typeface="Symbol" pitchFamily="18" charset="2"/>
              </a:rPr>
              <a:t>i</a:t>
            </a:r>
            <a:r>
              <a:rPr lang="en-US" sz="1600" b="1" i="1">
                <a:latin typeface="Arial" pitchFamily="34" charset="0"/>
                <a:ea typeface="SimSun" pitchFamily="2" charset="-122"/>
              </a:rPr>
              <a:t> </a:t>
            </a:r>
          </a:p>
        </p:txBody>
      </p:sp>
      <p:sp>
        <p:nvSpPr>
          <p:cNvPr id="1040467" name="Text Box 83"/>
          <p:cNvSpPr txBox="1">
            <a:spLocks noChangeArrowheads="1"/>
          </p:cNvSpPr>
          <p:nvPr/>
        </p:nvSpPr>
        <p:spPr bwMode="auto">
          <a:xfrm>
            <a:off x="6477000" y="19812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400" i="1">
                <a:latin typeface="Times New Roman" pitchFamily="18" charset="0"/>
                <a:ea typeface="SimSun" pitchFamily="2" charset="-122"/>
              </a:rPr>
              <a:t>response</a:t>
            </a:r>
            <a:r>
              <a:rPr lang="en-US" altLang="zh-CN" sz="1600" i="1">
                <a:latin typeface="Times New Roman" pitchFamily="18" charset="0"/>
                <a:ea typeface="SimSun" pitchFamily="2" charset="-122"/>
              </a:rPr>
              <a:t>  </a:t>
            </a:r>
          </a:p>
        </p:txBody>
      </p:sp>
      <p:sp>
        <p:nvSpPr>
          <p:cNvPr id="1040468" name="Text Box 84"/>
          <p:cNvSpPr txBox="1">
            <a:spLocks noChangeArrowheads="1"/>
          </p:cNvSpPr>
          <p:nvPr/>
        </p:nvSpPr>
        <p:spPr bwMode="auto">
          <a:xfrm>
            <a:off x="6553200" y="29718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400" i="1">
                <a:solidFill>
                  <a:schemeClr val="bg1"/>
                </a:solidFill>
                <a:latin typeface="Times New Roman" pitchFamily="18" charset="0"/>
                <a:ea typeface="SimSun" pitchFamily="2" charset="-122"/>
              </a:rPr>
              <a:t>aid</a:t>
            </a:r>
            <a:r>
              <a:rPr lang="en-US" altLang="zh-CN" sz="1600" i="1">
                <a:latin typeface="Times New Roman" pitchFamily="18" charset="0"/>
                <a:ea typeface="SimSun" pitchFamily="2" charset="-122"/>
              </a:rPr>
              <a:t>  </a:t>
            </a:r>
          </a:p>
        </p:txBody>
      </p:sp>
      <p:sp>
        <p:nvSpPr>
          <p:cNvPr id="1040469" name="Text Box 85"/>
          <p:cNvSpPr txBox="1">
            <a:spLocks noChangeArrowheads="1"/>
          </p:cNvSpPr>
          <p:nvPr/>
        </p:nvSpPr>
        <p:spPr bwMode="auto">
          <a:xfrm>
            <a:off x="7239000" y="28956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400" i="1">
                <a:solidFill>
                  <a:schemeClr val="bg1"/>
                </a:solidFill>
                <a:latin typeface="Times New Roman" pitchFamily="18" charset="0"/>
                <a:ea typeface="SimSun" pitchFamily="2" charset="-122"/>
              </a:rPr>
              <a:t>help</a:t>
            </a:r>
            <a:r>
              <a:rPr lang="en-US" altLang="zh-CN" sz="1600" i="1">
                <a:latin typeface="Times New Roman" pitchFamily="18" charset="0"/>
                <a:ea typeface="SimSun" pitchFamily="2" charset="-122"/>
              </a:rPr>
              <a:t>  </a:t>
            </a:r>
          </a:p>
        </p:txBody>
      </p:sp>
      <p:sp>
        <p:nvSpPr>
          <p:cNvPr id="1040470" name="Text Box 86"/>
          <p:cNvSpPr txBox="1">
            <a:spLocks noChangeArrowheads="1"/>
          </p:cNvSpPr>
          <p:nvPr/>
        </p:nvSpPr>
        <p:spPr bwMode="auto">
          <a:xfrm>
            <a:off x="7315200" y="36258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1400" i="1">
                <a:latin typeface="Times New Roman" pitchFamily="18" charset="0"/>
                <a:ea typeface="SimSun" pitchFamily="2" charset="-122"/>
              </a:rPr>
              <a:t>Orleans</a:t>
            </a:r>
            <a:r>
              <a:rPr lang="en-US" altLang="zh-CN" sz="1600" i="1">
                <a:latin typeface="Times New Roman" pitchFamily="18" charset="0"/>
                <a:ea typeface="SimSun" pitchFamily="2" charset="-122"/>
              </a:rPr>
              <a:t>  </a:t>
            </a:r>
          </a:p>
        </p:txBody>
      </p:sp>
      <p:sp>
        <p:nvSpPr>
          <p:cNvPr id="1040471" name="Text Box 87"/>
          <p:cNvSpPr txBox="1">
            <a:spLocks noChangeArrowheads="1"/>
          </p:cNvSpPr>
          <p:nvPr/>
        </p:nvSpPr>
        <p:spPr bwMode="auto">
          <a:xfrm>
            <a:off x="6172200" y="1409700"/>
            <a:ext cx="2362200" cy="28575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altLang="zh-CN" sz="1400" b="1">
                <a:solidFill>
                  <a:srgbClr val="CCCC00"/>
                </a:solidFill>
                <a:latin typeface="Arial" pitchFamily="34" charset="0"/>
                <a:ea typeface="SimSun" pitchFamily="2" charset="-122"/>
              </a:rPr>
              <a:t>Criticism</a:t>
            </a:r>
            <a:r>
              <a:rPr lang="en-US" altLang="zh-CN" sz="1400">
                <a:solidFill>
                  <a:srgbClr val="CCCC00"/>
                </a:solidFill>
                <a:latin typeface="Arial" pitchFamily="34" charset="0"/>
                <a:ea typeface="SimSun" pitchFamily="2" charset="-122"/>
              </a:rPr>
              <a:t> </a:t>
            </a:r>
            <a:r>
              <a:rPr lang="en-US" altLang="zh-CN" sz="1400">
                <a:latin typeface="Arial" pitchFamily="34" charset="0"/>
                <a:ea typeface="SimSun" pitchFamily="2" charset="-122"/>
              </a:rPr>
              <a:t>of</a:t>
            </a:r>
            <a:r>
              <a:rPr lang="en-US" altLang="zh-CN" sz="1400">
                <a:solidFill>
                  <a:srgbClr val="CCCC00"/>
                </a:solidFill>
                <a:latin typeface="Arial" pitchFamily="34" charset="0"/>
                <a:ea typeface="SimSun" pitchFamily="2" charset="-122"/>
              </a:rPr>
              <a:t> </a:t>
            </a:r>
            <a:r>
              <a:rPr lang="en-US" altLang="zh-CN" sz="1400" b="1">
                <a:solidFill>
                  <a:srgbClr val="CCCC00"/>
                </a:solidFill>
                <a:latin typeface="Arial" pitchFamily="34" charset="0"/>
                <a:ea typeface="SimSun" pitchFamily="2" charset="-122"/>
              </a:rPr>
              <a:t>government response</a:t>
            </a:r>
            <a:r>
              <a:rPr lang="en-US" altLang="zh-CN" sz="1400">
                <a:solidFill>
                  <a:srgbClr val="CCCC00"/>
                </a:solidFill>
                <a:latin typeface="Arial" pitchFamily="34" charset="0"/>
                <a:ea typeface="SimSun" pitchFamily="2" charset="-122"/>
              </a:rPr>
              <a:t> </a:t>
            </a:r>
            <a:r>
              <a:rPr lang="en-US" altLang="zh-CN" sz="1400">
                <a:latin typeface="Arial" pitchFamily="34" charset="0"/>
                <a:ea typeface="SimSun" pitchFamily="2" charset="-122"/>
              </a:rPr>
              <a:t>to the hurricane primarily consisted of</a:t>
            </a:r>
            <a:r>
              <a:rPr lang="en-US" altLang="zh-CN" sz="1400">
                <a:solidFill>
                  <a:srgbClr val="CCCC00"/>
                </a:solidFill>
                <a:latin typeface="Arial" pitchFamily="34" charset="0"/>
                <a:ea typeface="SimSun" pitchFamily="2" charset="-122"/>
              </a:rPr>
              <a:t> </a:t>
            </a:r>
            <a:r>
              <a:rPr lang="en-US" altLang="zh-CN" sz="1400" b="1">
                <a:solidFill>
                  <a:srgbClr val="CCCC00"/>
                </a:solidFill>
                <a:latin typeface="Arial" pitchFamily="34" charset="0"/>
                <a:ea typeface="SimSun" pitchFamily="2" charset="-122"/>
              </a:rPr>
              <a:t>criticism</a:t>
            </a:r>
            <a:r>
              <a:rPr lang="en-US" altLang="zh-CN" sz="1400">
                <a:solidFill>
                  <a:srgbClr val="CCCC00"/>
                </a:solidFill>
                <a:latin typeface="Arial" pitchFamily="34" charset="0"/>
                <a:ea typeface="SimSun" pitchFamily="2" charset="-122"/>
              </a:rPr>
              <a:t> </a:t>
            </a:r>
            <a:r>
              <a:rPr lang="en-US" altLang="zh-CN" sz="1400">
                <a:latin typeface="Arial" pitchFamily="34" charset="0"/>
                <a:ea typeface="SimSun" pitchFamily="2" charset="-122"/>
              </a:rPr>
              <a:t>of its</a:t>
            </a:r>
            <a:r>
              <a:rPr lang="en-US" altLang="zh-CN" sz="1400">
                <a:solidFill>
                  <a:srgbClr val="CCCC00"/>
                </a:solidFill>
                <a:latin typeface="Arial" pitchFamily="34" charset="0"/>
                <a:ea typeface="SimSun" pitchFamily="2" charset="-122"/>
              </a:rPr>
              <a:t> </a:t>
            </a:r>
            <a:r>
              <a:rPr lang="en-US" altLang="zh-CN" sz="1400" b="1">
                <a:solidFill>
                  <a:srgbClr val="CCCC00"/>
                </a:solidFill>
                <a:latin typeface="Arial" pitchFamily="34" charset="0"/>
                <a:ea typeface="SimSun" pitchFamily="2" charset="-122"/>
              </a:rPr>
              <a:t>response</a:t>
            </a:r>
            <a:r>
              <a:rPr lang="en-US" altLang="zh-CN" sz="1400">
                <a:latin typeface="Arial" pitchFamily="34" charset="0"/>
                <a:ea typeface="SimSun" pitchFamily="2" charset="-122"/>
              </a:rPr>
              <a:t> to … The total</a:t>
            </a:r>
            <a:r>
              <a:rPr lang="en-US" altLang="zh-CN" sz="1400">
                <a:solidFill>
                  <a:srgbClr val="0000CC"/>
                </a:solidFill>
                <a:latin typeface="Arial" pitchFamily="34" charset="0"/>
                <a:ea typeface="SimSun" pitchFamily="2" charset="-122"/>
              </a:rPr>
              <a:t> </a:t>
            </a:r>
            <a:r>
              <a:rPr lang="en-US" altLang="zh-CN" sz="1400" b="1">
                <a:solidFill>
                  <a:srgbClr val="0000CC"/>
                </a:solidFill>
                <a:latin typeface="Arial" pitchFamily="34" charset="0"/>
                <a:ea typeface="SimSun" pitchFamily="2" charset="-122"/>
              </a:rPr>
              <a:t>shut-in oil production</a:t>
            </a:r>
            <a:r>
              <a:rPr lang="en-US" altLang="zh-CN" sz="1400">
                <a:solidFill>
                  <a:srgbClr val="0000CC"/>
                </a:solidFill>
                <a:latin typeface="Arial" pitchFamily="34" charset="0"/>
                <a:ea typeface="SimSun" pitchFamily="2" charset="-122"/>
              </a:rPr>
              <a:t> </a:t>
            </a:r>
            <a:r>
              <a:rPr lang="en-US" altLang="zh-CN" sz="1400">
                <a:latin typeface="Arial" pitchFamily="34" charset="0"/>
                <a:ea typeface="SimSun" pitchFamily="2" charset="-122"/>
              </a:rPr>
              <a:t>from the Gulf of Mexico … approximately 24% of the</a:t>
            </a:r>
            <a:r>
              <a:rPr lang="en-US" altLang="zh-CN" sz="1400">
                <a:solidFill>
                  <a:srgbClr val="0000CC"/>
                </a:solidFill>
                <a:latin typeface="Arial" pitchFamily="34" charset="0"/>
                <a:ea typeface="SimSun" pitchFamily="2" charset="-122"/>
              </a:rPr>
              <a:t> </a:t>
            </a:r>
            <a:r>
              <a:rPr lang="en-US" altLang="zh-CN" sz="1400" b="1">
                <a:solidFill>
                  <a:srgbClr val="0000CC"/>
                </a:solidFill>
                <a:latin typeface="Arial" pitchFamily="34" charset="0"/>
                <a:ea typeface="SimSun" pitchFamily="2" charset="-122"/>
              </a:rPr>
              <a:t>annual production</a:t>
            </a:r>
            <a:r>
              <a:rPr lang="en-US" altLang="zh-CN" sz="1400">
                <a:solidFill>
                  <a:srgbClr val="0000CC"/>
                </a:solidFill>
                <a:latin typeface="Arial" pitchFamily="34" charset="0"/>
                <a:ea typeface="SimSun" pitchFamily="2" charset="-122"/>
              </a:rPr>
              <a:t> </a:t>
            </a:r>
            <a:r>
              <a:rPr lang="en-US" altLang="zh-CN" sz="1400">
                <a:latin typeface="Arial" pitchFamily="34" charset="0"/>
                <a:ea typeface="SimSun" pitchFamily="2" charset="-122"/>
              </a:rPr>
              <a:t>and the </a:t>
            </a:r>
            <a:r>
              <a:rPr lang="en-US" altLang="zh-CN" sz="1400" b="1">
                <a:solidFill>
                  <a:srgbClr val="0000CC"/>
                </a:solidFill>
                <a:latin typeface="Arial" pitchFamily="34" charset="0"/>
                <a:ea typeface="SimSun" pitchFamily="2" charset="-122"/>
              </a:rPr>
              <a:t>shut-in</a:t>
            </a:r>
            <a:r>
              <a:rPr lang="en-US" altLang="zh-CN" sz="1400">
                <a:solidFill>
                  <a:srgbClr val="0000CC"/>
                </a:solidFill>
                <a:latin typeface="Arial" pitchFamily="34" charset="0"/>
                <a:ea typeface="SimSun" pitchFamily="2" charset="-122"/>
              </a:rPr>
              <a:t> </a:t>
            </a:r>
            <a:r>
              <a:rPr lang="en-US" altLang="zh-CN" sz="1400" b="1">
                <a:solidFill>
                  <a:srgbClr val="0000CC"/>
                </a:solidFill>
                <a:latin typeface="Arial" pitchFamily="34" charset="0"/>
                <a:ea typeface="SimSun" pitchFamily="2" charset="-122"/>
              </a:rPr>
              <a:t>gas production</a:t>
            </a:r>
            <a:r>
              <a:rPr lang="en-US" altLang="zh-CN" sz="1400">
                <a:latin typeface="Arial" pitchFamily="34" charset="0"/>
                <a:ea typeface="SimSun" pitchFamily="2" charset="-122"/>
              </a:rPr>
              <a:t> … Over seventy countries</a:t>
            </a:r>
            <a:r>
              <a:rPr lang="en-US" altLang="zh-CN" sz="1400">
                <a:solidFill>
                  <a:srgbClr val="FF0000"/>
                </a:solidFill>
                <a:latin typeface="Arial" pitchFamily="34" charset="0"/>
                <a:ea typeface="SimSun" pitchFamily="2" charset="-122"/>
              </a:rPr>
              <a:t> </a:t>
            </a:r>
            <a:r>
              <a:rPr lang="en-US" altLang="zh-CN" sz="1400" b="1">
                <a:solidFill>
                  <a:srgbClr val="FF0000"/>
                </a:solidFill>
                <a:latin typeface="Arial" pitchFamily="34" charset="0"/>
                <a:ea typeface="SimSun" pitchFamily="2" charset="-122"/>
              </a:rPr>
              <a:t>pledged monetary donations</a:t>
            </a:r>
            <a:r>
              <a:rPr lang="en-US" altLang="zh-CN" sz="1400">
                <a:solidFill>
                  <a:srgbClr val="FF0000"/>
                </a:solidFill>
                <a:latin typeface="Arial" pitchFamily="34" charset="0"/>
                <a:ea typeface="SimSun" pitchFamily="2" charset="-122"/>
              </a:rPr>
              <a:t> </a:t>
            </a:r>
            <a:r>
              <a:rPr lang="en-US" altLang="zh-CN" sz="1400">
                <a:latin typeface="Arial" pitchFamily="34" charset="0"/>
                <a:ea typeface="SimSun" pitchFamily="2" charset="-122"/>
              </a:rPr>
              <a:t>or other</a:t>
            </a:r>
            <a:r>
              <a:rPr lang="en-US" altLang="zh-CN" sz="1400">
                <a:solidFill>
                  <a:srgbClr val="FF0000"/>
                </a:solidFill>
                <a:latin typeface="Arial" pitchFamily="34" charset="0"/>
                <a:ea typeface="SimSun" pitchFamily="2" charset="-122"/>
              </a:rPr>
              <a:t> </a:t>
            </a:r>
            <a:r>
              <a:rPr lang="en-US" altLang="zh-CN" sz="1400" b="1">
                <a:solidFill>
                  <a:srgbClr val="FF0000"/>
                </a:solidFill>
                <a:latin typeface="Arial" pitchFamily="34" charset="0"/>
                <a:ea typeface="SimSun" pitchFamily="2" charset="-122"/>
              </a:rPr>
              <a:t>assistance</a:t>
            </a:r>
            <a:r>
              <a:rPr lang="en-US" altLang="zh-CN" sz="1400">
                <a:solidFill>
                  <a:srgbClr val="FF0000"/>
                </a:solidFill>
                <a:latin typeface="Arial" pitchFamily="34" charset="0"/>
                <a:ea typeface="SimSun" pitchFamily="2" charset="-122"/>
              </a:rPr>
              <a:t>.</a:t>
            </a:r>
            <a:r>
              <a:rPr lang="en-US" altLang="zh-CN" sz="1400">
                <a:latin typeface="Arial" pitchFamily="34" charset="0"/>
                <a:ea typeface="SimSun" pitchFamily="2" charset="-122"/>
              </a:rPr>
              <a:t> …</a:t>
            </a:r>
          </a:p>
        </p:txBody>
      </p:sp>
      <p:sp>
        <p:nvSpPr>
          <p:cNvPr id="1040472" name="Text Box 88"/>
          <p:cNvSpPr txBox="1">
            <a:spLocks noChangeArrowheads="1"/>
          </p:cNvSpPr>
          <p:nvPr/>
        </p:nvSpPr>
        <p:spPr bwMode="auto">
          <a:xfrm>
            <a:off x="6667500" y="1219200"/>
            <a:ext cx="1790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b="1" i="1">
                <a:latin typeface="Arial" pitchFamily="34" charset="0"/>
                <a:ea typeface="SimSun" pitchFamily="2" charset="-122"/>
              </a:rPr>
              <a:t>Choose a theme</a:t>
            </a:r>
            <a:r>
              <a:rPr lang="en-US" sz="1600" b="1" i="1" baseline="-25000">
                <a:latin typeface="Arial" pitchFamily="34" charset="0"/>
              </a:rPr>
              <a:t> </a:t>
            </a:r>
          </a:p>
        </p:txBody>
      </p:sp>
      <p:grpSp>
        <p:nvGrpSpPr>
          <p:cNvPr id="3" name="Group 2"/>
          <p:cNvGrpSpPr/>
          <p:nvPr/>
        </p:nvGrpSpPr>
        <p:grpSpPr>
          <a:xfrm>
            <a:off x="4482319" y="2467770"/>
            <a:ext cx="2644884" cy="2817682"/>
            <a:chOff x="3960438" y="2538111"/>
            <a:chExt cx="2644884" cy="2817682"/>
          </a:xfrm>
        </p:grpSpPr>
        <p:sp>
          <p:nvSpPr>
            <p:cNvPr id="2" name="Left Arrow 1"/>
            <p:cNvSpPr/>
            <p:nvPr/>
          </p:nvSpPr>
          <p:spPr>
            <a:xfrm>
              <a:off x="3960438" y="2538111"/>
              <a:ext cx="2599519" cy="92948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 Arrow 90"/>
            <p:cNvSpPr/>
            <p:nvPr/>
          </p:nvSpPr>
          <p:spPr>
            <a:xfrm rot="19081088">
              <a:off x="4319129" y="4179008"/>
              <a:ext cx="2286193" cy="117678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6A14D8B-FB36-404D-91CA-CEC776FB33B4}" type="slidenum">
              <a:rPr lang="en-US" smtClean="0"/>
              <a:t>21</a:t>
            </a:fld>
            <a:endParaRPr lang="en-US"/>
          </a:p>
        </p:txBody>
      </p:sp>
    </p:spTree>
    <p:extLst>
      <p:ext uri="{BB962C8B-B14F-4D97-AF65-F5344CB8AC3E}">
        <p14:creationId xmlns:p14="http://schemas.microsoft.com/office/powerpoint/2010/main" val="95094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0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04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047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04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04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046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4046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046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404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439" grpId="0"/>
      <p:bldP spid="1040440" grpId="0"/>
      <p:bldP spid="1040465" grpId="0" animBg="1"/>
      <p:bldP spid="1040466" grpId="0"/>
      <p:bldP spid="1040467" grpId="0"/>
      <p:bldP spid="1040468" grpId="0"/>
      <p:bldP spid="1040469" grpId="0"/>
      <p:bldP spid="1040470" grpId="0"/>
      <p:bldP spid="1040471" grpId="0" animBg="1"/>
      <p:bldP spid="10404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0" y="76200"/>
            <a:ext cx="9144000" cy="1066800"/>
          </a:xfrm>
        </p:spPr>
        <p:txBody>
          <a:bodyPr/>
          <a:lstStyle/>
          <a:p>
            <a:r>
              <a:rPr lang="en-US" sz="3600" smtClean="0"/>
              <a:t>Comparing News Articles </a:t>
            </a:r>
            <a:br>
              <a:rPr lang="en-US" sz="3600" smtClean="0"/>
            </a:br>
            <a:r>
              <a:rPr lang="en-US" sz="2400" smtClean="0"/>
              <a:t>Iraq War (30 articles) vs. Afghan War (26 articles)</a:t>
            </a:r>
          </a:p>
        </p:txBody>
      </p:sp>
      <p:graphicFrame>
        <p:nvGraphicFramePr>
          <p:cNvPr id="1015811" name="Group 3"/>
          <p:cNvGraphicFramePr>
            <a:graphicFrameLocks noGrp="1"/>
          </p:cNvGraphicFramePr>
          <p:nvPr/>
        </p:nvGraphicFramePr>
        <p:xfrm>
          <a:off x="609600" y="1752600"/>
          <a:ext cx="7924800" cy="4077213"/>
        </p:xfrm>
        <a:graphic>
          <a:graphicData uri="http://schemas.openxmlformats.org/drawingml/2006/table">
            <a:tbl>
              <a:tblPr/>
              <a:tblGrid>
                <a:gridCol w="1981200"/>
                <a:gridCol w="2514600"/>
                <a:gridCol w="2133600"/>
                <a:gridCol w="1295400"/>
              </a:tblGrid>
              <a:tr h="511095">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sz="2400" b="0" i="0" u="none" strike="noStrike" cap="none" normalizeH="0" baseline="0" smtClean="0">
                        <a:ln>
                          <a:noFill/>
                        </a:ln>
                        <a:solidFill>
                          <a:schemeClr val="tx1"/>
                        </a:solidFill>
                        <a:effectLst/>
                        <a:latin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Cluster 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Cluster 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Cluster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69">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Common</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Theme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united         0.042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nations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killed	   0.035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month	   0.032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deaths	   0.023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69">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Iraq</a:t>
                      </a:r>
                      <a:r>
                        <a:rPr kumimoji="0" lang="en-US" sz="2000" b="0" i="0" u="none" strike="noStrike" cap="none" normalizeH="0" baseline="0" smtClean="0">
                          <a:ln>
                            <a:noFill/>
                          </a:ln>
                          <a:solidFill>
                            <a:schemeClr val="tx1"/>
                          </a:solidFill>
                          <a:effectLst/>
                          <a:latin typeface="Arial" pitchFamily="34" charset="0"/>
                        </a:rPr>
                        <a:t> </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Theme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n 	      0.03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Weapons     0.024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Inspections  0.023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troops	   0.016</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hoon	   0.015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sanches   0.012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7668">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endParaRPr kumimoji="0" lang="en-US" sz="24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1" i="0" u="none" strike="noStrike" cap="none" normalizeH="0" baseline="0" smtClean="0">
                          <a:ln>
                            <a:noFill/>
                          </a:ln>
                          <a:solidFill>
                            <a:schemeClr val="tx1"/>
                          </a:solidFill>
                          <a:effectLst/>
                          <a:latin typeface="Arial" pitchFamily="34" charset="0"/>
                        </a:rPr>
                        <a:t>Afghan </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Theme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Northern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alliance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kabul	     0.03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taleban	     0.025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aid	     0.02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taleban	   0.026</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rumsfeld    0.02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hotel	   0.012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front	   0.011</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0"/>
          <p:cNvGrpSpPr>
            <a:grpSpLocks/>
          </p:cNvGrpSpPr>
          <p:nvPr/>
        </p:nvGrpSpPr>
        <p:grpSpPr bwMode="auto">
          <a:xfrm>
            <a:off x="369888" y="1239838"/>
            <a:ext cx="7586662" cy="1960562"/>
            <a:chOff x="233" y="781"/>
            <a:chExt cx="4779" cy="1235"/>
          </a:xfrm>
        </p:grpSpPr>
        <p:sp>
          <p:nvSpPr>
            <p:cNvPr id="47141" name="Text Box 31"/>
            <p:cNvSpPr txBox="1">
              <a:spLocks noChangeArrowheads="1"/>
            </p:cNvSpPr>
            <p:nvPr/>
          </p:nvSpPr>
          <p:spPr bwMode="auto">
            <a:xfrm>
              <a:off x="233" y="781"/>
              <a:ext cx="4779"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1600" b="1"/>
                <a:t>The common theme indicates that “United Nations”  is involved in both wars</a:t>
              </a:r>
            </a:p>
          </p:txBody>
        </p:sp>
        <p:sp>
          <p:nvSpPr>
            <p:cNvPr id="47142" name="Oval 32"/>
            <p:cNvSpPr>
              <a:spLocks noChangeArrowheads="1"/>
            </p:cNvSpPr>
            <p:nvPr/>
          </p:nvSpPr>
          <p:spPr bwMode="auto">
            <a:xfrm>
              <a:off x="1392" y="1296"/>
              <a:ext cx="1488" cy="72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7143" name="Line 33"/>
            <p:cNvSpPr>
              <a:spLocks noChangeShapeType="1"/>
            </p:cNvSpPr>
            <p:nvPr/>
          </p:nvSpPr>
          <p:spPr bwMode="auto">
            <a:xfrm flipV="1">
              <a:off x="2448" y="1008"/>
              <a:ext cx="9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34"/>
          <p:cNvGrpSpPr>
            <a:grpSpLocks/>
          </p:cNvGrpSpPr>
          <p:nvPr/>
        </p:nvGrpSpPr>
        <p:grpSpPr bwMode="auto">
          <a:xfrm>
            <a:off x="398463" y="3200400"/>
            <a:ext cx="8472487" cy="3079750"/>
            <a:chOff x="251" y="2016"/>
            <a:chExt cx="5337" cy="1940"/>
          </a:xfrm>
        </p:grpSpPr>
        <p:sp>
          <p:nvSpPr>
            <p:cNvPr id="47137" name="Text Box 35"/>
            <p:cNvSpPr txBox="1">
              <a:spLocks noChangeArrowheads="1"/>
            </p:cNvSpPr>
            <p:nvPr/>
          </p:nvSpPr>
          <p:spPr bwMode="auto">
            <a:xfrm>
              <a:off x="251" y="3744"/>
              <a:ext cx="533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1600" b="1"/>
                <a:t>Collection-specific themes indicate different roles of “United Nations” in the two wars</a:t>
              </a:r>
            </a:p>
          </p:txBody>
        </p:sp>
        <p:sp>
          <p:nvSpPr>
            <p:cNvPr id="47138" name="AutoShape 36"/>
            <p:cNvSpPr>
              <a:spLocks noChangeArrowheads="1"/>
            </p:cNvSpPr>
            <p:nvPr/>
          </p:nvSpPr>
          <p:spPr bwMode="auto">
            <a:xfrm>
              <a:off x="1440" y="2016"/>
              <a:ext cx="1392" cy="1680"/>
            </a:xfrm>
            <a:prstGeom prst="roundRect">
              <a:avLst>
                <a:gd name="adj" fmla="val 16667"/>
              </a:avLst>
            </a:pr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7139" name="Line 37"/>
            <p:cNvSpPr>
              <a:spLocks noChangeShapeType="1"/>
            </p:cNvSpPr>
            <p:nvPr/>
          </p:nvSpPr>
          <p:spPr bwMode="auto">
            <a:xfrm flipH="1">
              <a:off x="1200" y="3360"/>
              <a:ext cx="28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0" name="Line 38"/>
            <p:cNvSpPr>
              <a:spLocks noChangeShapeType="1"/>
            </p:cNvSpPr>
            <p:nvPr/>
          </p:nvSpPr>
          <p:spPr bwMode="auto">
            <a:xfrm flipH="1">
              <a:off x="1152" y="2448"/>
              <a:ext cx="336"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p:cNvSpPr>
            <a:spLocks noGrp="1"/>
          </p:cNvSpPr>
          <p:nvPr>
            <p:ph type="sldNum" sz="quarter" idx="12"/>
          </p:nvPr>
        </p:nvSpPr>
        <p:spPr/>
        <p:txBody>
          <a:bodyPr/>
          <a:lstStyle/>
          <a:p>
            <a:fld id="{16A14D8B-FB36-404D-91CA-CEC776FB33B4}" type="slidenum">
              <a:rPr lang="en-US" smtClean="0"/>
              <a:t>22</a:t>
            </a:fld>
            <a:endParaRPr lang="en-US"/>
          </a:p>
        </p:txBody>
      </p:sp>
    </p:spTree>
    <p:extLst>
      <p:ext uri="{BB962C8B-B14F-4D97-AF65-F5344CB8AC3E}">
        <p14:creationId xmlns:p14="http://schemas.microsoft.com/office/powerpoint/2010/main" val="1621971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z="3600" smtClean="0"/>
              <a:t>Spatiotemporal Patterns in Blog Articles</a:t>
            </a:r>
          </a:p>
        </p:txBody>
      </p:sp>
      <p:sp>
        <p:nvSpPr>
          <p:cNvPr id="48132" name="Rectangle 3"/>
          <p:cNvSpPr>
            <a:spLocks noGrp="1" noChangeArrowheads="1"/>
          </p:cNvSpPr>
          <p:nvPr>
            <p:ph type="body" sz="half" idx="1"/>
          </p:nvPr>
        </p:nvSpPr>
        <p:spPr>
          <a:xfrm>
            <a:off x="228600" y="1143000"/>
            <a:ext cx="5105400" cy="5029200"/>
          </a:xfrm>
        </p:spPr>
        <p:txBody>
          <a:bodyPr/>
          <a:lstStyle/>
          <a:p>
            <a:r>
              <a:rPr lang="en-US" sz="2400" smtClean="0"/>
              <a:t>Query= “Hurricane Katrina”</a:t>
            </a:r>
          </a:p>
          <a:p>
            <a:r>
              <a:rPr lang="en-US" sz="2400" smtClean="0"/>
              <a:t>Topics in the results:</a:t>
            </a:r>
          </a:p>
          <a:p>
            <a:endParaRPr lang="en-US" sz="2400" smtClean="0"/>
          </a:p>
          <a:p>
            <a:endParaRPr lang="en-US" sz="2400" smtClean="0"/>
          </a:p>
          <a:p>
            <a:endParaRPr lang="en-US" sz="2400" smtClean="0"/>
          </a:p>
          <a:p>
            <a:endParaRPr lang="en-US" sz="2400" smtClean="0"/>
          </a:p>
          <a:p>
            <a:endParaRPr lang="en-US" sz="2400" smtClean="0"/>
          </a:p>
          <a:p>
            <a:r>
              <a:rPr lang="en-US" sz="2400" smtClean="0"/>
              <a:t>Spatiotemporal patterns</a:t>
            </a:r>
          </a:p>
        </p:txBody>
      </p:sp>
      <p:pic>
        <p:nvPicPr>
          <p:cNvPr id="48133" name="Picture 2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43" y="2057400"/>
            <a:ext cx="89154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8ABC6F-EB76-436A-906B-9240CF1071DF}" type="slidenum">
              <a:rPr lang="en-US" smtClean="0"/>
              <a:pPr>
                <a:defRPr/>
              </a:pPr>
              <a:t>23</a:t>
            </a:fld>
            <a:endParaRPr lang="en-US" smtClean="0"/>
          </a:p>
          <a:p>
            <a:pPr>
              <a:defRPr/>
            </a:pPr>
            <a:endParaRPr lang="en-US"/>
          </a:p>
        </p:txBody>
      </p:sp>
    </p:spTree>
    <p:extLst>
      <p:ext uri="{BB962C8B-B14F-4D97-AF65-F5344CB8AC3E}">
        <p14:creationId xmlns:p14="http://schemas.microsoft.com/office/powerpoint/2010/main" val="186646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0"/>
            <a:ext cx="9144000" cy="1143000"/>
          </a:xfrm>
        </p:spPr>
        <p:txBody>
          <a:bodyPr/>
          <a:lstStyle/>
          <a:p>
            <a:r>
              <a:rPr lang="en-US" altLang="zh-CN" sz="3600" smtClean="0">
                <a:ea typeface="SimSun" pitchFamily="2" charset="-122"/>
              </a:rPr>
              <a:t>Theme Life Cycles (“Hurricane Katrina”)</a:t>
            </a: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2971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4"/>
          <p:cNvSpPr>
            <a:spLocks noChangeArrowheads="1"/>
          </p:cNvSpPr>
          <p:nvPr/>
        </p:nvSpPr>
        <p:spPr bwMode="auto">
          <a:xfrm>
            <a:off x="6248400" y="4022725"/>
            <a:ext cx="1676400" cy="2073275"/>
          </a:xfrm>
          <a:prstGeom prst="rect">
            <a:avLst/>
          </a:prstGeom>
          <a:noFill/>
          <a:ln w="254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city   0.0634</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orleans  0.0541</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new 0.0342</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louisiana 0.0235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flood  0.0227</a:t>
            </a:r>
          </a:p>
          <a:p>
            <a:pPr eaLnBrk="0" hangingPunct="0"/>
            <a:r>
              <a:rPr lang="en-US" altLang="zh-CN" sz="1600" b="1" i="1">
                <a:latin typeface="Times New Roman" pitchFamily="18" charset="0"/>
                <a:ea typeface="SimSun" pitchFamily="2" charset="-122"/>
              </a:rPr>
              <a:t>evacuate 0.0211</a:t>
            </a:r>
          </a:p>
          <a:p>
            <a:pPr eaLnBrk="0" hangingPunct="0"/>
            <a:r>
              <a:rPr lang="en-US" altLang="zh-CN" sz="1600" b="1" i="1">
                <a:latin typeface="Times New Roman" pitchFamily="18" charset="0"/>
                <a:ea typeface="SimSun" pitchFamily="2" charset="-122"/>
              </a:rPr>
              <a:t>storm 0.0177</a:t>
            </a:r>
          </a:p>
          <a:p>
            <a:pPr eaLnBrk="0" hangingPunct="0"/>
            <a:r>
              <a:rPr lang="en-US" altLang="zh-CN" sz="1600" b="1" i="1">
                <a:latin typeface="Times New Roman" pitchFamily="18" charset="0"/>
                <a:ea typeface="SimSun" pitchFamily="2" charset="-122"/>
              </a:rPr>
              <a:t>…</a:t>
            </a:r>
          </a:p>
        </p:txBody>
      </p:sp>
      <p:sp>
        <p:nvSpPr>
          <p:cNvPr id="49158" name="Line 5"/>
          <p:cNvSpPr>
            <a:spLocks noChangeShapeType="1"/>
          </p:cNvSpPr>
          <p:nvPr/>
        </p:nvSpPr>
        <p:spPr bwMode="auto">
          <a:xfrm>
            <a:off x="3429000" y="4495800"/>
            <a:ext cx="2895600" cy="381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59" name="Group 6"/>
          <p:cNvGrpSpPr>
            <a:grpSpLocks/>
          </p:cNvGrpSpPr>
          <p:nvPr/>
        </p:nvGrpSpPr>
        <p:grpSpPr bwMode="auto">
          <a:xfrm>
            <a:off x="1143000" y="1447800"/>
            <a:ext cx="2667000" cy="2362200"/>
            <a:chOff x="816" y="768"/>
            <a:chExt cx="3744" cy="3385"/>
          </a:xfrm>
        </p:grpSpPr>
        <p:pic>
          <p:nvPicPr>
            <p:cNvPr id="491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768"/>
              <a:ext cx="3744"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0" name="Group 8"/>
            <p:cNvGrpSpPr>
              <a:grpSpLocks/>
            </p:cNvGrpSpPr>
            <p:nvPr/>
          </p:nvGrpSpPr>
          <p:grpSpPr bwMode="auto">
            <a:xfrm>
              <a:off x="1344" y="912"/>
              <a:ext cx="2928" cy="2368"/>
              <a:chOff x="1344" y="912"/>
              <a:chExt cx="2928" cy="2368"/>
            </a:xfrm>
          </p:grpSpPr>
          <p:sp>
            <p:nvSpPr>
              <p:cNvPr id="49171" name="Rectangle 9"/>
              <p:cNvSpPr>
                <a:spLocks noChangeArrowheads="1"/>
              </p:cNvSpPr>
              <p:nvPr/>
            </p:nvSpPr>
            <p:spPr bwMode="auto">
              <a:xfrm>
                <a:off x="1344" y="912"/>
                <a:ext cx="2928" cy="2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49172" name="Freeform 10"/>
              <p:cNvSpPr>
                <a:spLocks/>
              </p:cNvSpPr>
              <p:nvPr/>
            </p:nvSpPr>
            <p:spPr bwMode="auto">
              <a:xfrm>
                <a:off x="1344" y="1400"/>
                <a:ext cx="2736" cy="1880"/>
              </a:xfrm>
              <a:custGeom>
                <a:avLst/>
                <a:gdLst>
                  <a:gd name="T0" fmla="*/ 0 w 2736"/>
                  <a:gd name="T1" fmla="*/ 1864 h 1880"/>
                  <a:gd name="T2" fmla="*/ 192 w 2736"/>
                  <a:gd name="T3" fmla="*/ 1864 h 1880"/>
                  <a:gd name="T4" fmla="*/ 288 w 2736"/>
                  <a:gd name="T5" fmla="*/ 1768 h 1880"/>
                  <a:gd name="T6" fmla="*/ 336 w 2736"/>
                  <a:gd name="T7" fmla="*/ 1720 h 1880"/>
                  <a:gd name="T8" fmla="*/ 432 w 2736"/>
                  <a:gd name="T9" fmla="*/ 1624 h 1880"/>
                  <a:gd name="T10" fmla="*/ 480 w 2736"/>
                  <a:gd name="T11" fmla="*/ 1240 h 1880"/>
                  <a:gd name="T12" fmla="*/ 576 w 2736"/>
                  <a:gd name="T13" fmla="*/ 1240 h 1880"/>
                  <a:gd name="T14" fmla="*/ 624 w 2736"/>
                  <a:gd name="T15" fmla="*/ 1000 h 1880"/>
                  <a:gd name="T16" fmla="*/ 720 w 2736"/>
                  <a:gd name="T17" fmla="*/ 808 h 1880"/>
                  <a:gd name="T18" fmla="*/ 768 w 2736"/>
                  <a:gd name="T19" fmla="*/ 760 h 1880"/>
                  <a:gd name="T20" fmla="*/ 816 w 2736"/>
                  <a:gd name="T21" fmla="*/ 664 h 1880"/>
                  <a:gd name="T22" fmla="*/ 912 w 2736"/>
                  <a:gd name="T23" fmla="*/ 664 h 1880"/>
                  <a:gd name="T24" fmla="*/ 960 w 2736"/>
                  <a:gd name="T25" fmla="*/ 760 h 1880"/>
                  <a:gd name="T26" fmla="*/ 1104 w 2736"/>
                  <a:gd name="T27" fmla="*/ 568 h 1880"/>
                  <a:gd name="T28" fmla="*/ 1152 w 2736"/>
                  <a:gd name="T29" fmla="*/ 760 h 1880"/>
                  <a:gd name="T30" fmla="*/ 1200 w 2736"/>
                  <a:gd name="T31" fmla="*/ 88 h 1880"/>
                  <a:gd name="T32" fmla="*/ 1296 w 2736"/>
                  <a:gd name="T33" fmla="*/ 232 h 1880"/>
                  <a:gd name="T34" fmla="*/ 1344 w 2736"/>
                  <a:gd name="T35" fmla="*/ 520 h 1880"/>
                  <a:gd name="T36" fmla="*/ 1392 w 2736"/>
                  <a:gd name="T37" fmla="*/ 376 h 1880"/>
                  <a:gd name="T38" fmla="*/ 1488 w 2736"/>
                  <a:gd name="T39" fmla="*/ 616 h 1880"/>
                  <a:gd name="T40" fmla="*/ 1584 w 2736"/>
                  <a:gd name="T41" fmla="*/ 1336 h 1880"/>
                  <a:gd name="T42" fmla="*/ 1680 w 2736"/>
                  <a:gd name="T43" fmla="*/ 1336 h 1880"/>
                  <a:gd name="T44" fmla="*/ 1728 w 2736"/>
                  <a:gd name="T45" fmla="*/ 1624 h 1880"/>
                  <a:gd name="T46" fmla="*/ 1824 w 2736"/>
                  <a:gd name="T47" fmla="*/ 1480 h 1880"/>
                  <a:gd name="T48" fmla="*/ 1920 w 2736"/>
                  <a:gd name="T49" fmla="*/ 1480 h 1880"/>
                  <a:gd name="T50" fmla="*/ 1968 w 2736"/>
                  <a:gd name="T51" fmla="*/ 1384 h 1880"/>
                  <a:gd name="T52" fmla="*/ 2016 w 2736"/>
                  <a:gd name="T53" fmla="*/ 1432 h 1880"/>
                  <a:gd name="T54" fmla="*/ 2112 w 2736"/>
                  <a:gd name="T55" fmla="*/ 1384 h 1880"/>
                  <a:gd name="T56" fmla="*/ 2160 w 2736"/>
                  <a:gd name="T57" fmla="*/ 1528 h 1880"/>
                  <a:gd name="T58" fmla="*/ 2256 w 2736"/>
                  <a:gd name="T59" fmla="*/ 856 h 1880"/>
                  <a:gd name="T60" fmla="*/ 2304 w 2736"/>
                  <a:gd name="T61" fmla="*/ 904 h 1880"/>
                  <a:gd name="T62" fmla="*/ 2352 w 2736"/>
                  <a:gd name="T63" fmla="*/ 808 h 1880"/>
                  <a:gd name="T64" fmla="*/ 2448 w 2736"/>
                  <a:gd name="T65" fmla="*/ 904 h 1880"/>
                  <a:gd name="T66" fmla="*/ 2544 w 2736"/>
                  <a:gd name="T67" fmla="*/ 952 h 1880"/>
                  <a:gd name="T68" fmla="*/ 2544 w 2736"/>
                  <a:gd name="T69" fmla="*/ 1576 h 1880"/>
                  <a:gd name="T70" fmla="*/ 2640 w 2736"/>
                  <a:gd name="T71" fmla="*/ 1720 h 1880"/>
                  <a:gd name="T72" fmla="*/ 2736 w 2736"/>
                  <a:gd name="T73" fmla="*/ 1816 h 18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6"/>
                  <a:gd name="T112" fmla="*/ 0 h 1880"/>
                  <a:gd name="T113" fmla="*/ 2736 w 2736"/>
                  <a:gd name="T114" fmla="*/ 1880 h 18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6" h="1880">
                    <a:moveTo>
                      <a:pt x="0" y="1864"/>
                    </a:moveTo>
                    <a:cubicBezTo>
                      <a:pt x="72" y="1872"/>
                      <a:pt x="144" y="1880"/>
                      <a:pt x="192" y="1864"/>
                    </a:cubicBezTo>
                    <a:cubicBezTo>
                      <a:pt x="240" y="1848"/>
                      <a:pt x="264" y="1792"/>
                      <a:pt x="288" y="1768"/>
                    </a:cubicBezTo>
                    <a:cubicBezTo>
                      <a:pt x="312" y="1744"/>
                      <a:pt x="312" y="1744"/>
                      <a:pt x="336" y="1720"/>
                    </a:cubicBezTo>
                    <a:cubicBezTo>
                      <a:pt x="360" y="1696"/>
                      <a:pt x="408" y="1704"/>
                      <a:pt x="432" y="1624"/>
                    </a:cubicBezTo>
                    <a:cubicBezTo>
                      <a:pt x="456" y="1544"/>
                      <a:pt x="456" y="1304"/>
                      <a:pt x="480" y="1240"/>
                    </a:cubicBezTo>
                    <a:cubicBezTo>
                      <a:pt x="504" y="1176"/>
                      <a:pt x="552" y="1280"/>
                      <a:pt x="576" y="1240"/>
                    </a:cubicBezTo>
                    <a:cubicBezTo>
                      <a:pt x="600" y="1200"/>
                      <a:pt x="600" y="1072"/>
                      <a:pt x="624" y="1000"/>
                    </a:cubicBezTo>
                    <a:cubicBezTo>
                      <a:pt x="648" y="928"/>
                      <a:pt x="696" y="848"/>
                      <a:pt x="720" y="808"/>
                    </a:cubicBezTo>
                    <a:cubicBezTo>
                      <a:pt x="744" y="768"/>
                      <a:pt x="752" y="784"/>
                      <a:pt x="768" y="760"/>
                    </a:cubicBezTo>
                    <a:cubicBezTo>
                      <a:pt x="784" y="736"/>
                      <a:pt x="792" y="680"/>
                      <a:pt x="816" y="664"/>
                    </a:cubicBezTo>
                    <a:cubicBezTo>
                      <a:pt x="840" y="648"/>
                      <a:pt x="888" y="648"/>
                      <a:pt x="912" y="664"/>
                    </a:cubicBezTo>
                    <a:cubicBezTo>
                      <a:pt x="936" y="680"/>
                      <a:pt x="928" y="776"/>
                      <a:pt x="960" y="760"/>
                    </a:cubicBezTo>
                    <a:cubicBezTo>
                      <a:pt x="992" y="744"/>
                      <a:pt x="1072" y="568"/>
                      <a:pt x="1104" y="568"/>
                    </a:cubicBezTo>
                    <a:cubicBezTo>
                      <a:pt x="1136" y="568"/>
                      <a:pt x="1136" y="840"/>
                      <a:pt x="1152" y="760"/>
                    </a:cubicBezTo>
                    <a:cubicBezTo>
                      <a:pt x="1168" y="680"/>
                      <a:pt x="1176" y="176"/>
                      <a:pt x="1200" y="88"/>
                    </a:cubicBezTo>
                    <a:cubicBezTo>
                      <a:pt x="1224" y="0"/>
                      <a:pt x="1272" y="160"/>
                      <a:pt x="1296" y="232"/>
                    </a:cubicBezTo>
                    <a:cubicBezTo>
                      <a:pt x="1320" y="304"/>
                      <a:pt x="1328" y="496"/>
                      <a:pt x="1344" y="520"/>
                    </a:cubicBezTo>
                    <a:cubicBezTo>
                      <a:pt x="1360" y="544"/>
                      <a:pt x="1368" y="360"/>
                      <a:pt x="1392" y="376"/>
                    </a:cubicBezTo>
                    <a:cubicBezTo>
                      <a:pt x="1416" y="392"/>
                      <a:pt x="1456" y="456"/>
                      <a:pt x="1488" y="616"/>
                    </a:cubicBezTo>
                    <a:cubicBezTo>
                      <a:pt x="1520" y="776"/>
                      <a:pt x="1552" y="1216"/>
                      <a:pt x="1584" y="1336"/>
                    </a:cubicBezTo>
                    <a:cubicBezTo>
                      <a:pt x="1616" y="1456"/>
                      <a:pt x="1656" y="1288"/>
                      <a:pt x="1680" y="1336"/>
                    </a:cubicBezTo>
                    <a:cubicBezTo>
                      <a:pt x="1704" y="1384"/>
                      <a:pt x="1704" y="1600"/>
                      <a:pt x="1728" y="1624"/>
                    </a:cubicBezTo>
                    <a:cubicBezTo>
                      <a:pt x="1752" y="1648"/>
                      <a:pt x="1792" y="1504"/>
                      <a:pt x="1824" y="1480"/>
                    </a:cubicBezTo>
                    <a:cubicBezTo>
                      <a:pt x="1856" y="1456"/>
                      <a:pt x="1896" y="1496"/>
                      <a:pt x="1920" y="1480"/>
                    </a:cubicBezTo>
                    <a:cubicBezTo>
                      <a:pt x="1944" y="1464"/>
                      <a:pt x="1952" y="1392"/>
                      <a:pt x="1968" y="1384"/>
                    </a:cubicBezTo>
                    <a:cubicBezTo>
                      <a:pt x="1984" y="1376"/>
                      <a:pt x="1992" y="1432"/>
                      <a:pt x="2016" y="1432"/>
                    </a:cubicBezTo>
                    <a:cubicBezTo>
                      <a:pt x="2040" y="1432"/>
                      <a:pt x="2088" y="1368"/>
                      <a:pt x="2112" y="1384"/>
                    </a:cubicBezTo>
                    <a:cubicBezTo>
                      <a:pt x="2136" y="1400"/>
                      <a:pt x="2136" y="1616"/>
                      <a:pt x="2160" y="1528"/>
                    </a:cubicBezTo>
                    <a:cubicBezTo>
                      <a:pt x="2184" y="1440"/>
                      <a:pt x="2232" y="960"/>
                      <a:pt x="2256" y="856"/>
                    </a:cubicBezTo>
                    <a:cubicBezTo>
                      <a:pt x="2280" y="752"/>
                      <a:pt x="2288" y="912"/>
                      <a:pt x="2304" y="904"/>
                    </a:cubicBezTo>
                    <a:cubicBezTo>
                      <a:pt x="2320" y="896"/>
                      <a:pt x="2328" y="808"/>
                      <a:pt x="2352" y="808"/>
                    </a:cubicBezTo>
                    <a:cubicBezTo>
                      <a:pt x="2376" y="808"/>
                      <a:pt x="2416" y="880"/>
                      <a:pt x="2448" y="904"/>
                    </a:cubicBezTo>
                    <a:cubicBezTo>
                      <a:pt x="2480" y="928"/>
                      <a:pt x="2528" y="840"/>
                      <a:pt x="2544" y="952"/>
                    </a:cubicBezTo>
                    <a:cubicBezTo>
                      <a:pt x="2560" y="1064"/>
                      <a:pt x="2528" y="1448"/>
                      <a:pt x="2544" y="1576"/>
                    </a:cubicBezTo>
                    <a:cubicBezTo>
                      <a:pt x="2560" y="1704"/>
                      <a:pt x="2608" y="1680"/>
                      <a:pt x="2640" y="1720"/>
                    </a:cubicBezTo>
                    <a:cubicBezTo>
                      <a:pt x="2672" y="1760"/>
                      <a:pt x="2704" y="1788"/>
                      <a:pt x="2736" y="1816"/>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3" name="Freeform 11"/>
              <p:cNvSpPr>
                <a:spLocks/>
              </p:cNvSpPr>
              <p:nvPr/>
            </p:nvSpPr>
            <p:spPr bwMode="auto">
              <a:xfrm>
                <a:off x="1344" y="1808"/>
                <a:ext cx="2736" cy="1472"/>
              </a:xfrm>
              <a:custGeom>
                <a:avLst/>
                <a:gdLst>
                  <a:gd name="T0" fmla="*/ 0 w 2736"/>
                  <a:gd name="T1" fmla="*/ 1456 h 1472"/>
                  <a:gd name="T2" fmla="*/ 192 w 2736"/>
                  <a:gd name="T3" fmla="*/ 1456 h 1472"/>
                  <a:gd name="T4" fmla="*/ 240 w 2736"/>
                  <a:gd name="T5" fmla="*/ 1360 h 1472"/>
                  <a:gd name="T6" fmla="*/ 288 w 2736"/>
                  <a:gd name="T7" fmla="*/ 1264 h 1472"/>
                  <a:gd name="T8" fmla="*/ 336 w 2736"/>
                  <a:gd name="T9" fmla="*/ 1216 h 1472"/>
                  <a:gd name="T10" fmla="*/ 432 w 2736"/>
                  <a:gd name="T11" fmla="*/ 976 h 1472"/>
                  <a:gd name="T12" fmla="*/ 480 w 2736"/>
                  <a:gd name="T13" fmla="*/ 496 h 1472"/>
                  <a:gd name="T14" fmla="*/ 576 w 2736"/>
                  <a:gd name="T15" fmla="*/ 304 h 1472"/>
                  <a:gd name="T16" fmla="*/ 624 w 2736"/>
                  <a:gd name="T17" fmla="*/ 64 h 1472"/>
                  <a:gd name="T18" fmla="*/ 720 w 2736"/>
                  <a:gd name="T19" fmla="*/ 64 h 1472"/>
                  <a:gd name="T20" fmla="*/ 768 w 2736"/>
                  <a:gd name="T21" fmla="*/ 304 h 1472"/>
                  <a:gd name="T22" fmla="*/ 816 w 2736"/>
                  <a:gd name="T23" fmla="*/ 352 h 1472"/>
                  <a:gd name="T24" fmla="*/ 960 w 2736"/>
                  <a:gd name="T25" fmla="*/ 592 h 1472"/>
                  <a:gd name="T26" fmla="*/ 1008 w 2736"/>
                  <a:gd name="T27" fmla="*/ 208 h 1472"/>
                  <a:gd name="T28" fmla="*/ 1104 w 2736"/>
                  <a:gd name="T29" fmla="*/ 64 h 1472"/>
                  <a:gd name="T30" fmla="*/ 1200 w 2736"/>
                  <a:gd name="T31" fmla="*/ 352 h 1472"/>
                  <a:gd name="T32" fmla="*/ 1296 w 2736"/>
                  <a:gd name="T33" fmla="*/ 16 h 1472"/>
                  <a:gd name="T34" fmla="*/ 1344 w 2736"/>
                  <a:gd name="T35" fmla="*/ 448 h 1472"/>
                  <a:gd name="T36" fmla="*/ 1392 w 2736"/>
                  <a:gd name="T37" fmla="*/ 304 h 1472"/>
                  <a:gd name="T38" fmla="*/ 1488 w 2736"/>
                  <a:gd name="T39" fmla="*/ 352 h 1472"/>
                  <a:gd name="T40" fmla="*/ 1584 w 2736"/>
                  <a:gd name="T41" fmla="*/ 256 h 1472"/>
                  <a:gd name="T42" fmla="*/ 1632 w 2736"/>
                  <a:gd name="T43" fmla="*/ 736 h 1472"/>
                  <a:gd name="T44" fmla="*/ 1728 w 2736"/>
                  <a:gd name="T45" fmla="*/ 640 h 1472"/>
                  <a:gd name="T46" fmla="*/ 1776 w 2736"/>
                  <a:gd name="T47" fmla="*/ 784 h 1472"/>
                  <a:gd name="T48" fmla="*/ 1824 w 2736"/>
                  <a:gd name="T49" fmla="*/ 688 h 1472"/>
                  <a:gd name="T50" fmla="*/ 1920 w 2736"/>
                  <a:gd name="T51" fmla="*/ 832 h 1472"/>
                  <a:gd name="T52" fmla="*/ 1968 w 2736"/>
                  <a:gd name="T53" fmla="*/ 688 h 1472"/>
                  <a:gd name="T54" fmla="*/ 2064 w 2736"/>
                  <a:gd name="T55" fmla="*/ 784 h 1472"/>
                  <a:gd name="T56" fmla="*/ 2160 w 2736"/>
                  <a:gd name="T57" fmla="*/ 1072 h 1472"/>
                  <a:gd name="T58" fmla="*/ 2256 w 2736"/>
                  <a:gd name="T59" fmla="*/ 928 h 1472"/>
                  <a:gd name="T60" fmla="*/ 2304 w 2736"/>
                  <a:gd name="T61" fmla="*/ 1168 h 1472"/>
                  <a:gd name="T62" fmla="*/ 2400 w 2736"/>
                  <a:gd name="T63" fmla="*/ 1120 h 1472"/>
                  <a:gd name="T64" fmla="*/ 2544 w 2736"/>
                  <a:gd name="T65" fmla="*/ 1360 h 1472"/>
                  <a:gd name="T66" fmla="*/ 2640 w 2736"/>
                  <a:gd name="T67" fmla="*/ 1360 h 1472"/>
                  <a:gd name="T68" fmla="*/ 2736 w 2736"/>
                  <a:gd name="T69" fmla="*/ 1312 h 14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36"/>
                  <a:gd name="T106" fmla="*/ 0 h 1472"/>
                  <a:gd name="T107" fmla="*/ 2736 w 2736"/>
                  <a:gd name="T108" fmla="*/ 1472 h 14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36" h="1472">
                    <a:moveTo>
                      <a:pt x="0" y="1456"/>
                    </a:moveTo>
                    <a:cubicBezTo>
                      <a:pt x="76" y="1464"/>
                      <a:pt x="152" y="1472"/>
                      <a:pt x="192" y="1456"/>
                    </a:cubicBezTo>
                    <a:cubicBezTo>
                      <a:pt x="232" y="1440"/>
                      <a:pt x="224" y="1392"/>
                      <a:pt x="240" y="1360"/>
                    </a:cubicBezTo>
                    <a:cubicBezTo>
                      <a:pt x="256" y="1328"/>
                      <a:pt x="272" y="1288"/>
                      <a:pt x="288" y="1264"/>
                    </a:cubicBezTo>
                    <a:cubicBezTo>
                      <a:pt x="304" y="1240"/>
                      <a:pt x="312" y="1264"/>
                      <a:pt x="336" y="1216"/>
                    </a:cubicBezTo>
                    <a:cubicBezTo>
                      <a:pt x="360" y="1168"/>
                      <a:pt x="408" y="1096"/>
                      <a:pt x="432" y="976"/>
                    </a:cubicBezTo>
                    <a:cubicBezTo>
                      <a:pt x="456" y="856"/>
                      <a:pt x="456" y="608"/>
                      <a:pt x="480" y="496"/>
                    </a:cubicBezTo>
                    <a:cubicBezTo>
                      <a:pt x="504" y="384"/>
                      <a:pt x="552" y="376"/>
                      <a:pt x="576" y="304"/>
                    </a:cubicBezTo>
                    <a:cubicBezTo>
                      <a:pt x="600" y="232"/>
                      <a:pt x="600" y="104"/>
                      <a:pt x="624" y="64"/>
                    </a:cubicBezTo>
                    <a:cubicBezTo>
                      <a:pt x="648" y="24"/>
                      <a:pt x="696" y="24"/>
                      <a:pt x="720" y="64"/>
                    </a:cubicBezTo>
                    <a:cubicBezTo>
                      <a:pt x="744" y="104"/>
                      <a:pt x="752" y="256"/>
                      <a:pt x="768" y="304"/>
                    </a:cubicBezTo>
                    <a:cubicBezTo>
                      <a:pt x="784" y="352"/>
                      <a:pt x="784" y="304"/>
                      <a:pt x="816" y="352"/>
                    </a:cubicBezTo>
                    <a:cubicBezTo>
                      <a:pt x="848" y="400"/>
                      <a:pt x="928" y="616"/>
                      <a:pt x="960" y="592"/>
                    </a:cubicBezTo>
                    <a:cubicBezTo>
                      <a:pt x="992" y="568"/>
                      <a:pt x="984" y="296"/>
                      <a:pt x="1008" y="208"/>
                    </a:cubicBezTo>
                    <a:cubicBezTo>
                      <a:pt x="1032" y="120"/>
                      <a:pt x="1072" y="40"/>
                      <a:pt x="1104" y="64"/>
                    </a:cubicBezTo>
                    <a:cubicBezTo>
                      <a:pt x="1136" y="88"/>
                      <a:pt x="1168" y="360"/>
                      <a:pt x="1200" y="352"/>
                    </a:cubicBezTo>
                    <a:cubicBezTo>
                      <a:pt x="1232" y="344"/>
                      <a:pt x="1272" y="0"/>
                      <a:pt x="1296" y="16"/>
                    </a:cubicBezTo>
                    <a:cubicBezTo>
                      <a:pt x="1320" y="32"/>
                      <a:pt x="1328" y="400"/>
                      <a:pt x="1344" y="448"/>
                    </a:cubicBezTo>
                    <a:cubicBezTo>
                      <a:pt x="1360" y="496"/>
                      <a:pt x="1368" y="320"/>
                      <a:pt x="1392" y="304"/>
                    </a:cubicBezTo>
                    <a:cubicBezTo>
                      <a:pt x="1416" y="288"/>
                      <a:pt x="1456" y="360"/>
                      <a:pt x="1488" y="352"/>
                    </a:cubicBezTo>
                    <a:cubicBezTo>
                      <a:pt x="1520" y="344"/>
                      <a:pt x="1560" y="192"/>
                      <a:pt x="1584" y="256"/>
                    </a:cubicBezTo>
                    <a:cubicBezTo>
                      <a:pt x="1608" y="320"/>
                      <a:pt x="1608" y="672"/>
                      <a:pt x="1632" y="736"/>
                    </a:cubicBezTo>
                    <a:cubicBezTo>
                      <a:pt x="1656" y="800"/>
                      <a:pt x="1704" y="632"/>
                      <a:pt x="1728" y="640"/>
                    </a:cubicBezTo>
                    <a:cubicBezTo>
                      <a:pt x="1752" y="648"/>
                      <a:pt x="1760" y="776"/>
                      <a:pt x="1776" y="784"/>
                    </a:cubicBezTo>
                    <a:cubicBezTo>
                      <a:pt x="1792" y="792"/>
                      <a:pt x="1800" y="680"/>
                      <a:pt x="1824" y="688"/>
                    </a:cubicBezTo>
                    <a:cubicBezTo>
                      <a:pt x="1848" y="696"/>
                      <a:pt x="1896" y="832"/>
                      <a:pt x="1920" y="832"/>
                    </a:cubicBezTo>
                    <a:cubicBezTo>
                      <a:pt x="1944" y="832"/>
                      <a:pt x="1944" y="696"/>
                      <a:pt x="1968" y="688"/>
                    </a:cubicBezTo>
                    <a:cubicBezTo>
                      <a:pt x="1992" y="680"/>
                      <a:pt x="2032" y="720"/>
                      <a:pt x="2064" y="784"/>
                    </a:cubicBezTo>
                    <a:cubicBezTo>
                      <a:pt x="2096" y="848"/>
                      <a:pt x="2128" y="1048"/>
                      <a:pt x="2160" y="1072"/>
                    </a:cubicBezTo>
                    <a:cubicBezTo>
                      <a:pt x="2192" y="1096"/>
                      <a:pt x="2232" y="912"/>
                      <a:pt x="2256" y="928"/>
                    </a:cubicBezTo>
                    <a:cubicBezTo>
                      <a:pt x="2280" y="944"/>
                      <a:pt x="2280" y="1136"/>
                      <a:pt x="2304" y="1168"/>
                    </a:cubicBezTo>
                    <a:cubicBezTo>
                      <a:pt x="2328" y="1200"/>
                      <a:pt x="2360" y="1088"/>
                      <a:pt x="2400" y="1120"/>
                    </a:cubicBezTo>
                    <a:cubicBezTo>
                      <a:pt x="2440" y="1152"/>
                      <a:pt x="2504" y="1320"/>
                      <a:pt x="2544" y="1360"/>
                    </a:cubicBezTo>
                    <a:cubicBezTo>
                      <a:pt x="2584" y="1400"/>
                      <a:pt x="2608" y="1368"/>
                      <a:pt x="2640" y="1360"/>
                    </a:cubicBezTo>
                    <a:cubicBezTo>
                      <a:pt x="2672" y="1352"/>
                      <a:pt x="2712" y="1320"/>
                      <a:pt x="2736" y="1312"/>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9160" name="Line 12"/>
          <p:cNvSpPr>
            <a:spLocks noChangeShapeType="1"/>
          </p:cNvSpPr>
          <p:nvPr/>
        </p:nvSpPr>
        <p:spPr bwMode="auto">
          <a:xfrm flipV="1">
            <a:off x="2667000" y="1524000"/>
            <a:ext cx="2438400" cy="1066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Oval 13"/>
          <p:cNvSpPr>
            <a:spLocks noChangeArrowheads="1"/>
          </p:cNvSpPr>
          <p:nvPr/>
        </p:nvSpPr>
        <p:spPr bwMode="auto">
          <a:xfrm>
            <a:off x="5003800" y="1371600"/>
            <a:ext cx="1873250"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9162" name="Rectangle 14"/>
          <p:cNvSpPr>
            <a:spLocks noChangeArrowheads="1"/>
          </p:cNvSpPr>
          <p:nvPr/>
        </p:nvSpPr>
        <p:spPr bwMode="auto">
          <a:xfrm>
            <a:off x="7086600" y="1600200"/>
            <a:ext cx="1736725" cy="20732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price  0.0772</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oil 0.0643</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gas 0.0454 </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increase 0.0210</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product 0.0203</a:t>
            </a:r>
          </a:p>
          <a:p>
            <a:pPr eaLnBrk="0" hangingPunct="0"/>
            <a:r>
              <a:rPr lang="en-US" altLang="zh-CN" sz="1600" b="1" i="1">
                <a:latin typeface="Times New Roman" pitchFamily="18" charset="0"/>
                <a:ea typeface="SimSun" pitchFamily="2" charset="-122"/>
              </a:rPr>
              <a:t>fuel  0.0188</a:t>
            </a:r>
          </a:p>
          <a:p>
            <a:pPr eaLnBrk="0" hangingPunct="0"/>
            <a:r>
              <a:rPr lang="en-US" altLang="zh-CN" sz="1600" b="1" i="1">
                <a:latin typeface="Times New Roman" pitchFamily="18" charset="0"/>
                <a:ea typeface="SimSun" pitchFamily="2" charset="-122"/>
              </a:rPr>
              <a:t>company 0.0182</a:t>
            </a:r>
          </a:p>
          <a:p>
            <a:pPr eaLnBrk="0" hangingPunct="0"/>
            <a:r>
              <a:rPr lang="en-US" altLang="zh-CN" sz="1600" b="1" i="1">
                <a:latin typeface="Times New Roman" pitchFamily="18" charset="0"/>
                <a:ea typeface="SimSun" pitchFamily="2" charset="-122"/>
              </a:rPr>
              <a:t>…</a:t>
            </a:r>
          </a:p>
        </p:txBody>
      </p:sp>
      <p:sp>
        <p:nvSpPr>
          <p:cNvPr id="49163" name="Line 15"/>
          <p:cNvSpPr>
            <a:spLocks noChangeShapeType="1"/>
          </p:cNvSpPr>
          <p:nvPr/>
        </p:nvSpPr>
        <p:spPr bwMode="auto">
          <a:xfrm>
            <a:off x="6705600" y="1524000"/>
            <a:ext cx="609600" cy="228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Line 16"/>
          <p:cNvSpPr>
            <a:spLocks noChangeShapeType="1"/>
          </p:cNvSpPr>
          <p:nvPr/>
        </p:nvSpPr>
        <p:spPr bwMode="auto">
          <a:xfrm flipV="1">
            <a:off x="3276600" y="2362200"/>
            <a:ext cx="1143000" cy="304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5" name="Oval 17"/>
          <p:cNvSpPr>
            <a:spLocks noChangeArrowheads="1"/>
          </p:cNvSpPr>
          <p:nvPr/>
        </p:nvSpPr>
        <p:spPr bwMode="auto">
          <a:xfrm>
            <a:off x="4298950" y="2225675"/>
            <a:ext cx="1873250" cy="28892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9166" name="Line 18"/>
          <p:cNvSpPr>
            <a:spLocks noChangeShapeType="1"/>
          </p:cNvSpPr>
          <p:nvPr/>
        </p:nvSpPr>
        <p:spPr bwMode="auto">
          <a:xfrm>
            <a:off x="5943600" y="2362200"/>
            <a:ext cx="990600" cy="17526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Text Box 19"/>
          <p:cNvSpPr txBox="1">
            <a:spLocks noChangeArrowheads="1"/>
          </p:cNvSpPr>
          <p:nvPr/>
        </p:nvSpPr>
        <p:spPr bwMode="auto">
          <a:xfrm>
            <a:off x="4876800" y="1339850"/>
            <a:ext cx="2116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Oil Price</a:t>
            </a:r>
          </a:p>
        </p:txBody>
      </p:sp>
      <p:sp>
        <p:nvSpPr>
          <p:cNvPr id="49168" name="Text Box 20"/>
          <p:cNvSpPr txBox="1">
            <a:spLocks noChangeArrowheads="1"/>
          </p:cNvSpPr>
          <p:nvPr/>
        </p:nvSpPr>
        <p:spPr bwMode="auto">
          <a:xfrm>
            <a:off x="4132263" y="2178050"/>
            <a:ext cx="211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New Orleans</a:t>
            </a:r>
          </a:p>
        </p:txBody>
      </p:sp>
      <p:sp>
        <p:nvSpPr>
          <p:cNvPr id="2" name="Slide Number Placeholder 1"/>
          <p:cNvSpPr>
            <a:spLocks noGrp="1"/>
          </p:cNvSpPr>
          <p:nvPr>
            <p:ph type="sldNum" sz="quarter" idx="12"/>
          </p:nvPr>
        </p:nvSpPr>
        <p:spPr/>
        <p:txBody>
          <a:bodyPr/>
          <a:lstStyle/>
          <a:p>
            <a:fld id="{16A14D8B-FB36-404D-91CA-CEC776FB33B4}" type="slidenum">
              <a:rPr lang="en-US" smtClean="0"/>
              <a:t>24</a:t>
            </a:fld>
            <a:endParaRPr lang="en-US"/>
          </a:p>
        </p:txBody>
      </p:sp>
    </p:spTree>
    <p:extLst>
      <p:ext uri="{BB962C8B-B14F-4D97-AF65-F5344CB8AC3E}">
        <p14:creationId xmlns:p14="http://schemas.microsoft.com/office/powerpoint/2010/main" val="1285775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81000" y="76200"/>
            <a:ext cx="9906000" cy="1143000"/>
          </a:xfrm>
        </p:spPr>
        <p:txBody>
          <a:bodyPr/>
          <a:lstStyle/>
          <a:p>
            <a:r>
              <a:rPr lang="en-US" altLang="zh-CN" sz="3600" smtClean="0">
                <a:ea typeface="SimSun" pitchFamily="2" charset="-122"/>
              </a:rPr>
              <a:t>Theme Snapshots (“Hurricane Katrina”)</a:t>
            </a:r>
          </a:p>
        </p:txBody>
      </p:sp>
      <p:grpSp>
        <p:nvGrpSpPr>
          <p:cNvPr id="50180" name="Group 3"/>
          <p:cNvGrpSpPr>
            <a:grpSpLocks/>
          </p:cNvGrpSpPr>
          <p:nvPr/>
        </p:nvGrpSpPr>
        <p:grpSpPr bwMode="auto">
          <a:xfrm>
            <a:off x="381000" y="1295400"/>
            <a:ext cx="8305800" cy="4564063"/>
            <a:chOff x="7248" y="12708"/>
            <a:chExt cx="5184" cy="2728"/>
          </a:xfrm>
        </p:grpSpPr>
        <p:pic>
          <p:nvPicPr>
            <p:cNvPr id="501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 y="13104"/>
              <a:ext cx="4842"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 y="14100"/>
              <a:ext cx="88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6"/>
            <p:cNvSpPr txBox="1">
              <a:spLocks noChangeArrowheads="1"/>
            </p:cNvSpPr>
            <p:nvPr/>
          </p:nvSpPr>
          <p:spPr bwMode="auto">
            <a:xfrm>
              <a:off x="7872" y="15108"/>
              <a:ext cx="2928"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ltLang="zh-CN" sz="1000">
                  <a:latin typeface="Arial" pitchFamily="34" charset="0"/>
                  <a:ea typeface="SimSun" pitchFamily="2" charset="-122"/>
                  <a:cs typeface="Arial" pitchFamily="34" charset="0"/>
                </a:rPr>
                <a:t>Week4: The theme is again strong along  the east coast and the Gulf of Mexico </a:t>
              </a:r>
            </a:p>
          </p:txBody>
        </p:sp>
        <p:sp>
          <p:nvSpPr>
            <p:cNvPr id="50184" name="Text Box 7"/>
            <p:cNvSpPr txBox="1">
              <a:spLocks noChangeArrowheads="1"/>
            </p:cNvSpPr>
            <p:nvPr/>
          </p:nvSpPr>
          <p:spPr bwMode="auto">
            <a:xfrm>
              <a:off x="9888" y="12900"/>
              <a:ext cx="2304"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ltLang="zh-CN" sz="1000">
                  <a:latin typeface="Arial" pitchFamily="34" charset="0"/>
                  <a:ea typeface="SimSun" pitchFamily="2" charset="-122"/>
                  <a:cs typeface="Arial" pitchFamily="34" charset="0"/>
                </a:rPr>
                <a:t>Week3: The theme distributes more uniformly over  the states</a:t>
              </a:r>
            </a:p>
          </p:txBody>
        </p:sp>
        <p:sp>
          <p:nvSpPr>
            <p:cNvPr id="50185" name="Text Box 8"/>
            <p:cNvSpPr txBox="1">
              <a:spLocks noChangeArrowheads="1"/>
            </p:cNvSpPr>
            <p:nvPr/>
          </p:nvSpPr>
          <p:spPr bwMode="auto">
            <a:xfrm>
              <a:off x="8640" y="12708"/>
              <a:ext cx="2208"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ltLang="zh-CN" sz="1000">
                  <a:latin typeface="Arial" pitchFamily="34" charset="0"/>
                  <a:ea typeface="SimSun" pitchFamily="2" charset="-122"/>
                  <a:cs typeface="Arial" pitchFamily="34" charset="0"/>
                </a:rPr>
                <a:t>Week2: The discussion moves towards the north and west</a:t>
              </a:r>
            </a:p>
          </p:txBody>
        </p:sp>
        <p:sp>
          <p:nvSpPr>
            <p:cNvPr id="50186" name="Text Box 9"/>
            <p:cNvSpPr txBox="1">
              <a:spLocks noChangeArrowheads="1"/>
            </p:cNvSpPr>
            <p:nvPr/>
          </p:nvSpPr>
          <p:spPr bwMode="auto">
            <a:xfrm>
              <a:off x="10224" y="15290"/>
              <a:ext cx="2208"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ltLang="zh-CN" sz="1000">
                  <a:latin typeface="Arial" pitchFamily="34" charset="0"/>
                  <a:ea typeface="SimSun" pitchFamily="2" charset="-122"/>
                  <a:cs typeface="Arial" pitchFamily="34" charset="0"/>
                </a:rPr>
                <a:t>Week5: The theme fades out in most states</a:t>
              </a:r>
            </a:p>
          </p:txBody>
        </p:sp>
        <p:sp>
          <p:nvSpPr>
            <p:cNvPr id="50187" name="Text Box 10"/>
            <p:cNvSpPr txBox="1">
              <a:spLocks noChangeArrowheads="1"/>
            </p:cNvSpPr>
            <p:nvPr/>
          </p:nvSpPr>
          <p:spPr bwMode="auto">
            <a:xfrm>
              <a:off x="7248" y="12900"/>
              <a:ext cx="2304"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ltLang="zh-CN" sz="1000">
                  <a:latin typeface="Arial" pitchFamily="34" charset="0"/>
                  <a:ea typeface="SimSun" pitchFamily="2" charset="-122"/>
                  <a:cs typeface="Arial" pitchFamily="34" charset="0"/>
                </a:rPr>
                <a:t>Week1: The theme is the strongest along the Gulf of Mexico </a:t>
              </a:r>
            </a:p>
          </p:txBody>
        </p:sp>
        <p:sp>
          <p:nvSpPr>
            <p:cNvPr id="50188" name="Line 11"/>
            <p:cNvSpPr>
              <a:spLocks noChangeShapeType="1"/>
            </p:cNvSpPr>
            <p:nvPr/>
          </p:nvSpPr>
          <p:spPr bwMode="auto">
            <a:xfrm flipH="1" flipV="1">
              <a:off x="8496" y="1304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9" name="Line 12"/>
            <p:cNvSpPr>
              <a:spLocks noChangeShapeType="1"/>
            </p:cNvSpPr>
            <p:nvPr/>
          </p:nvSpPr>
          <p:spPr bwMode="auto">
            <a:xfrm flipV="1">
              <a:off x="9744" y="1285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0" name="Line 13"/>
            <p:cNvSpPr>
              <a:spLocks noChangeShapeType="1"/>
            </p:cNvSpPr>
            <p:nvPr/>
          </p:nvSpPr>
          <p:spPr bwMode="auto">
            <a:xfrm flipV="1">
              <a:off x="11760" y="13044"/>
              <a:ext cx="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1" name="Line 14"/>
            <p:cNvSpPr>
              <a:spLocks noChangeShapeType="1"/>
            </p:cNvSpPr>
            <p:nvPr/>
          </p:nvSpPr>
          <p:spPr bwMode="auto">
            <a:xfrm flipH="1">
              <a:off x="9120" y="14820"/>
              <a:ext cx="14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2" name="Line 15"/>
            <p:cNvSpPr>
              <a:spLocks noChangeShapeType="1"/>
            </p:cNvSpPr>
            <p:nvPr/>
          </p:nvSpPr>
          <p:spPr bwMode="auto">
            <a:xfrm>
              <a:off x="11952" y="14916"/>
              <a:ext cx="4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Line 16"/>
            <p:cNvSpPr>
              <a:spLocks noChangeShapeType="1"/>
            </p:cNvSpPr>
            <p:nvPr/>
          </p:nvSpPr>
          <p:spPr bwMode="auto">
            <a:xfrm flipV="1">
              <a:off x="8640" y="14004"/>
              <a:ext cx="4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4" name="Line 17"/>
            <p:cNvSpPr>
              <a:spLocks noChangeShapeType="1"/>
            </p:cNvSpPr>
            <p:nvPr/>
          </p:nvSpPr>
          <p:spPr bwMode="auto">
            <a:xfrm flipV="1">
              <a:off x="8688" y="1410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5" name="Line 18"/>
            <p:cNvSpPr>
              <a:spLocks noChangeShapeType="1"/>
            </p:cNvSpPr>
            <p:nvPr/>
          </p:nvSpPr>
          <p:spPr bwMode="auto">
            <a:xfrm>
              <a:off x="8688" y="1424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16A14D8B-FB36-404D-91CA-CEC776FB33B4}" type="slidenum">
              <a:rPr lang="en-US" smtClean="0"/>
              <a:t>25</a:t>
            </a:fld>
            <a:endParaRPr lang="en-US"/>
          </a:p>
        </p:txBody>
      </p:sp>
    </p:spTree>
    <p:extLst>
      <p:ext uri="{BB962C8B-B14F-4D97-AF65-F5344CB8AC3E}">
        <p14:creationId xmlns:p14="http://schemas.microsoft.com/office/powerpoint/2010/main" val="626009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ltLang="zh-CN" smtClean="0">
                <a:ea typeface="SimSun" pitchFamily="2" charset="-122"/>
              </a:rPr>
              <a:t>Theme Life Cycles (KDD Papers)</a:t>
            </a:r>
          </a:p>
        </p:txBody>
      </p:sp>
      <p:graphicFrame>
        <p:nvGraphicFramePr>
          <p:cNvPr id="4098" name="Object 3"/>
          <p:cNvGraphicFramePr>
            <a:graphicFrameLocks noGrp="1" noChangeAspect="1"/>
          </p:cNvGraphicFramePr>
          <p:nvPr>
            <p:ph idx="1"/>
          </p:nvPr>
        </p:nvGraphicFramePr>
        <p:xfrm>
          <a:off x="304800" y="1676400"/>
          <a:ext cx="5986463" cy="3811588"/>
        </p:xfrm>
        <a:graphic>
          <a:graphicData uri="http://schemas.openxmlformats.org/presentationml/2006/ole">
            <mc:AlternateContent xmlns:mc="http://schemas.openxmlformats.org/markup-compatibility/2006">
              <mc:Choice xmlns:v="urn:schemas-microsoft-com:vml" Requires="v">
                <p:oleObj spid="_x0000_s3111" name="图表" r:id="rId3" imgW="5848350" imgH="3724250" progId="Excel.Sheet.8">
                  <p:embed/>
                </p:oleObj>
              </mc:Choice>
              <mc:Fallback>
                <p:oleObj name="图表" r:id="rId3" imgW="5848350" imgH="372425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5986463" cy="38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4716463" y="1484313"/>
            <a:ext cx="4103687" cy="1339850"/>
            <a:chOff x="2880" y="935"/>
            <a:chExt cx="2585" cy="844"/>
          </a:xfrm>
        </p:grpSpPr>
        <p:sp>
          <p:nvSpPr>
            <p:cNvPr id="4128" name="Oval 6"/>
            <p:cNvSpPr>
              <a:spLocks noChangeArrowheads="1"/>
            </p:cNvSpPr>
            <p:nvPr/>
          </p:nvSpPr>
          <p:spPr bwMode="auto">
            <a:xfrm>
              <a:off x="2880" y="1253"/>
              <a:ext cx="1089" cy="13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129" name="Rectangle 7"/>
            <p:cNvSpPr>
              <a:spLocks noChangeArrowheads="1"/>
            </p:cNvSpPr>
            <p:nvPr/>
          </p:nvSpPr>
          <p:spPr bwMode="auto">
            <a:xfrm>
              <a:off x="4195" y="935"/>
              <a:ext cx="1270" cy="844"/>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gene  0.0173</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expressions  0.0096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probability 0.0081</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microarray 0.0038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t>
              </a:r>
            </a:p>
          </p:txBody>
        </p:sp>
        <p:sp>
          <p:nvSpPr>
            <p:cNvPr id="4130" name="Line 8"/>
            <p:cNvSpPr>
              <a:spLocks noChangeShapeType="1"/>
            </p:cNvSpPr>
            <p:nvPr/>
          </p:nvSpPr>
          <p:spPr bwMode="auto">
            <a:xfrm flipV="1">
              <a:off x="3878" y="1162"/>
              <a:ext cx="499" cy="18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4572000" y="2708275"/>
            <a:ext cx="4176713" cy="1339850"/>
            <a:chOff x="2880" y="1706"/>
            <a:chExt cx="2631" cy="844"/>
          </a:xfrm>
        </p:grpSpPr>
        <p:sp>
          <p:nvSpPr>
            <p:cNvPr id="4125" name="Rectangle 10"/>
            <p:cNvSpPr>
              <a:spLocks noChangeArrowheads="1"/>
            </p:cNvSpPr>
            <p:nvPr/>
          </p:nvSpPr>
          <p:spPr bwMode="auto">
            <a:xfrm>
              <a:off x="4241" y="1706"/>
              <a:ext cx="1270" cy="844"/>
            </a:xfrm>
            <a:prstGeom prst="rect">
              <a:avLst/>
            </a:prstGeom>
            <a:noFill/>
            <a:ln w="254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marketing  0.0087</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customer  0.0086</a:t>
              </a:r>
            </a:p>
            <a:p>
              <a:pPr eaLnBrk="0" hangingPunct="0"/>
              <a:r>
                <a:rPr lang="en-US" altLang="zh-CN" sz="1600" b="1" i="1">
                  <a:latin typeface="Times New Roman" pitchFamily="18" charset="0"/>
                  <a:ea typeface="SimSun" pitchFamily="2" charset="-122"/>
                </a:rPr>
                <a:t>model 0.0079</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business 0.0048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t>
              </a:r>
            </a:p>
          </p:txBody>
        </p:sp>
        <p:sp>
          <p:nvSpPr>
            <p:cNvPr id="4126" name="Oval 11"/>
            <p:cNvSpPr>
              <a:spLocks noChangeArrowheads="1"/>
            </p:cNvSpPr>
            <p:nvPr/>
          </p:nvSpPr>
          <p:spPr bwMode="auto">
            <a:xfrm>
              <a:off x="2880" y="2115"/>
              <a:ext cx="1089" cy="13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127" name="Line 12"/>
            <p:cNvSpPr>
              <a:spLocks noChangeShapeType="1"/>
            </p:cNvSpPr>
            <p:nvPr/>
          </p:nvSpPr>
          <p:spPr bwMode="auto">
            <a:xfrm flipV="1">
              <a:off x="3878" y="1888"/>
              <a:ext cx="454" cy="317"/>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3"/>
          <p:cNvGrpSpPr>
            <a:grpSpLocks/>
          </p:cNvGrpSpPr>
          <p:nvPr/>
        </p:nvGrpSpPr>
        <p:grpSpPr bwMode="auto">
          <a:xfrm>
            <a:off x="4643438" y="2852738"/>
            <a:ext cx="3816350" cy="2203450"/>
            <a:chOff x="2925" y="1797"/>
            <a:chExt cx="2404" cy="1388"/>
          </a:xfrm>
        </p:grpSpPr>
        <p:sp>
          <p:nvSpPr>
            <p:cNvPr id="4122" name="Oval 14"/>
            <p:cNvSpPr>
              <a:spLocks noChangeArrowheads="1"/>
            </p:cNvSpPr>
            <p:nvPr/>
          </p:nvSpPr>
          <p:spPr bwMode="auto">
            <a:xfrm>
              <a:off x="2925" y="1797"/>
              <a:ext cx="1089" cy="136"/>
            </a:xfrm>
            <a:prstGeom prst="ellipse">
              <a:avLst/>
            </a:pr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1600" b="1" i="1">
                <a:latin typeface="Times New Roman" pitchFamily="18" charset="0"/>
                <a:ea typeface="SimSun" pitchFamily="2" charset="-122"/>
              </a:endParaRPr>
            </a:p>
          </p:txBody>
        </p:sp>
        <p:sp>
          <p:nvSpPr>
            <p:cNvPr id="4123" name="Rectangle 15"/>
            <p:cNvSpPr>
              <a:spLocks noChangeArrowheads="1"/>
            </p:cNvSpPr>
            <p:nvPr/>
          </p:nvSpPr>
          <p:spPr bwMode="auto">
            <a:xfrm>
              <a:off x="4059" y="2495"/>
              <a:ext cx="1270" cy="690"/>
            </a:xfrm>
            <a:prstGeom prst="rect">
              <a:avLst/>
            </a:prstGeom>
            <a:noFill/>
            <a:ln w="25400" algn="ctr">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rules  0.0142</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association  0.0064</a:t>
              </a:r>
            </a:p>
            <a:p>
              <a:pPr eaLnBrk="0" hangingPunct="0"/>
              <a:r>
                <a:rPr lang="en-US" altLang="zh-CN" sz="1600" b="1" i="1">
                  <a:latin typeface="Times New Roman" pitchFamily="18" charset="0"/>
                  <a:ea typeface="SimSun" pitchFamily="2" charset="-122"/>
                </a:rPr>
                <a:t>support 0.0053</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t>
              </a:r>
            </a:p>
          </p:txBody>
        </p:sp>
        <p:sp>
          <p:nvSpPr>
            <p:cNvPr id="4124" name="Line 16"/>
            <p:cNvSpPr>
              <a:spLocks noChangeShapeType="1"/>
            </p:cNvSpPr>
            <p:nvPr/>
          </p:nvSpPr>
          <p:spPr bwMode="auto">
            <a:xfrm>
              <a:off x="3878" y="1842"/>
              <a:ext cx="272" cy="772"/>
            </a:xfrm>
            <a:prstGeom prst="line">
              <a:avLst/>
            </a:prstGeom>
            <a:noFill/>
            <a:ln w="254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7"/>
          <p:cNvGrpSpPr>
            <a:grpSpLocks/>
          </p:cNvGrpSpPr>
          <p:nvPr/>
        </p:nvGrpSpPr>
        <p:grpSpPr bwMode="auto">
          <a:xfrm>
            <a:off x="1547813" y="3573463"/>
            <a:ext cx="2879725" cy="576262"/>
            <a:chOff x="975" y="2251"/>
            <a:chExt cx="1814" cy="363"/>
          </a:xfrm>
        </p:grpSpPr>
        <p:sp>
          <p:nvSpPr>
            <p:cNvPr id="4117" name="Line 18"/>
            <p:cNvSpPr>
              <a:spLocks noChangeShapeType="1"/>
            </p:cNvSpPr>
            <p:nvPr/>
          </p:nvSpPr>
          <p:spPr bwMode="auto">
            <a:xfrm>
              <a:off x="975" y="2614"/>
              <a:ext cx="3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19"/>
            <p:cNvSpPr>
              <a:spLocks noChangeShapeType="1"/>
            </p:cNvSpPr>
            <p:nvPr/>
          </p:nvSpPr>
          <p:spPr bwMode="auto">
            <a:xfrm flipV="1">
              <a:off x="1338" y="2523"/>
              <a:ext cx="363" cy="9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Line 20"/>
            <p:cNvSpPr>
              <a:spLocks noChangeShapeType="1"/>
            </p:cNvSpPr>
            <p:nvPr/>
          </p:nvSpPr>
          <p:spPr bwMode="auto">
            <a:xfrm flipV="1">
              <a:off x="1701" y="2296"/>
              <a:ext cx="408" cy="22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1"/>
            <p:cNvSpPr>
              <a:spLocks noChangeShapeType="1"/>
            </p:cNvSpPr>
            <p:nvPr/>
          </p:nvSpPr>
          <p:spPr bwMode="auto">
            <a:xfrm flipV="1">
              <a:off x="2109" y="2251"/>
              <a:ext cx="317" cy="4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2"/>
            <p:cNvSpPr>
              <a:spLocks noChangeShapeType="1"/>
            </p:cNvSpPr>
            <p:nvPr/>
          </p:nvSpPr>
          <p:spPr bwMode="auto">
            <a:xfrm>
              <a:off x="2426" y="2251"/>
              <a:ext cx="3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3"/>
          <p:cNvGrpSpPr>
            <a:grpSpLocks/>
          </p:cNvGrpSpPr>
          <p:nvPr/>
        </p:nvGrpSpPr>
        <p:grpSpPr bwMode="auto">
          <a:xfrm>
            <a:off x="1547813" y="2781300"/>
            <a:ext cx="2952750" cy="935038"/>
            <a:chOff x="975" y="1752"/>
            <a:chExt cx="1860" cy="589"/>
          </a:xfrm>
        </p:grpSpPr>
        <p:sp>
          <p:nvSpPr>
            <p:cNvPr id="4112" name="Line 24"/>
            <p:cNvSpPr>
              <a:spLocks noChangeShapeType="1"/>
            </p:cNvSpPr>
            <p:nvPr/>
          </p:nvSpPr>
          <p:spPr bwMode="auto">
            <a:xfrm>
              <a:off x="975" y="1752"/>
              <a:ext cx="36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25"/>
            <p:cNvSpPr>
              <a:spLocks noChangeShapeType="1"/>
            </p:cNvSpPr>
            <p:nvPr/>
          </p:nvSpPr>
          <p:spPr bwMode="auto">
            <a:xfrm>
              <a:off x="1338" y="1752"/>
              <a:ext cx="363" cy="18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26"/>
            <p:cNvSpPr>
              <a:spLocks noChangeShapeType="1"/>
            </p:cNvSpPr>
            <p:nvPr/>
          </p:nvSpPr>
          <p:spPr bwMode="auto">
            <a:xfrm>
              <a:off x="1701" y="1933"/>
              <a:ext cx="363" cy="13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27"/>
            <p:cNvSpPr>
              <a:spLocks noChangeShapeType="1"/>
            </p:cNvSpPr>
            <p:nvPr/>
          </p:nvSpPr>
          <p:spPr bwMode="auto">
            <a:xfrm>
              <a:off x="2064" y="2069"/>
              <a:ext cx="408" cy="22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8"/>
            <p:cNvSpPr>
              <a:spLocks noChangeShapeType="1"/>
            </p:cNvSpPr>
            <p:nvPr/>
          </p:nvSpPr>
          <p:spPr bwMode="auto">
            <a:xfrm>
              <a:off x="2472" y="2296"/>
              <a:ext cx="363" cy="4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9"/>
          <p:cNvGrpSpPr>
            <a:grpSpLocks/>
          </p:cNvGrpSpPr>
          <p:nvPr/>
        </p:nvGrpSpPr>
        <p:grpSpPr bwMode="auto">
          <a:xfrm>
            <a:off x="1547813" y="2420938"/>
            <a:ext cx="2952750" cy="1584325"/>
            <a:chOff x="975" y="1525"/>
            <a:chExt cx="1860" cy="998"/>
          </a:xfrm>
        </p:grpSpPr>
        <p:sp>
          <p:nvSpPr>
            <p:cNvPr id="4107" name="Line 30"/>
            <p:cNvSpPr>
              <a:spLocks noChangeShapeType="1"/>
            </p:cNvSpPr>
            <p:nvPr/>
          </p:nvSpPr>
          <p:spPr bwMode="auto">
            <a:xfrm flipV="1">
              <a:off x="975" y="1525"/>
              <a:ext cx="363" cy="40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8" name="Line 31"/>
            <p:cNvSpPr>
              <a:spLocks noChangeShapeType="1"/>
            </p:cNvSpPr>
            <p:nvPr/>
          </p:nvSpPr>
          <p:spPr bwMode="auto">
            <a:xfrm>
              <a:off x="1338" y="1525"/>
              <a:ext cx="363" cy="317"/>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9" name="Line 32"/>
            <p:cNvSpPr>
              <a:spLocks noChangeShapeType="1"/>
            </p:cNvSpPr>
            <p:nvPr/>
          </p:nvSpPr>
          <p:spPr bwMode="auto">
            <a:xfrm>
              <a:off x="1701" y="1842"/>
              <a:ext cx="363" cy="91"/>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 name="Line 33"/>
            <p:cNvSpPr>
              <a:spLocks noChangeShapeType="1"/>
            </p:cNvSpPr>
            <p:nvPr/>
          </p:nvSpPr>
          <p:spPr bwMode="auto">
            <a:xfrm>
              <a:off x="2064" y="1933"/>
              <a:ext cx="362" cy="499"/>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 name="Line 34"/>
            <p:cNvSpPr>
              <a:spLocks noChangeShapeType="1"/>
            </p:cNvSpPr>
            <p:nvPr/>
          </p:nvSpPr>
          <p:spPr bwMode="auto">
            <a:xfrm>
              <a:off x="2426" y="2432"/>
              <a:ext cx="409" cy="91"/>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Slide Number Placeholder 7"/>
          <p:cNvSpPr>
            <a:spLocks noGrp="1"/>
          </p:cNvSpPr>
          <p:nvPr>
            <p:ph type="sldNum" sz="quarter" idx="12"/>
          </p:nvPr>
        </p:nvSpPr>
        <p:spPr/>
        <p:txBody>
          <a:bodyPr/>
          <a:lstStyle/>
          <a:p>
            <a:fld id="{16A14D8B-FB36-404D-91CA-CEC776FB33B4}" type="slidenum">
              <a:rPr lang="en-US" smtClean="0"/>
              <a:t>26</a:t>
            </a:fld>
            <a:endParaRPr lang="en-US"/>
          </a:p>
        </p:txBody>
      </p:sp>
    </p:spTree>
    <p:extLst>
      <p:ext uri="{BB962C8B-B14F-4D97-AF65-F5344CB8AC3E}">
        <p14:creationId xmlns:p14="http://schemas.microsoft.com/office/powerpoint/2010/main" val="3965759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zh-CN" smtClean="0">
                <a:ea typeface="SimSun" pitchFamily="2" charset="-122"/>
              </a:rPr>
              <a:t>Theme Evolution Graph: KDD</a:t>
            </a:r>
          </a:p>
        </p:txBody>
      </p:sp>
      <p:sp>
        <p:nvSpPr>
          <p:cNvPr id="51204" name="Line 3"/>
          <p:cNvSpPr>
            <a:spLocks noChangeShapeType="1"/>
          </p:cNvSpPr>
          <p:nvPr/>
        </p:nvSpPr>
        <p:spPr bwMode="auto">
          <a:xfrm>
            <a:off x="684213" y="1427163"/>
            <a:ext cx="734536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5" name="Text Box 4"/>
          <p:cNvSpPr txBox="1">
            <a:spLocks noChangeArrowheads="1"/>
          </p:cNvSpPr>
          <p:nvPr/>
        </p:nvSpPr>
        <p:spPr bwMode="auto">
          <a:xfrm>
            <a:off x="8029575" y="1066800"/>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T</a:t>
            </a:r>
          </a:p>
        </p:txBody>
      </p:sp>
      <p:sp>
        <p:nvSpPr>
          <p:cNvPr id="51206" name="Rectangle 5"/>
          <p:cNvSpPr>
            <a:spLocks noChangeArrowheads="1"/>
          </p:cNvSpPr>
          <p:nvPr/>
        </p:nvSpPr>
        <p:spPr bwMode="auto">
          <a:xfrm>
            <a:off x="2339975" y="1844675"/>
            <a:ext cx="1368425" cy="15843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SVM     0.007</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criteria 0.007</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classifica – tion      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linear   0.005</a:t>
            </a:r>
          </a:p>
          <a:p>
            <a:pPr eaLnBrk="0" hangingPunct="0"/>
            <a:r>
              <a:rPr lang="en-US" altLang="zh-CN" sz="1600" b="1" i="1">
                <a:latin typeface="Times New Roman" pitchFamily="18" charset="0"/>
                <a:ea typeface="SimSun" pitchFamily="2" charset="-122"/>
              </a:rPr>
              <a:t>…</a:t>
            </a:r>
          </a:p>
        </p:txBody>
      </p:sp>
      <p:sp>
        <p:nvSpPr>
          <p:cNvPr id="51207" name="Line 6"/>
          <p:cNvSpPr>
            <a:spLocks noChangeShapeType="1"/>
          </p:cNvSpPr>
          <p:nvPr/>
        </p:nvSpPr>
        <p:spPr bwMode="auto">
          <a:xfrm flipV="1">
            <a:off x="1763713" y="3141663"/>
            <a:ext cx="504825" cy="431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8" name="Line 7"/>
          <p:cNvSpPr>
            <a:spLocks noChangeShapeType="1"/>
          </p:cNvSpPr>
          <p:nvPr/>
        </p:nvSpPr>
        <p:spPr bwMode="auto">
          <a:xfrm flipV="1">
            <a:off x="3778250" y="2276475"/>
            <a:ext cx="288925" cy="2159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9" name="Rectangle 8"/>
          <p:cNvSpPr>
            <a:spLocks noChangeArrowheads="1"/>
          </p:cNvSpPr>
          <p:nvPr/>
        </p:nvSpPr>
        <p:spPr bwMode="auto">
          <a:xfrm>
            <a:off x="250825" y="3500438"/>
            <a:ext cx="1584325" cy="1584325"/>
          </a:xfrm>
          <a:prstGeom prst="rect">
            <a:avLst/>
          </a:prstGeom>
          <a:noFill/>
          <a:ln w="2540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decision  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tree         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classifier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class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Bayes       0.005</a:t>
            </a:r>
          </a:p>
          <a:p>
            <a:pPr eaLnBrk="0" hangingPunct="0"/>
            <a:r>
              <a:rPr lang="en-US" altLang="zh-CN" sz="1600" b="1" i="1">
                <a:latin typeface="Times New Roman" pitchFamily="18" charset="0"/>
                <a:ea typeface="SimSun" pitchFamily="2" charset="-122"/>
              </a:rPr>
              <a:t>…</a:t>
            </a:r>
          </a:p>
        </p:txBody>
      </p:sp>
      <p:sp>
        <p:nvSpPr>
          <p:cNvPr id="51210" name="Rectangle 9"/>
          <p:cNvSpPr>
            <a:spLocks noChangeArrowheads="1"/>
          </p:cNvSpPr>
          <p:nvPr/>
        </p:nvSpPr>
        <p:spPr bwMode="auto">
          <a:xfrm>
            <a:off x="3708400" y="4019550"/>
            <a:ext cx="1655763" cy="20732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Classifica </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 tion         0.015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text            0.013</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unlabeled  0.012</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document  0.008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labeled      0.008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learning    0.007</a:t>
            </a:r>
          </a:p>
          <a:p>
            <a:pPr eaLnBrk="0" hangingPunct="0"/>
            <a:r>
              <a:rPr lang="en-US" altLang="zh-CN" sz="1600" b="1" i="1">
                <a:latin typeface="Times New Roman" pitchFamily="18" charset="0"/>
                <a:ea typeface="SimSun" pitchFamily="2" charset="-122"/>
              </a:rPr>
              <a:t>…</a:t>
            </a:r>
          </a:p>
        </p:txBody>
      </p:sp>
      <p:sp>
        <p:nvSpPr>
          <p:cNvPr id="51211" name="Line 10"/>
          <p:cNvSpPr>
            <a:spLocks noChangeShapeType="1"/>
          </p:cNvSpPr>
          <p:nvPr/>
        </p:nvSpPr>
        <p:spPr bwMode="auto">
          <a:xfrm>
            <a:off x="1763713" y="4365625"/>
            <a:ext cx="1871662" cy="5032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2" name="Rectangle 11"/>
          <p:cNvSpPr>
            <a:spLocks noChangeArrowheads="1"/>
          </p:cNvSpPr>
          <p:nvPr/>
        </p:nvSpPr>
        <p:spPr bwMode="auto">
          <a:xfrm>
            <a:off x="6011863" y="4221163"/>
            <a:ext cx="1512887" cy="20732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Informa </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 tion     0.012</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web        0.010</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social     0.008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retrieval 0.007</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distance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networks 0.004</a:t>
            </a:r>
          </a:p>
          <a:p>
            <a:pPr eaLnBrk="0" hangingPunct="0"/>
            <a:r>
              <a:rPr lang="en-US" altLang="zh-CN" sz="1600" b="1" i="1">
                <a:latin typeface="Times New Roman" pitchFamily="18" charset="0"/>
                <a:ea typeface="SimSun" pitchFamily="2" charset="-122"/>
              </a:rPr>
              <a:t>…</a:t>
            </a:r>
          </a:p>
        </p:txBody>
      </p:sp>
      <p:sp>
        <p:nvSpPr>
          <p:cNvPr id="51213" name="Line 12"/>
          <p:cNvSpPr>
            <a:spLocks noChangeShapeType="1"/>
          </p:cNvSpPr>
          <p:nvPr/>
        </p:nvSpPr>
        <p:spPr bwMode="auto">
          <a:xfrm flipV="1">
            <a:off x="5435600" y="5084763"/>
            <a:ext cx="5048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4" name="Rectangle 13"/>
          <p:cNvSpPr>
            <a:spLocks noChangeArrowheads="1"/>
          </p:cNvSpPr>
          <p:nvPr/>
        </p:nvSpPr>
        <p:spPr bwMode="auto">
          <a:xfrm>
            <a:off x="1476375" y="5575300"/>
            <a:ext cx="1368425" cy="5905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altLang="zh-CN" sz="1600" b="1" i="1">
                <a:latin typeface="Times New Roman" pitchFamily="18" charset="0"/>
                <a:ea typeface="SimSun" pitchFamily="2" charset="-122"/>
              </a:rPr>
              <a:t>…</a:t>
            </a:r>
          </a:p>
          <a:p>
            <a:pPr algn="ctr" eaLnBrk="0" hangingPunct="0"/>
            <a:r>
              <a:rPr lang="en-US" altLang="zh-CN" sz="1600" b="1" i="1">
                <a:latin typeface="Times New Roman" pitchFamily="18" charset="0"/>
                <a:ea typeface="SimSun" pitchFamily="2" charset="-122"/>
              </a:rPr>
              <a:t>…</a:t>
            </a:r>
          </a:p>
        </p:txBody>
      </p:sp>
      <p:sp>
        <p:nvSpPr>
          <p:cNvPr id="51215" name="Text Box 14"/>
          <p:cNvSpPr txBox="1">
            <a:spLocks noChangeArrowheads="1"/>
          </p:cNvSpPr>
          <p:nvPr/>
        </p:nvSpPr>
        <p:spPr bwMode="auto">
          <a:xfrm>
            <a:off x="468313" y="1052513"/>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1999</a:t>
            </a:r>
          </a:p>
        </p:txBody>
      </p:sp>
      <p:sp>
        <p:nvSpPr>
          <p:cNvPr id="51216" name="Line 15"/>
          <p:cNvSpPr>
            <a:spLocks noChangeShapeType="1"/>
          </p:cNvSpPr>
          <p:nvPr/>
        </p:nvSpPr>
        <p:spPr bwMode="auto">
          <a:xfrm flipV="1">
            <a:off x="2916238" y="4365625"/>
            <a:ext cx="360362" cy="1511300"/>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7" name="Rectangle 16"/>
          <p:cNvSpPr>
            <a:spLocks noChangeArrowheads="1"/>
          </p:cNvSpPr>
          <p:nvPr/>
        </p:nvSpPr>
        <p:spPr bwMode="auto">
          <a:xfrm>
            <a:off x="4067175" y="5734050"/>
            <a:ext cx="165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600" b="1" i="1">
                <a:latin typeface="Times New Roman" pitchFamily="18" charset="0"/>
                <a:ea typeface="SimSun" pitchFamily="2" charset="-122"/>
              </a:rPr>
              <a:t>…</a:t>
            </a:r>
          </a:p>
        </p:txBody>
      </p:sp>
      <p:sp>
        <p:nvSpPr>
          <p:cNvPr id="51218" name="Rectangle 17"/>
          <p:cNvSpPr>
            <a:spLocks noChangeArrowheads="1"/>
          </p:cNvSpPr>
          <p:nvPr/>
        </p:nvSpPr>
        <p:spPr bwMode="auto">
          <a:xfrm>
            <a:off x="4067175" y="1557338"/>
            <a:ext cx="1368425" cy="15843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web    0.009</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classifica –tion    0.007</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features0.006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topic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t>
            </a:r>
          </a:p>
        </p:txBody>
      </p:sp>
      <p:sp>
        <p:nvSpPr>
          <p:cNvPr id="51219" name="Rectangle 18"/>
          <p:cNvSpPr>
            <a:spLocks noChangeArrowheads="1"/>
          </p:cNvSpPr>
          <p:nvPr/>
        </p:nvSpPr>
        <p:spPr bwMode="auto">
          <a:xfrm>
            <a:off x="5795963" y="1844675"/>
            <a:ext cx="1655762" cy="15843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mixture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random 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cluster  0.006</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clustering  0.005</a:t>
            </a:r>
          </a:p>
          <a:p>
            <a:pPr eaLnBrk="0" hangingPunct="0"/>
            <a:r>
              <a:rPr lang="en-US" altLang="zh-CN" sz="1600" b="1" i="1">
                <a:latin typeface="Times New Roman" pitchFamily="18" charset="0"/>
                <a:ea typeface="SimSun" pitchFamily="2" charset="-122"/>
              </a:rPr>
              <a:t>variables   0.005</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a:t>
            </a:r>
          </a:p>
        </p:txBody>
      </p:sp>
      <p:sp>
        <p:nvSpPr>
          <p:cNvPr id="51220" name="Rectangle 19"/>
          <p:cNvSpPr>
            <a:spLocks noChangeArrowheads="1"/>
          </p:cNvSpPr>
          <p:nvPr/>
        </p:nvSpPr>
        <p:spPr bwMode="auto">
          <a:xfrm>
            <a:off x="7524750" y="3068638"/>
            <a:ext cx="1439863" cy="15843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600" b="1" i="1">
                <a:latin typeface="Times New Roman" pitchFamily="18" charset="0"/>
                <a:ea typeface="SimSun" pitchFamily="2" charset="-122"/>
              </a:rPr>
              <a:t>topic    0.010</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mixture 0.008</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LDA     0.006 </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semantic    </a:t>
            </a:r>
            <a:br>
              <a:rPr lang="en-US" altLang="zh-CN" sz="1600" b="1" i="1">
                <a:latin typeface="Times New Roman" pitchFamily="18" charset="0"/>
                <a:ea typeface="SimSun" pitchFamily="2" charset="-122"/>
              </a:rPr>
            </a:br>
            <a:r>
              <a:rPr lang="en-US" altLang="zh-CN" sz="1600" b="1" i="1">
                <a:latin typeface="Times New Roman" pitchFamily="18" charset="0"/>
                <a:ea typeface="SimSun" pitchFamily="2" charset="-122"/>
              </a:rPr>
              <a:t>              0.005</a:t>
            </a:r>
          </a:p>
          <a:p>
            <a:pPr eaLnBrk="0" hangingPunct="0"/>
            <a:r>
              <a:rPr lang="en-US" altLang="zh-CN" sz="1600" b="1" i="1">
                <a:latin typeface="Times New Roman" pitchFamily="18" charset="0"/>
                <a:ea typeface="SimSun" pitchFamily="2" charset="-122"/>
              </a:rPr>
              <a:t>…</a:t>
            </a:r>
          </a:p>
        </p:txBody>
      </p:sp>
      <p:sp>
        <p:nvSpPr>
          <p:cNvPr id="51221" name="Line 20"/>
          <p:cNvSpPr>
            <a:spLocks noChangeShapeType="1"/>
          </p:cNvSpPr>
          <p:nvPr/>
        </p:nvSpPr>
        <p:spPr bwMode="auto">
          <a:xfrm>
            <a:off x="5435600" y="2276475"/>
            <a:ext cx="430213" cy="7143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2" name="Line 21"/>
          <p:cNvSpPr>
            <a:spLocks noChangeShapeType="1"/>
          </p:cNvSpPr>
          <p:nvPr/>
        </p:nvSpPr>
        <p:spPr bwMode="auto">
          <a:xfrm>
            <a:off x="7524750" y="2566988"/>
            <a:ext cx="360363" cy="43021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3" name="Rectangle 22"/>
          <p:cNvSpPr>
            <a:spLocks noChangeArrowheads="1"/>
          </p:cNvSpPr>
          <p:nvPr/>
        </p:nvSpPr>
        <p:spPr bwMode="auto">
          <a:xfrm>
            <a:off x="3348038" y="37893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ltLang="zh-CN" sz="1600" b="1" i="1">
                <a:latin typeface="Times New Roman" pitchFamily="18" charset="0"/>
                <a:ea typeface="SimSun" pitchFamily="2" charset="-122"/>
              </a:rPr>
              <a:t>…</a:t>
            </a:r>
          </a:p>
        </p:txBody>
      </p:sp>
      <p:sp>
        <p:nvSpPr>
          <p:cNvPr id="51224" name="Text Box 23"/>
          <p:cNvSpPr txBox="1">
            <a:spLocks noChangeArrowheads="1"/>
          </p:cNvSpPr>
          <p:nvPr/>
        </p:nvSpPr>
        <p:spPr bwMode="auto">
          <a:xfrm>
            <a:off x="1547813" y="1052513"/>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2000</a:t>
            </a:r>
          </a:p>
        </p:txBody>
      </p:sp>
      <p:sp>
        <p:nvSpPr>
          <p:cNvPr id="51225" name="Text Box 24"/>
          <p:cNvSpPr txBox="1">
            <a:spLocks noChangeArrowheads="1"/>
          </p:cNvSpPr>
          <p:nvPr/>
        </p:nvSpPr>
        <p:spPr bwMode="auto">
          <a:xfrm>
            <a:off x="2771775" y="1052513"/>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2001</a:t>
            </a:r>
          </a:p>
        </p:txBody>
      </p:sp>
      <p:sp>
        <p:nvSpPr>
          <p:cNvPr id="51226" name="Text Box 25"/>
          <p:cNvSpPr txBox="1">
            <a:spLocks noChangeArrowheads="1"/>
          </p:cNvSpPr>
          <p:nvPr/>
        </p:nvSpPr>
        <p:spPr bwMode="auto">
          <a:xfrm>
            <a:off x="4356100" y="1052513"/>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2002</a:t>
            </a:r>
          </a:p>
        </p:txBody>
      </p:sp>
      <p:sp>
        <p:nvSpPr>
          <p:cNvPr id="51227" name="Text Box 26"/>
          <p:cNvSpPr txBox="1">
            <a:spLocks noChangeArrowheads="1"/>
          </p:cNvSpPr>
          <p:nvPr/>
        </p:nvSpPr>
        <p:spPr bwMode="auto">
          <a:xfrm>
            <a:off x="5867400" y="1052513"/>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2003</a:t>
            </a:r>
          </a:p>
        </p:txBody>
      </p:sp>
      <p:sp>
        <p:nvSpPr>
          <p:cNvPr id="51228" name="Text Box 27"/>
          <p:cNvSpPr txBox="1">
            <a:spLocks noChangeArrowheads="1"/>
          </p:cNvSpPr>
          <p:nvPr/>
        </p:nvSpPr>
        <p:spPr bwMode="auto">
          <a:xfrm>
            <a:off x="7308850" y="1052513"/>
            <a:ext cx="79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spcBef>
                <a:spcPct val="50000"/>
              </a:spcBef>
            </a:pPr>
            <a:r>
              <a:rPr lang="en-US" altLang="zh-CN" sz="1600" b="1" i="1">
                <a:latin typeface="Times New Roman" pitchFamily="18" charset="0"/>
                <a:ea typeface="SimSun" pitchFamily="2" charset="-122"/>
              </a:rPr>
              <a:t>2004</a:t>
            </a:r>
          </a:p>
        </p:txBody>
      </p:sp>
      <p:sp>
        <p:nvSpPr>
          <p:cNvPr id="2" name="Slide Number Placeholder 1"/>
          <p:cNvSpPr>
            <a:spLocks noGrp="1"/>
          </p:cNvSpPr>
          <p:nvPr>
            <p:ph type="sldNum" sz="quarter" idx="12"/>
          </p:nvPr>
        </p:nvSpPr>
        <p:spPr/>
        <p:txBody>
          <a:bodyPr/>
          <a:lstStyle/>
          <a:p>
            <a:fld id="{16A14D8B-FB36-404D-91CA-CEC776FB33B4}" type="slidenum">
              <a:rPr lang="en-US" smtClean="0"/>
              <a:t>27</a:t>
            </a:fld>
            <a:endParaRPr lang="en-US"/>
          </a:p>
        </p:txBody>
      </p:sp>
    </p:spTree>
    <p:extLst>
      <p:ext uri="{BB962C8B-B14F-4D97-AF65-F5344CB8AC3E}">
        <p14:creationId xmlns:p14="http://schemas.microsoft.com/office/powerpoint/2010/main" val="2417901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normAutofit fontScale="90000"/>
          </a:bodyPr>
          <a:lstStyle/>
          <a:p>
            <a:r>
              <a:rPr lang="en-US" altLang="zh-CN" sz="3600" smtClean="0">
                <a:ea typeface="SimSun" pitchFamily="2" charset="-122"/>
              </a:rPr>
              <a:t>Multi-Faceted Sentiment Summary </a:t>
            </a:r>
            <a:br>
              <a:rPr lang="en-US" altLang="zh-CN" sz="3600" smtClean="0">
                <a:ea typeface="SimSun" pitchFamily="2" charset="-122"/>
              </a:rPr>
            </a:br>
            <a:r>
              <a:rPr lang="en-US" altLang="zh-CN" sz="3600" smtClean="0">
                <a:ea typeface="SimSun" pitchFamily="2" charset="-122"/>
              </a:rPr>
              <a:t>(query=“Da Vinci Code”)</a:t>
            </a:r>
          </a:p>
        </p:txBody>
      </p:sp>
      <p:graphicFrame>
        <p:nvGraphicFramePr>
          <p:cNvPr id="1025063" name="Group 39"/>
          <p:cNvGraphicFramePr>
            <a:graphicFrameLocks noGrp="1"/>
          </p:cNvGraphicFramePr>
          <p:nvPr>
            <p:ph idx="1"/>
          </p:nvPr>
        </p:nvGraphicFramePr>
        <p:xfrm>
          <a:off x="381000" y="1371600"/>
          <a:ext cx="8382000" cy="4318001"/>
        </p:xfrm>
        <a:graphic>
          <a:graphicData uri="http://schemas.openxmlformats.org/drawingml/2006/table">
            <a:tbl>
              <a:tblPr/>
              <a:tblGrid>
                <a:gridCol w="931863"/>
                <a:gridCol w="2560637"/>
                <a:gridCol w="2219325"/>
                <a:gridCol w="2670175"/>
              </a:tblGrid>
              <a:tr h="304849">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sz="1400" b="0" i="0" u="none" strike="noStrike" cap="none" normalizeH="0" baseline="0" smtClean="0">
                        <a:ln>
                          <a:noFill/>
                        </a:ln>
                        <a:solidFill>
                          <a:schemeClr val="tx1"/>
                        </a:solidFill>
                        <a:effectLst/>
                        <a:latin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1" i="0" u="none" strike="noStrike" cap="none" normalizeH="0" baseline="0" smtClean="0">
                          <a:ln>
                            <a:noFill/>
                          </a:ln>
                          <a:solidFill>
                            <a:schemeClr val="accent2"/>
                          </a:solidFill>
                          <a:effectLst/>
                          <a:latin typeface="Arial" pitchFamily="34" charset="0"/>
                          <a:ea typeface="宋体" pitchFamily="2" charset="-122"/>
                        </a:rPr>
                        <a:t>Neutral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1" i="0" u="none" strike="noStrike" cap="none" normalizeH="0" baseline="0" smtClean="0">
                          <a:ln>
                            <a:noFill/>
                          </a:ln>
                          <a:solidFill>
                            <a:srgbClr val="FF0000"/>
                          </a:solidFill>
                          <a:effectLst/>
                          <a:latin typeface="Arial" pitchFamily="34" charset="0"/>
                          <a:ea typeface="宋体" pitchFamily="2" charset="-122"/>
                        </a:rPr>
                        <a:t>Positive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1" i="0" u="none" strike="noStrike" cap="none" normalizeH="0" baseline="0" smtClean="0">
                          <a:ln>
                            <a:noFill/>
                          </a:ln>
                          <a:solidFill>
                            <a:schemeClr val="tx1"/>
                          </a:solidFill>
                          <a:effectLst/>
                          <a:latin typeface="Arial" pitchFamily="34" charset="0"/>
                          <a:ea typeface="宋体" pitchFamily="2" charset="-122"/>
                        </a:rPr>
                        <a:t>Negative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2597">
                <a:tc rowSpan="3">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1"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1"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1"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1" i="0" u="none" strike="noStrike" cap="none" normalizeH="0" baseline="0" smtClean="0">
                          <a:ln>
                            <a:noFill/>
                          </a:ln>
                          <a:solidFill>
                            <a:schemeClr val="tx1"/>
                          </a:solidFill>
                          <a:effectLst/>
                          <a:latin typeface="Arial" pitchFamily="34" charset="0"/>
                          <a:ea typeface="宋体" pitchFamily="2" charset="-122"/>
                        </a:rPr>
                        <a:t>Facet 1:</a:t>
                      </a:r>
                      <a:br>
                        <a:rPr kumimoji="0" lang="en-US" altLang="zh-CN" sz="1400" b="1" i="0" u="none" strike="noStrike" cap="none" normalizeH="0" baseline="0" smtClean="0">
                          <a:ln>
                            <a:noFill/>
                          </a:ln>
                          <a:solidFill>
                            <a:schemeClr val="tx1"/>
                          </a:solidFill>
                          <a:effectLst/>
                          <a:latin typeface="Arial" pitchFamily="34" charset="0"/>
                          <a:ea typeface="宋体" pitchFamily="2" charset="-122"/>
                        </a:rPr>
                      </a:br>
                      <a:r>
                        <a:rPr kumimoji="0" lang="en-US" altLang="zh-CN" sz="1400" b="1" i="0" u="none" strike="noStrike" cap="none" normalizeH="0" baseline="0" smtClean="0">
                          <a:ln>
                            <a:noFill/>
                          </a:ln>
                          <a:solidFill>
                            <a:schemeClr val="tx1"/>
                          </a:solidFill>
                          <a:effectLst/>
                          <a:latin typeface="Arial" pitchFamily="34" charset="0"/>
                          <a:ea typeface="宋体" pitchFamily="2" charset="-122"/>
                        </a:rPr>
                        <a:t>Movie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 Ron Howards selection of Tom Hanks to play Robert Langdon.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rgbClr val="FF0000"/>
                          </a:solidFill>
                          <a:effectLst/>
                          <a:latin typeface="Arial" pitchFamily="34" charset="0"/>
                          <a:ea typeface="宋体" pitchFamily="2" charset="-122"/>
                        </a:rPr>
                        <a:t>Tom Hanks stars in the movie,who can be mad at that?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But the movie might get delayed, and even killed off if he loses.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52626">
                <a:tc vMerge="1">
                  <a:txBody>
                    <a:bodyPr/>
                    <a:lstStyle/>
                    <a:p>
                      <a:endParaRPr lang="en-US"/>
                    </a:p>
                  </a:txBody>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Directed by: Ron Howard Writing credits: Akiva Goldsman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rgbClr val="FF0000"/>
                          </a:solidFill>
                          <a:effectLst/>
                          <a:latin typeface="Arial" pitchFamily="34" charset="0"/>
                          <a:ea typeface="宋体" pitchFamily="2" charset="-122"/>
                        </a:rPr>
                        <a:t>Tom Hanks, who is my favorite movie star act the leading role.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protesting ... will lose your faith by ... watching the movie.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27666">
                <a:tc vMerge="1">
                  <a:txBody>
                    <a:bodyPr/>
                    <a:lstStyle/>
                    <a:p>
                      <a:endParaRPr lang="en-US"/>
                    </a:p>
                  </a:txBody>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After watching the movie I went online and some research on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rgbClr val="FF0000"/>
                          </a:solidFill>
                          <a:effectLst/>
                          <a:latin typeface="Arial" pitchFamily="34" charset="0"/>
                          <a:ea typeface="宋体" pitchFamily="2" charset="-122"/>
                        </a:rPr>
                        <a:t>Anybody is interested in it?</a:t>
                      </a: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0" i="0" u="none" strike="noStrike" cap="none" normalizeH="0" baseline="0" smtClean="0">
                        <a:ln>
                          <a:noFill/>
                        </a:ln>
                        <a:solidFill>
                          <a:srgbClr val="FF0000"/>
                        </a:solidFill>
                        <a:effectLst/>
                        <a:latin typeface="Arial" pitchFamily="34" charset="0"/>
                        <a:ea typeface="宋体" pitchFamily="2" charset="-12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 so sick of people making such a big deal about a FICTION </a:t>
                      </a:r>
                      <a:r>
                        <a:rPr kumimoji="0" lang="en-US" altLang="zh-CN" sz="1400" b="1" i="0" u="none" strike="noStrike" cap="none" normalizeH="0" baseline="0" smtClean="0">
                          <a:ln>
                            <a:noFill/>
                          </a:ln>
                          <a:solidFill>
                            <a:schemeClr val="tx1"/>
                          </a:solidFill>
                          <a:effectLst/>
                          <a:latin typeface="Arial" pitchFamily="34" charset="0"/>
                          <a:ea typeface="宋体" pitchFamily="2" charset="-122"/>
                        </a:rPr>
                        <a:t>book</a:t>
                      </a:r>
                      <a:r>
                        <a:rPr kumimoji="0" lang="en-US" altLang="zh-CN" sz="1400" b="0" i="0" u="none" strike="noStrike" cap="none" normalizeH="0" baseline="0" smtClean="0">
                          <a:ln>
                            <a:noFill/>
                          </a:ln>
                          <a:solidFill>
                            <a:schemeClr val="tx1"/>
                          </a:solidFill>
                          <a:effectLst/>
                          <a:latin typeface="Arial" pitchFamily="34" charset="0"/>
                          <a:ea typeface="宋体" pitchFamily="2" charset="-122"/>
                        </a:rPr>
                        <a:t> and </a:t>
                      </a:r>
                      <a:r>
                        <a:rPr kumimoji="0" lang="en-US" altLang="zh-CN" sz="1400" b="1" i="0" u="none" strike="noStrike" cap="none" normalizeH="0" baseline="0" smtClean="0">
                          <a:ln>
                            <a:noFill/>
                          </a:ln>
                          <a:solidFill>
                            <a:schemeClr val="tx1"/>
                          </a:solidFill>
                          <a:effectLst/>
                          <a:latin typeface="Arial" pitchFamily="34" charset="0"/>
                          <a:ea typeface="宋体" pitchFamily="2" charset="-122"/>
                        </a:rPr>
                        <a:t>movie</a:t>
                      </a:r>
                      <a:r>
                        <a:rPr kumimoji="0" lang="en-US" altLang="zh-CN" sz="1400" b="0" i="0" u="none" strike="noStrike" cap="none" normalizeH="0" baseline="0" smtClean="0">
                          <a:ln>
                            <a:noFill/>
                          </a:ln>
                          <a:solidFill>
                            <a:schemeClr val="tx1"/>
                          </a:solidFill>
                          <a:effectLst/>
                          <a:latin typeface="Arial" pitchFamily="34" charset="0"/>
                          <a:ea typeface="宋体" pitchFamily="2" charset="-122"/>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52597">
                <a:tc rowSpan="2">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1"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1" i="0" u="none" strike="noStrike" cap="none" normalizeH="0" baseline="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1" i="0" u="none" strike="noStrike" cap="none" normalizeH="0" baseline="0" smtClean="0">
                          <a:ln>
                            <a:noFill/>
                          </a:ln>
                          <a:solidFill>
                            <a:schemeClr val="tx1"/>
                          </a:solidFill>
                          <a:effectLst/>
                          <a:latin typeface="Arial" pitchFamily="34" charset="0"/>
                          <a:ea typeface="宋体" pitchFamily="2" charset="-122"/>
                        </a:rPr>
                        <a:t>Facet 2:</a:t>
                      </a:r>
                      <a:br>
                        <a:rPr kumimoji="0" lang="en-US" altLang="zh-CN" sz="1400" b="1" i="0" u="none" strike="noStrike" cap="none" normalizeH="0" baseline="0" smtClean="0">
                          <a:ln>
                            <a:noFill/>
                          </a:ln>
                          <a:solidFill>
                            <a:schemeClr val="tx1"/>
                          </a:solidFill>
                          <a:effectLst/>
                          <a:latin typeface="Arial" pitchFamily="34" charset="0"/>
                          <a:ea typeface="宋体" pitchFamily="2" charset="-122"/>
                        </a:rPr>
                      </a:br>
                      <a:r>
                        <a:rPr kumimoji="0" lang="en-US" altLang="zh-CN" sz="1400" b="1" i="0" u="none" strike="noStrike" cap="none" normalizeH="0" baseline="0" smtClean="0">
                          <a:ln>
                            <a:noFill/>
                          </a:ln>
                          <a:solidFill>
                            <a:schemeClr val="tx1"/>
                          </a:solidFill>
                          <a:effectLst/>
                          <a:latin typeface="Arial" pitchFamily="34" charset="0"/>
                          <a:ea typeface="宋体" pitchFamily="2" charset="-122"/>
                        </a:rPr>
                        <a:t>Book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I remembered when i first read the book, I finished the book in two days.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rgbClr val="FF0000"/>
                          </a:solidFill>
                          <a:effectLst/>
                          <a:latin typeface="Arial" pitchFamily="34" charset="0"/>
                          <a:ea typeface="宋体" pitchFamily="2" charset="-122"/>
                        </a:rPr>
                        <a:t>Awesome book.</a:t>
                      </a: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0" i="0" u="none" strike="noStrike" cap="none" normalizeH="0" baseline="0" smtClean="0">
                        <a:ln>
                          <a:noFill/>
                        </a:ln>
                        <a:solidFill>
                          <a:srgbClr val="FF0000"/>
                        </a:solidFill>
                        <a:effectLst/>
                        <a:latin typeface="Arial" pitchFamily="34" charset="0"/>
                        <a:ea typeface="宋体" pitchFamily="2" charset="-12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 so sick of people making such a big deal about a FICTION </a:t>
                      </a:r>
                      <a:r>
                        <a:rPr kumimoji="0" lang="en-US" altLang="zh-CN" sz="1400" b="1" i="0" u="none" strike="noStrike" cap="none" normalizeH="0" baseline="0" smtClean="0">
                          <a:ln>
                            <a:noFill/>
                          </a:ln>
                          <a:solidFill>
                            <a:schemeClr val="tx1"/>
                          </a:solidFill>
                          <a:effectLst/>
                          <a:latin typeface="Arial" pitchFamily="34" charset="0"/>
                          <a:ea typeface="宋体" pitchFamily="2" charset="-122"/>
                        </a:rPr>
                        <a:t>book</a:t>
                      </a:r>
                      <a:r>
                        <a:rPr kumimoji="0" lang="en-US" altLang="zh-CN" sz="1400" b="0" i="0" u="none" strike="noStrike" cap="none" normalizeH="0" baseline="0" smtClean="0">
                          <a:ln>
                            <a:noFill/>
                          </a:ln>
                          <a:solidFill>
                            <a:schemeClr val="tx1"/>
                          </a:solidFill>
                          <a:effectLst/>
                          <a:latin typeface="Arial" pitchFamily="34" charset="0"/>
                          <a:ea typeface="宋体" pitchFamily="2" charset="-122"/>
                        </a:rPr>
                        <a:t> and </a:t>
                      </a:r>
                      <a:r>
                        <a:rPr kumimoji="0" lang="en-US" altLang="zh-CN" sz="1400" b="1" i="0" u="none" strike="noStrike" cap="none" normalizeH="0" baseline="0" smtClean="0">
                          <a:ln>
                            <a:noFill/>
                          </a:ln>
                          <a:solidFill>
                            <a:schemeClr val="tx1"/>
                          </a:solidFill>
                          <a:effectLst/>
                          <a:latin typeface="Arial" pitchFamily="34" charset="0"/>
                          <a:ea typeface="宋体" pitchFamily="2" charset="-122"/>
                        </a:rPr>
                        <a:t>movie</a:t>
                      </a:r>
                      <a:r>
                        <a:rPr kumimoji="0" lang="en-US" altLang="zh-CN" sz="1400" b="0" i="0" u="none" strike="noStrike" cap="none" normalizeH="0" baseline="0" smtClean="0">
                          <a:ln>
                            <a:noFill/>
                          </a:ln>
                          <a:solidFill>
                            <a:schemeClr val="tx1"/>
                          </a:solidFill>
                          <a:effectLst/>
                          <a:latin typeface="Arial" pitchFamily="34" charset="0"/>
                          <a:ea typeface="宋体" pitchFamily="2" charset="-122"/>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7666">
                <a:tc vMerge="1">
                  <a:txBody>
                    <a:bodyPr/>
                    <a:lstStyle/>
                    <a:p>
                      <a:endParaRPr lang="en-US"/>
                    </a:p>
                  </a:txBody>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I’m reading “Da Vinci Code” now.</a:t>
                      </a:r>
                    </a:p>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accent2"/>
                          </a:solidFill>
                          <a:effectLst/>
                          <a:latin typeface="Arial" pitchFamily="34" charset="0"/>
                          <a:ea typeface="宋体" pitchFamily="2" charset="-122"/>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rgbClr val="FF0000"/>
                          </a:solidFill>
                          <a:effectLst/>
                          <a:latin typeface="Arial" pitchFamily="34" charset="0"/>
                          <a:ea typeface="宋体" pitchFamily="2" charset="-122"/>
                        </a:rPr>
                        <a:t>So still a good book to past time.</a:t>
                      </a:r>
                    </a:p>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altLang="zh-CN" sz="1400" b="0" i="0" u="none" strike="noStrike" cap="none" normalizeH="0" baseline="0" smtClean="0">
                        <a:ln>
                          <a:noFill/>
                        </a:ln>
                        <a:solidFill>
                          <a:srgbClr val="FF0000"/>
                        </a:solidFill>
                        <a:effectLst/>
                        <a:latin typeface="Arial" pitchFamily="34" charset="0"/>
                        <a:ea typeface="宋体" pitchFamily="2" charset="-12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This controversy book cause lots conflict in west society.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F4718320-E0CB-4C94-9BC3-3D77C52371DB}" type="slidenum">
              <a:rPr lang="en-US" smtClean="0"/>
              <a:pPr>
                <a:defRPr/>
              </a:pPr>
              <a:t>28</a:t>
            </a:fld>
            <a:endParaRPr lang="en-US" smtClean="0"/>
          </a:p>
          <a:p>
            <a:pPr>
              <a:defRPr/>
            </a:pPr>
            <a:endParaRPr lang="en-US"/>
          </a:p>
        </p:txBody>
      </p:sp>
    </p:spTree>
    <p:extLst>
      <p:ext uri="{BB962C8B-B14F-4D97-AF65-F5344CB8AC3E}">
        <p14:creationId xmlns:p14="http://schemas.microsoft.com/office/powerpoint/2010/main" val="3860428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zh-CN" smtClean="0">
                <a:ea typeface="SimSun" pitchFamily="2" charset="-122"/>
              </a:rPr>
              <a:t>Separate Theme Sentiment Dynamics</a:t>
            </a:r>
          </a:p>
        </p:txBody>
      </p:sp>
      <p:pic>
        <p:nvPicPr>
          <p:cNvPr id="53252" name="Picture 3" descr="da-tim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87538"/>
            <a:ext cx="4343400"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da-time-bel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38338"/>
            <a:ext cx="4267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7"/>
          <p:cNvSpPr txBox="1">
            <a:spLocks noChangeArrowheads="1"/>
          </p:cNvSpPr>
          <p:nvPr/>
        </p:nvSpPr>
        <p:spPr bwMode="auto">
          <a:xfrm>
            <a:off x="1665288" y="1320800"/>
            <a:ext cx="1390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2800" b="1">
                <a:latin typeface="Arial" pitchFamily="34" charset="0"/>
              </a:rPr>
              <a:t>“book”</a:t>
            </a:r>
          </a:p>
        </p:txBody>
      </p:sp>
      <p:sp>
        <p:nvSpPr>
          <p:cNvPr id="53255" name="Text Box 8"/>
          <p:cNvSpPr txBox="1">
            <a:spLocks noChangeArrowheads="1"/>
          </p:cNvSpPr>
          <p:nvPr/>
        </p:nvSpPr>
        <p:spPr bwMode="auto">
          <a:xfrm>
            <a:off x="4802188" y="1317625"/>
            <a:ext cx="3249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2800" b="1">
                <a:latin typeface="Arial" pitchFamily="34" charset="0"/>
              </a:rPr>
              <a:t>“religious beliefs”</a:t>
            </a:r>
          </a:p>
        </p:txBody>
      </p:sp>
      <p:sp>
        <p:nvSpPr>
          <p:cNvPr id="2" name="Slide Number Placeholder 1"/>
          <p:cNvSpPr>
            <a:spLocks noGrp="1"/>
          </p:cNvSpPr>
          <p:nvPr>
            <p:ph type="sldNum" sz="quarter" idx="12"/>
          </p:nvPr>
        </p:nvSpPr>
        <p:spPr/>
        <p:txBody>
          <a:bodyPr/>
          <a:lstStyle/>
          <a:p>
            <a:fld id="{16A14D8B-FB36-404D-91CA-CEC776FB33B4}" type="slidenum">
              <a:rPr lang="en-US" smtClean="0"/>
              <a:t>29</a:t>
            </a:fld>
            <a:endParaRPr lang="en-US"/>
          </a:p>
        </p:txBody>
      </p:sp>
    </p:spTree>
    <p:extLst>
      <p:ext uri="{BB962C8B-B14F-4D97-AF65-F5344CB8AC3E}">
        <p14:creationId xmlns:p14="http://schemas.microsoft.com/office/powerpoint/2010/main" val="168289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sz="3600" dirty="0" smtClean="0"/>
              <a:t>Example Task 1: Comparing News Articles</a:t>
            </a:r>
          </a:p>
        </p:txBody>
      </p:sp>
      <p:graphicFrame>
        <p:nvGraphicFramePr>
          <p:cNvPr id="1006595" name="Group 3"/>
          <p:cNvGraphicFramePr>
            <a:graphicFrameLocks noGrp="1"/>
          </p:cNvGraphicFramePr>
          <p:nvPr>
            <p:extLst>
              <p:ext uri="{D42A27DB-BD31-4B8C-83A1-F6EECF244321}">
                <p14:modId xmlns:p14="http://schemas.microsoft.com/office/powerpoint/2010/main" val="2006617663"/>
              </p:ext>
            </p:extLst>
          </p:nvPr>
        </p:nvGraphicFramePr>
        <p:xfrm>
          <a:off x="838200" y="4297363"/>
          <a:ext cx="7010400" cy="1570037"/>
        </p:xfrm>
        <a:graphic>
          <a:graphicData uri="http://schemas.openxmlformats.org/drawingml/2006/table">
            <a:tbl>
              <a:tblPr/>
              <a:tblGrid>
                <a:gridCol w="1676400"/>
                <a:gridCol w="1828800"/>
                <a:gridCol w="1792288"/>
                <a:gridCol w="1712912"/>
              </a:tblGrid>
              <a:tr h="381077">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pitchFamily="34" charset="0"/>
                        </a:rPr>
                        <a:t>Common Themes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pitchFamily="34" charset="0"/>
                        </a:rPr>
                        <a:t>“Vietnam” specific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pitchFamily="34" charset="0"/>
                        </a:rPr>
                        <a:t>“Afghan” specific</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pitchFamily="34" charset="0"/>
                        </a:rPr>
                        <a:t>“Iraq” specific</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pitchFamily="34" charset="0"/>
                        </a:rPr>
                        <a:t>United nations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pitchFamily="34" charset="0"/>
                        </a:rPr>
                        <a:t>Death of people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pitchFamily="34" charset="0"/>
                        </a:rPr>
                        <a: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2000" b="0" i="0" u="none" strike="noStrike" cap="none" normalizeH="0" baseline="0" dirty="0" smtClean="0">
                          <a:ln>
                            <a:noFill/>
                          </a:ln>
                          <a:solidFill>
                            <a:schemeClr val="tx1"/>
                          </a:solidFill>
                          <a:effectLst/>
                          <a:latin typeface="Arial" pitchFamily="34"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3" name="AutoShape 30"/>
          <p:cNvSpPr>
            <a:spLocks noChangeArrowheads="1"/>
          </p:cNvSpPr>
          <p:nvPr/>
        </p:nvSpPr>
        <p:spPr bwMode="auto">
          <a:xfrm>
            <a:off x="1844675" y="1600200"/>
            <a:ext cx="914400" cy="1214438"/>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64" name="Text Box 31"/>
          <p:cNvSpPr txBox="1">
            <a:spLocks noChangeArrowheads="1"/>
          </p:cNvSpPr>
          <p:nvPr/>
        </p:nvSpPr>
        <p:spPr bwMode="auto">
          <a:xfrm>
            <a:off x="1631950" y="990600"/>
            <a:ext cx="1309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1600" b="1" i="1">
                <a:latin typeface="Times New Roman" pitchFamily="18" charset="0"/>
              </a:rPr>
              <a:t>Vietnam War</a:t>
            </a:r>
          </a:p>
        </p:txBody>
      </p:sp>
      <p:sp>
        <p:nvSpPr>
          <p:cNvPr id="44065" name="AutoShape 32"/>
          <p:cNvSpPr>
            <a:spLocks noChangeArrowheads="1"/>
          </p:cNvSpPr>
          <p:nvPr/>
        </p:nvSpPr>
        <p:spPr bwMode="auto">
          <a:xfrm>
            <a:off x="1920875" y="19812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66" name="AutoShape 33"/>
          <p:cNvSpPr>
            <a:spLocks noChangeArrowheads="1"/>
          </p:cNvSpPr>
          <p:nvPr/>
        </p:nvSpPr>
        <p:spPr bwMode="auto">
          <a:xfrm>
            <a:off x="2073275" y="21336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67" name="AutoShape 34"/>
          <p:cNvSpPr>
            <a:spLocks noChangeArrowheads="1"/>
          </p:cNvSpPr>
          <p:nvPr/>
        </p:nvSpPr>
        <p:spPr bwMode="auto">
          <a:xfrm>
            <a:off x="2225675" y="22860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68" name="AutoShape 35"/>
          <p:cNvSpPr>
            <a:spLocks noChangeArrowheads="1"/>
          </p:cNvSpPr>
          <p:nvPr/>
        </p:nvSpPr>
        <p:spPr bwMode="auto">
          <a:xfrm>
            <a:off x="2378075" y="24384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69" name="AutoShape 36"/>
          <p:cNvSpPr>
            <a:spLocks noChangeArrowheads="1"/>
          </p:cNvSpPr>
          <p:nvPr/>
        </p:nvSpPr>
        <p:spPr bwMode="auto">
          <a:xfrm>
            <a:off x="3946525" y="1600200"/>
            <a:ext cx="914400" cy="1214438"/>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0" name="Text Box 37"/>
          <p:cNvSpPr txBox="1">
            <a:spLocks noChangeArrowheads="1"/>
          </p:cNvSpPr>
          <p:nvPr/>
        </p:nvSpPr>
        <p:spPr bwMode="auto">
          <a:xfrm>
            <a:off x="3775075" y="990600"/>
            <a:ext cx="122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1600" b="1" i="1">
                <a:latin typeface="Times New Roman" pitchFamily="18" charset="0"/>
              </a:rPr>
              <a:t>Afghan War</a:t>
            </a:r>
          </a:p>
        </p:txBody>
      </p:sp>
      <p:sp>
        <p:nvSpPr>
          <p:cNvPr id="44071" name="AutoShape 38"/>
          <p:cNvSpPr>
            <a:spLocks noChangeArrowheads="1"/>
          </p:cNvSpPr>
          <p:nvPr/>
        </p:nvSpPr>
        <p:spPr bwMode="auto">
          <a:xfrm>
            <a:off x="4022725" y="19812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2" name="AutoShape 39"/>
          <p:cNvSpPr>
            <a:spLocks noChangeArrowheads="1"/>
          </p:cNvSpPr>
          <p:nvPr/>
        </p:nvSpPr>
        <p:spPr bwMode="auto">
          <a:xfrm>
            <a:off x="4175125" y="21336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3" name="AutoShape 40"/>
          <p:cNvSpPr>
            <a:spLocks noChangeArrowheads="1"/>
          </p:cNvSpPr>
          <p:nvPr/>
        </p:nvSpPr>
        <p:spPr bwMode="auto">
          <a:xfrm>
            <a:off x="4327525" y="22860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4" name="AutoShape 41"/>
          <p:cNvSpPr>
            <a:spLocks noChangeArrowheads="1"/>
          </p:cNvSpPr>
          <p:nvPr/>
        </p:nvSpPr>
        <p:spPr bwMode="auto">
          <a:xfrm>
            <a:off x="4479925" y="24384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5" name="AutoShape 42"/>
          <p:cNvSpPr>
            <a:spLocks noChangeArrowheads="1"/>
          </p:cNvSpPr>
          <p:nvPr/>
        </p:nvSpPr>
        <p:spPr bwMode="auto">
          <a:xfrm>
            <a:off x="6099175" y="1604963"/>
            <a:ext cx="914400" cy="1214437"/>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6" name="Text Box 43"/>
          <p:cNvSpPr txBox="1">
            <a:spLocks noChangeArrowheads="1"/>
          </p:cNvSpPr>
          <p:nvPr/>
        </p:nvSpPr>
        <p:spPr bwMode="auto">
          <a:xfrm>
            <a:off x="6062663" y="995363"/>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1600" b="1" i="1">
                <a:latin typeface="Times New Roman" pitchFamily="18" charset="0"/>
              </a:rPr>
              <a:t>Iraq War</a:t>
            </a:r>
          </a:p>
        </p:txBody>
      </p:sp>
      <p:sp>
        <p:nvSpPr>
          <p:cNvPr id="44077" name="AutoShape 44"/>
          <p:cNvSpPr>
            <a:spLocks noChangeArrowheads="1"/>
          </p:cNvSpPr>
          <p:nvPr/>
        </p:nvSpPr>
        <p:spPr bwMode="auto">
          <a:xfrm>
            <a:off x="6175375" y="19859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8" name="AutoShape 45"/>
          <p:cNvSpPr>
            <a:spLocks noChangeArrowheads="1"/>
          </p:cNvSpPr>
          <p:nvPr/>
        </p:nvSpPr>
        <p:spPr bwMode="auto">
          <a:xfrm>
            <a:off x="6327775" y="21383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79" name="AutoShape 46"/>
          <p:cNvSpPr>
            <a:spLocks noChangeArrowheads="1"/>
          </p:cNvSpPr>
          <p:nvPr/>
        </p:nvSpPr>
        <p:spPr bwMode="auto">
          <a:xfrm>
            <a:off x="6480175" y="22907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80" name="AutoShape 47"/>
          <p:cNvSpPr>
            <a:spLocks noChangeArrowheads="1"/>
          </p:cNvSpPr>
          <p:nvPr/>
        </p:nvSpPr>
        <p:spPr bwMode="auto">
          <a:xfrm>
            <a:off x="6632575" y="24431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81" name="AutoShape 48"/>
          <p:cNvSpPr>
            <a:spLocks/>
          </p:cNvSpPr>
          <p:nvPr/>
        </p:nvSpPr>
        <p:spPr bwMode="auto">
          <a:xfrm rot="-5400000">
            <a:off x="3924300" y="876300"/>
            <a:ext cx="457200" cy="4343400"/>
          </a:xfrm>
          <a:prstGeom prst="leftBrace">
            <a:avLst>
              <a:gd name="adj1" fmla="val 79167"/>
              <a:gd name="adj2" fmla="val 562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082" name="AutoShape 49"/>
          <p:cNvSpPr>
            <a:spLocks noChangeArrowheads="1"/>
          </p:cNvSpPr>
          <p:nvPr/>
        </p:nvSpPr>
        <p:spPr bwMode="auto">
          <a:xfrm>
            <a:off x="4191000" y="33528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algn="ctr" eaLnBrk="0" hangingPunct="0"/>
            <a:endParaRPr lang="en-US"/>
          </a:p>
        </p:txBody>
      </p:sp>
      <p:grpSp>
        <p:nvGrpSpPr>
          <p:cNvPr id="2" name="Group 54"/>
          <p:cNvGrpSpPr>
            <a:grpSpLocks/>
          </p:cNvGrpSpPr>
          <p:nvPr/>
        </p:nvGrpSpPr>
        <p:grpSpPr bwMode="auto">
          <a:xfrm>
            <a:off x="1905000" y="1447802"/>
            <a:ext cx="5002213" cy="538163"/>
            <a:chOff x="1200" y="1104"/>
            <a:chExt cx="3151" cy="339"/>
          </a:xfrm>
        </p:grpSpPr>
        <p:sp>
          <p:nvSpPr>
            <p:cNvPr id="44093" name="Text Box 51"/>
            <p:cNvSpPr txBox="1">
              <a:spLocks noChangeArrowheads="1"/>
            </p:cNvSpPr>
            <p:nvPr/>
          </p:nvSpPr>
          <p:spPr bwMode="auto">
            <a:xfrm>
              <a:off x="1200" y="1104"/>
              <a:ext cx="552" cy="2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a:t>CNN</a:t>
              </a:r>
            </a:p>
          </p:txBody>
        </p:sp>
        <p:sp>
          <p:nvSpPr>
            <p:cNvPr id="44094" name="Text Box 52"/>
            <p:cNvSpPr txBox="1">
              <a:spLocks noChangeArrowheads="1"/>
            </p:cNvSpPr>
            <p:nvPr/>
          </p:nvSpPr>
          <p:spPr bwMode="auto">
            <a:xfrm>
              <a:off x="2521" y="1104"/>
              <a:ext cx="408" cy="2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a:t>Fox</a:t>
              </a:r>
            </a:p>
          </p:txBody>
        </p:sp>
        <p:sp>
          <p:nvSpPr>
            <p:cNvPr id="44095" name="Text Box 53"/>
            <p:cNvSpPr txBox="1">
              <a:spLocks noChangeArrowheads="1"/>
            </p:cNvSpPr>
            <p:nvPr/>
          </p:nvSpPr>
          <p:spPr bwMode="auto">
            <a:xfrm>
              <a:off x="3879" y="1152"/>
              <a:ext cx="472" cy="29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smtClean="0"/>
                <a:t>BBC</a:t>
              </a:r>
              <a:endParaRPr lang="en-US" dirty="0"/>
            </a:p>
          </p:txBody>
        </p:sp>
      </p:grpSp>
      <p:grpSp>
        <p:nvGrpSpPr>
          <p:cNvPr id="3" name="Group 55"/>
          <p:cNvGrpSpPr>
            <a:grpSpLocks/>
          </p:cNvGrpSpPr>
          <p:nvPr/>
        </p:nvGrpSpPr>
        <p:grpSpPr bwMode="auto">
          <a:xfrm>
            <a:off x="1600200" y="2057402"/>
            <a:ext cx="5937257" cy="538163"/>
            <a:chOff x="960" y="1104"/>
            <a:chExt cx="3740" cy="339"/>
          </a:xfrm>
          <a:solidFill>
            <a:srgbClr val="FFFF99"/>
          </a:solidFill>
        </p:grpSpPr>
        <p:sp>
          <p:nvSpPr>
            <p:cNvPr id="44090" name="Text Box 56"/>
            <p:cNvSpPr txBox="1">
              <a:spLocks noChangeArrowheads="1"/>
            </p:cNvSpPr>
            <p:nvPr/>
          </p:nvSpPr>
          <p:spPr bwMode="auto">
            <a:xfrm>
              <a:off x="960" y="1104"/>
              <a:ext cx="1033"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a:t>Before 9/11</a:t>
              </a:r>
            </a:p>
          </p:txBody>
        </p:sp>
        <p:sp>
          <p:nvSpPr>
            <p:cNvPr id="44091" name="Text Box 57"/>
            <p:cNvSpPr txBox="1">
              <a:spLocks noChangeArrowheads="1"/>
            </p:cNvSpPr>
            <p:nvPr/>
          </p:nvSpPr>
          <p:spPr bwMode="auto">
            <a:xfrm>
              <a:off x="2048" y="1104"/>
              <a:ext cx="1356"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t>During Iraq war</a:t>
              </a:r>
            </a:p>
          </p:txBody>
        </p:sp>
        <p:sp>
          <p:nvSpPr>
            <p:cNvPr id="44092" name="Text Box 58"/>
            <p:cNvSpPr txBox="1">
              <a:spLocks noChangeArrowheads="1"/>
            </p:cNvSpPr>
            <p:nvPr/>
          </p:nvSpPr>
          <p:spPr bwMode="auto">
            <a:xfrm>
              <a:off x="3523" y="1152"/>
              <a:ext cx="1177" cy="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smtClean="0"/>
                <a:t>Post-Iraq war</a:t>
              </a:r>
              <a:endParaRPr lang="en-US" dirty="0"/>
            </a:p>
          </p:txBody>
        </p:sp>
      </p:grpSp>
      <p:grpSp>
        <p:nvGrpSpPr>
          <p:cNvPr id="4" name="Group 59"/>
          <p:cNvGrpSpPr>
            <a:grpSpLocks/>
          </p:cNvGrpSpPr>
          <p:nvPr/>
        </p:nvGrpSpPr>
        <p:grpSpPr bwMode="auto">
          <a:xfrm>
            <a:off x="1849438" y="2819402"/>
            <a:ext cx="5491166" cy="538163"/>
            <a:chOff x="1117" y="1104"/>
            <a:chExt cx="3459" cy="339"/>
          </a:xfrm>
          <a:solidFill>
            <a:srgbClr val="FFFF99"/>
          </a:solidFill>
        </p:grpSpPr>
        <p:sp>
          <p:nvSpPr>
            <p:cNvPr id="44087" name="Text Box 60"/>
            <p:cNvSpPr txBox="1">
              <a:spLocks noChangeArrowheads="1"/>
            </p:cNvSpPr>
            <p:nvPr/>
          </p:nvSpPr>
          <p:spPr bwMode="auto">
            <a:xfrm>
              <a:off x="1117" y="1104"/>
              <a:ext cx="719"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a:t>US blog</a:t>
              </a:r>
            </a:p>
          </p:txBody>
        </p:sp>
        <p:sp>
          <p:nvSpPr>
            <p:cNvPr id="44088" name="Text Box 61"/>
            <p:cNvSpPr txBox="1">
              <a:spLocks noChangeArrowheads="1"/>
            </p:cNvSpPr>
            <p:nvPr/>
          </p:nvSpPr>
          <p:spPr bwMode="auto">
            <a:xfrm>
              <a:off x="2107" y="1104"/>
              <a:ext cx="1235"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t>European blog</a:t>
              </a:r>
            </a:p>
          </p:txBody>
        </p:sp>
        <p:sp>
          <p:nvSpPr>
            <p:cNvPr id="44089" name="Text Box 62"/>
            <p:cNvSpPr txBox="1">
              <a:spLocks noChangeArrowheads="1"/>
            </p:cNvSpPr>
            <p:nvPr/>
          </p:nvSpPr>
          <p:spPr bwMode="auto">
            <a:xfrm>
              <a:off x="3651" y="1152"/>
              <a:ext cx="925" cy="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smtClean="0"/>
                <a:t>Asian blog</a:t>
              </a:r>
              <a:endParaRPr lang="en-US" dirty="0"/>
            </a:p>
          </p:txBody>
        </p:sp>
      </p:grpSp>
      <p:sp>
        <p:nvSpPr>
          <p:cNvPr id="44086" name="Text Box 63"/>
          <p:cNvSpPr txBox="1">
            <a:spLocks noChangeArrowheads="1"/>
          </p:cNvSpPr>
          <p:nvPr/>
        </p:nvSpPr>
        <p:spPr bwMode="auto">
          <a:xfrm>
            <a:off x="1816894" y="3733800"/>
            <a:ext cx="551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a:solidFill>
                  <a:srgbClr val="0000CC"/>
                </a:solidFill>
                <a:latin typeface="Arial" pitchFamily="34" charset="0"/>
              </a:rPr>
              <a:t>What’s in common? What’s unique? </a:t>
            </a:r>
          </a:p>
        </p:txBody>
      </p:sp>
      <p:sp>
        <p:nvSpPr>
          <p:cNvPr id="5" name="Slide Number Placeholder 4"/>
          <p:cNvSpPr>
            <a:spLocks noGrp="1"/>
          </p:cNvSpPr>
          <p:nvPr>
            <p:ph type="sldNum" sz="quarter" idx="12"/>
          </p:nvPr>
        </p:nvSpPr>
        <p:spPr/>
        <p:txBody>
          <a:bodyPr/>
          <a:lstStyle/>
          <a:p>
            <a:fld id="{16A14D8B-FB36-404D-91CA-CEC776FB33B4}" type="slidenum">
              <a:rPr lang="en-US" smtClean="0"/>
              <a:t>3</a:t>
            </a:fld>
            <a:endParaRPr lang="en-US"/>
          </a:p>
        </p:txBody>
      </p:sp>
    </p:spTree>
    <p:extLst>
      <p:ext uri="{BB962C8B-B14F-4D97-AF65-F5344CB8AC3E}">
        <p14:creationId xmlns:p14="http://schemas.microsoft.com/office/powerpoint/2010/main" val="266596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zh-CN" smtClean="0">
                <a:ea typeface="SimSun" pitchFamily="2" charset="-122"/>
              </a:rPr>
              <a:t>Event Impact Analysis: IR Research</a:t>
            </a:r>
          </a:p>
        </p:txBody>
      </p:sp>
      <p:sp>
        <p:nvSpPr>
          <p:cNvPr id="1029123" name="Rectangle 3"/>
          <p:cNvSpPr>
            <a:spLocks noChangeArrowheads="1"/>
          </p:cNvSpPr>
          <p:nvPr/>
        </p:nvSpPr>
        <p:spPr bwMode="auto">
          <a:xfrm>
            <a:off x="2514600" y="1447800"/>
            <a:ext cx="1524000" cy="2032000"/>
          </a:xfrm>
          <a:prstGeom prst="rect">
            <a:avLst/>
          </a:prstGeom>
          <a:noFill/>
          <a:ln w="2540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400" b="1" i="1">
                <a:latin typeface="Times New Roman" pitchFamily="18" charset="0"/>
                <a:ea typeface="SimSun" pitchFamily="2" charset="-122"/>
              </a:rPr>
              <a:t>vector        0.0514</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concept     0.0298</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extend       0.0297 </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model        0.0291</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space         0.0236</a:t>
            </a:r>
          </a:p>
          <a:p>
            <a:pPr eaLnBrk="0" hangingPunct="0"/>
            <a:r>
              <a:rPr lang="en-US" altLang="zh-CN" sz="1400" b="1" i="1">
                <a:latin typeface="Times New Roman" pitchFamily="18" charset="0"/>
                <a:ea typeface="SimSun" pitchFamily="2" charset="-122"/>
              </a:rPr>
              <a:t>boolean    0.0151</a:t>
            </a:r>
          </a:p>
          <a:p>
            <a:pPr eaLnBrk="0" hangingPunct="0"/>
            <a:r>
              <a:rPr lang="en-US" altLang="zh-CN" sz="1400" b="1" i="1">
                <a:latin typeface="Times New Roman" pitchFamily="18" charset="0"/>
                <a:ea typeface="SimSun" pitchFamily="2" charset="-122"/>
              </a:rPr>
              <a:t>function   0.0123</a:t>
            </a:r>
          </a:p>
          <a:p>
            <a:pPr eaLnBrk="0" hangingPunct="0"/>
            <a:r>
              <a:rPr lang="en-US" altLang="zh-CN" sz="1400" b="1" i="1">
                <a:latin typeface="Times New Roman" pitchFamily="18" charset="0"/>
                <a:ea typeface="SimSun" pitchFamily="2" charset="-122"/>
              </a:rPr>
              <a:t>feedback   0.0077</a:t>
            </a:r>
          </a:p>
          <a:p>
            <a:pPr eaLnBrk="0" hangingPunct="0"/>
            <a:r>
              <a:rPr lang="en-US" altLang="zh-CN" sz="1400" b="1" i="1">
                <a:latin typeface="Times New Roman" pitchFamily="18" charset="0"/>
                <a:ea typeface="SimSun" pitchFamily="2" charset="-122"/>
              </a:rPr>
              <a:t>…</a:t>
            </a:r>
          </a:p>
        </p:txBody>
      </p:sp>
      <p:sp>
        <p:nvSpPr>
          <p:cNvPr id="1029124" name="Rectangle 4"/>
          <p:cNvSpPr>
            <a:spLocks noChangeArrowheads="1"/>
          </p:cNvSpPr>
          <p:nvPr/>
        </p:nvSpPr>
        <p:spPr bwMode="auto">
          <a:xfrm>
            <a:off x="4724400" y="1295400"/>
            <a:ext cx="1524000" cy="1819275"/>
          </a:xfrm>
          <a:prstGeom prst="rect">
            <a:avLst/>
          </a:prstGeom>
          <a:noFill/>
          <a:ln w="2540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400" b="1" i="1">
                <a:latin typeface="Times New Roman" pitchFamily="18" charset="0"/>
                <a:ea typeface="SimSun" pitchFamily="2" charset="-122"/>
              </a:rPr>
              <a:t>xml            0.0678</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email         0.0197 </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model        0.0191</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collect       0.0187</a:t>
            </a:r>
          </a:p>
          <a:p>
            <a:pPr eaLnBrk="0" hangingPunct="0"/>
            <a:r>
              <a:rPr lang="en-US" altLang="zh-CN" sz="1400" b="1" i="1">
                <a:latin typeface="Times New Roman" pitchFamily="18" charset="0"/>
                <a:ea typeface="SimSun" pitchFamily="2" charset="-122"/>
              </a:rPr>
              <a:t>judgment  0.0102</a:t>
            </a:r>
          </a:p>
          <a:p>
            <a:pPr eaLnBrk="0" hangingPunct="0"/>
            <a:r>
              <a:rPr lang="en-US" altLang="zh-CN" sz="1400" b="1" i="1">
                <a:latin typeface="Times New Roman" pitchFamily="18" charset="0"/>
                <a:ea typeface="SimSun" pitchFamily="2" charset="-122"/>
              </a:rPr>
              <a:t>rank          0.0097</a:t>
            </a:r>
          </a:p>
          <a:p>
            <a:pPr eaLnBrk="0" hangingPunct="0"/>
            <a:r>
              <a:rPr lang="en-US" altLang="zh-CN" sz="1400" b="1" i="1">
                <a:latin typeface="Times New Roman" pitchFamily="18" charset="0"/>
                <a:ea typeface="SimSun" pitchFamily="2" charset="-122"/>
              </a:rPr>
              <a:t>subtopic    0.0079</a:t>
            </a:r>
          </a:p>
          <a:p>
            <a:pPr eaLnBrk="0" hangingPunct="0"/>
            <a:r>
              <a:rPr lang="en-US" altLang="zh-CN" sz="1400" b="1" i="1">
                <a:latin typeface="Times New Roman" pitchFamily="18" charset="0"/>
                <a:ea typeface="SimSun" pitchFamily="2" charset="-122"/>
              </a:rPr>
              <a:t>…</a:t>
            </a:r>
          </a:p>
        </p:txBody>
      </p:sp>
      <p:sp>
        <p:nvSpPr>
          <p:cNvPr id="1029125" name="Rectangle 5"/>
          <p:cNvSpPr>
            <a:spLocks noChangeArrowheads="1"/>
          </p:cNvSpPr>
          <p:nvPr/>
        </p:nvSpPr>
        <p:spPr bwMode="auto">
          <a:xfrm>
            <a:off x="3886200" y="4572000"/>
            <a:ext cx="1524000" cy="2032000"/>
          </a:xfrm>
          <a:prstGeom prst="rect">
            <a:avLst/>
          </a:prstGeom>
          <a:noFill/>
          <a:ln w="25400"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400" b="1" i="1">
                <a:latin typeface="Times New Roman" pitchFamily="18" charset="0"/>
                <a:ea typeface="SimSun" pitchFamily="2" charset="-122"/>
              </a:rPr>
              <a:t>probabilist 0.0778</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model        0.0432</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logic          0.0404 </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ir               0.0338</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boolean     0.0281</a:t>
            </a:r>
          </a:p>
          <a:p>
            <a:pPr eaLnBrk="0" hangingPunct="0"/>
            <a:r>
              <a:rPr lang="en-US" altLang="zh-CN" sz="1400" b="1" i="1">
                <a:latin typeface="Times New Roman" pitchFamily="18" charset="0"/>
                <a:ea typeface="SimSun" pitchFamily="2" charset="-122"/>
              </a:rPr>
              <a:t>algebra     0.0200</a:t>
            </a:r>
          </a:p>
          <a:p>
            <a:pPr eaLnBrk="0" hangingPunct="0"/>
            <a:r>
              <a:rPr lang="en-US" altLang="zh-CN" sz="1400" b="1" i="1">
                <a:latin typeface="Times New Roman" pitchFamily="18" charset="0"/>
                <a:ea typeface="SimSun" pitchFamily="2" charset="-122"/>
              </a:rPr>
              <a:t>estimate    0.0119</a:t>
            </a:r>
          </a:p>
          <a:p>
            <a:pPr eaLnBrk="0" hangingPunct="0"/>
            <a:r>
              <a:rPr lang="en-US" altLang="zh-CN" sz="1400" b="1" i="1">
                <a:latin typeface="Times New Roman" pitchFamily="18" charset="0"/>
                <a:ea typeface="SimSun" pitchFamily="2" charset="-122"/>
              </a:rPr>
              <a:t>weight       0.0111</a:t>
            </a:r>
          </a:p>
          <a:p>
            <a:pPr eaLnBrk="0" hangingPunct="0"/>
            <a:r>
              <a:rPr lang="en-US" altLang="zh-CN" sz="1400" b="1" i="1">
                <a:latin typeface="Times New Roman" pitchFamily="18" charset="0"/>
                <a:ea typeface="SimSun" pitchFamily="2" charset="-122"/>
              </a:rPr>
              <a:t>…</a:t>
            </a:r>
          </a:p>
        </p:txBody>
      </p:sp>
      <p:sp>
        <p:nvSpPr>
          <p:cNvPr id="1029126" name="Rectangle 6"/>
          <p:cNvSpPr>
            <a:spLocks noChangeArrowheads="1"/>
          </p:cNvSpPr>
          <p:nvPr/>
        </p:nvSpPr>
        <p:spPr bwMode="auto">
          <a:xfrm>
            <a:off x="6553200" y="4191000"/>
            <a:ext cx="1752600" cy="2244725"/>
          </a:xfrm>
          <a:prstGeom prst="rect">
            <a:avLst/>
          </a:prstGeom>
          <a:noFill/>
          <a:ln w="25400"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400" b="1" i="1">
                <a:latin typeface="Times New Roman" pitchFamily="18" charset="0"/>
                <a:ea typeface="SimSun" pitchFamily="2" charset="-122"/>
              </a:rPr>
              <a:t>model           0.1687</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language     0.0753</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estimate      0.0520 </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parameter   0.0281</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distribution   0.0268</a:t>
            </a:r>
          </a:p>
          <a:p>
            <a:pPr eaLnBrk="0" hangingPunct="0"/>
            <a:r>
              <a:rPr lang="en-US" altLang="zh-CN" sz="1400" b="1" i="1">
                <a:latin typeface="Times New Roman" pitchFamily="18" charset="0"/>
                <a:ea typeface="SimSun" pitchFamily="2" charset="-122"/>
              </a:rPr>
              <a:t>probable       0.0205</a:t>
            </a:r>
          </a:p>
          <a:p>
            <a:pPr eaLnBrk="0" hangingPunct="0"/>
            <a:r>
              <a:rPr lang="en-US" altLang="zh-CN" sz="1400" b="1" i="1">
                <a:latin typeface="Times New Roman" pitchFamily="18" charset="0"/>
                <a:ea typeface="SimSun" pitchFamily="2" charset="-122"/>
              </a:rPr>
              <a:t>smooth         0.0198</a:t>
            </a:r>
          </a:p>
          <a:p>
            <a:pPr eaLnBrk="0" hangingPunct="0"/>
            <a:r>
              <a:rPr lang="en-US" altLang="zh-CN" sz="1400" b="1" i="1">
                <a:latin typeface="Times New Roman" pitchFamily="18" charset="0"/>
                <a:ea typeface="SimSun" pitchFamily="2" charset="-122"/>
              </a:rPr>
              <a:t>markov        0.0137</a:t>
            </a:r>
          </a:p>
          <a:p>
            <a:pPr eaLnBrk="0" hangingPunct="0"/>
            <a:r>
              <a:rPr lang="en-US" altLang="zh-CN" sz="1400" b="1" i="1">
                <a:latin typeface="Times New Roman" pitchFamily="18" charset="0"/>
                <a:ea typeface="SimSun" pitchFamily="2" charset="-122"/>
              </a:rPr>
              <a:t>likelihood     0.0059</a:t>
            </a:r>
          </a:p>
          <a:p>
            <a:pPr eaLnBrk="0" hangingPunct="0"/>
            <a:r>
              <a:rPr lang="en-US" altLang="zh-CN" sz="1400" b="1" i="1">
                <a:latin typeface="Times New Roman" pitchFamily="18" charset="0"/>
                <a:ea typeface="SimSun" pitchFamily="2" charset="-122"/>
              </a:rPr>
              <a:t>…</a:t>
            </a:r>
          </a:p>
        </p:txBody>
      </p:sp>
      <p:sp>
        <p:nvSpPr>
          <p:cNvPr id="54280" name="Text Box 7"/>
          <p:cNvSpPr txBox="1">
            <a:spLocks noChangeArrowheads="1"/>
          </p:cNvSpPr>
          <p:nvPr/>
        </p:nvSpPr>
        <p:spPr bwMode="auto">
          <a:xfrm>
            <a:off x="5791200" y="388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sz="1800">
                <a:latin typeface="Arial" pitchFamily="34" charset="0"/>
                <a:ea typeface="SimSun" pitchFamily="2" charset="-122"/>
              </a:rPr>
              <a:t>1998</a:t>
            </a:r>
          </a:p>
        </p:txBody>
      </p:sp>
      <p:sp>
        <p:nvSpPr>
          <p:cNvPr id="1029128" name="Line 8"/>
          <p:cNvSpPr>
            <a:spLocks noChangeShapeType="1"/>
          </p:cNvSpPr>
          <p:nvPr/>
        </p:nvSpPr>
        <p:spPr bwMode="auto">
          <a:xfrm flipV="1">
            <a:off x="4114800" y="2209800"/>
            <a:ext cx="533400" cy="152400"/>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9129" name="Line 9"/>
          <p:cNvSpPr>
            <a:spLocks noChangeShapeType="1"/>
          </p:cNvSpPr>
          <p:nvPr/>
        </p:nvSpPr>
        <p:spPr bwMode="auto">
          <a:xfrm>
            <a:off x="5486400" y="5257800"/>
            <a:ext cx="838200" cy="76200"/>
          </a:xfrm>
          <a:prstGeom prst="line">
            <a:avLst/>
          </a:prstGeom>
          <a:noFill/>
          <a:ln w="285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4283" name="Group 10"/>
          <p:cNvGrpSpPr>
            <a:grpSpLocks/>
          </p:cNvGrpSpPr>
          <p:nvPr/>
        </p:nvGrpSpPr>
        <p:grpSpPr bwMode="auto">
          <a:xfrm>
            <a:off x="381000" y="1905000"/>
            <a:ext cx="8610600" cy="3962400"/>
            <a:chOff x="240" y="1200"/>
            <a:chExt cx="5424" cy="2496"/>
          </a:xfrm>
        </p:grpSpPr>
        <p:sp>
          <p:nvSpPr>
            <p:cNvPr id="54284" name="Line 11"/>
            <p:cNvSpPr>
              <a:spLocks noChangeShapeType="1"/>
            </p:cNvSpPr>
            <p:nvPr/>
          </p:nvSpPr>
          <p:spPr bwMode="auto">
            <a:xfrm>
              <a:off x="1536" y="2448"/>
              <a:ext cx="3648" cy="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5" name="AutoShape 12"/>
            <p:cNvSpPr>
              <a:spLocks noChangeArrowheads="1"/>
            </p:cNvSpPr>
            <p:nvPr/>
          </p:nvSpPr>
          <p:spPr bwMode="auto">
            <a:xfrm>
              <a:off x="2976" y="2016"/>
              <a:ext cx="2256" cy="336"/>
            </a:xfrm>
            <a:prstGeom prst="wedgeRectCallout">
              <a:avLst>
                <a:gd name="adj1" fmla="val -20611"/>
                <a:gd name="adj2" fmla="val 78569"/>
              </a:avLst>
            </a:prstGeom>
            <a:solidFill>
              <a:srgbClr val="FFFF99"/>
            </a:solidFill>
            <a:ln w="9525">
              <a:solidFill>
                <a:schemeClr val="tx1"/>
              </a:solidFill>
              <a:miter lim="800000"/>
              <a:headEnd/>
              <a:tailEnd/>
            </a:ln>
          </p:spPr>
          <p:txBody>
            <a:bodyPr/>
            <a:lstStyle/>
            <a:p>
              <a:pPr algn="ctr"/>
              <a:r>
                <a:rPr lang="en-US" sz="1400">
                  <a:latin typeface="Arial" pitchFamily="34" charset="0"/>
                  <a:ea typeface="SimSun" pitchFamily="2" charset="-122"/>
                </a:rPr>
                <a:t>Publication of the paper “A language modeling approach to information retrieval”</a:t>
              </a:r>
            </a:p>
          </p:txBody>
        </p:sp>
        <p:sp>
          <p:nvSpPr>
            <p:cNvPr id="54286" name="AutoShape 13"/>
            <p:cNvSpPr>
              <a:spLocks noChangeArrowheads="1"/>
            </p:cNvSpPr>
            <p:nvPr/>
          </p:nvSpPr>
          <p:spPr bwMode="auto">
            <a:xfrm rot="10800000">
              <a:off x="1488" y="2544"/>
              <a:ext cx="1872" cy="240"/>
            </a:xfrm>
            <a:prstGeom prst="wedgeRectCallout">
              <a:avLst>
                <a:gd name="adj1" fmla="val -21903"/>
                <a:gd name="adj2" fmla="val 88329"/>
              </a:avLst>
            </a:prstGeom>
            <a:solidFill>
              <a:srgbClr val="CCFFFF"/>
            </a:solidFill>
            <a:ln w="9525">
              <a:solidFill>
                <a:schemeClr val="tx1"/>
              </a:solidFill>
              <a:miter lim="800000"/>
              <a:headEnd/>
              <a:tailEnd/>
            </a:ln>
          </p:spPr>
          <p:txBody>
            <a:bodyPr rot="10800000"/>
            <a:lstStyle/>
            <a:p>
              <a:pPr algn="ctr"/>
              <a:r>
                <a:rPr lang="en-US" sz="1400">
                  <a:latin typeface="Arial" pitchFamily="34" charset="0"/>
                  <a:ea typeface="SimSun" pitchFamily="2" charset="-122"/>
                </a:rPr>
                <a:t>Starting of the TREC conferences</a:t>
              </a:r>
            </a:p>
          </p:txBody>
        </p:sp>
        <p:sp>
          <p:nvSpPr>
            <p:cNvPr id="54287" name="Line 14"/>
            <p:cNvSpPr>
              <a:spLocks noChangeShapeType="1"/>
            </p:cNvSpPr>
            <p:nvPr/>
          </p:nvSpPr>
          <p:spPr bwMode="auto">
            <a:xfrm>
              <a:off x="2832" y="1200"/>
              <a:ext cx="0" cy="12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5"/>
            <p:cNvSpPr>
              <a:spLocks noChangeShapeType="1"/>
            </p:cNvSpPr>
            <p:nvPr/>
          </p:nvSpPr>
          <p:spPr bwMode="auto">
            <a:xfrm>
              <a:off x="3648" y="2400"/>
              <a:ext cx="0" cy="12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Text Box 16"/>
            <p:cNvSpPr txBox="1">
              <a:spLocks noChangeArrowheads="1"/>
            </p:cNvSpPr>
            <p:nvPr/>
          </p:nvSpPr>
          <p:spPr bwMode="auto">
            <a:xfrm>
              <a:off x="5184" y="2313"/>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sz="1800">
                  <a:latin typeface="Arial" pitchFamily="34" charset="0"/>
                  <a:ea typeface="SimSun" pitchFamily="2" charset="-122"/>
                </a:rPr>
                <a:t>year</a:t>
              </a:r>
            </a:p>
          </p:txBody>
        </p:sp>
        <p:sp>
          <p:nvSpPr>
            <p:cNvPr id="54290" name="Text Box 17"/>
            <p:cNvSpPr txBox="1">
              <a:spLocks noChangeArrowheads="1"/>
            </p:cNvSpPr>
            <p:nvPr/>
          </p:nvSpPr>
          <p:spPr bwMode="auto">
            <a:xfrm>
              <a:off x="2400" y="216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sz="1800">
                  <a:latin typeface="Arial" pitchFamily="34" charset="0"/>
                  <a:ea typeface="SimSun" pitchFamily="2" charset="-122"/>
                </a:rPr>
                <a:t>1992</a:t>
              </a:r>
            </a:p>
          </p:txBody>
        </p:sp>
        <p:grpSp>
          <p:nvGrpSpPr>
            <p:cNvPr id="54291" name="Group 18"/>
            <p:cNvGrpSpPr>
              <a:grpSpLocks/>
            </p:cNvGrpSpPr>
            <p:nvPr/>
          </p:nvGrpSpPr>
          <p:grpSpPr bwMode="auto">
            <a:xfrm>
              <a:off x="240" y="1296"/>
              <a:ext cx="1200" cy="1990"/>
              <a:chOff x="240" y="1296"/>
              <a:chExt cx="1200" cy="1990"/>
            </a:xfrm>
          </p:grpSpPr>
          <p:sp>
            <p:nvSpPr>
              <p:cNvPr id="54293" name="Rectangle 19"/>
              <p:cNvSpPr>
                <a:spLocks noChangeArrowheads="1"/>
              </p:cNvSpPr>
              <p:nvPr/>
            </p:nvSpPr>
            <p:spPr bwMode="auto">
              <a:xfrm>
                <a:off x="240" y="1872"/>
                <a:ext cx="1152" cy="1414"/>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altLang="zh-CN" sz="1400" b="1" i="1">
                    <a:latin typeface="Times New Roman" pitchFamily="18" charset="0"/>
                    <a:ea typeface="SimSun" pitchFamily="2" charset="-122"/>
                  </a:rPr>
                  <a:t>term                 0.1599</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relevance        0.0752</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weight             0.0660 </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feedback         0.0372</a:t>
                </a:r>
                <a:br>
                  <a:rPr lang="en-US" altLang="zh-CN" sz="1400" b="1" i="1">
                    <a:latin typeface="Times New Roman" pitchFamily="18" charset="0"/>
                    <a:ea typeface="SimSun" pitchFamily="2" charset="-122"/>
                  </a:rPr>
                </a:br>
                <a:r>
                  <a:rPr lang="en-US" altLang="zh-CN" sz="1400" b="1" i="1">
                    <a:latin typeface="Times New Roman" pitchFamily="18" charset="0"/>
                    <a:ea typeface="SimSun" pitchFamily="2" charset="-122"/>
                  </a:rPr>
                  <a:t>independence 0.0311</a:t>
                </a:r>
              </a:p>
              <a:p>
                <a:pPr eaLnBrk="0" hangingPunct="0"/>
                <a:r>
                  <a:rPr lang="en-US" altLang="zh-CN" sz="1400" b="1" i="1">
                    <a:latin typeface="Times New Roman" pitchFamily="18" charset="0"/>
                    <a:ea typeface="SimSun" pitchFamily="2" charset="-122"/>
                  </a:rPr>
                  <a:t>model              0.0310</a:t>
                </a:r>
              </a:p>
              <a:p>
                <a:pPr eaLnBrk="0" hangingPunct="0"/>
                <a:r>
                  <a:rPr lang="en-US" altLang="zh-CN" sz="1400" b="1" i="1">
                    <a:latin typeface="Times New Roman" pitchFamily="18" charset="0"/>
                    <a:ea typeface="SimSun" pitchFamily="2" charset="-122"/>
                  </a:rPr>
                  <a:t>frequent         0.0233</a:t>
                </a:r>
              </a:p>
              <a:p>
                <a:pPr eaLnBrk="0" hangingPunct="0"/>
                <a:r>
                  <a:rPr lang="en-US" altLang="zh-CN" sz="1400" b="1" i="1">
                    <a:latin typeface="Times New Roman" pitchFamily="18" charset="0"/>
                    <a:ea typeface="SimSun" pitchFamily="2" charset="-122"/>
                  </a:rPr>
                  <a:t>probabilistic  0.0188</a:t>
                </a:r>
              </a:p>
              <a:p>
                <a:pPr eaLnBrk="0" hangingPunct="0"/>
                <a:r>
                  <a:rPr lang="en-US" altLang="zh-CN" sz="1400" b="1" i="1">
                    <a:latin typeface="Times New Roman" pitchFamily="18" charset="0"/>
                    <a:ea typeface="SimSun" pitchFamily="2" charset="-122"/>
                  </a:rPr>
                  <a:t>document       0.0173</a:t>
                </a:r>
              </a:p>
              <a:p>
                <a:pPr eaLnBrk="0" hangingPunct="0"/>
                <a:r>
                  <a:rPr lang="en-US" altLang="zh-CN" sz="1400" b="1" i="1">
                    <a:latin typeface="Times New Roman" pitchFamily="18" charset="0"/>
                    <a:ea typeface="SimSun" pitchFamily="2" charset="-122"/>
                  </a:rPr>
                  <a:t>…</a:t>
                </a:r>
              </a:p>
            </p:txBody>
          </p:sp>
          <p:sp>
            <p:nvSpPr>
              <p:cNvPr id="54294" name="Text Box 20"/>
              <p:cNvSpPr txBox="1">
                <a:spLocks noChangeArrowheads="1"/>
              </p:cNvSpPr>
              <p:nvPr/>
            </p:nvSpPr>
            <p:spPr bwMode="auto">
              <a:xfrm>
                <a:off x="288" y="1296"/>
                <a:ext cx="11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spcBef>
                    <a:spcPct val="50000"/>
                  </a:spcBef>
                </a:pPr>
                <a:r>
                  <a:rPr lang="en-US" sz="1800">
                    <a:latin typeface="Arial" pitchFamily="34" charset="0"/>
                    <a:ea typeface="SimSun" pitchFamily="2" charset="-122"/>
                  </a:rPr>
                  <a:t>Theme: retrieval models</a:t>
                </a:r>
              </a:p>
            </p:txBody>
          </p:sp>
        </p:grpSp>
        <p:sp>
          <p:nvSpPr>
            <p:cNvPr id="1029141" name="Rectangle 21"/>
            <p:cNvSpPr>
              <a:spLocks noChangeArrowheads="1"/>
            </p:cNvSpPr>
            <p:nvPr/>
          </p:nvSpPr>
          <p:spPr bwMode="auto">
            <a:xfrm>
              <a:off x="4176" y="1344"/>
              <a:ext cx="1200" cy="256"/>
            </a:xfrm>
            <a:prstGeom prst="rect">
              <a:avLst/>
            </a:prstGeom>
            <a:solidFill>
              <a:srgbClr val="FFFF00"/>
            </a:solidFill>
            <a:ln w="9525">
              <a:solidFill>
                <a:srgbClr val="FFFF00"/>
              </a:solidFill>
              <a:miter lim="800000"/>
              <a:headEnd/>
              <a:tailEnd/>
            </a:ln>
            <a:effectLst/>
          </p:spPr>
          <p:txBody>
            <a:bodyPr>
              <a:spAutoFit/>
            </a:bodyPr>
            <a:lstStyle/>
            <a:p>
              <a:pPr algn="ctr">
                <a:spcBef>
                  <a:spcPct val="50000"/>
                </a:spcBef>
                <a:defRPr/>
              </a:pPr>
              <a:r>
                <a:rPr lang="en-US" altLang="zh-CN" sz="2000" b="1">
                  <a:effectLst>
                    <a:outerShdw blurRad="38100" dist="38100" dir="2700000" algn="tl">
                      <a:srgbClr val="FFFFFF"/>
                    </a:outerShdw>
                  </a:effectLst>
                  <a:latin typeface="Times New Roman" pitchFamily="18" charset="0"/>
                  <a:ea typeface="宋体" pitchFamily="2" charset="-122"/>
                </a:rPr>
                <a:t>SIGIR papers</a:t>
              </a:r>
            </a:p>
          </p:txBody>
        </p:sp>
      </p:grpSp>
      <p:sp>
        <p:nvSpPr>
          <p:cNvPr id="2" name="Slide Number Placeholder 1"/>
          <p:cNvSpPr>
            <a:spLocks noGrp="1"/>
          </p:cNvSpPr>
          <p:nvPr>
            <p:ph type="sldNum" sz="quarter" idx="12"/>
          </p:nvPr>
        </p:nvSpPr>
        <p:spPr/>
        <p:txBody>
          <a:bodyPr/>
          <a:lstStyle/>
          <a:p>
            <a:fld id="{16A14D8B-FB36-404D-91CA-CEC776FB33B4}" type="slidenum">
              <a:rPr lang="en-US" smtClean="0"/>
              <a:t>30</a:t>
            </a:fld>
            <a:endParaRPr lang="en-US"/>
          </a:p>
        </p:txBody>
      </p:sp>
    </p:spTree>
    <p:extLst>
      <p:ext uri="{BB962C8B-B14F-4D97-AF65-F5344CB8AC3E}">
        <p14:creationId xmlns:p14="http://schemas.microsoft.com/office/powerpoint/2010/main" val="245134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1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9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9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nimBg="1"/>
      <p:bldP spid="1029124" grpId="0" animBg="1"/>
      <p:bldP spid="1029125" grpId="0" animBg="1"/>
      <p:bldP spid="1029126" grpId="0" animBg="1"/>
      <p:bldP spid="1029128" grpId="0" animBg="1"/>
      <p:bldP spid="10291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Many </a:t>
            </a:r>
            <a:r>
              <a:rPr lang="en-US" dirty="0"/>
              <a:t>O</a:t>
            </a:r>
            <a:r>
              <a:rPr lang="en-US" dirty="0" smtClean="0"/>
              <a:t>ther Variations</a:t>
            </a:r>
            <a:endParaRPr lang="en-US" dirty="0"/>
          </a:p>
        </p:txBody>
      </p:sp>
      <p:sp>
        <p:nvSpPr>
          <p:cNvPr id="4" name="Content Placeholder 3"/>
          <p:cNvSpPr>
            <a:spLocks noGrp="1"/>
          </p:cNvSpPr>
          <p:nvPr>
            <p:ph idx="1"/>
          </p:nvPr>
        </p:nvSpPr>
        <p:spPr/>
        <p:txBody>
          <a:bodyPr/>
          <a:lstStyle/>
          <a:p>
            <a:r>
              <a:rPr lang="en-US" dirty="0" smtClean="0"/>
              <a:t>Latent </a:t>
            </a:r>
            <a:r>
              <a:rPr lang="en-US" dirty="0" err="1" smtClean="0"/>
              <a:t>Dirichlet</a:t>
            </a:r>
            <a:r>
              <a:rPr lang="en-US" dirty="0" smtClean="0"/>
              <a:t> Allocation (LDA) [</a:t>
            </a:r>
            <a:r>
              <a:rPr lang="en-US" dirty="0" err="1" smtClean="0"/>
              <a:t>Blei</a:t>
            </a:r>
            <a:r>
              <a:rPr lang="en-US" dirty="0" smtClean="0"/>
              <a:t> et al. 03]</a:t>
            </a:r>
          </a:p>
          <a:p>
            <a:pPr lvl="1"/>
            <a:r>
              <a:rPr lang="en-US" dirty="0" smtClean="0"/>
              <a:t>Impose priors on topic choices and word distributions</a:t>
            </a:r>
          </a:p>
          <a:p>
            <a:pPr lvl="1"/>
            <a:r>
              <a:rPr lang="en-US" dirty="0" smtClean="0"/>
              <a:t>Make PLSA a generative model </a:t>
            </a:r>
          </a:p>
          <a:p>
            <a:r>
              <a:rPr lang="en-US" dirty="0" smtClean="0"/>
              <a:t>Many variants of LDA!  </a:t>
            </a:r>
          </a:p>
          <a:p>
            <a:r>
              <a:rPr lang="en-US" dirty="0" smtClean="0"/>
              <a:t>In practice, LDA and PLSA variants tend to work equally well for text analysis </a:t>
            </a:r>
            <a:r>
              <a:rPr lang="en-US" sz="2000" b="0" dirty="0" smtClean="0"/>
              <a:t>[Lu et al. 11]</a:t>
            </a:r>
          </a:p>
          <a:p>
            <a:pPr marL="0" indent="0">
              <a:buNone/>
            </a:pPr>
            <a:endParaRPr lang="en-US" dirty="0"/>
          </a:p>
        </p:txBody>
      </p:sp>
      <p:sp>
        <p:nvSpPr>
          <p:cNvPr id="2" name="Slide Number Placeholder 1"/>
          <p:cNvSpPr>
            <a:spLocks noGrp="1"/>
          </p:cNvSpPr>
          <p:nvPr>
            <p:ph type="sldNum" sz="quarter" idx="12"/>
          </p:nvPr>
        </p:nvSpPr>
        <p:spPr/>
        <p:txBody>
          <a:bodyPr/>
          <a:lstStyle/>
          <a:p>
            <a:fld id="{16A14D8B-FB36-404D-91CA-CEC776FB33B4}" type="slidenum">
              <a:rPr lang="en-US" smtClean="0"/>
              <a:t>31</a:t>
            </a:fld>
            <a:endParaRPr lang="en-US"/>
          </a:p>
        </p:txBody>
      </p:sp>
      <p:sp>
        <p:nvSpPr>
          <p:cNvPr id="5" name="Rectangle 4"/>
          <p:cNvSpPr/>
          <p:nvPr/>
        </p:nvSpPr>
        <p:spPr>
          <a:xfrm>
            <a:off x="381000" y="4322870"/>
            <a:ext cx="7924800" cy="2308324"/>
          </a:xfrm>
          <a:prstGeom prst="rect">
            <a:avLst/>
          </a:prstGeom>
        </p:spPr>
        <p:txBody>
          <a:bodyPr wrap="square">
            <a:spAutoFit/>
          </a:bodyPr>
          <a:lstStyle/>
          <a:p>
            <a:pPr>
              <a:lnSpc>
                <a:spcPct val="80000"/>
              </a:lnSpc>
              <a:buFontTx/>
              <a:buNone/>
            </a:pPr>
            <a:r>
              <a:rPr lang="en-US" dirty="0"/>
              <a:t>[</a:t>
            </a:r>
            <a:r>
              <a:rPr lang="en-US" dirty="0" err="1"/>
              <a:t>Blei</a:t>
            </a:r>
            <a:r>
              <a:rPr lang="en-US" dirty="0"/>
              <a:t> et al. 02] D. </a:t>
            </a:r>
            <a:r>
              <a:rPr lang="en-US" dirty="0" err="1"/>
              <a:t>Blei</a:t>
            </a:r>
            <a:r>
              <a:rPr lang="en-US" dirty="0"/>
              <a:t>, A. Ng, and M. Jordan. </a:t>
            </a:r>
            <a:r>
              <a:rPr lang="en-US" i="1" dirty="0"/>
              <a:t>Latent </a:t>
            </a:r>
            <a:r>
              <a:rPr lang="en-US" i="1" dirty="0" err="1"/>
              <a:t>dirichlet</a:t>
            </a:r>
            <a:r>
              <a:rPr lang="en-US" i="1" dirty="0"/>
              <a:t> allocation</a:t>
            </a:r>
            <a:r>
              <a:rPr lang="en-US" dirty="0"/>
              <a:t>. In T G </a:t>
            </a:r>
            <a:r>
              <a:rPr lang="en-US" dirty="0" err="1"/>
              <a:t>Dietterich</a:t>
            </a:r>
            <a:r>
              <a:rPr lang="en-US" dirty="0"/>
              <a:t>, S. Becker, and Z. </a:t>
            </a:r>
            <a:r>
              <a:rPr lang="en-US" dirty="0" err="1"/>
              <a:t>Ghahramani</a:t>
            </a:r>
            <a:r>
              <a:rPr lang="en-US" dirty="0"/>
              <a:t>, editors, Advances in Neural Information Processing Systems 14, Cambridge, MA, 2002. MIT Press</a:t>
            </a:r>
            <a:r>
              <a:rPr lang="en-US" dirty="0" smtClean="0"/>
              <a:t>.</a:t>
            </a:r>
          </a:p>
          <a:p>
            <a:pPr>
              <a:lnSpc>
                <a:spcPct val="80000"/>
              </a:lnSpc>
              <a:buFontTx/>
              <a:buNone/>
            </a:pPr>
            <a:endParaRPr lang="en-US" dirty="0"/>
          </a:p>
          <a:p>
            <a:pPr>
              <a:lnSpc>
                <a:spcPct val="80000"/>
              </a:lnSpc>
            </a:pPr>
            <a:r>
              <a:rPr lang="en-US" dirty="0" err="1"/>
              <a:t>Yue</a:t>
            </a:r>
            <a:r>
              <a:rPr lang="en-US" dirty="0"/>
              <a:t> Lu, </a:t>
            </a:r>
            <a:r>
              <a:rPr lang="en-US" dirty="0" err="1"/>
              <a:t>Qiaozhu</a:t>
            </a:r>
            <a:r>
              <a:rPr lang="en-US" dirty="0"/>
              <a:t> Mei, </a:t>
            </a:r>
            <a:r>
              <a:rPr lang="en-US" dirty="0" err="1"/>
              <a:t>ChengXiang</a:t>
            </a:r>
            <a:r>
              <a:rPr lang="en-US" dirty="0"/>
              <a:t> </a:t>
            </a:r>
            <a:r>
              <a:rPr lang="en-US" dirty="0" err="1"/>
              <a:t>Zhai</a:t>
            </a:r>
            <a:r>
              <a:rPr lang="en-US" dirty="0"/>
              <a:t>. Investigating Task Performance of Probabilistic Topic Models - An Empirical Study of PLSA and LDA, </a:t>
            </a:r>
            <a:r>
              <a:rPr lang="en-US" i="1" dirty="0"/>
              <a:t>Information Retrieval</a:t>
            </a:r>
            <a:r>
              <a:rPr lang="en-US" dirty="0"/>
              <a:t>, vol. 14, no. 2, April, 2011. </a:t>
            </a:r>
            <a:br>
              <a:rPr lang="en-US" dirty="0"/>
            </a:br>
            <a:r>
              <a:rPr lang="en-US" dirty="0"/>
              <a:t/>
            </a:r>
            <a:br>
              <a:rPr lang="en-US" dirty="0"/>
            </a:br>
            <a:endParaRPr lang="en-US" dirty="0"/>
          </a:p>
          <a:p>
            <a:pPr>
              <a:lnSpc>
                <a:spcPct val="80000"/>
              </a:lnSpc>
              <a:buFontTx/>
              <a:buNone/>
            </a:pPr>
            <a:endParaRPr lang="en-US" dirty="0"/>
          </a:p>
        </p:txBody>
      </p:sp>
    </p:spTree>
    <p:extLst>
      <p:ext uri="{BB962C8B-B14F-4D97-AF65-F5344CB8AC3E}">
        <p14:creationId xmlns:p14="http://schemas.microsoft.com/office/powerpoint/2010/main" val="191120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rmAutofit fontScale="90000"/>
          </a:bodyPr>
          <a:lstStyle/>
          <a:p>
            <a:r>
              <a:rPr lang="en-US" altLang="zh-CN" dirty="0" smtClean="0">
                <a:ea typeface="SimSun" pitchFamily="2" charset="-122"/>
              </a:rPr>
              <a:t>Other Uses of Topic Models for Text Analysis </a:t>
            </a:r>
          </a:p>
        </p:txBody>
      </p:sp>
      <p:sp>
        <p:nvSpPr>
          <p:cNvPr id="56324" name="Rectangle 3"/>
          <p:cNvSpPr>
            <a:spLocks noGrp="1" noChangeArrowheads="1"/>
          </p:cNvSpPr>
          <p:nvPr>
            <p:ph type="body" idx="1"/>
          </p:nvPr>
        </p:nvSpPr>
        <p:spPr/>
        <p:txBody>
          <a:bodyPr>
            <a:normAutofit/>
          </a:bodyPr>
          <a:lstStyle/>
          <a:p>
            <a:r>
              <a:rPr lang="en-US" altLang="zh-CN" dirty="0" smtClean="0">
                <a:ea typeface="SimSun" pitchFamily="2" charset="-122"/>
              </a:rPr>
              <a:t>Topic analysis on social networks </a:t>
            </a:r>
            <a:r>
              <a:rPr lang="en-US" altLang="zh-CN" sz="2000" b="0" dirty="0" smtClean="0">
                <a:ea typeface="SimSun" pitchFamily="2" charset="-122"/>
              </a:rPr>
              <a:t>[Mei et al. 08]</a:t>
            </a:r>
          </a:p>
          <a:p>
            <a:r>
              <a:rPr lang="en-US" altLang="zh-CN" dirty="0" smtClean="0">
                <a:ea typeface="SimSun" pitchFamily="2" charset="-122"/>
              </a:rPr>
              <a:t>Opinion Integration </a:t>
            </a:r>
            <a:r>
              <a:rPr lang="en-US" altLang="zh-CN" sz="2000" b="0" dirty="0" smtClean="0">
                <a:ea typeface="SimSun" pitchFamily="2" charset="-122"/>
              </a:rPr>
              <a:t>[Lu &amp; </a:t>
            </a:r>
            <a:r>
              <a:rPr lang="en-US" altLang="zh-CN" sz="2000" b="0" dirty="0" err="1" smtClean="0">
                <a:ea typeface="SimSun" pitchFamily="2" charset="-122"/>
              </a:rPr>
              <a:t>Zhai</a:t>
            </a:r>
            <a:r>
              <a:rPr lang="en-US" altLang="zh-CN" sz="2000" b="0" dirty="0" smtClean="0">
                <a:ea typeface="SimSun" pitchFamily="2" charset="-122"/>
              </a:rPr>
              <a:t> 08]</a:t>
            </a:r>
          </a:p>
          <a:p>
            <a:r>
              <a:rPr lang="en-US" altLang="zh-CN" dirty="0" smtClean="0">
                <a:ea typeface="SimSun" pitchFamily="2" charset="-122"/>
              </a:rPr>
              <a:t>Latent Aspect Rating Analysis  </a:t>
            </a:r>
            <a:r>
              <a:rPr lang="en-US" altLang="zh-CN" sz="2000" b="0" dirty="0" smtClean="0">
                <a:ea typeface="SimSun" pitchFamily="2" charset="-122"/>
              </a:rPr>
              <a:t>[Wang et al. 10]</a:t>
            </a:r>
          </a:p>
          <a:p>
            <a:pPr>
              <a:buFontTx/>
              <a:buNone/>
            </a:pPr>
            <a:endParaRPr lang="en-US" altLang="zh-CN" sz="2000" dirty="0" smtClean="0">
              <a:ea typeface="SimSun" pitchFamily="2" charset="-122"/>
            </a:endParaRPr>
          </a:p>
        </p:txBody>
      </p:sp>
      <p:sp>
        <p:nvSpPr>
          <p:cNvPr id="2" name="Rectangle 1"/>
          <p:cNvSpPr/>
          <p:nvPr/>
        </p:nvSpPr>
        <p:spPr>
          <a:xfrm>
            <a:off x="228600" y="3352800"/>
            <a:ext cx="8458200" cy="2862322"/>
          </a:xfrm>
          <a:prstGeom prst="rect">
            <a:avLst/>
          </a:prstGeom>
        </p:spPr>
        <p:txBody>
          <a:bodyPr wrap="square">
            <a:spAutoFit/>
          </a:bodyPr>
          <a:lstStyle/>
          <a:p>
            <a:r>
              <a:rPr lang="en-US" dirty="0" err="1"/>
              <a:t>Qiaozhu</a:t>
            </a:r>
            <a:r>
              <a:rPr lang="en-US" dirty="0"/>
              <a:t> Mei, Deng </a:t>
            </a:r>
            <a:r>
              <a:rPr lang="en-US" dirty="0" err="1"/>
              <a:t>Cai</a:t>
            </a:r>
            <a:r>
              <a:rPr lang="en-US" dirty="0"/>
              <a:t>, Duo Zhang, </a:t>
            </a:r>
            <a:r>
              <a:rPr lang="en-US" dirty="0" err="1"/>
              <a:t>ChengXiang</a:t>
            </a:r>
            <a:r>
              <a:rPr lang="en-US" dirty="0"/>
              <a:t> </a:t>
            </a:r>
            <a:r>
              <a:rPr lang="en-US" dirty="0" err="1"/>
              <a:t>Zhai</a:t>
            </a:r>
            <a:r>
              <a:rPr lang="en-US" dirty="0"/>
              <a:t>. </a:t>
            </a:r>
            <a:r>
              <a:rPr lang="en-US" b="1" dirty="0"/>
              <a:t>Topic Modeling with Network Regularization</a:t>
            </a:r>
            <a:r>
              <a:rPr lang="en-US" dirty="0"/>
              <a:t>, </a:t>
            </a:r>
            <a:r>
              <a:rPr lang="en-US" i="1" dirty="0"/>
              <a:t>Proceedings of the World Wide Conference 2008</a:t>
            </a:r>
            <a:r>
              <a:rPr lang="en-US" dirty="0"/>
              <a:t> (</a:t>
            </a:r>
            <a:r>
              <a:rPr lang="en-US" b="1" dirty="0"/>
              <a:t> WWW'08</a:t>
            </a:r>
            <a:r>
              <a:rPr lang="en-US" dirty="0"/>
              <a:t>), pages 101-110</a:t>
            </a:r>
            <a:r>
              <a:rPr lang="en-US" dirty="0" smtClean="0"/>
              <a:t>.</a:t>
            </a:r>
          </a:p>
          <a:p>
            <a:endParaRPr lang="en-US" dirty="0"/>
          </a:p>
          <a:p>
            <a:r>
              <a:rPr lang="en-US" dirty="0" err="1"/>
              <a:t>Yue</a:t>
            </a:r>
            <a:r>
              <a:rPr lang="en-US" dirty="0"/>
              <a:t> Lu, </a:t>
            </a:r>
            <a:r>
              <a:rPr lang="en-US" dirty="0" err="1"/>
              <a:t>ChengXiang</a:t>
            </a:r>
            <a:r>
              <a:rPr lang="en-US" dirty="0"/>
              <a:t> </a:t>
            </a:r>
            <a:r>
              <a:rPr lang="en-US" dirty="0" err="1"/>
              <a:t>Zhai</a:t>
            </a:r>
            <a:r>
              <a:rPr lang="en-US" dirty="0"/>
              <a:t>. </a:t>
            </a:r>
            <a:r>
              <a:rPr lang="en-US" b="1" dirty="0"/>
              <a:t>Opinion Integration Through Semi-supervised Topic Modeling</a:t>
            </a:r>
            <a:r>
              <a:rPr lang="en-US" dirty="0"/>
              <a:t>, </a:t>
            </a:r>
            <a:r>
              <a:rPr lang="en-US" i="1" dirty="0"/>
              <a:t>Proceedings of the World Wide Conference 2008</a:t>
            </a:r>
            <a:r>
              <a:rPr lang="en-US" dirty="0"/>
              <a:t> (</a:t>
            </a:r>
            <a:r>
              <a:rPr lang="en-US" b="1" dirty="0"/>
              <a:t> WWW'08</a:t>
            </a:r>
            <a:r>
              <a:rPr lang="en-US" dirty="0"/>
              <a:t>), pages 121-130</a:t>
            </a:r>
            <a:r>
              <a:rPr lang="en-US" dirty="0" smtClean="0"/>
              <a:t>.</a:t>
            </a:r>
          </a:p>
          <a:p>
            <a:endParaRPr lang="en-US" dirty="0"/>
          </a:p>
          <a:p>
            <a:r>
              <a:rPr lang="en-US" dirty="0" err="1"/>
              <a:t>Hongning</a:t>
            </a:r>
            <a:r>
              <a:rPr lang="en-US" dirty="0"/>
              <a:t> Wang, </a:t>
            </a:r>
            <a:r>
              <a:rPr lang="en-US" dirty="0" err="1"/>
              <a:t>Yue</a:t>
            </a:r>
            <a:r>
              <a:rPr lang="en-US" dirty="0"/>
              <a:t> Lu, </a:t>
            </a:r>
            <a:r>
              <a:rPr lang="en-US" dirty="0" err="1"/>
              <a:t>ChengXiang</a:t>
            </a:r>
            <a:r>
              <a:rPr lang="en-US" dirty="0"/>
              <a:t> </a:t>
            </a:r>
            <a:r>
              <a:rPr lang="en-US" dirty="0" err="1"/>
              <a:t>Zhai</a:t>
            </a:r>
            <a:r>
              <a:rPr lang="en-US" dirty="0"/>
              <a:t>. </a:t>
            </a:r>
            <a:r>
              <a:rPr lang="en-US" b="1" dirty="0"/>
              <a:t>Latent Aspect Rating Analysis on Review Text Data: A Rating Regression Approach</a:t>
            </a:r>
            <a:r>
              <a:rPr lang="en-US" dirty="0"/>
              <a:t>, </a:t>
            </a:r>
            <a:r>
              <a:rPr lang="en-US" i="1" dirty="0"/>
              <a:t>Proceedings of the 17th ACM SIGKDD International Conference on Knowledge Discovery and Data Mining </a:t>
            </a:r>
            <a:r>
              <a:rPr lang="en-US" dirty="0"/>
              <a:t>(</a:t>
            </a:r>
            <a:r>
              <a:rPr lang="en-US" b="1" dirty="0"/>
              <a:t>KDD'10</a:t>
            </a:r>
            <a:r>
              <a:rPr lang="en-US" dirty="0"/>
              <a:t>), pages 115-124, 2010.</a:t>
            </a:r>
          </a:p>
        </p:txBody>
      </p:sp>
      <p:sp>
        <p:nvSpPr>
          <p:cNvPr id="3" name="Slide Number Placeholder 2"/>
          <p:cNvSpPr>
            <a:spLocks noGrp="1"/>
          </p:cNvSpPr>
          <p:nvPr>
            <p:ph type="sldNum" sz="quarter" idx="12"/>
          </p:nvPr>
        </p:nvSpPr>
        <p:spPr/>
        <p:txBody>
          <a:bodyPr/>
          <a:lstStyle/>
          <a:p>
            <a:fld id="{16A14D8B-FB36-404D-91CA-CEC776FB33B4}" type="slidenum">
              <a:rPr lang="en-US" smtClean="0"/>
              <a:t>32</a:t>
            </a:fld>
            <a:endParaRPr lang="en-US"/>
          </a:p>
        </p:txBody>
      </p:sp>
    </p:spTree>
    <p:extLst>
      <p:ext uri="{BB962C8B-B14F-4D97-AF65-F5344CB8AC3E}">
        <p14:creationId xmlns:p14="http://schemas.microsoft.com/office/powerpoint/2010/main" val="2247122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normAutofit fontScale="90000"/>
          </a:bodyPr>
          <a:lstStyle/>
          <a:p>
            <a:pPr eaLnBrk="1" hangingPunct="1"/>
            <a:r>
              <a:rPr lang="en-US" dirty="0" smtClean="0"/>
              <a:t>Topic Modeling + Social Networks:</a:t>
            </a:r>
            <a:br>
              <a:rPr lang="en-US" dirty="0" smtClean="0"/>
            </a:br>
            <a:r>
              <a:rPr lang="en-US" dirty="0">
                <a:solidFill>
                  <a:srgbClr val="0033CC"/>
                </a:solidFill>
              </a:rPr>
              <a:t>w</a:t>
            </a:r>
            <a:r>
              <a:rPr lang="en-US" dirty="0" smtClean="0">
                <a:solidFill>
                  <a:srgbClr val="0033CC"/>
                </a:solidFill>
              </a:rPr>
              <a:t>ho work together on what? </a:t>
            </a:r>
          </a:p>
        </p:txBody>
      </p:sp>
      <p:pic>
        <p:nvPicPr>
          <p:cNvPr id="55301" name="Picture 4" descr="4conf-ne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971800"/>
            <a:ext cx="42275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descr="4conf-n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573" y="2895600"/>
            <a:ext cx="44307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Box 6"/>
          <p:cNvSpPr txBox="1">
            <a:spLocks noChangeArrowheads="1"/>
          </p:cNvSpPr>
          <p:nvPr/>
        </p:nvSpPr>
        <p:spPr bwMode="auto">
          <a:xfrm>
            <a:off x="457200" y="1211943"/>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Gill Sans MT" pitchFamily="34" charset="0"/>
              </a:defRPr>
            </a:lvl1pPr>
            <a:lvl2pPr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marL="0" lvl="1" eaLnBrk="1" hangingPunct="1"/>
            <a:r>
              <a:rPr lang="en-US" dirty="0">
                <a:latin typeface="Arial" pitchFamily="34" charset="0"/>
                <a:ea typeface="SimSun" pitchFamily="2" charset="-122"/>
              </a:rPr>
              <a:t>Authors writing about the same topic form a community </a:t>
            </a:r>
          </a:p>
        </p:txBody>
      </p:sp>
      <p:sp>
        <p:nvSpPr>
          <p:cNvPr id="55304" name="Text Box 7"/>
          <p:cNvSpPr txBox="1">
            <a:spLocks noChangeArrowheads="1"/>
          </p:cNvSpPr>
          <p:nvPr/>
        </p:nvSpPr>
        <p:spPr bwMode="auto">
          <a:xfrm>
            <a:off x="838200" y="2514600"/>
            <a:ext cx="24352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t>Topic Model Only</a:t>
            </a:r>
          </a:p>
        </p:txBody>
      </p:sp>
      <p:sp>
        <p:nvSpPr>
          <p:cNvPr id="55305" name="Text Box 8"/>
          <p:cNvSpPr txBox="1">
            <a:spLocks noChangeArrowheads="1"/>
          </p:cNvSpPr>
          <p:nvPr/>
        </p:nvSpPr>
        <p:spPr bwMode="auto">
          <a:xfrm>
            <a:off x="4511675" y="2514600"/>
            <a:ext cx="40227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a:t>Topic Model + Social Network</a:t>
            </a:r>
          </a:p>
        </p:txBody>
      </p:sp>
      <p:sp>
        <p:nvSpPr>
          <p:cNvPr id="55306" name="Text Box 9"/>
          <p:cNvSpPr txBox="1">
            <a:spLocks noChangeArrowheads="1"/>
          </p:cNvSpPr>
          <p:nvPr/>
        </p:nvSpPr>
        <p:spPr bwMode="auto">
          <a:xfrm>
            <a:off x="1066800" y="1676400"/>
            <a:ext cx="658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dirty="0"/>
              <a:t>Separation of 3 research communities: IR, ML, Web</a:t>
            </a:r>
          </a:p>
        </p:txBody>
      </p:sp>
      <p:sp>
        <p:nvSpPr>
          <p:cNvPr id="2" name="Slide Number Placeholder 1"/>
          <p:cNvSpPr>
            <a:spLocks noGrp="1"/>
          </p:cNvSpPr>
          <p:nvPr>
            <p:ph type="sldNum" sz="quarter" idx="12"/>
          </p:nvPr>
        </p:nvSpPr>
        <p:spPr/>
        <p:txBody>
          <a:bodyPr/>
          <a:lstStyle/>
          <a:p>
            <a:fld id="{16A14D8B-FB36-404D-91CA-CEC776FB33B4}" type="slidenum">
              <a:rPr lang="en-US" smtClean="0"/>
              <a:t>33</a:t>
            </a:fld>
            <a:endParaRPr lang="en-US"/>
          </a:p>
        </p:txBody>
      </p:sp>
    </p:spTree>
    <p:extLst>
      <p:ext uri="{BB962C8B-B14F-4D97-AF65-F5344CB8AC3E}">
        <p14:creationId xmlns:p14="http://schemas.microsoft.com/office/powerpoint/2010/main" val="3256754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4" name="Picture 56" descr="Image:Hillary Rodham Clint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981200"/>
            <a:ext cx="1522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Rectangle 23"/>
          <p:cNvSpPr>
            <a:spLocks noGrp="1" noChangeArrowheads="1"/>
          </p:cNvSpPr>
          <p:nvPr>
            <p:ph type="title"/>
          </p:nvPr>
        </p:nvSpPr>
        <p:spPr/>
        <p:txBody>
          <a:bodyPr rtlCol="0">
            <a:normAutofit/>
          </a:bodyPr>
          <a:lstStyle/>
          <a:p>
            <a:pPr eaLnBrk="1" fontAlgn="auto" hangingPunct="1">
              <a:spcAft>
                <a:spcPts val="0"/>
              </a:spcAft>
              <a:defRPr/>
            </a:pPr>
            <a:r>
              <a:rPr lang="en-US" dirty="0" smtClean="0"/>
              <a:t>Topic Model for Opinion Integration</a:t>
            </a:r>
          </a:p>
        </p:txBody>
      </p:sp>
      <p:grpSp>
        <p:nvGrpSpPr>
          <p:cNvPr id="2" name="Group 38"/>
          <p:cNvGrpSpPr>
            <a:grpSpLocks/>
          </p:cNvGrpSpPr>
          <p:nvPr/>
        </p:nvGrpSpPr>
        <p:grpSpPr bwMode="auto">
          <a:xfrm>
            <a:off x="5334000" y="1981200"/>
            <a:ext cx="3124200" cy="1905000"/>
            <a:chOff x="3120" y="1776"/>
            <a:chExt cx="2064" cy="1200"/>
          </a:xfrm>
        </p:grpSpPr>
        <p:pic>
          <p:nvPicPr>
            <p:cNvPr id="57366" name="Picture 31"/>
            <p:cNvPicPr>
              <a:picLocks noChangeAspect="1" noChangeArrowheads="1"/>
            </p:cNvPicPr>
            <p:nvPr/>
          </p:nvPicPr>
          <p:blipFill>
            <a:blip r:embed="rId5">
              <a:extLst>
                <a:ext uri="{28A0092B-C50C-407E-A947-70E740481C1C}">
                  <a14:useLocalDpi xmlns:a14="http://schemas.microsoft.com/office/drawing/2010/main" val="0"/>
                </a:ext>
              </a:extLst>
            </a:blip>
            <a:srcRect l="26563" t="27083" r="34375" b="18750"/>
            <a:stretch>
              <a:fillRect/>
            </a:stretch>
          </p:blipFill>
          <p:spPr bwMode="auto">
            <a:xfrm>
              <a:off x="3120" y="1872"/>
              <a:ext cx="984" cy="110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00" name="Picture 32"/>
            <p:cNvPicPr>
              <a:picLocks noChangeAspect="1" noChangeArrowheads="1"/>
            </p:cNvPicPr>
            <p:nvPr/>
          </p:nvPicPr>
          <p:blipFill>
            <a:blip r:embed="rId6"/>
            <a:srcRect l="10457" t="15625" r="76563" b="79028"/>
            <a:stretch>
              <a:fillRect/>
            </a:stretch>
          </p:blipFill>
          <p:spPr bwMode="auto">
            <a:xfrm>
              <a:off x="3504" y="2160"/>
              <a:ext cx="1680" cy="560"/>
            </a:xfrm>
            <a:prstGeom prst="rect">
              <a:avLst/>
            </a:prstGeom>
            <a:noFill/>
            <a:ln w="76200">
              <a:solidFill>
                <a:schemeClr val="hlink"/>
              </a:solidFill>
              <a:miter lim="800000"/>
              <a:headEnd/>
              <a:tailEnd/>
            </a:ln>
            <a:effectLst>
              <a:outerShdw dist="107763" dir="2700000" algn="ctr" rotWithShape="0">
                <a:schemeClr val="bg2">
                  <a:alpha val="50000"/>
                </a:schemeClr>
              </a:outerShdw>
            </a:effectLst>
          </p:spPr>
        </p:pic>
        <p:sp>
          <p:nvSpPr>
            <p:cNvPr id="57368" name="AutoShape 33"/>
            <p:cNvSpPr>
              <a:spLocks noChangeArrowheads="1"/>
            </p:cNvSpPr>
            <p:nvPr/>
          </p:nvSpPr>
          <p:spPr bwMode="auto">
            <a:xfrm>
              <a:off x="3456" y="1776"/>
              <a:ext cx="1296" cy="288"/>
            </a:xfrm>
            <a:prstGeom prst="wedgeRoundRectCallout">
              <a:avLst>
                <a:gd name="adj1" fmla="val -58796"/>
                <a:gd name="adj2" fmla="val 40278"/>
                <a:gd name="adj3" fmla="val 16667"/>
              </a:avLst>
            </a:prstGeom>
            <a:solidFill>
              <a:schemeClr val="accent1"/>
            </a:solidFill>
            <a:ln w="9525">
              <a:solidFill>
                <a:schemeClr val="tx1"/>
              </a:solidFill>
              <a:miter lim="800000"/>
              <a:headEnd/>
              <a:tailEnd/>
            </a:ln>
          </p:spPr>
          <p:txBody>
            <a:bodyPr/>
            <a:lstStyle/>
            <a:p>
              <a:pPr algn="ctr" eaLnBrk="0" hangingPunct="0"/>
              <a:r>
                <a:rPr lang="en-US" b="1">
                  <a:solidFill>
                    <a:schemeClr val="accent2"/>
                  </a:solidFill>
                  <a:latin typeface="Calibri" pitchFamily="34" charset="0"/>
                </a:rPr>
                <a:t>190,451 posts</a:t>
              </a:r>
            </a:p>
          </p:txBody>
        </p:sp>
      </p:grpSp>
      <p:grpSp>
        <p:nvGrpSpPr>
          <p:cNvPr id="3" name="Group 39"/>
          <p:cNvGrpSpPr>
            <a:grpSpLocks/>
          </p:cNvGrpSpPr>
          <p:nvPr/>
        </p:nvGrpSpPr>
        <p:grpSpPr bwMode="auto">
          <a:xfrm>
            <a:off x="838200" y="3810000"/>
            <a:ext cx="3771900" cy="1962150"/>
            <a:chOff x="1440" y="2832"/>
            <a:chExt cx="2568" cy="1332"/>
          </a:xfrm>
        </p:grpSpPr>
        <p:pic>
          <p:nvPicPr>
            <p:cNvPr id="57363" name="Picture 36"/>
            <p:cNvPicPr>
              <a:picLocks noChangeAspect="1" noChangeArrowheads="1"/>
            </p:cNvPicPr>
            <p:nvPr/>
          </p:nvPicPr>
          <p:blipFill>
            <a:blip r:embed="rId7">
              <a:extLst>
                <a:ext uri="{28A0092B-C50C-407E-A947-70E740481C1C}">
                  <a14:useLocalDpi xmlns:a14="http://schemas.microsoft.com/office/drawing/2010/main" val="0"/>
                </a:ext>
              </a:extLst>
            </a:blip>
            <a:srcRect l="14063" t="21875" r="21875" b="30208"/>
            <a:stretch>
              <a:fillRect/>
            </a:stretch>
          </p:blipFill>
          <p:spPr bwMode="auto">
            <a:xfrm>
              <a:off x="1536" y="3072"/>
              <a:ext cx="1872" cy="1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03" name="Picture 35" descr="Go to Blog Search Home"/>
            <p:cNvPicPr>
              <a:picLocks noChangeAspect="1" noChangeArrowheads="1"/>
            </p:cNvPicPr>
            <p:nvPr/>
          </p:nvPicPr>
          <p:blipFill>
            <a:blip r:embed="rId8"/>
            <a:srcRect/>
            <a:stretch>
              <a:fillRect/>
            </a:stretch>
          </p:blipFill>
          <p:spPr bwMode="auto">
            <a:xfrm>
              <a:off x="2352" y="3504"/>
              <a:ext cx="1656" cy="660"/>
            </a:xfrm>
            <a:prstGeom prst="rect">
              <a:avLst/>
            </a:prstGeom>
            <a:noFill/>
            <a:ln w="76200">
              <a:solidFill>
                <a:schemeClr val="hlink"/>
              </a:solidFill>
              <a:miter lim="800000"/>
              <a:headEnd/>
              <a:tailEnd/>
            </a:ln>
            <a:effectLst>
              <a:outerShdw dist="107763" dir="2700000" algn="ctr" rotWithShape="0">
                <a:srgbClr val="808080">
                  <a:alpha val="50000"/>
                </a:srgbClr>
              </a:outerShdw>
            </a:effectLst>
          </p:spPr>
        </p:pic>
        <p:sp>
          <p:nvSpPr>
            <p:cNvPr id="57365" name="AutoShape 37"/>
            <p:cNvSpPr>
              <a:spLocks noChangeArrowheads="1"/>
            </p:cNvSpPr>
            <p:nvPr/>
          </p:nvSpPr>
          <p:spPr bwMode="auto">
            <a:xfrm>
              <a:off x="1440" y="2832"/>
              <a:ext cx="1536" cy="288"/>
            </a:xfrm>
            <a:prstGeom prst="wedgeRoundRectCallout">
              <a:avLst>
                <a:gd name="adj1" fmla="val 50718"/>
                <a:gd name="adj2" fmla="val 96875"/>
                <a:gd name="adj3" fmla="val 16667"/>
              </a:avLst>
            </a:prstGeom>
            <a:solidFill>
              <a:schemeClr val="accent1"/>
            </a:solidFill>
            <a:ln w="9525">
              <a:solidFill>
                <a:schemeClr val="tx1"/>
              </a:solidFill>
              <a:miter lim="800000"/>
              <a:headEnd/>
              <a:tailEnd/>
            </a:ln>
          </p:spPr>
          <p:txBody>
            <a:bodyPr/>
            <a:lstStyle/>
            <a:p>
              <a:pPr algn="ctr" eaLnBrk="0" hangingPunct="0"/>
              <a:r>
                <a:rPr lang="en-US" b="1">
                  <a:solidFill>
                    <a:schemeClr val="accent2"/>
                  </a:solidFill>
                  <a:latin typeface="Calibri" pitchFamily="34" charset="0"/>
                </a:rPr>
                <a:t>4,773,658</a:t>
              </a:r>
              <a:r>
                <a:rPr lang="en-US">
                  <a:solidFill>
                    <a:schemeClr val="accent2"/>
                  </a:solidFill>
                  <a:latin typeface="Calibri" pitchFamily="34" charset="0"/>
                </a:rPr>
                <a:t> </a:t>
              </a:r>
              <a:r>
                <a:rPr lang="en-US" b="1">
                  <a:solidFill>
                    <a:schemeClr val="accent2"/>
                  </a:solidFill>
                  <a:latin typeface="Calibri" pitchFamily="34" charset="0"/>
                </a:rPr>
                <a:t>results</a:t>
              </a:r>
            </a:p>
          </p:txBody>
        </p:sp>
      </p:grpSp>
      <p:grpSp>
        <p:nvGrpSpPr>
          <p:cNvPr id="4" name="Group 44"/>
          <p:cNvGrpSpPr>
            <a:grpSpLocks/>
          </p:cNvGrpSpPr>
          <p:nvPr/>
        </p:nvGrpSpPr>
        <p:grpSpPr bwMode="auto">
          <a:xfrm>
            <a:off x="5105400" y="4038600"/>
            <a:ext cx="2293938" cy="1808162"/>
            <a:chOff x="3264" y="2976"/>
            <a:chExt cx="1589" cy="1235"/>
          </a:xfrm>
        </p:grpSpPr>
        <p:pic>
          <p:nvPicPr>
            <p:cNvPr id="57361" name="Picture 41"/>
            <p:cNvPicPr>
              <a:picLocks noChangeAspect="1" noChangeArrowheads="1"/>
            </p:cNvPicPr>
            <p:nvPr/>
          </p:nvPicPr>
          <p:blipFill>
            <a:blip r:embed="rId9">
              <a:extLst>
                <a:ext uri="{28A0092B-C50C-407E-A947-70E740481C1C}">
                  <a14:useLocalDpi xmlns:a14="http://schemas.microsoft.com/office/drawing/2010/main" val="0"/>
                </a:ext>
              </a:extLst>
            </a:blip>
            <a:srcRect l="15625" t="23958" r="49219" b="41667"/>
            <a:stretch>
              <a:fillRect/>
            </a:stretch>
          </p:blipFill>
          <p:spPr bwMode="auto">
            <a:xfrm>
              <a:off x="3264" y="3120"/>
              <a:ext cx="1488" cy="10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11" name="Picture 43" descr="wikipedia-logo">
              <a:hlinkClick r:id="rId10"/>
            </p:cNvPr>
            <p:cNvPicPr>
              <a:picLocks noChangeAspect="1" noChangeArrowheads="1"/>
            </p:cNvPicPr>
            <p:nvPr/>
          </p:nvPicPr>
          <p:blipFill>
            <a:blip r:embed="rId11"/>
            <a:srcRect/>
            <a:stretch>
              <a:fillRect/>
            </a:stretch>
          </p:blipFill>
          <p:spPr bwMode="auto">
            <a:xfrm>
              <a:off x="4032" y="2976"/>
              <a:ext cx="821" cy="1008"/>
            </a:xfrm>
            <a:prstGeom prst="rect">
              <a:avLst/>
            </a:prstGeom>
            <a:noFill/>
            <a:ln w="76200">
              <a:solidFill>
                <a:schemeClr val="hlink"/>
              </a:solidFill>
              <a:miter lim="800000"/>
              <a:headEnd/>
              <a:tailEnd/>
            </a:ln>
            <a:effectLst>
              <a:outerShdw dist="107763" dir="2700000" algn="ctr" rotWithShape="0">
                <a:srgbClr val="808080">
                  <a:alpha val="50000"/>
                </a:srgbClr>
              </a:outerShdw>
            </a:effectLst>
          </p:spPr>
        </p:pic>
      </p:grpSp>
      <p:sp>
        <p:nvSpPr>
          <p:cNvPr id="7213" name="Line 45"/>
          <p:cNvSpPr>
            <a:spLocks noChangeShapeType="1"/>
          </p:cNvSpPr>
          <p:nvPr/>
        </p:nvSpPr>
        <p:spPr bwMode="auto">
          <a:xfrm flipH="1">
            <a:off x="3962400" y="3048000"/>
            <a:ext cx="914400" cy="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4" name="Line 46"/>
          <p:cNvSpPr>
            <a:spLocks noChangeShapeType="1"/>
          </p:cNvSpPr>
          <p:nvPr/>
        </p:nvSpPr>
        <p:spPr bwMode="auto">
          <a:xfrm flipH="1" flipV="1">
            <a:off x="4038600" y="3505200"/>
            <a:ext cx="838200" cy="5334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5" name="Line 47"/>
          <p:cNvSpPr>
            <a:spLocks noChangeShapeType="1"/>
          </p:cNvSpPr>
          <p:nvPr/>
        </p:nvSpPr>
        <p:spPr bwMode="auto">
          <a:xfrm flipH="1" flipV="1">
            <a:off x="3810000" y="3886200"/>
            <a:ext cx="304800" cy="7620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6" name="Rectangle 48"/>
          <p:cNvSpPr>
            <a:spLocks noChangeArrowheads="1"/>
          </p:cNvSpPr>
          <p:nvPr/>
        </p:nvSpPr>
        <p:spPr bwMode="auto">
          <a:xfrm>
            <a:off x="2158525" y="1143000"/>
            <a:ext cx="4648200" cy="533400"/>
          </a:xfrm>
          <a:prstGeom prst="rect">
            <a:avLst/>
          </a:prstGeom>
          <a:noFill/>
          <a:ln>
            <a:noFill/>
          </a:ln>
          <a:extLst/>
        </p:spPr>
        <p:txBody>
          <a:bodyPr wrap="none" anchor="ctr"/>
          <a:lstStyle/>
          <a:p>
            <a:pPr algn="ctr" eaLnBrk="0" hangingPunct="0"/>
            <a:r>
              <a:rPr lang="en-US" altLang="zh-CN" sz="2800" b="1" dirty="0">
                <a:solidFill>
                  <a:srgbClr val="0033CC"/>
                </a:solidFill>
                <a:latin typeface="Calibri" pitchFamily="34" charset="0"/>
                <a:ea typeface="SimSun" pitchFamily="2" charset="-122"/>
              </a:rPr>
              <a:t>How to digest all?</a:t>
            </a:r>
          </a:p>
        </p:txBody>
      </p:sp>
      <p:pic>
        <p:nvPicPr>
          <p:cNvPr id="7229" name="Picture 61" descr="MCDD00450_0000[1]"/>
          <p:cNvPicPr>
            <a:picLocks noChangeAspect="1" noChangeArrowheads="1"/>
          </p:cNvPicPr>
          <p:nvPr/>
        </p:nvPicPr>
        <p:blipFill>
          <a:blip r:embed="rId12" cstate="print">
            <a:extLst>
              <a:ext uri="{28A0092B-C50C-407E-A947-70E740481C1C}">
                <a14:useLocalDpi xmlns:a14="http://schemas.microsoft.com/office/drawing/2010/main" val="0"/>
              </a:ext>
            </a:extLst>
          </a:blip>
          <a:srcRect t="14815" r="91241" b="25926"/>
          <a:stretch>
            <a:fillRect/>
          </a:stretch>
        </p:blipFill>
        <p:spPr bwMode="auto">
          <a:xfrm>
            <a:off x="609600" y="26670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62" descr="MCDD00450_0000[1]"/>
          <p:cNvPicPr>
            <a:picLocks noChangeAspect="1" noChangeArrowheads="1"/>
          </p:cNvPicPr>
          <p:nvPr/>
        </p:nvPicPr>
        <p:blipFill>
          <a:blip r:embed="rId12" cstate="print">
            <a:extLst>
              <a:ext uri="{28A0092B-C50C-407E-A947-70E740481C1C}">
                <a14:useLocalDpi xmlns:a14="http://schemas.microsoft.com/office/drawing/2010/main" val="0"/>
              </a:ext>
            </a:extLst>
          </a:blip>
          <a:srcRect t="14815" r="91241" b="25926"/>
          <a:stretch>
            <a:fillRect/>
          </a:stretch>
        </p:blipFill>
        <p:spPr bwMode="auto">
          <a:xfrm>
            <a:off x="838200" y="3200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1" name="Line 63"/>
          <p:cNvSpPr>
            <a:spLocks noChangeShapeType="1"/>
          </p:cNvSpPr>
          <p:nvPr/>
        </p:nvSpPr>
        <p:spPr bwMode="auto">
          <a:xfrm flipV="1">
            <a:off x="1371600" y="2743200"/>
            <a:ext cx="609600" cy="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32" name="Line 64"/>
          <p:cNvSpPr>
            <a:spLocks noChangeShapeType="1"/>
          </p:cNvSpPr>
          <p:nvPr/>
        </p:nvSpPr>
        <p:spPr bwMode="auto">
          <a:xfrm flipV="1">
            <a:off x="1600200" y="3124200"/>
            <a:ext cx="533400" cy="1524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Slide Number Placeholder 5"/>
          <p:cNvSpPr>
            <a:spLocks noGrp="1"/>
          </p:cNvSpPr>
          <p:nvPr>
            <p:ph type="sldNum" sz="quarter" idx="12"/>
          </p:nvPr>
        </p:nvSpPr>
        <p:spPr/>
        <p:txBody>
          <a:bodyPr/>
          <a:lstStyle/>
          <a:p>
            <a:fld id="{16A14D8B-FB36-404D-91CA-CEC776FB33B4}" type="slidenum">
              <a:rPr lang="en-US" smtClean="0"/>
              <a:t>34</a:t>
            </a:fld>
            <a:endParaRPr lang="en-US"/>
          </a:p>
        </p:txBody>
      </p:sp>
    </p:spTree>
    <p:extLst>
      <p:ext uri="{BB962C8B-B14F-4D97-AF65-F5344CB8AC3E}">
        <p14:creationId xmlns:p14="http://schemas.microsoft.com/office/powerpoint/2010/main" val="338403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3" grpId="0" animBg="1"/>
      <p:bldP spid="7214" grpId="0" animBg="1"/>
      <p:bldP spid="7215" grpId="0" animBg="1"/>
      <p:bldP spid="7216" grpId="0"/>
      <p:bldP spid="7231" grpId="0" animBg="1"/>
      <p:bldP spid="72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6"/>
          <p:cNvGrpSpPr>
            <a:grpSpLocks/>
          </p:cNvGrpSpPr>
          <p:nvPr/>
        </p:nvGrpSpPr>
        <p:grpSpPr bwMode="auto">
          <a:xfrm>
            <a:off x="1905000" y="1600200"/>
            <a:ext cx="1600200" cy="1447800"/>
            <a:chOff x="1200" y="1056"/>
            <a:chExt cx="1008" cy="912"/>
          </a:xfrm>
        </p:grpSpPr>
        <p:pic>
          <p:nvPicPr>
            <p:cNvPr id="58409" name="Picture 130"/>
            <p:cNvPicPr>
              <a:picLocks noChangeAspect="1" noChangeArrowheads="1"/>
            </p:cNvPicPr>
            <p:nvPr/>
          </p:nvPicPr>
          <p:blipFill>
            <a:blip r:embed="rId3">
              <a:extLst>
                <a:ext uri="{28A0092B-C50C-407E-A947-70E740481C1C}">
                  <a14:useLocalDpi xmlns:a14="http://schemas.microsoft.com/office/drawing/2010/main" val="0"/>
                </a:ext>
              </a:extLst>
            </a:blip>
            <a:srcRect l="18750" t="18750" r="53125" b="48958"/>
            <a:stretch>
              <a:fillRect/>
            </a:stretch>
          </p:blipFill>
          <p:spPr bwMode="auto">
            <a:xfrm>
              <a:off x="1200" y="1056"/>
              <a:ext cx="936" cy="81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28" name="Picture 132" descr="CNET.com">
              <a:hlinkClick r:id="rId4"/>
            </p:cNvPr>
            <p:cNvPicPr>
              <a:picLocks noChangeAspect="1" noChangeArrowheads="1"/>
            </p:cNvPicPr>
            <p:nvPr/>
          </p:nvPicPr>
          <p:blipFill>
            <a:blip r:embed="rId5"/>
            <a:srcRect/>
            <a:stretch>
              <a:fillRect/>
            </a:stretch>
          </p:blipFill>
          <p:spPr bwMode="auto">
            <a:xfrm>
              <a:off x="1632" y="1384"/>
              <a:ext cx="576" cy="584"/>
            </a:xfrm>
            <a:prstGeom prst="rect">
              <a:avLst/>
            </a:prstGeom>
            <a:noFill/>
            <a:ln w="57150">
              <a:solidFill>
                <a:schemeClr val="hlink"/>
              </a:solidFill>
              <a:miter lim="800000"/>
              <a:headEnd/>
              <a:tailEnd/>
            </a:ln>
            <a:effectLst>
              <a:outerShdw dist="107763" dir="2700000" algn="ctr" rotWithShape="0">
                <a:srgbClr val="808080">
                  <a:alpha val="50000"/>
                </a:srgbClr>
              </a:outerShdw>
            </a:effectLst>
          </p:spPr>
        </p:pic>
      </p:grpSp>
      <p:pic>
        <p:nvPicPr>
          <p:cNvPr id="4181" name="Picture 85"/>
          <p:cNvPicPr>
            <a:picLocks noChangeAspect="1" noChangeArrowheads="1"/>
          </p:cNvPicPr>
          <p:nvPr/>
        </p:nvPicPr>
        <p:blipFill>
          <a:blip r:embed="rId6" cstate="print">
            <a:extLst>
              <a:ext uri="{28A0092B-C50C-407E-A947-70E740481C1C}">
                <a14:useLocalDpi xmlns:a14="http://schemas.microsoft.com/office/drawing/2010/main" val="0"/>
              </a:ext>
            </a:extLst>
          </a:blip>
          <a:srcRect l="14063" t="21875" r="21875" b="30208"/>
          <a:stretch>
            <a:fillRect/>
          </a:stretch>
        </p:blipFill>
        <p:spPr bwMode="auto">
          <a:xfrm>
            <a:off x="6354763" y="1585913"/>
            <a:ext cx="2135187" cy="11858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82" name="Picture 86" descr="Go to Blog Search Home"/>
          <p:cNvPicPr>
            <a:picLocks noChangeAspect="1" noChangeArrowheads="1"/>
          </p:cNvPicPr>
          <p:nvPr/>
        </p:nvPicPr>
        <p:blipFill>
          <a:blip r:embed="rId7"/>
          <a:srcRect/>
          <a:stretch>
            <a:fillRect/>
          </a:stretch>
        </p:blipFill>
        <p:spPr bwMode="auto">
          <a:xfrm>
            <a:off x="7010400" y="2209800"/>
            <a:ext cx="1889125" cy="746125"/>
          </a:xfrm>
          <a:prstGeom prst="rect">
            <a:avLst/>
          </a:prstGeom>
          <a:noFill/>
          <a:ln w="76200">
            <a:solidFill>
              <a:schemeClr val="hlink"/>
            </a:solidFill>
            <a:miter lim="800000"/>
            <a:headEnd/>
            <a:tailEnd/>
          </a:ln>
          <a:effectLst>
            <a:outerShdw dist="107763" dir="2700000" algn="ctr" rotWithShape="0">
              <a:srgbClr val="808080">
                <a:alpha val="50000"/>
              </a:srgbClr>
            </a:outerShdw>
          </a:effectLst>
        </p:spPr>
      </p:pic>
      <p:sp>
        <p:nvSpPr>
          <p:cNvPr id="4183" name="AutoShape 87"/>
          <p:cNvSpPr>
            <a:spLocks noChangeArrowheads="1"/>
          </p:cNvSpPr>
          <p:nvPr/>
        </p:nvSpPr>
        <p:spPr bwMode="auto">
          <a:xfrm>
            <a:off x="6934200" y="1295400"/>
            <a:ext cx="1752600" cy="325438"/>
          </a:xfrm>
          <a:prstGeom prst="wedgeRoundRectCallout">
            <a:avLst>
              <a:gd name="adj1" fmla="val 2810"/>
              <a:gd name="adj2" fmla="val 96829"/>
              <a:gd name="adj3" fmla="val 16667"/>
            </a:avLst>
          </a:prstGeom>
          <a:solidFill>
            <a:schemeClr val="accent1"/>
          </a:solidFill>
          <a:ln w="9525">
            <a:solidFill>
              <a:schemeClr val="tx1"/>
            </a:solidFill>
            <a:miter lim="800000"/>
            <a:headEnd/>
            <a:tailEnd/>
          </a:ln>
        </p:spPr>
        <p:txBody>
          <a:bodyPr/>
          <a:lstStyle/>
          <a:p>
            <a:pPr algn="ctr" eaLnBrk="0" hangingPunct="0"/>
            <a:r>
              <a:rPr lang="en-US" sz="1400" b="1">
                <a:solidFill>
                  <a:schemeClr val="accent2"/>
                </a:solidFill>
                <a:latin typeface="Calibri" pitchFamily="34" charset="0"/>
              </a:rPr>
              <a:t>4,773,658</a:t>
            </a:r>
            <a:r>
              <a:rPr lang="en-US" sz="1400">
                <a:solidFill>
                  <a:schemeClr val="accent2"/>
                </a:solidFill>
                <a:latin typeface="Calibri" pitchFamily="34" charset="0"/>
              </a:rPr>
              <a:t> </a:t>
            </a:r>
            <a:r>
              <a:rPr lang="en-US" sz="1400" b="1">
                <a:solidFill>
                  <a:schemeClr val="accent2"/>
                </a:solidFill>
                <a:latin typeface="Calibri" pitchFamily="34" charset="0"/>
              </a:rPr>
              <a:t>results</a:t>
            </a:r>
          </a:p>
        </p:txBody>
      </p:sp>
      <p:grpSp>
        <p:nvGrpSpPr>
          <p:cNvPr id="3" name="Group 77"/>
          <p:cNvGrpSpPr>
            <a:grpSpLocks/>
          </p:cNvGrpSpPr>
          <p:nvPr/>
        </p:nvGrpSpPr>
        <p:grpSpPr bwMode="auto">
          <a:xfrm>
            <a:off x="381000" y="1316038"/>
            <a:ext cx="1989138" cy="1427162"/>
            <a:chOff x="3264" y="2976"/>
            <a:chExt cx="1589" cy="1235"/>
          </a:xfrm>
        </p:grpSpPr>
        <p:pic>
          <p:nvPicPr>
            <p:cNvPr id="58407" name="Picture 78"/>
            <p:cNvPicPr>
              <a:picLocks noChangeAspect="1" noChangeArrowheads="1"/>
            </p:cNvPicPr>
            <p:nvPr/>
          </p:nvPicPr>
          <p:blipFill>
            <a:blip r:embed="rId8">
              <a:extLst>
                <a:ext uri="{28A0092B-C50C-407E-A947-70E740481C1C}">
                  <a14:useLocalDpi xmlns:a14="http://schemas.microsoft.com/office/drawing/2010/main" val="0"/>
                </a:ext>
              </a:extLst>
            </a:blip>
            <a:srcRect l="15625" t="23958" r="49219" b="41667"/>
            <a:stretch>
              <a:fillRect/>
            </a:stretch>
          </p:blipFill>
          <p:spPr bwMode="auto">
            <a:xfrm>
              <a:off x="3264" y="3120"/>
              <a:ext cx="1488" cy="10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75" name="Picture 79" descr="wikipedia-logo">
              <a:hlinkClick r:id="rId9"/>
            </p:cNvPr>
            <p:cNvPicPr>
              <a:picLocks noChangeAspect="1" noChangeArrowheads="1"/>
            </p:cNvPicPr>
            <p:nvPr/>
          </p:nvPicPr>
          <p:blipFill>
            <a:blip r:embed="rId10"/>
            <a:srcRect/>
            <a:stretch>
              <a:fillRect/>
            </a:stretch>
          </p:blipFill>
          <p:spPr bwMode="auto">
            <a:xfrm>
              <a:off x="4033" y="2976"/>
              <a:ext cx="820" cy="1008"/>
            </a:xfrm>
            <a:prstGeom prst="rect">
              <a:avLst/>
            </a:prstGeom>
            <a:noFill/>
            <a:ln w="76200">
              <a:solidFill>
                <a:schemeClr val="hlink"/>
              </a:solidFill>
              <a:miter lim="800000"/>
              <a:headEnd/>
              <a:tailEnd/>
            </a:ln>
            <a:effectLst>
              <a:outerShdw dist="107763" dir="2700000" algn="ctr" rotWithShape="0">
                <a:srgbClr val="808080">
                  <a:alpha val="50000"/>
                </a:srgbClr>
              </a:outerShdw>
            </a:effectLst>
          </p:spPr>
        </p:pic>
      </p:grpSp>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Two </a:t>
            </a:r>
            <a:r>
              <a:rPr lang="en-US" dirty="0"/>
              <a:t>K</a:t>
            </a:r>
            <a:r>
              <a:rPr lang="en-US" dirty="0" smtClean="0"/>
              <a:t>inds of Opinions</a:t>
            </a:r>
          </a:p>
        </p:txBody>
      </p:sp>
      <p:graphicFrame>
        <p:nvGraphicFramePr>
          <p:cNvPr id="4230" name="Group 134"/>
          <p:cNvGraphicFramePr>
            <a:graphicFrameLocks noGrp="1"/>
          </p:cNvGraphicFramePr>
          <p:nvPr>
            <p:ph sz="half" idx="1"/>
          </p:nvPr>
        </p:nvGraphicFramePr>
        <p:xfrm>
          <a:off x="533400" y="3276600"/>
          <a:ext cx="2971800" cy="3145456"/>
        </p:xfrm>
        <a:graphic>
          <a:graphicData uri="http://schemas.openxmlformats.org/drawingml/2006/table">
            <a:tbl>
              <a:tblPr/>
              <a:tblGrid>
                <a:gridCol w="2971800"/>
              </a:tblGrid>
              <a:tr h="457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rPr>
                        <a:t>Expert opinions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CNET editor’s review</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Wikipedia article</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Well-structured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Easy to access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Maybe biased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Outdated soon</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77" name="Picture 81"/>
          <p:cNvPicPr>
            <a:picLocks noChangeAspect="1" noChangeArrowheads="1"/>
          </p:cNvPicPr>
          <p:nvPr/>
        </p:nvPicPr>
        <p:blipFill>
          <a:blip r:embed="rId11" cstate="print">
            <a:extLst>
              <a:ext uri="{28A0092B-C50C-407E-A947-70E740481C1C}">
                <a14:useLocalDpi xmlns:a14="http://schemas.microsoft.com/office/drawing/2010/main" val="0"/>
              </a:ext>
            </a:extLst>
          </a:blip>
          <a:srcRect l="26563" t="27083" r="34375" b="18750"/>
          <a:stretch>
            <a:fillRect/>
          </a:stretch>
        </p:blipFill>
        <p:spPr bwMode="auto">
          <a:xfrm>
            <a:off x="5105400" y="1752600"/>
            <a:ext cx="1314450"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78" name="Picture 82"/>
          <p:cNvPicPr>
            <a:picLocks noChangeAspect="1" noChangeArrowheads="1"/>
          </p:cNvPicPr>
          <p:nvPr/>
        </p:nvPicPr>
        <p:blipFill>
          <a:blip r:embed="rId12"/>
          <a:srcRect l="10457" t="15625" r="76563" b="79028"/>
          <a:stretch>
            <a:fillRect/>
          </a:stretch>
        </p:blipFill>
        <p:spPr bwMode="auto">
          <a:xfrm>
            <a:off x="4676775" y="1981200"/>
            <a:ext cx="1952625" cy="604838"/>
          </a:xfrm>
          <a:prstGeom prst="rect">
            <a:avLst/>
          </a:prstGeom>
          <a:noFill/>
          <a:ln w="76200">
            <a:solidFill>
              <a:schemeClr val="hlink"/>
            </a:solidFill>
            <a:miter lim="800000"/>
            <a:headEnd/>
            <a:tailEnd/>
          </a:ln>
          <a:effectLst>
            <a:outerShdw dist="107763" dir="2700000" algn="ctr" rotWithShape="0">
              <a:schemeClr val="bg2">
                <a:alpha val="50000"/>
              </a:schemeClr>
            </a:outerShdw>
          </a:effectLst>
        </p:spPr>
      </p:pic>
      <p:sp>
        <p:nvSpPr>
          <p:cNvPr id="4179" name="AutoShape 83"/>
          <p:cNvSpPr>
            <a:spLocks noChangeArrowheads="1"/>
          </p:cNvSpPr>
          <p:nvPr/>
        </p:nvSpPr>
        <p:spPr bwMode="auto">
          <a:xfrm>
            <a:off x="5181600" y="1371600"/>
            <a:ext cx="1506538" cy="311150"/>
          </a:xfrm>
          <a:prstGeom prst="wedgeRoundRectCallout">
            <a:avLst>
              <a:gd name="adj1" fmla="val -30926"/>
              <a:gd name="adj2" fmla="val 102551"/>
              <a:gd name="adj3" fmla="val 16667"/>
            </a:avLst>
          </a:prstGeom>
          <a:solidFill>
            <a:schemeClr val="accent1"/>
          </a:solidFill>
          <a:ln w="9525">
            <a:solidFill>
              <a:schemeClr val="tx1"/>
            </a:solidFill>
            <a:miter lim="800000"/>
            <a:headEnd/>
            <a:tailEnd/>
          </a:ln>
        </p:spPr>
        <p:txBody>
          <a:bodyPr/>
          <a:lstStyle/>
          <a:p>
            <a:pPr algn="ctr" eaLnBrk="0" hangingPunct="0"/>
            <a:r>
              <a:rPr lang="en-US" sz="1400" b="1">
                <a:solidFill>
                  <a:schemeClr val="accent2"/>
                </a:solidFill>
                <a:latin typeface="Calibri" pitchFamily="34" charset="0"/>
              </a:rPr>
              <a:t>190,451 posts</a:t>
            </a:r>
          </a:p>
        </p:txBody>
      </p:sp>
      <p:graphicFrame>
        <p:nvGraphicFramePr>
          <p:cNvPr id="4231" name="Group 135"/>
          <p:cNvGraphicFramePr>
            <a:graphicFrameLocks noGrp="1"/>
          </p:cNvGraphicFramePr>
          <p:nvPr>
            <p:ph sz="half" idx="2"/>
          </p:nvPr>
        </p:nvGraphicFramePr>
        <p:xfrm>
          <a:off x="4953000" y="3263900"/>
          <a:ext cx="3200400" cy="3145456"/>
        </p:xfrm>
        <a:graphic>
          <a:graphicData uri="http://schemas.openxmlformats.org/drawingml/2006/table">
            <a:tbl>
              <a:tblPr/>
              <a:tblGrid>
                <a:gridCol w="3200400"/>
              </a:tblGrid>
              <a:tr h="457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rPr>
                        <a:t>Ordinary opinions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Forum discussions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Blog articles</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Represent the majority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Up to date</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9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Hard to access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rPr>
                        <a:t>fragmental</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69" name="Picture 73" descr="MCj0424466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29681" y="4343400"/>
            <a:ext cx="11512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0" name="Picture 74" descr="MCj0424468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09975" y="5486400"/>
            <a:ext cx="1066800" cy="100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 name="Rectangle 61"/>
          <p:cNvSpPr>
            <a:spLocks noChangeArrowheads="1"/>
          </p:cNvSpPr>
          <p:nvPr/>
        </p:nvSpPr>
        <p:spPr bwMode="auto">
          <a:xfrm>
            <a:off x="1981200" y="2438400"/>
            <a:ext cx="4648200" cy="838200"/>
          </a:xfrm>
          <a:prstGeom prst="rect">
            <a:avLst/>
          </a:prstGeom>
          <a:solidFill>
            <a:srgbClr val="FFFF99"/>
          </a:solidFill>
          <a:ln>
            <a:noFill/>
          </a:ln>
          <a:extLst/>
        </p:spPr>
        <p:txBody>
          <a:bodyPr wrap="none" anchor="ctr"/>
          <a:lstStyle/>
          <a:p>
            <a:pPr algn="ctr" eaLnBrk="0" hangingPunct="0"/>
            <a:r>
              <a:rPr lang="en-US" altLang="zh-CN" sz="2800" b="1">
                <a:latin typeface="Calibri" pitchFamily="34" charset="0"/>
                <a:ea typeface="SimSun" pitchFamily="2" charset="-122"/>
              </a:rPr>
              <a:t>How to benefit from both?</a:t>
            </a:r>
          </a:p>
        </p:txBody>
      </p:sp>
      <p:sp>
        <p:nvSpPr>
          <p:cNvPr id="4" name="Slide Number Placeholder 3"/>
          <p:cNvSpPr>
            <a:spLocks noGrp="1"/>
          </p:cNvSpPr>
          <p:nvPr>
            <p:ph type="sldNum" sz="quarter" idx="12"/>
          </p:nvPr>
        </p:nvSpPr>
        <p:spPr/>
        <p:txBody>
          <a:bodyPr/>
          <a:lstStyle/>
          <a:p>
            <a:fld id="{16A14D8B-FB36-404D-91CA-CEC776FB33B4}" type="slidenum">
              <a:rPr lang="en-US" smtClean="0"/>
              <a:t>35</a:t>
            </a:fld>
            <a:endParaRPr lang="en-US"/>
          </a:p>
        </p:txBody>
      </p:sp>
    </p:spTree>
    <p:extLst>
      <p:ext uri="{BB962C8B-B14F-4D97-AF65-F5344CB8AC3E}">
        <p14:creationId xmlns:p14="http://schemas.microsoft.com/office/powerpoint/2010/main" val="1754156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7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3" grpId="0" animBg="1"/>
      <p:bldP spid="4179" grpId="0" animBg="1"/>
      <p:bldP spid="41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1" name="Rectangle 161"/>
          <p:cNvSpPr>
            <a:spLocks noChangeArrowheads="1"/>
          </p:cNvSpPr>
          <p:nvPr/>
        </p:nvSpPr>
        <p:spPr bwMode="auto">
          <a:xfrm>
            <a:off x="3276600" y="1066800"/>
            <a:ext cx="5791200" cy="510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Calibri" pitchFamily="34" charset="0"/>
            </a:endParaRPr>
          </a:p>
        </p:txBody>
      </p:sp>
      <p:sp>
        <p:nvSpPr>
          <p:cNvPr id="59396" name="Rectangle 2"/>
          <p:cNvSpPr>
            <a:spLocks noGrp="1" noChangeArrowheads="1"/>
          </p:cNvSpPr>
          <p:nvPr>
            <p:ph type="title"/>
          </p:nvPr>
        </p:nvSpPr>
        <p:spPr/>
        <p:txBody>
          <a:bodyPr/>
          <a:lstStyle/>
          <a:p>
            <a:pPr eaLnBrk="1" hangingPunct="1"/>
            <a:r>
              <a:rPr lang="en-US" dirty="0" smtClean="0"/>
              <a:t>Generate an Integrative Summary</a:t>
            </a:r>
          </a:p>
        </p:txBody>
      </p:sp>
      <p:graphicFrame>
        <p:nvGraphicFramePr>
          <p:cNvPr id="5257" name="Group 137"/>
          <p:cNvGraphicFramePr>
            <a:graphicFrameLocks noGrp="1"/>
          </p:cNvGraphicFramePr>
          <p:nvPr>
            <p:ph sz="half" idx="1"/>
            <p:extLst>
              <p:ext uri="{D42A27DB-BD31-4B8C-83A1-F6EECF244321}">
                <p14:modId xmlns:p14="http://schemas.microsoft.com/office/powerpoint/2010/main" val="854878161"/>
              </p:ext>
            </p:extLst>
          </p:nvPr>
        </p:nvGraphicFramePr>
        <p:xfrm>
          <a:off x="5411788" y="1905000"/>
          <a:ext cx="3429000" cy="2103437"/>
        </p:xfrm>
        <a:graphic>
          <a:graphicData uri="http://schemas.openxmlformats.org/drawingml/2006/table">
            <a:tbl>
              <a:tblPr/>
              <a:tblGrid>
                <a:gridCol w="1752600"/>
                <a:gridCol w="1676400"/>
              </a:tblGrid>
              <a:tr h="457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cute… tiny…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..thicker..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230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last many hrs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die out soon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230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could afford it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still expensive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pic>
        <p:nvPicPr>
          <p:cNvPr id="5125" name="Picture 5" descr="ipod-06-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85900"/>
            <a:ext cx="1069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Document"/>
          <p:cNvSpPr>
            <a:spLocks noEditPoints="1" noChangeArrowheads="1"/>
          </p:cNvSpPr>
          <p:nvPr/>
        </p:nvSpPr>
        <p:spPr bwMode="auto">
          <a:xfrm>
            <a:off x="1752600" y="2743200"/>
            <a:ext cx="990600" cy="1295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EC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600" b="1">
                <a:latin typeface="+mn-lt"/>
              </a:rPr>
              <a:t>DesignBatteryPrice..</a:t>
            </a:r>
          </a:p>
        </p:txBody>
      </p:sp>
      <p:grpSp>
        <p:nvGrpSpPr>
          <p:cNvPr id="2" name="Group 15"/>
          <p:cNvGrpSpPr>
            <a:grpSpLocks/>
          </p:cNvGrpSpPr>
          <p:nvPr/>
        </p:nvGrpSpPr>
        <p:grpSpPr bwMode="auto">
          <a:xfrm>
            <a:off x="1676400" y="4238625"/>
            <a:ext cx="1120775" cy="1323975"/>
            <a:chOff x="1248" y="2976"/>
            <a:chExt cx="852" cy="1140"/>
          </a:xfrm>
        </p:grpSpPr>
        <p:sp>
          <p:nvSpPr>
            <p:cNvPr id="5127" name="Documents"/>
            <p:cNvSpPr>
              <a:spLocks noEditPoints="1" noChangeArrowheads="1"/>
            </p:cNvSpPr>
            <p:nvPr/>
          </p:nvSpPr>
          <p:spPr bwMode="auto">
            <a:xfrm>
              <a:off x="1248" y="2976"/>
              <a:ext cx="852" cy="11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endParaRPr lang="en-US">
                <a:latin typeface="+mn-lt"/>
              </a:endParaRPr>
            </a:p>
          </p:txBody>
        </p:sp>
        <p:pic>
          <p:nvPicPr>
            <p:cNvPr id="5944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6563" t="32430" r="43787" b="18750"/>
            <a:stretch>
              <a:fillRect/>
            </a:stretch>
          </p:blipFill>
          <p:spPr bwMode="auto">
            <a:xfrm>
              <a:off x="1344" y="3168"/>
              <a:ext cx="576" cy="76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pic>
      </p:grpSp>
      <p:sp>
        <p:nvSpPr>
          <p:cNvPr id="5132" name="Text Box 12"/>
          <p:cNvSpPr txBox="1">
            <a:spLocks noChangeArrowheads="1"/>
          </p:cNvSpPr>
          <p:nvPr/>
        </p:nvSpPr>
        <p:spPr bwMode="auto">
          <a:xfrm>
            <a:off x="152400" y="1943100"/>
            <a:ext cx="1455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2000">
                <a:latin typeface="Calibri" pitchFamily="34" charset="0"/>
              </a:rPr>
              <a:t>Topic: iPod</a:t>
            </a:r>
          </a:p>
        </p:txBody>
      </p:sp>
      <p:sp>
        <p:nvSpPr>
          <p:cNvPr id="5133" name="Text Box 13"/>
          <p:cNvSpPr txBox="1">
            <a:spLocks noChangeArrowheads="1"/>
          </p:cNvSpPr>
          <p:nvPr/>
        </p:nvSpPr>
        <p:spPr bwMode="auto">
          <a:xfrm>
            <a:off x="76200" y="2955925"/>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2000">
                <a:latin typeface="Calibri" pitchFamily="34" charset="0"/>
              </a:rPr>
              <a:t>Expert review with aspects</a:t>
            </a:r>
          </a:p>
        </p:txBody>
      </p:sp>
      <p:sp>
        <p:nvSpPr>
          <p:cNvPr id="5134" name="Text Box 14"/>
          <p:cNvSpPr txBox="1">
            <a:spLocks noChangeArrowheads="1"/>
          </p:cNvSpPr>
          <p:nvPr/>
        </p:nvSpPr>
        <p:spPr bwMode="auto">
          <a:xfrm>
            <a:off x="76200" y="4114800"/>
            <a:ext cx="190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sz="2000">
                <a:latin typeface="Calibri" pitchFamily="34" charset="0"/>
              </a:rPr>
              <a:t>Text collection of ordinary opinions, e.g. Weblogs</a:t>
            </a:r>
          </a:p>
        </p:txBody>
      </p:sp>
      <p:sp>
        <p:nvSpPr>
          <p:cNvPr id="5199" name="AutoShape 79"/>
          <p:cNvSpPr>
            <a:spLocks noChangeArrowheads="1"/>
          </p:cNvSpPr>
          <p:nvPr/>
        </p:nvSpPr>
        <p:spPr bwMode="auto">
          <a:xfrm>
            <a:off x="5487988" y="1295400"/>
            <a:ext cx="1600200" cy="2819400"/>
          </a:xfrm>
          <a:prstGeom prst="roundRect">
            <a:avLst>
              <a:gd name="adj" fmla="val 16667"/>
            </a:avLst>
          </a:prstGeom>
          <a:noFill/>
          <a:ln w="3810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Calibri" pitchFamily="34" charset="0"/>
            </a:endParaRPr>
          </a:p>
        </p:txBody>
      </p:sp>
      <p:sp>
        <p:nvSpPr>
          <p:cNvPr id="5200" name="AutoShape 80"/>
          <p:cNvSpPr>
            <a:spLocks noChangeArrowheads="1"/>
          </p:cNvSpPr>
          <p:nvPr/>
        </p:nvSpPr>
        <p:spPr bwMode="auto">
          <a:xfrm>
            <a:off x="7240588" y="1295400"/>
            <a:ext cx="1524000" cy="2819400"/>
          </a:xfrm>
          <a:prstGeom prst="roundRect">
            <a:avLst>
              <a:gd name="adj" fmla="val 16667"/>
            </a:avLst>
          </a:prstGeom>
          <a:noFill/>
          <a:ln w="3810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chemeClr val="folHlink"/>
              </a:solidFill>
              <a:latin typeface="Calibri" pitchFamily="34" charset="0"/>
            </a:endParaRPr>
          </a:p>
        </p:txBody>
      </p:sp>
      <p:sp>
        <p:nvSpPr>
          <p:cNvPr id="5212" name="Rectangle 92"/>
          <p:cNvSpPr>
            <a:spLocks noChangeArrowheads="1"/>
          </p:cNvSpPr>
          <p:nvPr/>
        </p:nvSpPr>
        <p:spPr bwMode="auto">
          <a:xfrm>
            <a:off x="4191000" y="5334000"/>
            <a:ext cx="3962400" cy="609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ltLang="zh-CN" sz="2800" b="1">
                <a:latin typeface="Calibri" pitchFamily="34" charset="0"/>
                <a:ea typeface="SimSun" pitchFamily="2" charset="-122"/>
              </a:rPr>
              <a:t>Integrated Summary</a:t>
            </a:r>
          </a:p>
        </p:txBody>
      </p:sp>
      <p:sp>
        <p:nvSpPr>
          <p:cNvPr id="5214" name="Document"/>
          <p:cNvSpPr>
            <a:spLocks noEditPoints="1" noChangeArrowheads="1"/>
          </p:cNvSpPr>
          <p:nvPr/>
        </p:nvSpPr>
        <p:spPr bwMode="auto">
          <a:xfrm>
            <a:off x="3735388" y="1905000"/>
            <a:ext cx="1524000" cy="2057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EC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b="1">
                <a:latin typeface="+mn-lt"/>
              </a:rPr>
              <a:t>Design</a:t>
            </a:r>
          </a:p>
          <a:p>
            <a:pPr algn="ctr" eaLnBrk="0" fontAlgn="auto" hangingPunct="0">
              <a:spcBef>
                <a:spcPts val="0"/>
              </a:spcBef>
              <a:spcAft>
                <a:spcPts val="0"/>
              </a:spcAft>
              <a:defRPr/>
            </a:pPr>
            <a:r>
              <a:rPr lang="en-US" b="1">
                <a:latin typeface="+mn-lt"/>
              </a:rPr>
              <a:t>Battery</a:t>
            </a:r>
          </a:p>
          <a:p>
            <a:pPr algn="ctr" eaLnBrk="0" fontAlgn="auto" hangingPunct="0">
              <a:spcBef>
                <a:spcPts val="0"/>
              </a:spcBef>
              <a:spcAft>
                <a:spcPts val="0"/>
              </a:spcAft>
              <a:defRPr/>
            </a:pPr>
            <a:endParaRPr lang="en-US" b="1">
              <a:latin typeface="+mn-lt"/>
            </a:endParaRPr>
          </a:p>
          <a:p>
            <a:pPr algn="ctr" eaLnBrk="0" fontAlgn="auto" hangingPunct="0">
              <a:spcBef>
                <a:spcPts val="0"/>
              </a:spcBef>
              <a:spcAft>
                <a:spcPts val="0"/>
              </a:spcAft>
              <a:defRPr/>
            </a:pPr>
            <a:r>
              <a:rPr lang="en-US" b="1">
                <a:latin typeface="+mn-lt"/>
              </a:rPr>
              <a:t>Price</a:t>
            </a:r>
          </a:p>
        </p:txBody>
      </p:sp>
      <p:graphicFrame>
        <p:nvGraphicFramePr>
          <p:cNvPr id="5276" name="Group 156"/>
          <p:cNvGraphicFramePr>
            <a:graphicFrameLocks noGrp="1"/>
          </p:cNvGraphicFramePr>
          <p:nvPr>
            <p:ph sz="half" idx="2"/>
            <p:extLst>
              <p:ext uri="{D42A27DB-BD31-4B8C-83A1-F6EECF244321}">
                <p14:modId xmlns:p14="http://schemas.microsoft.com/office/powerpoint/2010/main" val="3741324723"/>
              </p:ext>
            </p:extLst>
          </p:nvPr>
        </p:nvGraphicFramePr>
        <p:xfrm>
          <a:off x="3735388" y="4191000"/>
          <a:ext cx="5105400" cy="914400"/>
        </p:xfrm>
        <a:graphic>
          <a:graphicData uri="http://schemas.openxmlformats.org/drawingml/2006/table">
            <a:tbl>
              <a:tblPr/>
              <a:tblGrid>
                <a:gridCol w="1676400"/>
                <a:gridCol w="34290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iTunes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easy to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warranty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…better to extend..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5258" name="Line 138"/>
          <p:cNvSpPr>
            <a:spLocks noChangeShapeType="1"/>
          </p:cNvSpPr>
          <p:nvPr/>
        </p:nvSpPr>
        <p:spPr bwMode="auto">
          <a:xfrm>
            <a:off x="3887788" y="2362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9" name="Line 139"/>
          <p:cNvSpPr>
            <a:spLocks noChangeShapeType="1"/>
          </p:cNvSpPr>
          <p:nvPr/>
        </p:nvSpPr>
        <p:spPr bwMode="auto">
          <a:xfrm>
            <a:off x="3887788" y="3124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4" name="Text Box 144"/>
          <p:cNvSpPr txBox="1">
            <a:spLocks noChangeArrowheads="1"/>
          </p:cNvSpPr>
          <p:nvPr/>
        </p:nvSpPr>
        <p:spPr bwMode="auto">
          <a:xfrm rot="10800000">
            <a:off x="3276600" y="1866900"/>
            <a:ext cx="45878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a:solidFill>
                  <a:schemeClr val="hlink"/>
                </a:solidFill>
                <a:latin typeface="Calibri" pitchFamily="34" charset="0"/>
              </a:rPr>
              <a:t>Review Aspects</a:t>
            </a:r>
          </a:p>
        </p:txBody>
      </p:sp>
      <p:sp>
        <p:nvSpPr>
          <p:cNvPr id="5265" name="Text Box 145"/>
          <p:cNvSpPr txBox="1">
            <a:spLocks noChangeArrowheads="1"/>
          </p:cNvSpPr>
          <p:nvPr/>
        </p:nvSpPr>
        <p:spPr bwMode="auto">
          <a:xfrm rot="10800000">
            <a:off x="3276600" y="3924300"/>
            <a:ext cx="4587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a:solidFill>
                  <a:schemeClr val="hlink"/>
                </a:solidFill>
                <a:latin typeface="Calibri" pitchFamily="34" charset="0"/>
              </a:rPr>
              <a:t>Extra Aspects</a:t>
            </a:r>
          </a:p>
        </p:txBody>
      </p:sp>
      <p:sp>
        <p:nvSpPr>
          <p:cNvPr id="59436" name="AutoShape 157"/>
          <p:cNvSpPr>
            <a:spLocks noChangeArrowheads="1"/>
          </p:cNvSpPr>
          <p:nvPr/>
        </p:nvSpPr>
        <p:spPr bwMode="auto">
          <a:xfrm>
            <a:off x="76200" y="1295400"/>
            <a:ext cx="3200400" cy="4572000"/>
          </a:xfrm>
          <a:prstGeom prst="rightArrowCallout">
            <a:avLst>
              <a:gd name="adj1" fmla="val 12500"/>
              <a:gd name="adj2" fmla="val 10470"/>
              <a:gd name="adj3" fmla="val 5556"/>
              <a:gd name="adj4" fmla="val 90028"/>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Calibri" pitchFamily="34" charset="0"/>
            </a:endParaRPr>
          </a:p>
        </p:txBody>
      </p:sp>
      <p:sp>
        <p:nvSpPr>
          <p:cNvPr id="5279" name="Rectangle 159"/>
          <p:cNvSpPr>
            <a:spLocks noChangeArrowheads="1"/>
          </p:cNvSpPr>
          <p:nvPr/>
        </p:nvSpPr>
        <p:spPr bwMode="auto">
          <a:xfrm>
            <a:off x="5562600" y="1295400"/>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chemeClr val="hlink"/>
                </a:solidFill>
                <a:latin typeface="Calibri" pitchFamily="34" charset="0"/>
              </a:rPr>
              <a:t>Similar </a:t>
            </a:r>
          </a:p>
          <a:p>
            <a:pPr algn="ctr" eaLnBrk="0" hangingPunct="0"/>
            <a:r>
              <a:rPr lang="en-US" b="1">
                <a:solidFill>
                  <a:schemeClr val="hlink"/>
                </a:solidFill>
                <a:latin typeface="Calibri" pitchFamily="34" charset="0"/>
              </a:rPr>
              <a:t>opinions</a:t>
            </a:r>
          </a:p>
        </p:txBody>
      </p:sp>
      <p:sp>
        <p:nvSpPr>
          <p:cNvPr id="5280" name="Rectangle 160"/>
          <p:cNvSpPr>
            <a:spLocks noChangeArrowheads="1"/>
          </p:cNvSpPr>
          <p:nvPr/>
        </p:nvSpPr>
        <p:spPr bwMode="auto">
          <a:xfrm>
            <a:off x="7232650" y="129540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chemeClr val="hlink"/>
                </a:solidFill>
                <a:latin typeface="Calibri" pitchFamily="34" charset="0"/>
              </a:rPr>
              <a:t>Supplementary</a:t>
            </a:r>
          </a:p>
          <a:p>
            <a:pPr algn="ctr" eaLnBrk="0" hangingPunct="0"/>
            <a:r>
              <a:rPr lang="en-US" b="1">
                <a:solidFill>
                  <a:schemeClr val="hlink"/>
                </a:solidFill>
                <a:latin typeface="Calibri" pitchFamily="34" charset="0"/>
              </a:rPr>
              <a:t>opinions</a:t>
            </a:r>
          </a:p>
        </p:txBody>
      </p:sp>
      <p:sp>
        <p:nvSpPr>
          <p:cNvPr id="59439" name="Rectangle 162"/>
          <p:cNvSpPr>
            <a:spLocks noChangeArrowheads="1"/>
          </p:cNvSpPr>
          <p:nvPr/>
        </p:nvSpPr>
        <p:spPr bwMode="auto">
          <a:xfrm>
            <a:off x="228600" y="1066800"/>
            <a:ext cx="1143000" cy="533400"/>
          </a:xfrm>
          <a:prstGeom prst="rect">
            <a:avLst/>
          </a:prstGeom>
          <a:solidFill>
            <a:schemeClr val="accent1"/>
          </a:solidFill>
          <a:ln w="38100">
            <a:solidFill>
              <a:schemeClr val="bg2"/>
            </a:solidFill>
            <a:miter lim="800000"/>
            <a:headEnd/>
            <a:tailEnd/>
          </a:ln>
        </p:spPr>
        <p:txBody>
          <a:bodyPr wrap="none" anchor="ctr"/>
          <a:lstStyle/>
          <a:p>
            <a:pPr algn="ctr" eaLnBrk="0" hangingPunct="0"/>
            <a:r>
              <a:rPr lang="en-US" altLang="zh-CN" b="1">
                <a:latin typeface="Calibri" pitchFamily="34" charset="0"/>
                <a:ea typeface="SimSun" pitchFamily="2" charset="-122"/>
              </a:rPr>
              <a:t>Input</a:t>
            </a:r>
          </a:p>
        </p:txBody>
      </p:sp>
      <p:sp>
        <p:nvSpPr>
          <p:cNvPr id="5283" name="Rectangle 163"/>
          <p:cNvSpPr>
            <a:spLocks noChangeArrowheads="1"/>
          </p:cNvSpPr>
          <p:nvPr/>
        </p:nvSpPr>
        <p:spPr bwMode="auto">
          <a:xfrm>
            <a:off x="3505200" y="838200"/>
            <a:ext cx="1143000" cy="533400"/>
          </a:xfrm>
          <a:prstGeom prst="rect">
            <a:avLst/>
          </a:prstGeom>
          <a:solidFill>
            <a:schemeClr val="accent1"/>
          </a:solidFill>
          <a:ln w="38100">
            <a:solidFill>
              <a:schemeClr val="bg2"/>
            </a:solidFill>
            <a:miter lim="800000"/>
            <a:headEnd/>
            <a:tailEnd/>
          </a:ln>
        </p:spPr>
        <p:txBody>
          <a:bodyPr wrap="none" anchor="ctr"/>
          <a:lstStyle/>
          <a:p>
            <a:pPr algn="ctr" eaLnBrk="0" hangingPunct="0"/>
            <a:r>
              <a:rPr lang="en-US" altLang="zh-CN" b="1">
                <a:latin typeface="Calibri" pitchFamily="34" charset="0"/>
                <a:ea typeface="SimSun" pitchFamily="2" charset="-122"/>
              </a:rPr>
              <a:t>Output</a:t>
            </a:r>
          </a:p>
        </p:txBody>
      </p:sp>
      <p:sp>
        <p:nvSpPr>
          <p:cNvPr id="3" name="Slide Number Placeholder 2"/>
          <p:cNvSpPr>
            <a:spLocks noGrp="1"/>
          </p:cNvSpPr>
          <p:nvPr>
            <p:ph type="sldNum" sz="quarter" idx="12"/>
          </p:nvPr>
        </p:nvSpPr>
        <p:spPr/>
        <p:txBody>
          <a:bodyPr/>
          <a:lstStyle/>
          <a:p>
            <a:fld id="{16A14D8B-FB36-404D-91CA-CEC776FB33B4}" type="slidenum">
              <a:rPr lang="en-US" smtClean="0"/>
              <a:t>36</a:t>
            </a:fld>
            <a:endParaRPr lang="en-US"/>
          </a:p>
        </p:txBody>
      </p:sp>
    </p:spTree>
    <p:extLst>
      <p:ext uri="{BB962C8B-B14F-4D97-AF65-F5344CB8AC3E}">
        <p14:creationId xmlns:p14="http://schemas.microsoft.com/office/powerpoint/2010/main" val="2225404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3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5126"/>
                                        </p:tgtEl>
                                      </p:cBhvr>
                                    </p:animEffect>
                                    <p:animScale>
                                      <p:cBhvr>
                                        <p:cTn id="31" dur="250" autoRev="1" fill="hold"/>
                                        <p:tgtEl>
                                          <p:spTgt spid="5126"/>
                                        </p:tgtEl>
                                      </p:cBhvr>
                                      <p:by x="105000" y="105000"/>
                                    </p:animScale>
                                  </p:childTnLst>
                                </p:cTn>
                              </p:par>
                              <p:par>
                                <p:cTn id="32" presetID="1" presetClass="entr" presetSubtype="0" fill="hold" grpId="1" nodeType="withEffect">
                                  <p:stCondLst>
                                    <p:cond delay="0"/>
                                  </p:stCondLst>
                                  <p:childTnLst>
                                    <p:set>
                                      <p:cBhvr>
                                        <p:cTn id="33" dur="1" fill="hold">
                                          <p:stCondLst>
                                            <p:cond delay="0"/>
                                          </p:stCondLst>
                                        </p:cTn>
                                        <p:tgtEl>
                                          <p:spTgt spid="5214"/>
                                        </p:tgtEl>
                                        <p:attrNameLst>
                                          <p:attrName>style.visibility</p:attrName>
                                        </p:attrNameLst>
                                      </p:cBhvr>
                                      <p:to>
                                        <p:strVal val="visible"/>
                                      </p:to>
                                    </p:set>
                                  </p:childTnLst>
                                </p:cTn>
                              </p:par>
                              <p:par>
                                <p:cTn id="34" presetID="26" presetClass="emph" presetSubtype="0" fill="hold" grpId="0" nodeType="withEffect">
                                  <p:stCondLst>
                                    <p:cond delay="0"/>
                                  </p:stCondLst>
                                  <p:childTnLst>
                                    <p:animEffect transition="out" filter="fade">
                                      <p:cBhvr>
                                        <p:cTn id="35" dur="500" tmFilter="0, 0; .2, .5; .8, .5; 1, 0"/>
                                        <p:tgtEl>
                                          <p:spTgt spid="5214"/>
                                        </p:tgtEl>
                                      </p:cBhvr>
                                    </p:animEffect>
                                    <p:animScale>
                                      <p:cBhvr>
                                        <p:cTn id="36" dur="250" autoRev="1" fill="hold"/>
                                        <p:tgtEl>
                                          <p:spTgt spid="5214"/>
                                        </p:tgtEl>
                                      </p:cBhvr>
                                      <p:by x="105000" y="105000"/>
                                    </p:animScale>
                                  </p:childTnLst>
                                </p:cTn>
                              </p:par>
                              <p:par>
                                <p:cTn id="37" presetID="1" presetClass="entr" presetSubtype="0" fill="hold" grpId="0" nodeType="withEffect">
                                  <p:stCondLst>
                                    <p:cond delay="0"/>
                                  </p:stCondLst>
                                  <p:childTnLst>
                                    <p:set>
                                      <p:cBhvr>
                                        <p:cTn id="38" dur="1" fill="hold">
                                          <p:stCondLst>
                                            <p:cond delay="0"/>
                                          </p:stCondLst>
                                        </p:cTn>
                                        <p:tgtEl>
                                          <p:spTgt spid="52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5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2"/>
                                        </p:tgtEl>
                                      </p:cBhvr>
                                    </p:animEffect>
                                    <p:animScale>
                                      <p:cBhvr>
                                        <p:cTn id="45" dur="250" autoRev="1" fill="hold"/>
                                        <p:tgtEl>
                                          <p:spTgt spid="2"/>
                                        </p:tgtEl>
                                      </p:cBhvr>
                                      <p:by x="105000" y="105000"/>
                                    </p:animScale>
                                  </p:childTnLst>
                                </p:cTn>
                              </p:par>
                              <p:par>
                                <p:cTn id="46" presetID="1" presetClass="entr" presetSubtype="0" fill="hold" nodeType="withEffect">
                                  <p:stCondLst>
                                    <p:cond delay="0"/>
                                  </p:stCondLst>
                                  <p:childTnLst>
                                    <p:set>
                                      <p:cBhvr>
                                        <p:cTn id="47" dur="1" fill="hold">
                                          <p:stCondLst>
                                            <p:cond delay="0"/>
                                          </p:stCondLst>
                                        </p:cTn>
                                        <p:tgtEl>
                                          <p:spTgt spid="525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276"/>
                                        </p:tgtEl>
                                        <p:attrNameLst>
                                          <p:attrName>style.visibility</p:attrName>
                                        </p:attrNameLst>
                                      </p:cBhvr>
                                      <p:to>
                                        <p:strVal val="visible"/>
                                      </p:to>
                                    </p:set>
                                  </p:childTnLst>
                                </p:cTn>
                              </p:par>
                              <p:par>
                                <p:cTn id="50" presetID="26" presetClass="emph" presetSubtype="0" fill="hold" nodeType="withEffect">
                                  <p:stCondLst>
                                    <p:cond delay="0"/>
                                  </p:stCondLst>
                                  <p:childTnLst>
                                    <p:animEffect transition="out" filter="fade">
                                      <p:cBhvr>
                                        <p:cTn id="51" dur="500" tmFilter="0, 0; .2, .5; .8, .5; 1, 0"/>
                                        <p:tgtEl>
                                          <p:spTgt spid="5276"/>
                                        </p:tgtEl>
                                      </p:cBhvr>
                                    </p:animEffect>
                                    <p:animScale>
                                      <p:cBhvr>
                                        <p:cTn id="52" dur="250" autoRev="1" fill="hold"/>
                                        <p:tgtEl>
                                          <p:spTgt spid="5276"/>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5257"/>
                                        </p:tgtEl>
                                      </p:cBhvr>
                                    </p:animEffect>
                                    <p:animScale>
                                      <p:cBhvr>
                                        <p:cTn id="55" dur="250" autoRev="1" fill="hold"/>
                                        <p:tgtEl>
                                          <p:spTgt spid="5257"/>
                                        </p:tgtEl>
                                      </p:cBhvr>
                                      <p:by x="105000" y="105000"/>
                                    </p:animScale>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5264"/>
                                        </p:tgtEl>
                                        <p:attrNameLst>
                                          <p:attrName>style.visibility</p:attrName>
                                        </p:attrNameLst>
                                      </p:cBhvr>
                                      <p:to>
                                        <p:strVal val="visible"/>
                                      </p:to>
                                    </p:set>
                                    <p:anim calcmode="lin" valueType="num">
                                      <p:cBhvr>
                                        <p:cTn id="60" dur="500" fill="hold"/>
                                        <p:tgtEl>
                                          <p:spTgt spid="5264"/>
                                        </p:tgtEl>
                                        <p:attrNameLst>
                                          <p:attrName>ppt_w</p:attrName>
                                        </p:attrNameLst>
                                      </p:cBhvr>
                                      <p:tavLst>
                                        <p:tav tm="0">
                                          <p:val>
                                            <p:fltVal val="0"/>
                                          </p:val>
                                        </p:tav>
                                        <p:tav tm="100000">
                                          <p:val>
                                            <p:strVal val="#ppt_w"/>
                                          </p:val>
                                        </p:tav>
                                      </p:tavLst>
                                    </p:anim>
                                    <p:anim calcmode="lin" valueType="num">
                                      <p:cBhvr>
                                        <p:cTn id="61" dur="500" fill="hold"/>
                                        <p:tgtEl>
                                          <p:spTgt spid="5264"/>
                                        </p:tgtEl>
                                        <p:attrNameLst>
                                          <p:attrName>ppt_h</p:attrName>
                                        </p:attrNameLst>
                                      </p:cBhvr>
                                      <p:tavLst>
                                        <p:tav tm="0">
                                          <p:val>
                                            <p:fltVal val="0"/>
                                          </p:val>
                                        </p:tav>
                                        <p:tav tm="100000">
                                          <p:val>
                                            <p:strVal val="#ppt_h"/>
                                          </p:val>
                                        </p:tav>
                                      </p:tavLst>
                                    </p:anim>
                                    <p:animEffect transition="in" filter="fade">
                                      <p:cBhvr>
                                        <p:cTn id="62" dur="500"/>
                                        <p:tgtEl>
                                          <p:spTgt spid="5264"/>
                                        </p:tgtEl>
                                      </p:cBhvr>
                                    </p:animEffect>
                                  </p:childTnLst>
                                </p:cTn>
                              </p:par>
                              <p:par>
                                <p:cTn id="63" presetID="26" presetClass="emph" presetSubtype="0" fill="hold" nodeType="withEffect">
                                  <p:stCondLst>
                                    <p:cond delay="0"/>
                                  </p:stCondLst>
                                  <p:childTnLst>
                                    <p:animEffect transition="out" filter="fade">
                                      <p:cBhvr>
                                        <p:cTn id="64" dur="500" tmFilter="0, 0; .2, .5; .8, .5; 1, 0"/>
                                        <p:tgtEl>
                                          <p:spTgt spid="5257"/>
                                        </p:tgtEl>
                                      </p:cBhvr>
                                    </p:animEffect>
                                    <p:animScale>
                                      <p:cBhvr>
                                        <p:cTn id="65" dur="250" autoRev="1" fill="hold"/>
                                        <p:tgtEl>
                                          <p:spTgt spid="5257"/>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5276"/>
                                        </p:tgtEl>
                                      </p:cBhvr>
                                    </p:animEffect>
                                    <p:animScale>
                                      <p:cBhvr>
                                        <p:cTn id="70" dur="250" autoRev="1" fill="hold"/>
                                        <p:tgtEl>
                                          <p:spTgt spid="5276"/>
                                        </p:tgtEl>
                                      </p:cBhvr>
                                      <p:by x="105000" y="105000"/>
                                    </p:animScale>
                                  </p:childTnLst>
                                </p:cTn>
                              </p:par>
                              <p:par>
                                <p:cTn id="71" presetID="53" presetClass="entr" presetSubtype="0" fill="hold" grpId="0" nodeType="withEffect">
                                  <p:stCondLst>
                                    <p:cond delay="0"/>
                                  </p:stCondLst>
                                  <p:childTnLst>
                                    <p:set>
                                      <p:cBhvr>
                                        <p:cTn id="72" dur="1" fill="hold">
                                          <p:stCondLst>
                                            <p:cond delay="0"/>
                                          </p:stCondLst>
                                        </p:cTn>
                                        <p:tgtEl>
                                          <p:spTgt spid="5265"/>
                                        </p:tgtEl>
                                        <p:attrNameLst>
                                          <p:attrName>style.visibility</p:attrName>
                                        </p:attrNameLst>
                                      </p:cBhvr>
                                      <p:to>
                                        <p:strVal val="visible"/>
                                      </p:to>
                                    </p:set>
                                    <p:anim calcmode="lin" valueType="num">
                                      <p:cBhvr>
                                        <p:cTn id="73" dur="500" fill="hold"/>
                                        <p:tgtEl>
                                          <p:spTgt spid="5265"/>
                                        </p:tgtEl>
                                        <p:attrNameLst>
                                          <p:attrName>ppt_w</p:attrName>
                                        </p:attrNameLst>
                                      </p:cBhvr>
                                      <p:tavLst>
                                        <p:tav tm="0">
                                          <p:val>
                                            <p:fltVal val="0"/>
                                          </p:val>
                                        </p:tav>
                                        <p:tav tm="100000">
                                          <p:val>
                                            <p:strVal val="#ppt_w"/>
                                          </p:val>
                                        </p:tav>
                                      </p:tavLst>
                                    </p:anim>
                                    <p:anim calcmode="lin" valueType="num">
                                      <p:cBhvr>
                                        <p:cTn id="74" dur="500" fill="hold"/>
                                        <p:tgtEl>
                                          <p:spTgt spid="5265"/>
                                        </p:tgtEl>
                                        <p:attrNameLst>
                                          <p:attrName>ppt_h</p:attrName>
                                        </p:attrNameLst>
                                      </p:cBhvr>
                                      <p:tavLst>
                                        <p:tav tm="0">
                                          <p:val>
                                            <p:fltVal val="0"/>
                                          </p:val>
                                        </p:tav>
                                        <p:tav tm="100000">
                                          <p:val>
                                            <p:strVal val="#ppt_h"/>
                                          </p:val>
                                        </p:tav>
                                      </p:tavLst>
                                    </p:anim>
                                    <p:animEffect transition="in" filter="fade">
                                      <p:cBhvr>
                                        <p:cTn id="75" dur="500"/>
                                        <p:tgtEl>
                                          <p:spTgt spid="526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19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279"/>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20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28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1" grpId="0" animBg="1"/>
      <p:bldP spid="5126" grpId="0" animBg="1"/>
      <p:bldP spid="5126" grpId="1" animBg="1"/>
      <p:bldP spid="5132" grpId="0"/>
      <p:bldP spid="5133" grpId="0"/>
      <p:bldP spid="5134" grpId="0"/>
      <p:bldP spid="5199" grpId="0" animBg="1"/>
      <p:bldP spid="5200" grpId="0" animBg="1"/>
      <p:bldP spid="5212" grpId="0" animBg="1"/>
      <p:bldP spid="5214" grpId="0" animBg="1"/>
      <p:bldP spid="5214" grpId="1" animBg="1"/>
      <p:bldP spid="5258" grpId="0" animBg="1"/>
      <p:bldP spid="5259" grpId="0" animBg="1"/>
      <p:bldP spid="5264" grpId="0"/>
      <p:bldP spid="5265" grpId="0"/>
      <p:bldP spid="5279" grpId="0"/>
      <p:bldP spid="5280" grpId="0"/>
      <p:bldP spid="52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Methods</a:t>
            </a:r>
          </a:p>
        </p:txBody>
      </p:sp>
      <p:sp>
        <p:nvSpPr>
          <p:cNvPr id="60419" name="Content Placeholder 2"/>
          <p:cNvSpPr>
            <a:spLocks noGrp="1"/>
          </p:cNvSpPr>
          <p:nvPr>
            <p:ph idx="1"/>
          </p:nvPr>
        </p:nvSpPr>
        <p:spPr/>
        <p:txBody>
          <a:bodyPr/>
          <a:lstStyle/>
          <a:p>
            <a:pPr eaLnBrk="1" hangingPunct="1"/>
            <a:r>
              <a:rPr lang="en-US" smtClean="0"/>
              <a:t>Semi-Supervised Probabilistic Latent Semantic Analysis (PLSA) </a:t>
            </a:r>
          </a:p>
          <a:p>
            <a:pPr lvl="1" eaLnBrk="1" hangingPunct="1"/>
            <a:r>
              <a:rPr lang="en-US" smtClean="0"/>
              <a:t>The aspects extracted from expert reviews serve as clues to define a conjugate prior on topics</a:t>
            </a:r>
          </a:p>
          <a:p>
            <a:pPr lvl="1" eaLnBrk="1" hangingPunct="1"/>
            <a:r>
              <a:rPr lang="en-US" smtClean="0"/>
              <a:t>Maximum a Posteriori (MAP) estimation</a:t>
            </a:r>
          </a:p>
          <a:p>
            <a:pPr lvl="1" eaLnBrk="1" hangingPunct="1"/>
            <a:r>
              <a:rPr lang="en-US" smtClean="0"/>
              <a:t>Repeated applications of PLSA to integrate and align opinions in blog articles to expert review </a:t>
            </a:r>
          </a:p>
        </p:txBody>
      </p:sp>
      <p:sp>
        <p:nvSpPr>
          <p:cNvPr id="2" name="Slide Number Placeholder 1"/>
          <p:cNvSpPr>
            <a:spLocks noGrp="1"/>
          </p:cNvSpPr>
          <p:nvPr>
            <p:ph type="sldNum" sz="quarter" idx="12"/>
          </p:nvPr>
        </p:nvSpPr>
        <p:spPr/>
        <p:txBody>
          <a:bodyPr/>
          <a:lstStyle/>
          <a:p>
            <a:fld id="{16A14D8B-FB36-404D-91CA-CEC776FB33B4}" type="slidenum">
              <a:rPr lang="en-US" smtClean="0"/>
              <a:t>37</a:t>
            </a:fld>
            <a:endParaRPr lang="en-US"/>
          </a:p>
        </p:txBody>
      </p:sp>
    </p:spTree>
    <p:extLst>
      <p:ext uri="{BB962C8B-B14F-4D97-AF65-F5344CB8AC3E}">
        <p14:creationId xmlns:p14="http://schemas.microsoft.com/office/powerpoint/2010/main" val="946707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mtClean="0"/>
              <a:t>Results: Product (iPhone)</a:t>
            </a:r>
          </a:p>
        </p:txBody>
      </p:sp>
      <p:sp>
        <p:nvSpPr>
          <p:cNvPr id="61444" name="Rectangle 3"/>
          <p:cNvSpPr>
            <a:spLocks noGrp="1" noChangeArrowheads="1"/>
          </p:cNvSpPr>
          <p:nvPr>
            <p:ph type="body" idx="1"/>
          </p:nvPr>
        </p:nvSpPr>
        <p:spPr>
          <a:xfrm>
            <a:off x="381000" y="990600"/>
            <a:ext cx="8229600" cy="762000"/>
          </a:xfrm>
        </p:spPr>
        <p:txBody>
          <a:bodyPr/>
          <a:lstStyle/>
          <a:p>
            <a:pPr eaLnBrk="1" hangingPunct="1"/>
            <a:r>
              <a:rPr lang="en-US" smtClean="0"/>
              <a:t>Opinion Integration with review aspects</a:t>
            </a:r>
          </a:p>
        </p:txBody>
      </p:sp>
      <p:graphicFrame>
        <p:nvGraphicFramePr>
          <p:cNvPr id="26677" name="Group 53"/>
          <p:cNvGraphicFramePr>
            <a:graphicFrameLocks noGrp="1"/>
          </p:cNvGraphicFramePr>
          <p:nvPr>
            <p:ph sz="half" idx="4294967295"/>
          </p:nvPr>
        </p:nvGraphicFramePr>
        <p:xfrm>
          <a:off x="457200" y="1600200"/>
          <a:ext cx="8382000" cy="4237038"/>
        </p:xfrm>
        <a:graphic>
          <a:graphicData uri="http://schemas.openxmlformats.org/drawingml/2006/table">
            <a:tbl>
              <a:tblPr/>
              <a:tblGrid>
                <a:gridCol w="2438400"/>
                <a:gridCol w="2438400"/>
                <a:gridCol w="3505200"/>
              </a:tblGrid>
              <a:tr h="39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Calibri" pitchFamily="34" charset="0"/>
                          <a:ea typeface="宋体" pitchFamily="2" charset="-122"/>
                        </a:rPr>
                        <a:t>Review article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Calibri" pitchFamily="34" charset="0"/>
                          <a:ea typeface="宋体" pitchFamily="2" charset="-122"/>
                        </a:rPr>
                        <a:t>Similar opinions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Calibri" pitchFamily="34" charset="0"/>
                          <a:ea typeface="宋体" pitchFamily="2" charset="-122"/>
                        </a:rPr>
                        <a:t>Supplementary opinions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6155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You can make emergency calls, but you can't use any other functions…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N/A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 methods for </a:t>
                      </a:r>
                      <a:r>
                        <a:rPr kumimoji="0" lang="en-US" altLang="zh-CN" sz="2000" b="1" i="0" u="none" strike="noStrike" cap="none" normalizeH="0" baseline="0" smtClean="0">
                          <a:ln>
                            <a:noFill/>
                          </a:ln>
                          <a:solidFill>
                            <a:schemeClr val="accent2"/>
                          </a:solidFill>
                          <a:effectLst/>
                          <a:latin typeface="Calibri" pitchFamily="34" charset="0"/>
                          <a:ea typeface="宋体" pitchFamily="2" charset="-122"/>
                        </a:rPr>
                        <a:t>unlocking</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the iPhone have emerged on the Internet in the past few weeks, although they involve tinkering with the iPhone hardware…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2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rated battery life of </a:t>
                      </a:r>
                      <a:r>
                        <a:rPr kumimoji="0" lang="en-US" altLang="zh-CN" sz="2000" b="1" i="0" u="none" strike="noStrike" cap="none" normalizeH="0" baseline="0" smtClean="0">
                          <a:ln>
                            <a:noFill/>
                          </a:ln>
                          <a:solidFill>
                            <a:schemeClr val="hlink"/>
                          </a:solidFill>
                          <a:effectLst/>
                          <a:latin typeface="Calibri" pitchFamily="34" charset="0"/>
                          <a:ea typeface="宋体" pitchFamily="2" charset="-122"/>
                        </a:rPr>
                        <a:t>8 hours talk time</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a:t>
                      </a:r>
                      <a:r>
                        <a:rPr kumimoji="0" lang="en-US" altLang="zh-CN" sz="2000" b="1" i="0" u="none" strike="noStrike" cap="none" normalizeH="0" baseline="0" smtClean="0">
                          <a:ln>
                            <a:noFill/>
                          </a:ln>
                          <a:solidFill>
                            <a:schemeClr val="tx2"/>
                          </a:solidFill>
                          <a:effectLst/>
                          <a:latin typeface="Calibri" pitchFamily="34" charset="0"/>
                          <a:ea typeface="宋体" pitchFamily="2" charset="-122"/>
                        </a:rPr>
                        <a:t>24 hours of music</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playback, </a:t>
                      </a:r>
                      <a:r>
                        <a:rPr kumimoji="0" lang="en-US" altLang="zh-CN" sz="2000" b="1" i="0" u="none" strike="noStrike" cap="none" normalizeH="0" baseline="0" smtClean="0">
                          <a:ln>
                            <a:noFill/>
                          </a:ln>
                          <a:solidFill>
                            <a:schemeClr val="accent2"/>
                          </a:solidFill>
                          <a:effectLst/>
                          <a:latin typeface="Calibri" pitchFamily="34" charset="0"/>
                          <a:ea typeface="宋体" pitchFamily="2" charset="-122"/>
                        </a:rPr>
                        <a:t>7 hours of video</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playback, and 6 hours on Internet use.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iPhone will Feature Up to </a:t>
                      </a:r>
                      <a:r>
                        <a:rPr kumimoji="0" lang="en-US" altLang="zh-CN" sz="2000" b="1" i="0" u="none" strike="noStrike" cap="none" normalizeH="0" baseline="0" smtClean="0">
                          <a:ln>
                            <a:noFill/>
                          </a:ln>
                          <a:solidFill>
                            <a:schemeClr val="hlink"/>
                          </a:solidFill>
                          <a:effectLst/>
                          <a:latin typeface="Calibri" pitchFamily="34" charset="0"/>
                          <a:ea typeface="宋体" pitchFamily="2" charset="-122"/>
                        </a:rPr>
                        <a:t>8 Hours of Talk Time</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6 Hours of Internet Use, </a:t>
                      </a:r>
                      <a:r>
                        <a:rPr kumimoji="0" lang="en-US" altLang="zh-CN" sz="2000" b="1" i="0" u="none" strike="noStrike" cap="none" normalizeH="0" baseline="0" smtClean="0">
                          <a:ln>
                            <a:noFill/>
                          </a:ln>
                          <a:solidFill>
                            <a:schemeClr val="accent2"/>
                          </a:solidFill>
                          <a:effectLst/>
                          <a:latin typeface="Calibri" pitchFamily="34" charset="0"/>
                          <a:ea typeface="宋体" pitchFamily="2" charset="-122"/>
                        </a:rPr>
                        <a:t>7 Hours of Video</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Playback or </a:t>
                      </a:r>
                      <a:r>
                        <a:rPr kumimoji="0" lang="en-US" altLang="zh-CN" sz="2000" b="1" i="0" u="none" strike="noStrike" cap="none" normalizeH="0" baseline="0" smtClean="0">
                          <a:ln>
                            <a:noFill/>
                          </a:ln>
                          <a:solidFill>
                            <a:schemeClr val="tx2"/>
                          </a:solidFill>
                          <a:effectLst/>
                          <a:latin typeface="Calibri" pitchFamily="34" charset="0"/>
                          <a:ea typeface="宋体" pitchFamily="2" charset="-122"/>
                        </a:rPr>
                        <a:t>24 Hours of Audio</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Playback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Calibri" pitchFamily="34" charset="0"/>
                          <a:ea typeface="宋体" pitchFamily="2" charset="-122"/>
                        </a:rPr>
                        <a:t>Playing relatively high bitrate VGA H.264 videos, our iPhone lasted almost exactly </a:t>
                      </a:r>
                      <a:r>
                        <a:rPr kumimoji="0" lang="en-US" altLang="zh-CN" sz="2000" b="1" i="0" u="none" strike="noStrike" cap="none" normalizeH="0" baseline="0" smtClean="0">
                          <a:ln>
                            <a:noFill/>
                          </a:ln>
                          <a:solidFill>
                            <a:schemeClr val="accent2"/>
                          </a:solidFill>
                          <a:effectLst/>
                          <a:latin typeface="Calibri" pitchFamily="34" charset="0"/>
                          <a:ea typeface="宋体" pitchFamily="2" charset="-122"/>
                        </a:rPr>
                        <a:t>9 freaking hours</a:t>
                      </a:r>
                      <a:r>
                        <a:rPr kumimoji="0" lang="en-US" altLang="zh-CN" sz="2000" b="0" i="0" u="none" strike="noStrike" cap="none" normalizeH="0" baseline="0" smtClean="0">
                          <a:ln>
                            <a:noFill/>
                          </a:ln>
                          <a:solidFill>
                            <a:schemeClr val="tx1"/>
                          </a:solidFill>
                          <a:effectLst/>
                          <a:latin typeface="Calibri" pitchFamily="34" charset="0"/>
                          <a:ea typeface="宋体" pitchFamily="2" charset="-122"/>
                        </a:rPr>
                        <a:t> of continuous playback with cell and WiFi on (but Bluetooth off).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8" name="AutoShape 54"/>
          <p:cNvSpPr>
            <a:spLocks noChangeArrowheads="1"/>
          </p:cNvSpPr>
          <p:nvPr/>
        </p:nvSpPr>
        <p:spPr bwMode="auto">
          <a:xfrm>
            <a:off x="5105400" y="2557463"/>
            <a:ext cx="1828800" cy="685800"/>
          </a:xfrm>
          <a:prstGeom prst="wedgeRectCallout">
            <a:avLst>
              <a:gd name="adj1" fmla="val 64759"/>
              <a:gd name="adj2" fmla="val -47917"/>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Unlock/hack iPhone </a:t>
            </a:r>
          </a:p>
        </p:txBody>
      </p:sp>
      <p:sp>
        <p:nvSpPr>
          <p:cNvPr id="26681" name="AutoShape 57"/>
          <p:cNvSpPr>
            <a:spLocks noChangeArrowheads="1"/>
          </p:cNvSpPr>
          <p:nvPr/>
        </p:nvSpPr>
        <p:spPr bwMode="auto">
          <a:xfrm>
            <a:off x="76200" y="3090863"/>
            <a:ext cx="1828800" cy="533400"/>
          </a:xfrm>
          <a:prstGeom prst="wedgeEllipseCallout">
            <a:avLst>
              <a:gd name="adj1" fmla="val 51218"/>
              <a:gd name="adj2" fmla="val -38690"/>
            </a:avLst>
          </a:prstGeom>
          <a:solidFill>
            <a:schemeClr val="folHlink"/>
          </a:solidFill>
          <a:ln w="9525">
            <a:solidFill>
              <a:schemeClr val="tx1"/>
            </a:solidFill>
            <a:miter lim="800000"/>
            <a:headEnd/>
            <a:tailEnd/>
          </a:ln>
        </p:spPr>
        <p:txBody>
          <a:bodyPr/>
          <a:lstStyle/>
          <a:p>
            <a:pPr algn="ctr" eaLnBrk="0" hangingPunct="0"/>
            <a:r>
              <a:rPr lang="en-US" sz="2000" b="1">
                <a:latin typeface="Calibri" pitchFamily="34" charset="0"/>
              </a:rPr>
              <a:t>Activation</a:t>
            </a:r>
          </a:p>
        </p:txBody>
      </p:sp>
      <p:sp>
        <p:nvSpPr>
          <p:cNvPr id="26682" name="AutoShape 58"/>
          <p:cNvSpPr>
            <a:spLocks noChangeArrowheads="1"/>
          </p:cNvSpPr>
          <p:nvPr/>
        </p:nvSpPr>
        <p:spPr bwMode="auto">
          <a:xfrm>
            <a:off x="76200" y="5757863"/>
            <a:ext cx="1828800" cy="533400"/>
          </a:xfrm>
          <a:prstGeom prst="wedgeEllipseCallout">
            <a:avLst>
              <a:gd name="adj1" fmla="val 47134"/>
              <a:gd name="adj2" fmla="val -55954"/>
            </a:avLst>
          </a:prstGeom>
          <a:solidFill>
            <a:schemeClr val="folHlink"/>
          </a:solidFill>
          <a:ln w="9525">
            <a:solidFill>
              <a:schemeClr val="tx1"/>
            </a:solidFill>
            <a:miter lim="800000"/>
            <a:headEnd/>
            <a:tailEnd/>
          </a:ln>
        </p:spPr>
        <p:txBody>
          <a:bodyPr/>
          <a:lstStyle/>
          <a:p>
            <a:pPr algn="ctr" eaLnBrk="0" hangingPunct="0"/>
            <a:r>
              <a:rPr lang="en-US" b="1">
                <a:latin typeface="Calibri" pitchFamily="34" charset="0"/>
              </a:rPr>
              <a:t>Battery</a:t>
            </a:r>
          </a:p>
        </p:txBody>
      </p:sp>
      <p:sp>
        <p:nvSpPr>
          <p:cNvPr id="26683" name="AutoShape 59"/>
          <p:cNvSpPr>
            <a:spLocks noChangeArrowheads="1"/>
          </p:cNvSpPr>
          <p:nvPr/>
        </p:nvSpPr>
        <p:spPr bwMode="auto">
          <a:xfrm>
            <a:off x="2286000" y="2938463"/>
            <a:ext cx="2133600" cy="990600"/>
          </a:xfrm>
          <a:prstGeom prst="wedgeRectCallout">
            <a:avLst>
              <a:gd name="adj1" fmla="val 35194"/>
              <a:gd name="adj2" fmla="val 65704"/>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Confirm the opinions from the review </a:t>
            </a:r>
          </a:p>
        </p:txBody>
      </p:sp>
      <p:sp>
        <p:nvSpPr>
          <p:cNvPr id="26684" name="AutoShape 60"/>
          <p:cNvSpPr>
            <a:spLocks noChangeArrowheads="1"/>
          </p:cNvSpPr>
          <p:nvPr/>
        </p:nvSpPr>
        <p:spPr bwMode="auto">
          <a:xfrm>
            <a:off x="6248400" y="5300663"/>
            <a:ext cx="2286000" cy="685800"/>
          </a:xfrm>
          <a:prstGeom prst="wedgeRectCallout">
            <a:avLst>
              <a:gd name="adj1" fmla="val -54167"/>
              <a:gd name="adj2" fmla="val -90046"/>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Additional info under real usage</a:t>
            </a:r>
          </a:p>
        </p:txBody>
      </p:sp>
      <p:sp>
        <p:nvSpPr>
          <p:cNvPr id="2" name="Slide Number Placeholder 1"/>
          <p:cNvSpPr>
            <a:spLocks noGrp="1"/>
          </p:cNvSpPr>
          <p:nvPr>
            <p:ph type="sldNum" sz="quarter" idx="12"/>
          </p:nvPr>
        </p:nvSpPr>
        <p:spPr/>
        <p:txBody>
          <a:bodyPr/>
          <a:lstStyle/>
          <a:p>
            <a:fld id="{16A14D8B-FB36-404D-91CA-CEC776FB33B4}" type="slidenum">
              <a:rPr lang="en-US" smtClean="0"/>
              <a:t>38</a:t>
            </a:fld>
            <a:endParaRPr lang="en-US"/>
          </a:p>
        </p:txBody>
      </p:sp>
    </p:spTree>
    <p:extLst>
      <p:ext uri="{BB962C8B-B14F-4D97-AF65-F5344CB8AC3E}">
        <p14:creationId xmlns:p14="http://schemas.microsoft.com/office/powerpoint/2010/main" val="63393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8" grpId="0" animBg="1"/>
      <p:bldP spid="26681" grpId="0" animBg="1"/>
      <p:bldP spid="26682" grpId="0" animBg="1"/>
      <p:bldP spid="26683" grpId="0" animBg="1"/>
      <p:bldP spid="266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dirty="0" smtClean="0"/>
              <a:t>Results: Product (iPhone)</a:t>
            </a:r>
          </a:p>
        </p:txBody>
      </p:sp>
      <p:sp>
        <p:nvSpPr>
          <p:cNvPr id="62468" name="Rectangle 3"/>
          <p:cNvSpPr>
            <a:spLocks noGrp="1" noChangeArrowheads="1"/>
          </p:cNvSpPr>
          <p:nvPr>
            <p:ph type="body" idx="1"/>
          </p:nvPr>
        </p:nvSpPr>
        <p:spPr>
          <a:xfrm>
            <a:off x="457200" y="1371600"/>
            <a:ext cx="8229600" cy="4525963"/>
          </a:xfrm>
        </p:spPr>
        <p:txBody>
          <a:bodyPr/>
          <a:lstStyle/>
          <a:p>
            <a:pPr eaLnBrk="1" hangingPunct="1"/>
            <a:r>
              <a:rPr lang="en-US" smtClean="0"/>
              <a:t>Opinions on extra aspects</a:t>
            </a:r>
          </a:p>
        </p:txBody>
      </p:sp>
      <p:graphicFrame>
        <p:nvGraphicFramePr>
          <p:cNvPr id="34865" name="Group 49"/>
          <p:cNvGraphicFramePr>
            <a:graphicFrameLocks noGrp="1"/>
          </p:cNvGraphicFramePr>
          <p:nvPr/>
        </p:nvGraphicFramePr>
        <p:xfrm>
          <a:off x="533400" y="2271713"/>
          <a:ext cx="8229600" cy="3765550"/>
        </p:xfrm>
        <a:graphic>
          <a:graphicData uri="http://schemas.openxmlformats.org/drawingml/2006/table">
            <a:tbl>
              <a:tblPr/>
              <a:tblGrid>
                <a:gridCol w="1447800"/>
                <a:gridCol w="6781800"/>
              </a:tblGrid>
              <a:tr h="3962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support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Supplementary opinions on extra aspects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52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You may have heard of </a:t>
                      </a:r>
                      <a:r>
                        <a:rPr kumimoji="0" lang="en-US" sz="2000" b="1" i="0" u="none" strike="noStrike" cap="none" normalizeH="0" baseline="0" smtClean="0">
                          <a:ln>
                            <a:noFill/>
                          </a:ln>
                          <a:solidFill>
                            <a:schemeClr val="accent2"/>
                          </a:solidFill>
                          <a:effectLst/>
                          <a:latin typeface="Calibri" pitchFamily="34" charset="0"/>
                        </a:rPr>
                        <a:t>iASign</a:t>
                      </a:r>
                      <a:r>
                        <a:rPr kumimoji="0" lang="en-US" sz="2000" b="0" i="0" u="none" strike="noStrike" cap="none" normalizeH="0" baseline="0" smtClean="0">
                          <a:ln>
                            <a:noFill/>
                          </a:ln>
                          <a:solidFill>
                            <a:schemeClr val="tx1"/>
                          </a:solidFill>
                          <a:effectLst/>
                          <a:latin typeface="Calibri" pitchFamily="34" charset="0"/>
                        </a:rPr>
                        <a:t> … an iPhone Dev Wiki tool that allows you to </a:t>
                      </a:r>
                      <a:r>
                        <a:rPr kumimoji="0" lang="en-US" sz="2000" b="1" i="0" u="none" strike="noStrike" cap="none" normalizeH="0" baseline="0" smtClean="0">
                          <a:ln>
                            <a:noFill/>
                          </a:ln>
                          <a:solidFill>
                            <a:schemeClr val="accent2"/>
                          </a:solidFill>
                          <a:effectLst/>
                          <a:latin typeface="Calibri" pitchFamily="34" charset="0"/>
                        </a:rPr>
                        <a:t>activate</a:t>
                      </a:r>
                      <a:r>
                        <a:rPr kumimoji="0" lang="en-US" sz="2000" b="0" i="0" u="none" strike="noStrike" cap="none" normalizeH="0" baseline="0" smtClean="0">
                          <a:ln>
                            <a:noFill/>
                          </a:ln>
                          <a:solidFill>
                            <a:schemeClr val="tx1"/>
                          </a:solidFill>
                          <a:effectLst/>
                          <a:latin typeface="Calibri" pitchFamily="34" charset="0"/>
                        </a:rPr>
                        <a:t> your phone without going through the iTunes rigamarole.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Calibri" pitchFamily="34" charset="0"/>
                        </a:rPr>
                        <a:t>Cisco</a:t>
                      </a:r>
                      <a:r>
                        <a:rPr kumimoji="0" lang="en-US" sz="2000" b="0" i="0" u="none" strike="noStrike" cap="none" normalizeH="0" baseline="0" smtClean="0">
                          <a:ln>
                            <a:noFill/>
                          </a:ln>
                          <a:solidFill>
                            <a:schemeClr val="tx1"/>
                          </a:solidFill>
                          <a:effectLst/>
                          <a:latin typeface="Calibri" pitchFamily="34" charset="0"/>
                        </a:rPr>
                        <a:t> has owned the </a:t>
                      </a:r>
                      <a:r>
                        <a:rPr kumimoji="0" lang="en-US" sz="2000" b="1" i="0" u="none" strike="noStrike" cap="none" normalizeH="0" baseline="0" smtClean="0">
                          <a:ln>
                            <a:noFill/>
                          </a:ln>
                          <a:solidFill>
                            <a:schemeClr val="accent2"/>
                          </a:solidFill>
                          <a:effectLst/>
                          <a:latin typeface="Calibri" pitchFamily="34" charset="0"/>
                        </a:rPr>
                        <a:t>trademark</a:t>
                      </a:r>
                      <a:r>
                        <a:rPr kumimoji="0" lang="en-US" sz="2000" b="0" i="0" u="none" strike="noStrike" cap="none" normalizeH="0" baseline="0" smtClean="0">
                          <a:ln>
                            <a:noFill/>
                          </a:ln>
                          <a:solidFill>
                            <a:schemeClr val="tx1"/>
                          </a:solidFill>
                          <a:effectLst/>
                          <a:latin typeface="Calibri" pitchFamily="34" charset="0"/>
                        </a:rPr>
                        <a:t> on the name "</a:t>
                      </a:r>
                      <a:r>
                        <a:rPr kumimoji="0" lang="en-US" sz="2000" b="1" i="0" u="none" strike="noStrike" cap="none" normalizeH="0" baseline="0" smtClean="0">
                          <a:ln>
                            <a:noFill/>
                          </a:ln>
                          <a:solidFill>
                            <a:schemeClr val="accent2"/>
                          </a:solidFill>
                          <a:effectLst/>
                          <a:latin typeface="Calibri" pitchFamily="34" charset="0"/>
                        </a:rPr>
                        <a:t>iPhone</a:t>
                      </a:r>
                      <a:r>
                        <a:rPr kumimoji="0" lang="en-US" sz="2000" b="0" i="0" u="none" strike="noStrike" cap="none" normalizeH="0" baseline="0" smtClean="0">
                          <a:ln>
                            <a:noFill/>
                          </a:ln>
                          <a:solidFill>
                            <a:schemeClr val="tx1"/>
                          </a:solidFill>
                          <a:effectLst/>
                          <a:latin typeface="Calibri" pitchFamily="34" charset="0"/>
                        </a:rPr>
                        <a:t>" since 2000, when it acquired InfoGear Technology Corp., which originally registered the name.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With the imminent availability of Apple's uber cool iPhone, a look at 10 things current smartphones like the </a:t>
                      </a:r>
                      <a:r>
                        <a:rPr kumimoji="0" lang="en-US" sz="2000" b="1" i="0" u="none" strike="noStrike" cap="none" normalizeH="0" baseline="0" smtClean="0">
                          <a:ln>
                            <a:noFill/>
                          </a:ln>
                          <a:solidFill>
                            <a:schemeClr val="accent2"/>
                          </a:solidFill>
                          <a:effectLst/>
                          <a:latin typeface="Calibri" pitchFamily="34" charset="0"/>
                        </a:rPr>
                        <a:t>Nokia N95</a:t>
                      </a:r>
                      <a:r>
                        <a:rPr kumimoji="0" lang="en-US" sz="2000" b="0" i="0" u="none" strike="noStrike" cap="none" normalizeH="0" baseline="0" smtClean="0">
                          <a:ln>
                            <a:noFill/>
                          </a:ln>
                          <a:solidFill>
                            <a:schemeClr val="tx1"/>
                          </a:solidFill>
                          <a:effectLst/>
                          <a:latin typeface="Calibri" pitchFamily="34" charset="0"/>
                        </a:rPr>
                        <a:t> have been able to do for a while and that the </a:t>
                      </a:r>
                      <a:r>
                        <a:rPr kumimoji="0" lang="en-US" sz="2000" b="1" i="0" u="none" strike="noStrike" cap="none" normalizeH="0" baseline="0" smtClean="0">
                          <a:ln>
                            <a:noFill/>
                          </a:ln>
                          <a:solidFill>
                            <a:schemeClr val="accent2"/>
                          </a:solidFill>
                          <a:effectLst/>
                          <a:latin typeface="Calibri" pitchFamily="34" charset="0"/>
                        </a:rPr>
                        <a:t>iPhone can't currently match</a:t>
                      </a:r>
                      <a:r>
                        <a:rPr kumimoji="0" lang="en-US" sz="2000" b="0" i="0" u="none" strike="noStrike" cap="none" normalizeH="0" baseline="0" smtClean="0">
                          <a:ln>
                            <a:noFill/>
                          </a:ln>
                          <a:solidFill>
                            <a:schemeClr val="tx1"/>
                          </a:solidFill>
                          <a:effectLst/>
                          <a:latin typeface="Calibri" pitchFamily="34" charset="0"/>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9" name="AutoShape 43"/>
          <p:cNvSpPr>
            <a:spLocks noChangeArrowheads="1"/>
          </p:cNvSpPr>
          <p:nvPr/>
        </p:nvSpPr>
        <p:spPr bwMode="auto">
          <a:xfrm>
            <a:off x="5943600" y="2819400"/>
            <a:ext cx="2286000" cy="762000"/>
          </a:xfrm>
          <a:prstGeom prst="wedgeRectCallout">
            <a:avLst>
              <a:gd name="adj1" fmla="val -81806"/>
              <a:gd name="adj2" fmla="val -36042"/>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Another way to activate iPhone</a:t>
            </a:r>
          </a:p>
        </p:txBody>
      </p:sp>
      <p:sp>
        <p:nvSpPr>
          <p:cNvPr id="34860" name="AutoShape 44"/>
          <p:cNvSpPr>
            <a:spLocks noChangeArrowheads="1"/>
          </p:cNvSpPr>
          <p:nvPr/>
        </p:nvSpPr>
        <p:spPr bwMode="auto">
          <a:xfrm>
            <a:off x="5105400" y="4114800"/>
            <a:ext cx="2438400" cy="990600"/>
          </a:xfrm>
          <a:prstGeom prst="wedgeRectCallout">
            <a:avLst>
              <a:gd name="adj1" fmla="val -37954"/>
              <a:gd name="adj2" fmla="val -63944"/>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iPhone trademark originally owned by Cisco</a:t>
            </a:r>
          </a:p>
        </p:txBody>
      </p:sp>
      <p:sp>
        <p:nvSpPr>
          <p:cNvPr id="34861" name="AutoShape 45"/>
          <p:cNvSpPr>
            <a:spLocks noChangeArrowheads="1"/>
          </p:cNvSpPr>
          <p:nvPr/>
        </p:nvSpPr>
        <p:spPr bwMode="auto">
          <a:xfrm>
            <a:off x="3124200" y="5334000"/>
            <a:ext cx="2438400" cy="838200"/>
          </a:xfrm>
          <a:prstGeom prst="wedgeRectCallout">
            <a:avLst>
              <a:gd name="adj1" fmla="val 79296"/>
              <a:gd name="adj2" fmla="val -46023"/>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A better choice for smart phones?</a:t>
            </a:r>
          </a:p>
        </p:txBody>
      </p:sp>
      <p:sp>
        <p:nvSpPr>
          <p:cNvPr id="2" name="Slide Number Placeholder 1"/>
          <p:cNvSpPr>
            <a:spLocks noGrp="1"/>
          </p:cNvSpPr>
          <p:nvPr>
            <p:ph type="sldNum" sz="quarter" idx="12"/>
          </p:nvPr>
        </p:nvSpPr>
        <p:spPr/>
        <p:txBody>
          <a:bodyPr/>
          <a:lstStyle/>
          <a:p>
            <a:fld id="{16A14D8B-FB36-404D-91CA-CEC776FB33B4}" type="slidenum">
              <a:rPr lang="en-US" smtClean="0"/>
              <a:t>39</a:t>
            </a:fld>
            <a:endParaRPr lang="en-US"/>
          </a:p>
        </p:txBody>
      </p:sp>
    </p:spTree>
    <p:extLst>
      <p:ext uri="{BB962C8B-B14F-4D97-AF65-F5344CB8AC3E}">
        <p14:creationId xmlns:p14="http://schemas.microsoft.com/office/powerpoint/2010/main" val="228450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9" grpId="0" animBg="1"/>
      <p:bldP spid="34860" grpId="0" animBg="1"/>
      <p:bldP spid="348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76200"/>
            <a:ext cx="9144000" cy="1066800"/>
          </a:xfrm>
        </p:spPr>
        <p:txBody>
          <a:bodyPr>
            <a:normAutofit fontScale="90000"/>
          </a:bodyPr>
          <a:lstStyle/>
          <a:p>
            <a:r>
              <a:rPr lang="en-US" sz="3600" dirty="0" smtClean="0"/>
              <a:t>Example Task 2: Compare Customer Reviews</a:t>
            </a:r>
          </a:p>
        </p:txBody>
      </p:sp>
      <p:graphicFrame>
        <p:nvGraphicFramePr>
          <p:cNvPr id="546819" name="Group 3"/>
          <p:cNvGraphicFramePr>
            <a:graphicFrameLocks noGrp="1"/>
          </p:cNvGraphicFramePr>
          <p:nvPr>
            <p:extLst>
              <p:ext uri="{D42A27DB-BD31-4B8C-83A1-F6EECF244321}">
                <p14:modId xmlns:p14="http://schemas.microsoft.com/office/powerpoint/2010/main" val="3844527534"/>
              </p:ext>
            </p:extLst>
          </p:nvPr>
        </p:nvGraphicFramePr>
        <p:xfrm>
          <a:off x="838200" y="3962400"/>
          <a:ext cx="7010400" cy="1660524"/>
        </p:xfrm>
        <a:graphic>
          <a:graphicData uri="http://schemas.openxmlformats.org/drawingml/2006/table">
            <a:tbl>
              <a:tblPr/>
              <a:tblGrid>
                <a:gridCol w="1676400"/>
                <a:gridCol w="1828800"/>
                <a:gridCol w="1792288"/>
                <a:gridCol w="1712912"/>
              </a:tblGrid>
              <a:tr h="380854">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dirty="0" smtClean="0">
                          <a:ln>
                            <a:noFill/>
                          </a:ln>
                          <a:solidFill>
                            <a:schemeClr val="tx1"/>
                          </a:solidFill>
                          <a:effectLst/>
                          <a:latin typeface="Arial" charset="0"/>
                        </a:rPr>
                        <a:t>Common Themes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charset="0"/>
                        </a:rPr>
                        <a:t>“IBM” specific</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charset="0"/>
                        </a:rPr>
                        <a:t>“APPLE” specific</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0" i="0" u="none" strike="noStrike" cap="none" normalizeH="0" baseline="0" smtClean="0">
                          <a:ln>
                            <a:noFill/>
                          </a:ln>
                          <a:solidFill>
                            <a:schemeClr val="tx1"/>
                          </a:solidFill>
                          <a:effectLst/>
                          <a:latin typeface="Arial" charset="0"/>
                        </a:rPr>
                        <a:t>“DELL” specific</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854">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charset="0"/>
                        </a:rPr>
                        <a:t>Battery Life</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962">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charset="0"/>
                        </a:rPr>
                        <a:t>Hard disk</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854">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smtClean="0">
                          <a:ln>
                            <a:noFill/>
                          </a:ln>
                          <a:solidFill>
                            <a:schemeClr val="tx1"/>
                          </a:solidFill>
                          <a:effectLst/>
                          <a:latin typeface="Arial" charset="0"/>
                        </a:rPr>
                        <a:t>Speed</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400" b="1" i="0" u="none" strike="noStrike" cap="none" normalizeH="0" baseline="0" dirty="0" smtClean="0">
                          <a:ln>
                            <a:noFill/>
                          </a:ln>
                          <a:solidFill>
                            <a:schemeClr val="tx1"/>
                          </a:solidFill>
                          <a:effectLst/>
                          <a:latin typeface="Arial" charset="0"/>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1" name="AutoShape 30"/>
          <p:cNvSpPr>
            <a:spLocks noChangeArrowheads="1"/>
          </p:cNvSpPr>
          <p:nvPr/>
        </p:nvSpPr>
        <p:spPr bwMode="auto">
          <a:xfrm>
            <a:off x="1844675" y="1676400"/>
            <a:ext cx="914400" cy="1214438"/>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2" name="Text Box 31"/>
          <p:cNvSpPr txBox="1">
            <a:spLocks noChangeArrowheads="1"/>
          </p:cNvSpPr>
          <p:nvPr/>
        </p:nvSpPr>
        <p:spPr bwMode="auto">
          <a:xfrm>
            <a:off x="1677988" y="1066800"/>
            <a:ext cx="1217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r>
              <a:rPr lang="en-US" sz="1600" i="1">
                <a:latin typeface="Times New Roman" pitchFamily="18" charset="0"/>
              </a:rPr>
              <a:t>IBM Laptop</a:t>
            </a:r>
          </a:p>
          <a:p>
            <a:r>
              <a:rPr lang="en-US" sz="1600" i="1">
                <a:latin typeface="Times New Roman" pitchFamily="18" charset="0"/>
              </a:rPr>
              <a:t>Reviews</a:t>
            </a:r>
          </a:p>
        </p:txBody>
      </p:sp>
      <p:sp>
        <p:nvSpPr>
          <p:cNvPr id="35873" name="AutoShape 32"/>
          <p:cNvSpPr>
            <a:spLocks noChangeArrowheads="1"/>
          </p:cNvSpPr>
          <p:nvPr/>
        </p:nvSpPr>
        <p:spPr bwMode="auto">
          <a:xfrm>
            <a:off x="1920875" y="20574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4" name="AutoShape 33"/>
          <p:cNvSpPr>
            <a:spLocks noChangeArrowheads="1"/>
          </p:cNvSpPr>
          <p:nvPr/>
        </p:nvSpPr>
        <p:spPr bwMode="auto">
          <a:xfrm>
            <a:off x="2073275" y="22098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5" name="AutoShape 34"/>
          <p:cNvSpPr>
            <a:spLocks noChangeArrowheads="1"/>
          </p:cNvSpPr>
          <p:nvPr/>
        </p:nvSpPr>
        <p:spPr bwMode="auto">
          <a:xfrm>
            <a:off x="2225675" y="23622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6" name="AutoShape 35"/>
          <p:cNvSpPr>
            <a:spLocks noChangeArrowheads="1"/>
          </p:cNvSpPr>
          <p:nvPr/>
        </p:nvSpPr>
        <p:spPr bwMode="auto">
          <a:xfrm>
            <a:off x="2378075" y="25146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7" name="AutoShape 36"/>
          <p:cNvSpPr>
            <a:spLocks noChangeArrowheads="1"/>
          </p:cNvSpPr>
          <p:nvPr/>
        </p:nvSpPr>
        <p:spPr bwMode="auto">
          <a:xfrm>
            <a:off x="3946525" y="1676400"/>
            <a:ext cx="914400" cy="1214438"/>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78" name="Text Box 37"/>
          <p:cNvSpPr txBox="1">
            <a:spLocks noChangeArrowheads="1"/>
          </p:cNvSpPr>
          <p:nvPr/>
        </p:nvSpPr>
        <p:spPr bwMode="auto">
          <a:xfrm>
            <a:off x="3657600" y="1066800"/>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r>
              <a:rPr lang="en-US" sz="1600" i="1">
                <a:latin typeface="Times New Roman" pitchFamily="18" charset="0"/>
              </a:rPr>
              <a:t>APPLE Laptop</a:t>
            </a:r>
          </a:p>
          <a:p>
            <a:r>
              <a:rPr lang="en-US" sz="1600" i="1">
                <a:latin typeface="Times New Roman" pitchFamily="18" charset="0"/>
              </a:rPr>
              <a:t>Reviews</a:t>
            </a:r>
          </a:p>
        </p:txBody>
      </p:sp>
      <p:sp>
        <p:nvSpPr>
          <p:cNvPr id="35879" name="AutoShape 38"/>
          <p:cNvSpPr>
            <a:spLocks noChangeArrowheads="1"/>
          </p:cNvSpPr>
          <p:nvPr/>
        </p:nvSpPr>
        <p:spPr bwMode="auto">
          <a:xfrm>
            <a:off x="4022725" y="20574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0" name="AutoShape 39"/>
          <p:cNvSpPr>
            <a:spLocks noChangeArrowheads="1"/>
          </p:cNvSpPr>
          <p:nvPr/>
        </p:nvSpPr>
        <p:spPr bwMode="auto">
          <a:xfrm>
            <a:off x="4175125" y="22098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1" name="AutoShape 40"/>
          <p:cNvSpPr>
            <a:spLocks noChangeArrowheads="1"/>
          </p:cNvSpPr>
          <p:nvPr/>
        </p:nvSpPr>
        <p:spPr bwMode="auto">
          <a:xfrm>
            <a:off x="4327525" y="23622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2" name="AutoShape 41"/>
          <p:cNvSpPr>
            <a:spLocks noChangeArrowheads="1"/>
          </p:cNvSpPr>
          <p:nvPr/>
        </p:nvSpPr>
        <p:spPr bwMode="auto">
          <a:xfrm>
            <a:off x="4479925" y="2514600"/>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3" name="AutoShape 42"/>
          <p:cNvSpPr>
            <a:spLocks noChangeArrowheads="1"/>
          </p:cNvSpPr>
          <p:nvPr/>
        </p:nvSpPr>
        <p:spPr bwMode="auto">
          <a:xfrm>
            <a:off x="6099175" y="1681163"/>
            <a:ext cx="914400" cy="1214437"/>
          </a:xfrm>
          <a:prstGeom prst="can">
            <a:avLst>
              <a:gd name="adj" fmla="val 3320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4" name="Text Box 43"/>
          <p:cNvSpPr txBox="1">
            <a:spLocks noChangeArrowheads="1"/>
          </p:cNvSpPr>
          <p:nvPr/>
        </p:nvSpPr>
        <p:spPr bwMode="auto">
          <a:xfrm>
            <a:off x="5867400" y="1071563"/>
            <a:ext cx="1350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defRPr>
            </a:lvl1pPr>
            <a:lvl2pPr marL="742950" indent="-285750">
              <a:defRPr sz="2000" b="1">
                <a:solidFill>
                  <a:schemeClr val="tx1"/>
                </a:solidFill>
                <a:latin typeface="Arial" pitchFamily="34" charset="0"/>
              </a:defRPr>
            </a:lvl2pPr>
            <a:lvl3pPr marL="1143000" indent="-228600">
              <a:defRPr sz="2000" b="1">
                <a:solidFill>
                  <a:schemeClr val="tx1"/>
                </a:solidFill>
                <a:latin typeface="Arial" pitchFamily="34" charset="0"/>
              </a:defRPr>
            </a:lvl3pPr>
            <a:lvl4pPr marL="1600200" indent="-228600">
              <a:defRPr sz="2000" b="1">
                <a:solidFill>
                  <a:schemeClr val="tx1"/>
                </a:solidFill>
                <a:latin typeface="Arial" pitchFamily="34" charset="0"/>
              </a:defRPr>
            </a:lvl4pPr>
            <a:lvl5pPr marL="2057400" indent="-228600">
              <a:defRPr sz="2000" b="1">
                <a:solidFill>
                  <a:schemeClr val="tx1"/>
                </a:solidFill>
                <a:latin typeface="Arial" pitchFamily="34" charset="0"/>
              </a:defRPr>
            </a:lvl5pPr>
            <a:lvl6pPr marL="2514600" indent="-228600" algn="ctr" eaLnBrk="0" fontAlgn="base" hangingPunct="0">
              <a:spcBef>
                <a:spcPct val="0"/>
              </a:spcBef>
              <a:spcAft>
                <a:spcPct val="0"/>
              </a:spcAft>
              <a:defRPr sz="2000" b="1">
                <a:solidFill>
                  <a:schemeClr val="tx1"/>
                </a:solidFill>
                <a:latin typeface="Arial" pitchFamily="34" charset="0"/>
              </a:defRPr>
            </a:lvl6pPr>
            <a:lvl7pPr marL="2971800" indent="-228600" algn="ctr" eaLnBrk="0" fontAlgn="base" hangingPunct="0">
              <a:spcBef>
                <a:spcPct val="0"/>
              </a:spcBef>
              <a:spcAft>
                <a:spcPct val="0"/>
              </a:spcAft>
              <a:defRPr sz="2000" b="1">
                <a:solidFill>
                  <a:schemeClr val="tx1"/>
                </a:solidFill>
                <a:latin typeface="Arial" pitchFamily="34" charset="0"/>
              </a:defRPr>
            </a:lvl7pPr>
            <a:lvl8pPr marL="3429000" indent="-228600" algn="ctr" eaLnBrk="0" fontAlgn="base" hangingPunct="0">
              <a:spcBef>
                <a:spcPct val="0"/>
              </a:spcBef>
              <a:spcAft>
                <a:spcPct val="0"/>
              </a:spcAft>
              <a:defRPr sz="2000" b="1">
                <a:solidFill>
                  <a:schemeClr val="tx1"/>
                </a:solidFill>
                <a:latin typeface="Arial" pitchFamily="34" charset="0"/>
              </a:defRPr>
            </a:lvl8pPr>
            <a:lvl9pPr marL="3886200" indent="-228600" algn="ctr" eaLnBrk="0" fontAlgn="base" hangingPunct="0">
              <a:spcBef>
                <a:spcPct val="0"/>
              </a:spcBef>
              <a:spcAft>
                <a:spcPct val="0"/>
              </a:spcAft>
              <a:defRPr sz="2000" b="1">
                <a:solidFill>
                  <a:schemeClr val="tx1"/>
                </a:solidFill>
                <a:latin typeface="Arial" pitchFamily="34" charset="0"/>
              </a:defRPr>
            </a:lvl9pPr>
          </a:lstStyle>
          <a:p>
            <a:r>
              <a:rPr lang="en-US" sz="1600" i="1">
                <a:latin typeface="Times New Roman" pitchFamily="18" charset="0"/>
              </a:rPr>
              <a:t>DELL Laptop</a:t>
            </a:r>
          </a:p>
          <a:p>
            <a:r>
              <a:rPr lang="en-US" sz="1600" i="1">
                <a:latin typeface="Times New Roman" pitchFamily="18" charset="0"/>
              </a:rPr>
              <a:t>Reviews</a:t>
            </a:r>
          </a:p>
        </p:txBody>
      </p:sp>
      <p:sp>
        <p:nvSpPr>
          <p:cNvPr id="35885" name="AutoShape 44"/>
          <p:cNvSpPr>
            <a:spLocks noChangeArrowheads="1"/>
          </p:cNvSpPr>
          <p:nvPr/>
        </p:nvSpPr>
        <p:spPr bwMode="auto">
          <a:xfrm>
            <a:off x="6175375" y="20621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6" name="AutoShape 45"/>
          <p:cNvSpPr>
            <a:spLocks noChangeArrowheads="1"/>
          </p:cNvSpPr>
          <p:nvPr/>
        </p:nvSpPr>
        <p:spPr bwMode="auto">
          <a:xfrm>
            <a:off x="6327775" y="22145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7" name="AutoShape 46"/>
          <p:cNvSpPr>
            <a:spLocks noChangeArrowheads="1"/>
          </p:cNvSpPr>
          <p:nvPr/>
        </p:nvSpPr>
        <p:spPr bwMode="auto">
          <a:xfrm>
            <a:off x="6480175" y="23669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8" name="AutoShape 47"/>
          <p:cNvSpPr>
            <a:spLocks noChangeArrowheads="1"/>
          </p:cNvSpPr>
          <p:nvPr/>
        </p:nvSpPr>
        <p:spPr bwMode="auto">
          <a:xfrm>
            <a:off x="6632575" y="2519363"/>
            <a:ext cx="228600" cy="228600"/>
          </a:xfrm>
          <a:prstGeom prst="foldedCorner">
            <a:avLst>
              <a:gd name="adj" fmla="val 12500"/>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9" name="AutoShape 48"/>
          <p:cNvSpPr>
            <a:spLocks/>
          </p:cNvSpPr>
          <p:nvPr/>
        </p:nvSpPr>
        <p:spPr bwMode="auto">
          <a:xfrm rot="-5400000">
            <a:off x="3924300" y="952500"/>
            <a:ext cx="457200" cy="4343400"/>
          </a:xfrm>
          <a:prstGeom prst="leftBrace">
            <a:avLst>
              <a:gd name="adj1" fmla="val 79167"/>
              <a:gd name="adj2" fmla="val 562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0" name="AutoShape 49"/>
          <p:cNvSpPr>
            <a:spLocks noChangeArrowheads="1"/>
          </p:cNvSpPr>
          <p:nvPr/>
        </p:nvSpPr>
        <p:spPr bwMode="auto">
          <a:xfrm>
            <a:off x="4267200" y="34290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27" name="Text Box 63"/>
          <p:cNvSpPr txBox="1">
            <a:spLocks noChangeArrowheads="1"/>
          </p:cNvSpPr>
          <p:nvPr/>
        </p:nvSpPr>
        <p:spPr bwMode="auto">
          <a:xfrm>
            <a:off x="2555186" y="5867400"/>
            <a:ext cx="339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smtClean="0">
                <a:solidFill>
                  <a:srgbClr val="0000CC"/>
                </a:solidFill>
                <a:latin typeface="Arial" pitchFamily="34" charset="0"/>
              </a:rPr>
              <a:t>Which laptop to buy? </a:t>
            </a:r>
            <a:endParaRPr lang="en-US" b="1" dirty="0">
              <a:solidFill>
                <a:srgbClr val="0000CC"/>
              </a:solidFill>
              <a:latin typeface="Arial" pitchFamily="34" charset="0"/>
            </a:endParaRPr>
          </a:p>
        </p:txBody>
      </p:sp>
      <p:sp>
        <p:nvSpPr>
          <p:cNvPr id="2" name="Slide Number Placeholder 1"/>
          <p:cNvSpPr>
            <a:spLocks noGrp="1"/>
          </p:cNvSpPr>
          <p:nvPr>
            <p:ph type="sldNum" sz="quarter" idx="12"/>
          </p:nvPr>
        </p:nvSpPr>
        <p:spPr/>
        <p:txBody>
          <a:bodyPr/>
          <a:lstStyle/>
          <a:p>
            <a:fld id="{16A14D8B-FB36-404D-91CA-CEC776FB33B4}" type="slidenum">
              <a:rPr lang="en-US" smtClean="0"/>
              <a:t>4</a:t>
            </a:fld>
            <a:endParaRPr lang="en-US"/>
          </a:p>
        </p:txBody>
      </p:sp>
    </p:spTree>
    <p:extLst>
      <p:ext uri="{BB962C8B-B14F-4D97-AF65-F5344CB8AC3E}">
        <p14:creationId xmlns:p14="http://schemas.microsoft.com/office/powerpoint/2010/main" val="2696289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9"/>
          <p:cNvPicPr>
            <a:picLocks noChangeAspect="1" noChangeArrowheads="1"/>
          </p:cNvPicPr>
          <p:nvPr/>
        </p:nvPicPr>
        <p:blipFill>
          <a:blip r:embed="rId3">
            <a:extLst>
              <a:ext uri="{28A0092B-C50C-407E-A947-70E740481C1C}">
                <a14:useLocalDpi xmlns:a14="http://schemas.microsoft.com/office/drawing/2010/main" val="0"/>
              </a:ext>
            </a:extLst>
          </a:blip>
          <a:srcRect l="10938" t="17708" r="12500" b="14583"/>
          <a:stretch>
            <a:fillRect/>
          </a:stretch>
        </p:blipFill>
        <p:spPr bwMode="auto">
          <a:xfrm>
            <a:off x="914400" y="1676400"/>
            <a:ext cx="71628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title"/>
          </p:nvPr>
        </p:nvSpPr>
        <p:spPr/>
        <p:txBody>
          <a:bodyPr/>
          <a:lstStyle/>
          <a:p>
            <a:pPr eaLnBrk="1" hangingPunct="1"/>
            <a:r>
              <a:rPr lang="en-US" dirty="0" smtClean="0"/>
              <a:t>Results: Product (iPhone)</a:t>
            </a:r>
          </a:p>
        </p:txBody>
      </p:sp>
      <p:sp>
        <p:nvSpPr>
          <p:cNvPr id="63493" name="Rectangle 3"/>
          <p:cNvSpPr>
            <a:spLocks noGrp="1" noChangeArrowheads="1"/>
          </p:cNvSpPr>
          <p:nvPr>
            <p:ph type="body" idx="1"/>
          </p:nvPr>
        </p:nvSpPr>
        <p:spPr>
          <a:xfrm>
            <a:off x="457200" y="990600"/>
            <a:ext cx="8229600" cy="685800"/>
          </a:xfrm>
        </p:spPr>
        <p:txBody>
          <a:bodyPr/>
          <a:lstStyle/>
          <a:p>
            <a:pPr eaLnBrk="1" hangingPunct="1"/>
            <a:r>
              <a:rPr lang="en-US" smtClean="0"/>
              <a:t>Support statistics for review aspects</a:t>
            </a:r>
          </a:p>
        </p:txBody>
      </p:sp>
      <p:sp>
        <p:nvSpPr>
          <p:cNvPr id="38918" name="AutoShape 6"/>
          <p:cNvSpPr>
            <a:spLocks noChangeArrowheads="1"/>
          </p:cNvSpPr>
          <p:nvPr/>
        </p:nvSpPr>
        <p:spPr bwMode="auto">
          <a:xfrm>
            <a:off x="1905000" y="1524000"/>
            <a:ext cx="2286000" cy="762000"/>
          </a:xfrm>
          <a:prstGeom prst="wedgeRectCallout">
            <a:avLst>
              <a:gd name="adj1" fmla="val -58819"/>
              <a:gd name="adj2" fmla="val 84167"/>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People care about price</a:t>
            </a:r>
          </a:p>
        </p:txBody>
      </p:sp>
      <p:sp>
        <p:nvSpPr>
          <p:cNvPr id="38919" name="AutoShape 7"/>
          <p:cNvSpPr>
            <a:spLocks noChangeArrowheads="1"/>
          </p:cNvSpPr>
          <p:nvPr/>
        </p:nvSpPr>
        <p:spPr bwMode="auto">
          <a:xfrm>
            <a:off x="4267200" y="3048000"/>
            <a:ext cx="2667000" cy="1066800"/>
          </a:xfrm>
          <a:prstGeom prst="wedgeRectCallout">
            <a:avLst>
              <a:gd name="adj1" fmla="val -55713"/>
              <a:gd name="adj2" fmla="val -66370"/>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People comment a lot about the unique wi-fi feature</a:t>
            </a:r>
          </a:p>
        </p:txBody>
      </p:sp>
      <p:sp>
        <p:nvSpPr>
          <p:cNvPr id="38920" name="AutoShape 8"/>
          <p:cNvSpPr>
            <a:spLocks noChangeArrowheads="1"/>
          </p:cNvSpPr>
          <p:nvPr/>
        </p:nvSpPr>
        <p:spPr bwMode="auto">
          <a:xfrm>
            <a:off x="4953000" y="1600200"/>
            <a:ext cx="2667000" cy="1066800"/>
          </a:xfrm>
          <a:prstGeom prst="wedgeRectCallout">
            <a:avLst>
              <a:gd name="adj1" fmla="val 41486"/>
              <a:gd name="adj2" fmla="val 72769"/>
            </a:avLst>
          </a:prstGeom>
          <a:solidFill>
            <a:schemeClr val="accent1"/>
          </a:solidFill>
          <a:ln w="9525">
            <a:solidFill>
              <a:schemeClr val="tx1"/>
            </a:solidFill>
            <a:miter lim="800000"/>
            <a:headEnd/>
            <a:tailEnd/>
          </a:ln>
        </p:spPr>
        <p:txBody>
          <a:bodyPr/>
          <a:lstStyle/>
          <a:p>
            <a:pPr algn="ctr" eaLnBrk="0" hangingPunct="0"/>
            <a:r>
              <a:rPr lang="en-US" sz="2000" b="1">
                <a:latin typeface="Calibri" pitchFamily="34" charset="0"/>
              </a:rPr>
              <a:t>Controversy: activation requires contract with AT&amp;T</a:t>
            </a:r>
          </a:p>
        </p:txBody>
      </p:sp>
      <p:sp>
        <p:nvSpPr>
          <p:cNvPr id="2" name="Slide Number Placeholder 1"/>
          <p:cNvSpPr>
            <a:spLocks noGrp="1"/>
          </p:cNvSpPr>
          <p:nvPr>
            <p:ph type="sldNum" sz="quarter" idx="12"/>
          </p:nvPr>
        </p:nvSpPr>
        <p:spPr/>
        <p:txBody>
          <a:bodyPr/>
          <a:lstStyle/>
          <a:p>
            <a:fld id="{16A14D8B-FB36-404D-91CA-CEC776FB33B4}" type="slidenum">
              <a:rPr lang="en-US" smtClean="0"/>
              <a:t>40</a:t>
            </a:fld>
            <a:endParaRPr lang="en-US"/>
          </a:p>
        </p:txBody>
      </p:sp>
    </p:spTree>
    <p:extLst>
      <p:ext uri="{BB962C8B-B14F-4D97-AF65-F5344CB8AC3E}">
        <p14:creationId xmlns:p14="http://schemas.microsoft.com/office/powerpoint/2010/main" val="265464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9" grpId="0" animBg="1"/>
      <p:bldP spid="389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Aspect Rating Analysis</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41</a:t>
            </a:fld>
            <a:endParaRPr lang="en-US"/>
          </a:p>
        </p:txBody>
      </p:sp>
      <p:grpSp>
        <p:nvGrpSpPr>
          <p:cNvPr id="5" name="Group 11"/>
          <p:cNvGrpSpPr>
            <a:grpSpLocks/>
          </p:cNvGrpSpPr>
          <p:nvPr/>
        </p:nvGrpSpPr>
        <p:grpSpPr bwMode="auto">
          <a:xfrm>
            <a:off x="361950" y="914400"/>
            <a:ext cx="4572000" cy="3616325"/>
            <a:chOff x="4419600" y="2251213"/>
            <a:chExt cx="4572000" cy="361618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62225"/>
              <a:ext cx="4410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19550"/>
              <a:ext cx="44767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51213"/>
              <a:ext cx="4572000" cy="33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4572000" y="1066800"/>
            <a:ext cx="4724400" cy="2971800"/>
            <a:chOff x="4572000" y="1066800"/>
            <a:chExt cx="4724400" cy="2971800"/>
          </a:xfrm>
        </p:grpSpPr>
        <p:grpSp>
          <p:nvGrpSpPr>
            <p:cNvPr id="13" name="Group 12"/>
            <p:cNvGrpSpPr/>
            <p:nvPr/>
          </p:nvGrpSpPr>
          <p:grpSpPr>
            <a:xfrm>
              <a:off x="4572000" y="1695450"/>
              <a:ext cx="4114800" cy="2343150"/>
              <a:chOff x="4724400" y="2590800"/>
              <a:chExt cx="4114800" cy="2343150"/>
            </a:xfrm>
          </p:grpSpPr>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4191000"/>
                <a:ext cx="3486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2590800"/>
                <a:ext cx="3448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4724400" y="26670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1"/>
              <p:cNvSpPr/>
              <p:nvPr/>
            </p:nvSpPr>
            <p:spPr>
              <a:xfrm>
                <a:off x="4724400" y="42672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4" name="Rectangle 48"/>
            <p:cNvSpPr>
              <a:spLocks noChangeArrowheads="1"/>
            </p:cNvSpPr>
            <p:nvPr/>
          </p:nvSpPr>
          <p:spPr bwMode="auto">
            <a:xfrm>
              <a:off x="4648200" y="1066800"/>
              <a:ext cx="4648200" cy="533400"/>
            </a:xfrm>
            <a:prstGeom prst="rect">
              <a:avLst/>
            </a:prstGeom>
            <a:noFill/>
            <a:ln>
              <a:noFill/>
            </a:ln>
            <a:extLst/>
          </p:spPr>
          <p:txBody>
            <a:bodyPr wrap="none" anchor="ctr"/>
            <a:lstStyle/>
            <a:p>
              <a:pPr algn="ctr" eaLnBrk="0" hangingPunct="0"/>
              <a:r>
                <a:rPr lang="en-US" altLang="zh-CN" sz="2800" b="1" dirty="0" smtClean="0">
                  <a:solidFill>
                    <a:srgbClr val="0033CC"/>
                  </a:solidFill>
                  <a:latin typeface="Calibri" pitchFamily="34" charset="0"/>
                  <a:ea typeface="SimSun" pitchFamily="2" charset="-122"/>
                </a:rPr>
                <a:t>How to infer aspect ratings?</a:t>
              </a:r>
              <a:endParaRPr lang="en-US" altLang="zh-CN" sz="2800" b="1" dirty="0">
                <a:solidFill>
                  <a:srgbClr val="0033CC"/>
                </a:solidFill>
                <a:latin typeface="Calibri" pitchFamily="34" charset="0"/>
                <a:ea typeface="SimSun" pitchFamily="2" charset="-122"/>
              </a:endParaRPr>
            </a:p>
          </p:txBody>
        </p:sp>
      </p:grpSp>
      <p:grpSp>
        <p:nvGrpSpPr>
          <p:cNvPr id="28" name="Group 27"/>
          <p:cNvGrpSpPr/>
          <p:nvPr/>
        </p:nvGrpSpPr>
        <p:grpSpPr>
          <a:xfrm>
            <a:off x="228600" y="4530725"/>
            <a:ext cx="8991600" cy="1817132"/>
            <a:chOff x="228600" y="4530725"/>
            <a:chExt cx="8991600" cy="1817132"/>
          </a:xfrm>
        </p:grpSpPr>
        <p:sp>
          <p:nvSpPr>
            <p:cNvPr id="15" name="TextBox 14"/>
            <p:cNvSpPr txBox="1"/>
            <p:nvPr/>
          </p:nvSpPr>
          <p:spPr>
            <a:xfrm>
              <a:off x="228600" y="5872702"/>
              <a:ext cx="4247958" cy="369332"/>
            </a:xfrm>
            <a:prstGeom prst="rect">
              <a:avLst/>
            </a:prstGeom>
            <a:noFill/>
          </p:spPr>
          <p:txBody>
            <a:bodyPr wrap="none" rtlCol="0">
              <a:spAutoFit/>
            </a:bodyPr>
            <a:lstStyle/>
            <a:p>
              <a:r>
                <a:rPr lang="en-US" dirty="0" smtClean="0"/>
                <a:t>Value          Location          Service             ….. </a:t>
              </a:r>
              <a:endParaRPr lang="en-US" dirty="0"/>
            </a:p>
          </p:txBody>
        </p:sp>
        <p:sp>
          <p:nvSpPr>
            <p:cNvPr id="16" name="Rectangle 48"/>
            <p:cNvSpPr>
              <a:spLocks noChangeArrowheads="1"/>
            </p:cNvSpPr>
            <p:nvPr/>
          </p:nvSpPr>
          <p:spPr bwMode="auto">
            <a:xfrm>
              <a:off x="1981200" y="4530725"/>
              <a:ext cx="4648200" cy="533400"/>
            </a:xfrm>
            <a:prstGeom prst="rect">
              <a:avLst/>
            </a:prstGeom>
            <a:noFill/>
            <a:ln>
              <a:noFill/>
            </a:ln>
            <a:extLst/>
          </p:spPr>
          <p:txBody>
            <a:bodyPr wrap="none" anchor="ctr"/>
            <a:lstStyle/>
            <a:p>
              <a:pPr algn="ctr" eaLnBrk="0" hangingPunct="0"/>
              <a:r>
                <a:rPr lang="en-US" altLang="zh-CN" sz="2800" b="1" dirty="0" smtClean="0">
                  <a:solidFill>
                    <a:srgbClr val="0033CC"/>
                  </a:solidFill>
                  <a:latin typeface="Calibri" pitchFamily="34" charset="0"/>
                  <a:ea typeface="SimSun" pitchFamily="2" charset="-122"/>
                </a:rPr>
                <a:t>How to infer aspect weights?</a:t>
              </a:r>
              <a:endParaRPr lang="en-US" altLang="zh-CN" sz="2800" b="1" dirty="0">
                <a:solidFill>
                  <a:srgbClr val="0033CC"/>
                </a:solidFill>
                <a:latin typeface="Calibri" pitchFamily="34" charset="0"/>
                <a:ea typeface="SimSun" pitchFamily="2" charset="-122"/>
              </a:endParaRPr>
            </a:p>
          </p:txBody>
        </p:sp>
        <p:cxnSp>
          <p:nvCxnSpPr>
            <p:cNvPr id="18" name="Straight Connector 17"/>
            <p:cNvCxnSpPr/>
            <p:nvPr/>
          </p:nvCxnSpPr>
          <p:spPr>
            <a:xfrm>
              <a:off x="228600" y="5872702"/>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7914" y="5075777"/>
              <a:ext cx="152400" cy="796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92514" y="5715000"/>
              <a:ext cx="188686" cy="1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35514" y="5709699"/>
              <a:ext cx="188686" cy="1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76800" y="5978525"/>
              <a:ext cx="4247958" cy="369332"/>
            </a:xfrm>
            <a:prstGeom prst="rect">
              <a:avLst/>
            </a:prstGeom>
            <a:noFill/>
          </p:spPr>
          <p:txBody>
            <a:bodyPr wrap="none" rtlCol="0">
              <a:spAutoFit/>
            </a:bodyPr>
            <a:lstStyle/>
            <a:p>
              <a:r>
                <a:rPr lang="en-US" dirty="0" smtClean="0"/>
                <a:t>Value          Location          Service             ….. </a:t>
              </a:r>
              <a:endParaRPr lang="en-US" dirty="0"/>
            </a:p>
          </p:txBody>
        </p:sp>
        <p:cxnSp>
          <p:nvCxnSpPr>
            <p:cNvPr id="23" name="Straight Connector 22"/>
            <p:cNvCxnSpPr/>
            <p:nvPr/>
          </p:nvCxnSpPr>
          <p:spPr>
            <a:xfrm>
              <a:off x="4876800" y="5978525"/>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5176298"/>
              <a:ext cx="152400" cy="796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40714" y="5574760"/>
              <a:ext cx="188686" cy="40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44407" y="5815522"/>
              <a:ext cx="188686" cy="1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9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8470"/>
            <a:ext cx="3435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1"/>
          <p:cNvSpPr>
            <a:spLocks noGrp="1"/>
          </p:cNvSpPr>
          <p:nvPr>
            <p:ph type="title"/>
          </p:nvPr>
        </p:nvSpPr>
        <p:spPr/>
        <p:txBody>
          <a:bodyPr/>
          <a:lstStyle/>
          <a:p>
            <a:r>
              <a:rPr lang="en-US" dirty="0" smtClean="0"/>
              <a:t>Solution: Latent Rating Regression Model</a:t>
            </a:r>
            <a:endParaRPr lang="en-US" sz="3200" dirty="0" smtClean="0"/>
          </a:p>
        </p:txBody>
      </p:sp>
      <p:sp>
        <p:nvSpPr>
          <p:cNvPr id="74757" name="TextBox 7"/>
          <p:cNvSpPr txBox="1">
            <a:spLocks noChangeArrowheads="1"/>
          </p:cNvSpPr>
          <p:nvPr/>
        </p:nvSpPr>
        <p:spPr bwMode="auto">
          <a:xfrm>
            <a:off x="304800" y="1591270"/>
            <a:ext cx="251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t>Reviews  + overall ratings</a:t>
            </a:r>
          </a:p>
        </p:txBody>
      </p:sp>
      <p:sp>
        <p:nvSpPr>
          <p:cNvPr id="21" name="TextBox 20"/>
          <p:cNvSpPr txBox="1">
            <a:spLocks noChangeArrowheads="1"/>
          </p:cNvSpPr>
          <p:nvPr/>
        </p:nvSpPr>
        <p:spPr bwMode="auto">
          <a:xfrm>
            <a:off x="3200400" y="1591270"/>
            <a:ext cx="169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t>Aspect segments</a:t>
            </a:r>
          </a:p>
        </p:txBody>
      </p:sp>
      <p:sp>
        <p:nvSpPr>
          <p:cNvPr id="25" name="TextBox 24"/>
          <p:cNvSpPr txBox="1">
            <a:spLocks noChangeArrowheads="1"/>
          </p:cNvSpPr>
          <p:nvPr/>
        </p:nvSpPr>
        <p:spPr bwMode="auto">
          <a:xfrm>
            <a:off x="3429000" y="1896070"/>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solidFill>
                  <a:srgbClr val="00B050"/>
                </a:solidFill>
              </a:rPr>
              <a:t>location:1</a:t>
            </a:r>
          </a:p>
          <a:p>
            <a:pPr eaLnBrk="1" hangingPunct="1"/>
            <a:r>
              <a:rPr lang="en-US" sz="1600">
                <a:solidFill>
                  <a:srgbClr val="00B050"/>
                </a:solidFill>
              </a:rPr>
              <a:t>amazing:1</a:t>
            </a:r>
          </a:p>
          <a:p>
            <a:pPr eaLnBrk="1" hangingPunct="1"/>
            <a:r>
              <a:rPr lang="en-US" sz="1600">
                <a:solidFill>
                  <a:srgbClr val="00B050"/>
                </a:solidFill>
              </a:rPr>
              <a:t>walk:1</a:t>
            </a:r>
          </a:p>
          <a:p>
            <a:pPr eaLnBrk="1" hangingPunct="1"/>
            <a:r>
              <a:rPr lang="en-US" sz="1600">
                <a:solidFill>
                  <a:srgbClr val="00B050"/>
                </a:solidFill>
              </a:rPr>
              <a:t>anywhere:1</a:t>
            </a:r>
          </a:p>
        </p:txBody>
      </p:sp>
      <p:sp>
        <p:nvSpPr>
          <p:cNvPr id="28" name="TextBox 27"/>
          <p:cNvSpPr txBox="1">
            <a:spLocks noChangeArrowheads="1"/>
          </p:cNvSpPr>
          <p:nvPr/>
        </p:nvSpPr>
        <p:spPr bwMode="auto">
          <a:xfrm>
            <a:off x="5335588" y="3039070"/>
            <a:ext cx="76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FF0000"/>
                </a:solidFill>
              </a:rPr>
              <a:t>0.1</a:t>
            </a:r>
          </a:p>
          <a:p>
            <a:pPr eaLnBrk="1" hangingPunct="1"/>
            <a:r>
              <a:rPr lang="en-US" sz="1800">
                <a:solidFill>
                  <a:srgbClr val="FF0000"/>
                </a:solidFill>
              </a:rPr>
              <a:t>0.7</a:t>
            </a:r>
          </a:p>
          <a:p>
            <a:pPr eaLnBrk="1" hangingPunct="1"/>
            <a:r>
              <a:rPr lang="en-US" sz="1800">
                <a:solidFill>
                  <a:srgbClr val="FF0000"/>
                </a:solidFill>
              </a:rPr>
              <a:t>0.1</a:t>
            </a:r>
          </a:p>
          <a:p>
            <a:pPr eaLnBrk="1" hangingPunct="1"/>
            <a:r>
              <a:rPr lang="en-US" sz="1800">
                <a:solidFill>
                  <a:srgbClr val="FF0000"/>
                </a:solidFill>
              </a:rPr>
              <a:t>0.9</a:t>
            </a:r>
          </a:p>
        </p:txBody>
      </p:sp>
      <p:sp>
        <p:nvSpPr>
          <p:cNvPr id="29" name="TextBox 28"/>
          <p:cNvSpPr txBox="1">
            <a:spLocks noChangeArrowheads="1"/>
          </p:cNvSpPr>
          <p:nvPr/>
        </p:nvSpPr>
        <p:spPr bwMode="auto">
          <a:xfrm>
            <a:off x="3429000" y="4182070"/>
            <a:ext cx="1981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solidFill>
                  <a:srgbClr val="0070C0"/>
                </a:solidFill>
              </a:rPr>
              <a:t>nice:1</a:t>
            </a:r>
          </a:p>
          <a:p>
            <a:pPr eaLnBrk="1" hangingPunct="1"/>
            <a:r>
              <a:rPr lang="en-US" sz="1600">
                <a:solidFill>
                  <a:srgbClr val="0070C0"/>
                </a:solidFill>
              </a:rPr>
              <a:t>accommodating:1</a:t>
            </a:r>
          </a:p>
          <a:p>
            <a:pPr eaLnBrk="1" hangingPunct="1"/>
            <a:r>
              <a:rPr lang="en-US" sz="1600">
                <a:solidFill>
                  <a:srgbClr val="0070C0"/>
                </a:solidFill>
              </a:rPr>
              <a:t>smile:1</a:t>
            </a:r>
          </a:p>
          <a:p>
            <a:pPr eaLnBrk="1" hangingPunct="1"/>
            <a:r>
              <a:rPr lang="en-US" sz="1600">
                <a:solidFill>
                  <a:srgbClr val="0070C0"/>
                </a:solidFill>
              </a:rPr>
              <a:t>friendliness:1</a:t>
            </a:r>
          </a:p>
          <a:p>
            <a:pPr eaLnBrk="1" hangingPunct="1"/>
            <a:r>
              <a:rPr lang="en-US" sz="1600">
                <a:solidFill>
                  <a:srgbClr val="0070C0"/>
                </a:solidFill>
              </a:rPr>
              <a:t>attentiveness:1</a:t>
            </a:r>
          </a:p>
        </p:txBody>
      </p:sp>
      <p:cxnSp>
        <p:nvCxnSpPr>
          <p:cNvPr id="40" name="Straight Connector 39"/>
          <p:cNvCxnSpPr/>
          <p:nvPr/>
        </p:nvCxnSpPr>
        <p:spPr>
          <a:xfrm>
            <a:off x="1835150" y="3724870"/>
            <a:ext cx="121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7350" y="380107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35150" y="387727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550" y="402967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8750" y="4410670"/>
            <a:ext cx="1828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8550" y="4715470"/>
            <a:ext cx="838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2350" y="402967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550" y="410587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7350" y="5325070"/>
            <a:ext cx="2209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4906963" y="1591270"/>
            <a:ext cx="141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t>Term weights</a:t>
            </a:r>
          </a:p>
        </p:txBody>
      </p:sp>
      <p:sp>
        <p:nvSpPr>
          <p:cNvPr id="68" name="TextBox 67"/>
          <p:cNvSpPr txBox="1">
            <a:spLocks noChangeArrowheads="1"/>
          </p:cNvSpPr>
          <p:nvPr/>
        </p:nvSpPr>
        <p:spPr bwMode="auto">
          <a:xfrm>
            <a:off x="6324600" y="1591270"/>
            <a:ext cx="144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t>Aspect Rating</a:t>
            </a:r>
          </a:p>
        </p:txBody>
      </p:sp>
      <p:cxnSp>
        <p:nvCxnSpPr>
          <p:cNvPr id="70" name="Straight Connector 69"/>
          <p:cNvCxnSpPr/>
          <p:nvPr/>
        </p:nvCxnSpPr>
        <p:spPr>
          <a:xfrm rot="10800000" flipV="1">
            <a:off x="4953000" y="1591270"/>
            <a:ext cx="0" cy="40068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6324600" y="1591270"/>
            <a:ext cx="0" cy="40068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5335588" y="189607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B050"/>
                </a:solidFill>
              </a:rPr>
              <a:t>0.0</a:t>
            </a:r>
          </a:p>
          <a:p>
            <a:pPr eaLnBrk="1" hangingPunct="1"/>
            <a:r>
              <a:rPr lang="en-US" sz="1800">
                <a:solidFill>
                  <a:srgbClr val="00B050"/>
                </a:solidFill>
              </a:rPr>
              <a:t>0.9</a:t>
            </a:r>
          </a:p>
          <a:p>
            <a:pPr eaLnBrk="1" hangingPunct="1"/>
            <a:r>
              <a:rPr lang="en-US" sz="1800">
                <a:solidFill>
                  <a:srgbClr val="00B050"/>
                </a:solidFill>
              </a:rPr>
              <a:t>0.1</a:t>
            </a:r>
          </a:p>
          <a:p>
            <a:pPr eaLnBrk="1" hangingPunct="1"/>
            <a:r>
              <a:rPr lang="en-US" sz="1800">
                <a:solidFill>
                  <a:srgbClr val="00B050"/>
                </a:solidFill>
              </a:rPr>
              <a:t>0.3</a:t>
            </a:r>
          </a:p>
        </p:txBody>
      </p:sp>
      <p:sp>
        <p:nvSpPr>
          <p:cNvPr id="74" name="TextBox 73"/>
          <p:cNvSpPr txBox="1">
            <a:spLocks noChangeArrowheads="1"/>
          </p:cNvSpPr>
          <p:nvPr/>
        </p:nvSpPr>
        <p:spPr bwMode="auto">
          <a:xfrm>
            <a:off x="3429000" y="3039070"/>
            <a:ext cx="160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solidFill>
                  <a:srgbClr val="FF0000"/>
                </a:solidFill>
              </a:rPr>
              <a:t>room:1</a:t>
            </a:r>
          </a:p>
          <a:p>
            <a:pPr eaLnBrk="1" hangingPunct="1"/>
            <a:r>
              <a:rPr lang="en-US" sz="1600">
                <a:solidFill>
                  <a:srgbClr val="FF0000"/>
                </a:solidFill>
              </a:rPr>
              <a:t>nicely:1</a:t>
            </a:r>
          </a:p>
          <a:p>
            <a:pPr eaLnBrk="1" hangingPunct="1"/>
            <a:r>
              <a:rPr lang="en-US" sz="1600">
                <a:solidFill>
                  <a:srgbClr val="FF0000"/>
                </a:solidFill>
              </a:rPr>
              <a:t>appointed:1</a:t>
            </a:r>
          </a:p>
          <a:p>
            <a:pPr eaLnBrk="1" hangingPunct="1"/>
            <a:r>
              <a:rPr lang="en-US" sz="1600">
                <a:solidFill>
                  <a:srgbClr val="FF0000"/>
                </a:solidFill>
              </a:rPr>
              <a:t>comfortable:1</a:t>
            </a:r>
          </a:p>
        </p:txBody>
      </p:sp>
      <p:sp>
        <p:nvSpPr>
          <p:cNvPr id="76" name="TextBox 75"/>
          <p:cNvSpPr txBox="1">
            <a:spLocks noChangeArrowheads="1"/>
          </p:cNvSpPr>
          <p:nvPr/>
        </p:nvSpPr>
        <p:spPr bwMode="auto">
          <a:xfrm>
            <a:off x="5335588" y="4182070"/>
            <a:ext cx="53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70C0"/>
                </a:solidFill>
              </a:rPr>
              <a:t>0.6</a:t>
            </a:r>
          </a:p>
          <a:p>
            <a:pPr eaLnBrk="1" hangingPunct="1"/>
            <a:r>
              <a:rPr lang="en-US" sz="1800">
                <a:solidFill>
                  <a:srgbClr val="0070C0"/>
                </a:solidFill>
              </a:rPr>
              <a:t>0.8</a:t>
            </a:r>
          </a:p>
          <a:p>
            <a:pPr eaLnBrk="1" hangingPunct="1"/>
            <a:r>
              <a:rPr lang="en-US" sz="1800">
                <a:solidFill>
                  <a:srgbClr val="0070C0"/>
                </a:solidFill>
              </a:rPr>
              <a:t>0.7</a:t>
            </a:r>
          </a:p>
          <a:p>
            <a:pPr eaLnBrk="1" hangingPunct="1"/>
            <a:r>
              <a:rPr lang="en-US" sz="1800">
                <a:solidFill>
                  <a:srgbClr val="0070C0"/>
                </a:solidFill>
              </a:rPr>
              <a:t>0.8</a:t>
            </a:r>
          </a:p>
          <a:p>
            <a:pPr eaLnBrk="1" hangingPunct="1"/>
            <a:r>
              <a:rPr lang="en-US" sz="1800">
                <a:solidFill>
                  <a:srgbClr val="0070C0"/>
                </a:solidFill>
              </a:rPr>
              <a:t>0.9</a:t>
            </a:r>
          </a:p>
        </p:txBody>
      </p:sp>
      <p:sp>
        <p:nvSpPr>
          <p:cNvPr id="77" name="Flowchart: Summing Junction 76"/>
          <p:cNvSpPr/>
          <p:nvPr/>
        </p:nvSpPr>
        <p:spPr>
          <a:xfrm>
            <a:off x="4800600" y="2277070"/>
            <a:ext cx="228600" cy="228600"/>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lowchart: Summing Junction 77"/>
          <p:cNvSpPr/>
          <p:nvPr/>
        </p:nvSpPr>
        <p:spPr>
          <a:xfrm>
            <a:off x="4800600" y="349627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lowchart: Summing Junction 78"/>
          <p:cNvSpPr/>
          <p:nvPr/>
        </p:nvSpPr>
        <p:spPr>
          <a:xfrm>
            <a:off x="4800600" y="4791670"/>
            <a:ext cx="228600" cy="228600"/>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TextBox 79"/>
          <p:cNvSpPr txBox="1">
            <a:spLocks noChangeArrowheads="1"/>
          </p:cNvSpPr>
          <p:nvPr/>
        </p:nvSpPr>
        <p:spPr bwMode="auto">
          <a:xfrm>
            <a:off x="1219200" y="113407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2000" i="1"/>
              <a:t>Aspect Segmentation            </a:t>
            </a:r>
          </a:p>
        </p:txBody>
      </p:sp>
      <p:sp>
        <p:nvSpPr>
          <p:cNvPr id="81" name="TextBox 80"/>
          <p:cNvSpPr txBox="1">
            <a:spLocks noChangeArrowheads="1"/>
          </p:cNvSpPr>
          <p:nvPr/>
        </p:nvSpPr>
        <p:spPr bwMode="auto">
          <a:xfrm>
            <a:off x="5257800" y="113407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2000" i="1"/>
              <a:t>Latent Rating Regression</a:t>
            </a:r>
          </a:p>
        </p:txBody>
      </p:sp>
      <p:sp>
        <p:nvSpPr>
          <p:cNvPr id="82" name="TextBox 81"/>
          <p:cNvSpPr txBox="1">
            <a:spLocks noChangeArrowheads="1"/>
          </p:cNvSpPr>
          <p:nvPr/>
        </p:nvSpPr>
        <p:spPr bwMode="auto">
          <a:xfrm>
            <a:off x="6858000" y="235327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B050"/>
                </a:solidFill>
              </a:rPr>
              <a:t>1.3</a:t>
            </a:r>
          </a:p>
        </p:txBody>
      </p:sp>
      <p:sp>
        <p:nvSpPr>
          <p:cNvPr id="83" name="TextBox 82"/>
          <p:cNvSpPr txBox="1">
            <a:spLocks noChangeArrowheads="1"/>
          </p:cNvSpPr>
          <p:nvPr/>
        </p:nvSpPr>
        <p:spPr bwMode="auto">
          <a:xfrm>
            <a:off x="6858000" y="350738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FF0000"/>
                </a:solidFill>
              </a:rPr>
              <a:t>1.8</a:t>
            </a:r>
          </a:p>
        </p:txBody>
      </p:sp>
      <p:sp>
        <p:nvSpPr>
          <p:cNvPr id="84" name="TextBox 83"/>
          <p:cNvSpPr txBox="1">
            <a:spLocks noChangeArrowheads="1"/>
          </p:cNvSpPr>
          <p:nvPr/>
        </p:nvSpPr>
        <p:spPr bwMode="auto">
          <a:xfrm>
            <a:off x="6858000" y="471547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70C0"/>
                </a:solidFill>
              </a:rPr>
              <a:t>3.8</a:t>
            </a:r>
          </a:p>
        </p:txBody>
      </p:sp>
      <p:sp>
        <p:nvSpPr>
          <p:cNvPr id="85" name="Right Arrow 84"/>
          <p:cNvSpPr/>
          <p:nvPr/>
        </p:nvSpPr>
        <p:spPr>
          <a:xfrm>
            <a:off x="6096000" y="2505670"/>
            <a:ext cx="4572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ight Arrow 85"/>
          <p:cNvSpPr/>
          <p:nvPr/>
        </p:nvSpPr>
        <p:spPr>
          <a:xfrm>
            <a:off x="6096000" y="364867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ight Arrow 86"/>
          <p:cNvSpPr/>
          <p:nvPr/>
        </p:nvSpPr>
        <p:spPr>
          <a:xfrm>
            <a:off x="6096000" y="4867870"/>
            <a:ext cx="4572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8" name="Straight Connector 87"/>
          <p:cNvCxnSpPr/>
          <p:nvPr/>
        </p:nvCxnSpPr>
        <p:spPr>
          <a:xfrm rot="10800000" flipV="1">
            <a:off x="7696200" y="1591270"/>
            <a:ext cx="0" cy="40068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a:spLocks noChangeArrowheads="1"/>
          </p:cNvSpPr>
          <p:nvPr/>
        </p:nvSpPr>
        <p:spPr bwMode="auto">
          <a:xfrm>
            <a:off x="7697788" y="1591270"/>
            <a:ext cx="1495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600"/>
              <a:t>Aspect Weight</a:t>
            </a:r>
          </a:p>
        </p:txBody>
      </p:sp>
      <p:sp>
        <p:nvSpPr>
          <p:cNvPr id="90" name="TextBox 89"/>
          <p:cNvSpPr txBox="1">
            <a:spLocks noChangeArrowheads="1"/>
          </p:cNvSpPr>
          <p:nvPr/>
        </p:nvSpPr>
        <p:spPr bwMode="auto">
          <a:xfrm>
            <a:off x="8077200" y="235327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B050"/>
                </a:solidFill>
              </a:rPr>
              <a:t>0.2</a:t>
            </a:r>
          </a:p>
        </p:txBody>
      </p:sp>
      <p:sp>
        <p:nvSpPr>
          <p:cNvPr id="91" name="TextBox 90"/>
          <p:cNvSpPr txBox="1">
            <a:spLocks noChangeArrowheads="1"/>
          </p:cNvSpPr>
          <p:nvPr/>
        </p:nvSpPr>
        <p:spPr bwMode="auto">
          <a:xfrm>
            <a:off x="8077200" y="349627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FF0000"/>
                </a:solidFill>
              </a:rPr>
              <a:t>0.2</a:t>
            </a:r>
          </a:p>
        </p:txBody>
      </p:sp>
      <p:sp>
        <p:nvSpPr>
          <p:cNvPr id="92" name="TextBox 91"/>
          <p:cNvSpPr txBox="1">
            <a:spLocks noChangeArrowheads="1"/>
          </p:cNvSpPr>
          <p:nvPr/>
        </p:nvSpPr>
        <p:spPr bwMode="auto">
          <a:xfrm>
            <a:off x="8077200" y="471547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1800">
                <a:solidFill>
                  <a:srgbClr val="0070C0"/>
                </a:solidFill>
              </a:rPr>
              <a:t>0.6</a:t>
            </a:r>
          </a:p>
        </p:txBody>
      </p:sp>
      <p:sp>
        <p:nvSpPr>
          <p:cNvPr id="93" name="Multiply 92"/>
          <p:cNvSpPr/>
          <p:nvPr/>
        </p:nvSpPr>
        <p:spPr>
          <a:xfrm>
            <a:off x="7543800" y="2505670"/>
            <a:ext cx="228600" cy="228600"/>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ultiply 93"/>
          <p:cNvSpPr/>
          <p:nvPr/>
        </p:nvSpPr>
        <p:spPr>
          <a:xfrm>
            <a:off x="7543800" y="3572470"/>
            <a:ext cx="228600" cy="228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ultiply 94"/>
          <p:cNvSpPr/>
          <p:nvPr/>
        </p:nvSpPr>
        <p:spPr>
          <a:xfrm>
            <a:off x="7543800" y="4791670"/>
            <a:ext cx="228600" cy="228600"/>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lowchart: Summing Junction 95"/>
          <p:cNvSpPr/>
          <p:nvPr/>
        </p:nvSpPr>
        <p:spPr>
          <a:xfrm>
            <a:off x="8839200" y="357247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8" name="Straight Arrow Connector 97"/>
          <p:cNvCxnSpPr>
            <a:endCxn id="96" idx="0"/>
          </p:cNvCxnSpPr>
          <p:nvPr/>
        </p:nvCxnSpPr>
        <p:spPr>
          <a:xfrm rot="16200000" flipH="1">
            <a:off x="8362950" y="2981920"/>
            <a:ext cx="838200" cy="3429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a:off x="8686800" y="3680420"/>
            <a:ext cx="152400" cy="6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8610600" y="3801070"/>
            <a:ext cx="342900" cy="10985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2" name="Shape 111"/>
          <p:cNvCxnSpPr>
            <a:stCxn id="96" idx="0"/>
          </p:cNvCxnSpPr>
          <p:nvPr/>
        </p:nvCxnSpPr>
        <p:spPr>
          <a:xfrm rot="16200000" flipV="1">
            <a:off x="4629150" y="-751880"/>
            <a:ext cx="1066800" cy="7581900"/>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30276" y="5672874"/>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b="1" i="1" dirty="0" smtClean="0">
                <a:solidFill>
                  <a:srgbClr val="EE0802"/>
                </a:solidFill>
              </a:rPr>
              <a:t>Topic model for aspect discovery</a:t>
            </a:r>
            <a:endParaRPr lang="en-US" b="1" i="1" dirty="0">
              <a:solidFill>
                <a:srgbClr val="EE0802"/>
              </a:solidFill>
            </a:endParaRPr>
          </a:p>
        </p:txBody>
      </p:sp>
      <p:sp>
        <p:nvSpPr>
          <p:cNvPr id="57" name="TextBox 56"/>
          <p:cNvSpPr txBox="1">
            <a:spLocks noChangeArrowheads="1"/>
          </p:cNvSpPr>
          <p:nvPr/>
        </p:nvSpPr>
        <p:spPr bwMode="auto">
          <a:xfrm>
            <a:off x="4343400" y="113407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eaLnBrk="1" hangingPunct="1"/>
            <a:r>
              <a:rPr lang="en-US" sz="2000"/>
              <a:t>+</a:t>
            </a:r>
          </a:p>
        </p:txBody>
      </p:sp>
      <p:sp>
        <p:nvSpPr>
          <p:cNvPr id="2" name="Slide Number Placeholder 1"/>
          <p:cNvSpPr>
            <a:spLocks noGrp="1"/>
          </p:cNvSpPr>
          <p:nvPr>
            <p:ph type="sldNum" sz="quarter" idx="12"/>
          </p:nvPr>
        </p:nvSpPr>
        <p:spPr/>
        <p:txBody>
          <a:bodyPr/>
          <a:lstStyle/>
          <a:p>
            <a:fld id="{16A14D8B-FB36-404D-91CA-CEC776FB33B4}" type="slidenum">
              <a:rPr lang="en-US" smtClean="0"/>
              <a:t>42</a:t>
            </a:fld>
            <a:endParaRPr lang="en-US"/>
          </a:p>
        </p:txBody>
      </p:sp>
    </p:spTree>
    <p:extLst>
      <p:ext uri="{BB962C8B-B14F-4D97-AF65-F5344CB8AC3E}">
        <p14:creationId xmlns:p14="http://schemas.microsoft.com/office/powerpoint/2010/main" val="79132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par>
                                <p:cTn id="25" presetID="3" presetClass="entr" presetSubtype="1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par>
                                <p:cTn id="28" presetID="3" presetClass="entr" presetSubtype="1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par>
                                <p:cTn id="31" presetID="3" presetClass="entr" presetSubtype="1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linds(horizontal)">
                                      <p:cBhvr>
                                        <p:cTn id="33" dur="500"/>
                                        <p:tgtEl>
                                          <p:spTgt spid="60"/>
                                        </p:tgtEl>
                                      </p:cBhvr>
                                    </p:animEffect>
                                  </p:childTnLst>
                                </p:cTn>
                              </p:par>
                              <p:par>
                                <p:cTn id="34" presetID="3"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par>
                                <p:cTn id="37" presetID="3" presetClass="entr" presetSubtype="1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linds(horizontal)">
                                      <p:cBhvr>
                                        <p:cTn id="39" dur="500"/>
                                        <p:tgtEl>
                                          <p:spTgt spid="63"/>
                                        </p:tgtEl>
                                      </p:cBhvr>
                                    </p:animEffect>
                                  </p:childTnLst>
                                </p:cTn>
                              </p:par>
                              <p:par>
                                <p:cTn id="40" presetID="3" presetClass="entr" presetSubtype="1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linds(horizontal)">
                                      <p:cBhvr>
                                        <p:cTn id="48" dur="500"/>
                                        <p:tgtEl>
                                          <p:spTgt spid="6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linds(horizontal)">
                                      <p:cBhvr>
                                        <p:cTn id="51" dur="500"/>
                                        <p:tgtEl>
                                          <p:spTgt spid="5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blinds(horizontal)">
                                      <p:cBhvr>
                                        <p:cTn id="56" dur="500"/>
                                        <p:tgtEl>
                                          <p:spTgt spid="8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linds(horizontal)">
                                      <p:cBhvr>
                                        <p:cTn id="59" dur="500"/>
                                        <p:tgtEl>
                                          <p:spTgt spid="5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blinds(horizontal)">
                                      <p:cBhvr>
                                        <p:cTn id="64" dur="500"/>
                                        <p:tgtEl>
                                          <p:spTgt spid="67"/>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linds(horizontal)">
                                      <p:cBhvr>
                                        <p:cTn id="67" dur="500"/>
                                        <p:tgtEl>
                                          <p:spTgt spid="7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linds(horizontal)">
                                      <p:cBhvr>
                                        <p:cTn id="73" dur="500"/>
                                        <p:tgtEl>
                                          <p:spTgt spid="7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blinds(horizontal)">
                                      <p:cBhvr>
                                        <p:cTn id="76" dur="500"/>
                                        <p:tgtEl>
                                          <p:spTgt spid="77"/>
                                        </p:tgtEl>
                                      </p:cBhvr>
                                    </p:animEffect>
                                  </p:childTnLst>
                                </p:cTn>
                              </p:par>
                              <p:par>
                                <p:cTn id="77" presetID="3" presetClass="entr" presetSubtype="1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blinds(horizontal)">
                                      <p:cBhvr>
                                        <p:cTn id="79" dur="500"/>
                                        <p:tgtEl>
                                          <p:spTgt spid="7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blinds(horizontal)">
                                      <p:cBhvr>
                                        <p:cTn id="82" dur="500"/>
                                        <p:tgtEl>
                                          <p:spTgt spid="7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blinds(horizontal)">
                                      <p:cBhvr>
                                        <p:cTn id="85" dur="500"/>
                                        <p:tgtEl>
                                          <p:spTgt spid="7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linds(horizontal)">
                                      <p:cBhvr>
                                        <p:cTn id="88" dur="500"/>
                                        <p:tgtEl>
                                          <p:spTgt spid="68"/>
                                        </p:tgtEl>
                                      </p:cBhvr>
                                    </p:animEffect>
                                  </p:childTnLst>
                                </p:cTn>
                              </p:par>
                              <p:par>
                                <p:cTn id="89" presetID="3" presetClass="entr" presetSubtype="1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linds(horizontal)">
                                      <p:cBhvr>
                                        <p:cTn id="91" dur="500"/>
                                        <p:tgtEl>
                                          <p:spTgt spid="7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blinds(horizontal)">
                                      <p:cBhvr>
                                        <p:cTn id="94" dur="500"/>
                                        <p:tgtEl>
                                          <p:spTgt spid="8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blinds(horizontal)">
                                      <p:cBhvr>
                                        <p:cTn id="97" dur="500"/>
                                        <p:tgtEl>
                                          <p:spTgt spid="8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blinds(horizontal)">
                                      <p:cBhvr>
                                        <p:cTn id="100" dur="500"/>
                                        <p:tgtEl>
                                          <p:spTgt spid="8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blinds(horizontal)">
                                      <p:cBhvr>
                                        <p:cTn id="103" dur="500"/>
                                        <p:tgtEl>
                                          <p:spTgt spid="84"/>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blinds(horizontal)">
                                      <p:cBhvr>
                                        <p:cTn id="106" dur="500"/>
                                        <p:tgtEl>
                                          <p:spTgt spid="8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86"/>
                                        </p:tgtEl>
                                        <p:attrNameLst>
                                          <p:attrName>style.visibility</p:attrName>
                                        </p:attrNameLst>
                                      </p:cBhvr>
                                      <p:to>
                                        <p:strVal val="visible"/>
                                      </p:to>
                                    </p:set>
                                    <p:animEffect transition="in" filter="blinds(horizontal)">
                                      <p:cBhvr>
                                        <p:cTn id="109" dur="500"/>
                                        <p:tgtEl>
                                          <p:spTgt spid="8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blinds(horizontal)">
                                      <p:cBhvr>
                                        <p:cTn id="114" dur="500"/>
                                        <p:tgtEl>
                                          <p:spTgt spid="89"/>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blinds(horizontal)">
                                      <p:cBhvr>
                                        <p:cTn id="117" dur="500"/>
                                        <p:tgtEl>
                                          <p:spTgt spid="9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blinds(horizontal)">
                                      <p:cBhvr>
                                        <p:cTn id="120" dur="500"/>
                                        <p:tgtEl>
                                          <p:spTgt spid="91"/>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blinds(horizontal)">
                                      <p:cBhvr>
                                        <p:cTn id="123" dur="500"/>
                                        <p:tgtEl>
                                          <p:spTgt spid="92"/>
                                        </p:tgtEl>
                                      </p:cBhvr>
                                    </p:animEffect>
                                  </p:childTnLst>
                                </p:cTn>
                              </p:par>
                              <p:par>
                                <p:cTn id="124" presetID="3" presetClass="entr" presetSubtype="10" fill="hold" nodeType="with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blinds(horizontal)">
                                      <p:cBhvr>
                                        <p:cTn id="126" dur="500"/>
                                        <p:tgtEl>
                                          <p:spTgt spid="95"/>
                                        </p:tgtEl>
                                      </p:cBhvr>
                                    </p:animEffect>
                                  </p:childTnLst>
                                </p:cTn>
                              </p:par>
                              <p:par>
                                <p:cTn id="127" presetID="3" presetClass="entr" presetSubtype="10" fill="hold" nodeType="withEffect">
                                  <p:stCondLst>
                                    <p:cond delay="0"/>
                                  </p:stCondLst>
                                  <p:childTnLst>
                                    <p:set>
                                      <p:cBhvr>
                                        <p:cTn id="128" dur="1" fill="hold">
                                          <p:stCondLst>
                                            <p:cond delay="0"/>
                                          </p:stCondLst>
                                        </p:cTn>
                                        <p:tgtEl>
                                          <p:spTgt spid="94"/>
                                        </p:tgtEl>
                                        <p:attrNameLst>
                                          <p:attrName>style.visibility</p:attrName>
                                        </p:attrNameLst>
                                      </p:cBhvr>
                                      <p:to>
                                        <p:strVal val="visible"/>
                                      </p:to>
                                    </p:set>
                                    <p:animEffect transition="in" filter="blinds(horizontal)">
                                      <p:cBhvr>
                                        <p:cTn id="129" dur="500"/>
                                        <p:tgtEl>
                                          <p:spTgt spid="94"/>
                                        </p:tgtEl>
                                      </p:cBhvr>
                                    </p:animEffect>
                                  </p:childTnLst>
                                </p:cTn>
                              </p:par>
                              <p:par>
                                <p:cTn id="130" presetID="3" presetClass="entr" presetSubtype="10" fill="hold" nodeType="with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blinds(horizontal)">
                                      <p:cBhvr>
                                        <p:cTn id="132" dur="500"/>
                                        <p:tgtEl>
                                          <p:spTgt spid="93"/>
                                        </p:tgtEl>
                                      </p:cBhvr>
                                    </p:animEffect>
                                  </p:childTnLst>
                                </p:cTn>
                              </p:par>
                              <p:par>
                                <p:cTn id="133" presetID="3" presetClass="entr" presetSubtype="10" fill="hold" nodeType="withEffect">
                                  <p:stCondLst>
                                    <p:cond delay="0"/>
                                  </p:stCondLst>
                                  <p:childTnLst>
                                    <p:set>
                                      <p:cBhvr>
                                        <p:cTn id="134" dur="1" fill="hold">
                                          <p:stCondLst>
                                            <p:cond delay="0"/>
                                          </p:stCondLst>
                                        </p:cTn>
                                        <p:tgtEl>
                                          <p:spTgt spid="88"/>
                                        </p:tgtEl>
                                        <p:attrNameLst>
                                          <p:attrName>style.visibility</p:attrName>
                                        </p:attrNameLst>
                                      </p:cBhvr>
                                      <p:to>
                                        <p:strVal val="visible"/>
                                      </p:to>
                                    </p:set>
                                    <p:animEffect transition="in" filter="blinds(horizontal)">
                                      <p:cBhvr>
                                        <p:cTn id="135" dur="500"/>
                                        <p:tgtEl>
                                          <p:spTgt spid="88"/>
                                        </p:tgtEl>
                                      </p:cBhvr>
                                    </p:animEffect>
                                  </p:childTnLst>
                                </p:cTn>
                              </p:par>
                              <p:par>
                                <p:cTn id="136" presetID="3" presetClass="entr" presetSubtype="10" fill="hold" nodeType="withEffect">
                                  <p:stCondLst>
                                    <p:cond delay="0"/>
                                  </p:stCondLst>
                                  <p:childTnLst>
                                    <p:set>
                                      <p:cBhvr>
                                        <p:cTn id="137" dur="1" fill="hold">
                                          <p:stCondLst>
                                            <p:cond delay="0"/>
                                          </p:stCondLst>
                                        </p:cTn>
                                        <p:tgtEl>
                                          <p:spTgt spid="98"/>
                                        </p:tgtEl>
                                        <p:attrNameLst>
                                          <p:attrName>style.visibility</p:attrName>
                                        </p:attrNameLst>
                                      </p:cBhvr>
                                      <p:to>
                                        <p:strVal val="visible"/>
                                      </p:to>
                                    </p:set>
                                    <p:animEffect transition="in" filter="blinds(horizontal)">
                                      <p:cBhvr>
                                        <p:cTn id="138" dur="500"/>
                                        <p:tgtEl>
                                          <p:spTgt spid="98"/>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96"/>
                                        </p:tgtEl>
                                        <p:attrNameLst>
                                          <p:attrName>style.visibility</p:attrName>
                                        </p:attrNameLst>
                                      </p:cBhvr>
                                      <p:to>
                                        <p:strVal val="visible"/>
                                      </p:to>
                                    </p:set>
                                    <p:animEffect transition="in" filter="blinds(horizontal)">
                                      <p:cBhvr>
                                        <p:cTn id="141" dur="500"/>
                                        <p:tgtEl>
                                          <p:spTgt spid="96"/>
                                        </p:tgtEl>
                                      </p:cBhvr>
                                    </p:animEffect>
                                  </p:childTnLst>
                                </p:cTn>
                              </p:par>
                              <p:par>
                                <p:cTn id="142" presetID="3" presetClass="entr" presetSubtype="10" fill="hold" nodeType="withEffect">
                                  <p:stCondLst>
                                    <p:cond delay="0"/>
                                  </p:stCondLst>
                                  <p:childTnLst>
                                    <p:set>
                                      <p:cBhvr>
                                        <p:cTn id="143" dur="1" fill="hold">
                                          <p:stCondLst>
                                            <p:cond delay="0"/>
                                          </p:stCondLst>
                                        </p:cTn>
                                        <p:tgtEl>
                                          <p:spTgt spid="100"/>
                                        </p:tgtEl>
                                        <p:attrNameLst>
                                          <p:attrName>style.visibility</p:attrName>
                                        </p:attrNameLst>
                                      </p:cBhvr>
                                      <p:to>
                                        <p:strVal val="visible"/>
                                      </p:to>
                                    </p:set>
                                    <p:animEffect transition="in" filter="blinds(horizontal)">
                                      <p:cBhvr>
                                        <p:cTn id="144" dur="500"/>
                                        <p:tgtEl>
                                          <p:spTgt spid="100"/>
                                        </p:tgtEl>
                                      </p:cBhvr>
                                    </p:animEffect>
                                  </p:childTnLst>
                                </p:cTn>
                              </p:par>
                              <p:par>
                                <p:cTn id="145" presetID="3" presetClass="entr" presetSubtype="10" fill="hold" nodeType="with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blinds(horizontal)">
                                      <p:cBhvr>
                                        <p:cTn id="147" dur="500"/>
                                        <p:tgtEl>
                                          <p:spTgt spid="102"/>
                                        </p:tgtEl>
                                      </p:cBhvr>
                                    </p:animEffect>
                                  </p:childTnLst>
                                </p:cTn>
                              </p:par>
                              <p:par>
                                <p:cTn id="148" presetID="3" presetClass="entr" presetSubtype="10" fill="hold" nodeType="withEffect">
                                  <p:stCondLst>
                                    <p:cond delay="0"/>
                                  </p:stCondLst>
                                  <p:childTnLst>
                                    <p:set>
                                      <p:cBhvr>
                                        <p:cTn id="149" dur="1" fill="hold">
                                          <p:stCondLst>
                                            <p:cond delay="0"/>
                                          </p:stCondLst>
                                        </p:cTn>
                                        <p:tgtEl>
                                          <p:spTgt spid="112"/>
                                        </p:tgtEl>
                                        <p:attrNameLst>
                                          <p:attrName>style.visibility</p:attrName>
                                        </p:attrNameLst>
                                      </p:cBhvr>
                                      <p:to>
                                        <p:strVal val="visible"/>
                                      </p:to>
                                    </p:set>
                                    <p:animEffect transition="in" filter="blinds(horizontal)">
                                      <p:cBhvr>
                                        <p:cTn id="15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P spid="29" grpId="0"/>
      <p:bldP spid="67" grpId="0"/>
      <p:bldP spid="68" grpId="0"/>
      <p:bldP spid="73" grpId="0"/>
      <p:bldP spid="74" grpId="0"/>
      <p:bldP spid="76" grpId="0"/>
      <p:bldP spid="77" grpId="0" animBg="1"/>
      <p:bldP spid="78" grpId="0" animBg="1"/>
      <p:bldP spid="79" grpId="0" animBg="1"/>
      <p:bldP spid="80" grpId="0"/>
      <p:bldP spid="81" grpId="0"/>
      <p:bldP spid="82" grpId="0"/>
      <p:bldP spid="83" grpId="0"/>
      <p:bldP spid="84" grpId="0"/>
      <p:bldP spid="85" grpId="0" animBg="1"/>
      <p:bldP spid="86" grpId="0" animBg="1"/>
      <p:bldP spid="87" grpId="0" animBg="1"/>
      <p:bldP spid="89" grpId="0"/>
      <p:bldP spid="90" grpId="0"/>
      <p:bldP spid="91" grpId="0"/>
      <p:bldP spid="92" grpId="0"/>
      <p:bldP spid="96" grpId="0" animBg="1"/>
      <p:bldP spid="55" grpId="0"/>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Aspect-Based Opinion Summarization</a:t>
            </a: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28" y="1371600"/>
            <a:ext cx="873937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6A14D8B-FB36-404D-91CA-CEC776FB33B4}" type="slidenum">
              <a:rPr lang="en-US" smtClean="0"/>
              <a:t>43</a:t>
            </a:fld>
            <a:endParaRPr lang="en-US"/>
          </a:p>
        </p:txBody>
      </p:sp>
    </p:spTree>
    <p:extLst>
      <p:ext uri="{BB962C8B-B14F-4D97-AF65-F5344CB8AC3E}">
        <p14:creationId xmlns:p14="http://schemas.microsoft.com/office/powerpoint/2010/main" val="3366055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0"/>
            <a:ext cx="9144000" cy="1066800"/>
          </a:xfrm>
        </p:spPr>
        <p:txBody>
          <a:bodyPr>
            <a:normAutofit fontScale="90000"/>
          </a:bodyPr>
          <a:lstStyle/>
          <a:p>
            <a:r>
              <a:rPr lang="en-US" dirty="0" smtClean="0"/>
              <a:t>Reviewer Behavior Analysis &amp; Personalized Ranking of Entities</a:t>
            </a:r>
          </a:p>
        </p:txBody>
      </p:sp>
      <p:pic>
        <p:nvPicPr>
          <p:cNvPr id="80901" name="Picture 2"/>
          <p:cNvPicPr>
            <a:picLocks noChangeAspect="1" noChangeArrowheads="1"/>
          </p:cNvPicPr>
          <p:nvPr/>
        </p:nvPicPr>
        <p:blipFill>
          <a:blip r:embed="rId2" cstate="print"/>
          <a:srcRect/>
          <a:stretch>
            <a:fillRect/>
          </a:stretch>
        </p:blipFill>
        <p:spPr bwMode="auto">
          <a:xfrm>
            <a:off x="1905000" y="1143000"/>
            <a:ext cx="5105400" cy="2159407"/>
          </a:xfrm>
          <a:prstGeom prst="rect">
            <a:avLst/>
          </a:prstGeom>
          <a:noFill/>
          <a:ln w="9525">
            <a:noFill/>
            <a:miter lim="800000"/>
            <a:headEnd/>
            <a:tailEnd/>
          </a:ln>
        </p:spPr>
      </p:pic>
      <p:pic>
        <p:nvPicPr>
          <p:cNvPr id="388098" name="Picture 2"/>
          <p:cNvPicPr>
            <a:picLocks noChangeAspect="1" noChangeArrowheads="1"/>
          </p:cNvPicPr>
          <p:nvPr/>
        </p:nvPicPr>
        <p:blipFill>
          <a:blip r:embed="rId3" cstate="print"/>
          <a:srcRect l="7031" t="23958" b="13542"/>
          <a:stretch>
            <a:fillRect/>
          </a:stretch>
        </p:blipFill>
        <p:spPr bwMode="auto">
          <a:xfrm>
            <a:off x="2286000" y="3429000"/>
            <a:ext cx="5715000" cy="2881512"/>
          </a:xfrm>
          <a:prstGeom prst="rect">
            <a:avLst/>
          </a:prstGeom>
          <a:noFill/>
          <a:ln w="9525">
            <a:noFill/>
            <a:miter lim="800000"/>
            <a:headEnd/>
            <a:tailEnd/>
          </a:ln>
        </p:spPr>
      </p:pic>
      <p:sp>
        <p:nvSpPr>
          <p:cNvPr id="9" name="Oval 8"/>
          <p:cNvSpPr/>
          <p:nvPr/>
        </p:nvSpPr>
        <p:spPr bwMode="auto">
          <a:xfrm>
            <a:off x="3352800" y="2971800"/>
            <a:ext cx="838200" cy="381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5257800" y="1981200"/>
            <a:ext cx="838200" cy="3810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7024509" y="1524000"/>
            <a:ext cx="2206053" cy="1015663"/>
          </a:xfrm>
          <a:prstGeom prst="rect">
            <a:avLst/>
          </a:prstGeom>
          <a:noFill/>
        </p:spPr>
        <p:txBody>
          <a:bodyPr wrap="none" rtlCol="0">
            <a:spAutoFit/>
          </a:bodyPr>
          <a:lstStyle/>
          <a:p>
            <a:r>
              <a:rPr lang="en-US" sz="2000" b="1" dirty="0" smtClean="0">
                <a:solidFill>
                  <a:srgbClr val="C00000"/>
                </a:solidFill>
              </a:rPr>
              <a:t>People  like cheap </a:t>
            </a:r>
          </a:p>
          <a:p>
            <a:r>
              <a:rPr lang="en-US" sz="2000" b="1" dirty="0" smtClean="0">
                <a:solidFill>
                  <a:srgbClr val="C00000"/>
                </a:solidFill>
              </a:rPr>
              <a:t>hotels because of </a:t>
            </a:r>
          </a:p>
          <a:p>
            <a:r>
              <a:rPr lang="en-US" sz="2000" b="1" dirty="0" smtClean="0">
                <a:solidFill>
                  <a:srgbClr val="C00000"/>
                </a:solidFill>
              </a:rPr>
              <a:t>good value </a:t>
            </a:r>
            <a:endParaRPr lang="en-US" sz="2000" b="1" dirty="0">
              <a:solidFill>
                <a:srgbClr val="C00000"/>
              </a:solidFill>
            </a:endParaRPr>
          </a:p>
        </p:txBody>
      </p:sp>
      <p:cxnSp>
        <p:nvCxnSpPr>
          <p:cNvPr id="13" name="Straight Arrow Connector 12"/>
          <p:cNvCxnSpPr/>
          <p:nvPr/>
        </p:nvCxnSpPr>
        <p:spPr bwMode="auto">
          <a:xfrm rot="10800000" flipV="1">
            <a:off x="5867400" y="1828800"/>
            <a:ext cx="1219200" cy="3810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14" name="TextBox 13"/>
          <p:cNvSpPr txBox="1"/>
          <p:nvPr/>
        </p:nvSpPr>
        <p:spPr>
          <a:xfrm>
            <a:off x="0" y="1828800"/>
            <a:ext cx="2005677" cy="1323439"/>
          </a:xfrm>
          <a:prstGeom prst="rect">
            <a:avLst/>
          </a:prstGeom>
          <a:noFill/>
        </p:spPr>
        <p:txBody>
          <a:bodyPr wrap="none" rtlCol="0">
            <a:spAutoFit/>
          </a:bodyPr>
          <a:lstStyle/>
          <a:p>
            <a:r>
              <a:rPr lang="en-US" sz="2000" b="1" dirty="0" smtClean="0">
                <a:solidFill>
                  <a:srgbClr val="C00000"/>
                </a:solidFill>
              </a:rPr>
              <a:t>People  like </a:t>
            </a:r>
          </a:p>
          <a:p>
            <a:r>
              <a:rPr lang="en-US" sz="2000" b="1" dirty="0" smtClean="0">
                <a:solidFill>
                  <a:srgbClr val="C00000"/>
                </a:solidFill>
              </a:rPr>
              <a:t>expensive hotels </a:t>
            </a:r>
          </a:p>
          <a:p>
            <a:r>
              <a:rPr lang="en-US" sz="2000" b="1" dirty="0" smtClean="0">
                <a:solidFill>
                  <a:srgbClr val="C00000"/>
                </a:solidFill>
              </a:rPr>
              <a:t>because of </a:t>
            </a:r>
          </a:p>
          <a:p>
            <a:r>
              <a:rPr lang="en-US" sz="2000" b="1" dirty="0" smtClean="0">
                <a:solidFill>
                  <a:srgbClr val="C00000"/>
                </a:solidFill>
              </a:rPr>
              <a:t>good service </a:t>
            </a:r>
            <a:endParaRPr lang="en-US" sz="2000" b="1" dirty="0">
              <a:solidFill>
                <a:srgbClr val="C00000"/>
              </a:solidFill>
            </a:endParaRPr>
          </a:p>
        </p:txBody>
      </p:sp>
      <p:cxnSp>
        <p:nvCxnSpPr>
          <p:cNvPr id="15" name="Straight Arrow Connector 14"/>
          <p:cNvCxnSpPr/>
          <p:nvPr/>
        </p:nvCxnSpPr>
        <p:spPr bwMode="auto">
          <a:xfrm>
            <a:off x="1600200" y="2667000"/>
            <a:ext cx="1676400" cy="4572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18" name="TextBox 17"/>
          <p:cNvSpPr txBox="1"/>
          <p:nvPr/>
        </p:nvSpPr>
        <p:spPr>
          <a:xfrm>
            <a:off x="0" y="3581400"/>
            <a:ext cx="2149948" cy="707886"/>
          </a:xfrm>
          <a:prstGeom prst="rect">
            <a:avLst/>
          </a:prstGeom>
          <a:noFill/>
        </p:spPr>
        <p:txBody>
          <a:bodyPr wrap="none" rtlCol="0">
            <a:spAutoFit/>
          </a:bodyPr>
          <a:lstStyle/>
          <a:p>
            <a:r>
              <a:rPr lang="en-US" sz="2000" b="1" dirty="0" smtClean="0"/>
              <a:t>Query: 0.9 value</a:t>
            </a:r>
          </a:p>
          <a:p>
            <a:r>
              <a:rPr lang="en-US" sz="2000" b="1" dirty="0" smtClean="0"/>
              <a:t>             0.1 others </a:t>
            </a:r>
            <a:endParaRPr lang="en-US" sz="2000" b="1" dirty="0"/>
          </a:p>
        </p:txBody>
      </p:sp>
      <p:sp>
        <p:nvSpPr>
          <p:cNvPr id="19" name="TextBox 18"/>
          <p:cNvSpPr txBox="1"/>
          <p:nvPr/>
        </p:nvSpPr>
        <p:spPr>
          <a:xfrm>
            <a:off x="0" y="4495800"/>
            <a:ext cx="2185214" cy="400110"/>
          </a:xfrm>
          <a:prstGeom prst="rect">
            <a:avLst/>
          </a:prstGeom>
          <a:noFill/>
        </p:spPr>
        <p:txBody>
          <a:bodyPr wrap="none" rtlCol="0">
            <a:spAutoFit/>
          </a:bodyPr>
          <a:lstStyle/>
          <a:p>
            <a:r>
              <a:rPr lang="en-US" sz="2000" b="1" dirty="0" smtClean="0">
                <a:solidFill>
                  <a:srgbClr val="C00000"/>
                </a:solidFill>
              </a:rPr>
              <a:t>Non-Personalized </a:t>
            </a:r>
            <a:endParaRPr lang="en-US" sz="2000" b="1" dirty="0">
              <a:solidFill>
                <a:srgbClr val="C00000"/>
              </a:solidFill>
            </a:endParaRPr>
          </a:p>
        </p:txBody>
      </p:sp>
      <p:sp>
        <p:nvSpPr>
          <p:cNvPr id="20" name="TextBox 19"/>
          <p:cNvSpPr txBox="1"/>
          <p:nvPr/>
        </p:nvSpPr>
        <p:spPr>
          <a:xfrm>
            <a:off x="228600" y="5562600"/>
            <a:ext cx="1643399" cy="400110"/>
          </a:xfrm>
          <a:prstGeom prst="rect">
            <a:avLst/>
          </a:prstGeom>
          <a:noFill/>
        </p:spPr>
        <p:txBody>
          <a:bodyPr wrap="none" rtlCol="0">
            <a:spAutoFit/>
          </a:bodyPr>
          <a:lstStyle/>
          <a:p>
            <a:r>
              <a:rPr lang="en-US" sz="2000" b="1" dirty="0" smtClean="0">
                <a:solidFill>
                  <a:srgbClr val="C00000"/>
                </a:solidFill>
              </a:rPr>
              <a:t>Personalized </a:t>
            </a:r>
            <a:endParaRPr lang="en-US" sz="2000" b="1" dirty="0">
              <a:solidFill>
                <a:srgbClr val="C00000"/>
              </a:solidFill>
            </a:endParaRPr>
          </a:p>
        </p:txBody>
      </p:sp>
      <p:cxnSp>
        <p:nvCxnSpPr>
          <p:cNvPr id="24" name="Straight Arrow Connector 23"/>
          <p:cNvCxnSpPr/>
          <p:nvPr/>
        </p:nvCxnSpPr>
        <p:spPr bwMode="auto">
          <a:xfrm>
            <a:off x="1752600" y="4876800"/>
            <a:ext cx="990600" cy="1588"/>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27" name="Straight Arrow Connector 26"/>
          <p:cNvCxnSpPr/>
          <p:nvPr/>
        </p:nvCxnSpPr>
        <p:spPr bwMode="auto">
          <a:xfrm>
            <a:off x="1828800" y="5791200"/>
            <a:ext cx="990600" cy="1588"/>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2" name="Slide Number Placeholder 1"/>
          <p:cNvSpPr>
            <a:spLocks noGrp="1"/>
          </p:cNvSpPr>
          <p:nvPr>
            <p:ph type="sldNum" sz="quarter" idx="12"/>
          </p:nvPr>
        </p:nvSpPr>
        <p:spPr/>
        <p:txBody>
          <a:bodyPr/>
          <a:lstStyle/>
          <a:p>
            <a:fld id="{16A14D8B-FB36-404D-91CA-CEC776FB33B4}" type="slidenum">
              <a:rPr lang="en-US" smtClean="0"/>
              <a:t>44</a:t>
            </a:fld>
            <a:endParaRPr lang="en-US"/>
          </a:p>
        </p:txBody>
      </p:sp>
    </p:spTree>
    <p:extLst>
      <p:ext uri="{BB962C8B-B14F-4D97-AF65-F5344CB8AC3E}">
        <p14:creationId xmlns:p14="http://schemas.microsoft.com/office/powerpoint/2010/main" val="4171058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524000"/>
            <a:ext cx="9144000" cy="1676400"/>
          </a:xfrm>
        </p:spPr>
        <p:txBody>
          <a:bodyPr>
            <a:noAutofit/>
          </a:bodyPr>
          <a:lstStyle/>
          <a:p>
            <a:r>
              <a:rPr lang="en-US" sz="3600" dirty="0"/>
              <a:t>How can we extend a search engine to </a:t>
            </a:r>
            <a:r>
              <a:rPr lang="en-US" sz="3600" dirty="0" smtClean="0"/>
              <a:t>leverage topic </a:t>
            </a:r>
            <a:r>
              <a:rPr lang="en-US" sz="3600" dirty="0"/>
              <a:t>models for text analysis?</a:t>
            </a:r>
            <a:br>
              <a:rPr lang="en-US" sz="3600" dirty="0"/>
            </a:br>
            <a:endParaRPr lang="en-US" sz="3600" dirty="0"/>
          </a:p>
        </p:txBody>
      </p:sp>
      <p:sp>
        <p:nvSpPr>
          <p:cNvPr id="6" name="Subtitle 5"/>
          <p:cNvSpPr>
            <a:spLocks noGrp="1"/>
          </p:cNvSpPr>
          <p:nvPr>
            <p:ph type="subTitle" idx="1"/>
          </p:nvPr>
        </p:nvSpPr>
        <p:spPr>
          <a:xfrm>
            <a:off x="304800" y="3276600"/>
            <a:ext cx="8382000" cy="1752600"/>
          </a:xfrm>
        </p:spPr>
        <p:txBody>
          <a:bodyPr>
            <a:normAutofit/>
          </a:bodyPr>
          <a:lstStyle/>
          <a:p>
            <a:r>
              <a:rPr lang="en-US" sz="3600" dirty="0" smtClean="0">
                <a:solidFill>
                  <a:schemeClr val="tx1"/>
                </a:solidFill>
              </a:rPr>
              <a:t>How should we extend a search engine to support text analysis in general? </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16A14D8B-FB36-404D-91CA-CEC776FB33B4}" type="slidenum">
              <a:rPr lang="en-US" smtClean="0"/>
              <a:t>45</a:t>
            </a:fld>
            <a:endParaRPr lang="en-US"/>
          </a:p>
        </p:txBody>
      </p:sp>
    </p:spTree>
    <p:extLst>
      <p:ext uri="{BB962C8B-B14F-4D97-AF65-F5344CB8AC3E}">
        <p14:creationId xmlns:p14="http://schemas.microsoft.com/office/powerpoint/2010/main" val="3631627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dirty="0" smtClean="0"/>
              <a:t>Analysis Engine based on Topic Models</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46</a:t>
            </a:fld>
            <a:endParaRPr lang="en-US"/>
          </a:p>
        </p:txBody>
      </p:sp>
      <p:sp>
        <p:nvSpPr>
          <p:cNvPr id="5" name="TextBox 4"/>
          <p:cNvSpPr txBox="1"/>
          <p:nvPr/>
        </p:nvSpPr>
        <p:spPr>
          <a:xfrm>
            <a:off x="914400" y="2209016"/>
            <a:ext cx="762901" cy="369332"/>
          </a:xfrm>
          <a:prstGeom prst="rect">
            <a:avLst/>
          </a:prstGeom>
          <a:noFill/>
        </p:spPr>
        <p:txBody>
          <a:bodyPr wrap="none" rtlCol="0">
            <a:spAutoFit/>
          </a:bodyPr>
          <a:lstStyle/>
          <a:p>
            <a:r>
              <a:rPr lang="en-US" dirty="0" smtClean="0"/>
              <a:t>Query</a:t>
            </a:r>
            <a:endParaRPr lang="en-US" dirty="0"/>
          </a:p>
        </p:txBody>
      </p:sp>
      <p:sp>
        <p:nvSpPr>
          <p:cNvPr id="6" name="Flowchart: Magnetic Disk 5"/>
          <p:cNvSpPr/>
          <p:nvPr/>
        </p:nvSpPr>
        <p:spPr>
          <a:xfrm>
            <a:off x="1390173" y="4800600"/>
            <a:ext cx="2362200" cy="16002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6065744"/>
              </p:ext>
            </p:extLst>
          </p:nvPr>
        </p:nvGraphicFramePr>
        <p:xfrm>
          <a:off x="5696428" y="5105400"/>
          <a:ext cx="2228372" cy="1097280"/>
        </p:xfrm>
        <a:graphic>
          <a:graphicData uri="http://schemas.openxmlformats.org/drawingml/2006/table">
            <a:tbl>
              <a:tblPr firstRow="1" bandRow="1">
                <a:tableStyleId>{5C22544A-7EE6-4342-B048-85BDC9FD1C3A}</a:tableStyleId>
              </a:tblPr>
              <a:tblGrid>
                <a:gridCol w="557093"/>
                <a:gridCol w="557093"/>
                <a:gridCol w="557093"/>
                <a:gridCol w="557093"/>
              </a:tblGrid>
              <a:tr h="33468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3468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3468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7" name="Flowchart: Multidocument 6"/>
          <p:cNvSpPr/>
          <p:nvPr/>
        </p:nvSpPr>
        <p:spPr>
          <a:xfrm>
            <a:off x="1555674" y="5486400"/>
            <a:ext cx="530352" cy="758952"/>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2306097" y="5499390"/>
            <a:ext cx="530352" cy="758952"/>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ultidocument 8"/>
          <p:cNvSpPr/>
          <p:nvPr/>
        </p:nvSpPr>
        <p:spPr>
          <a:xfrm>
            <a:off x="2971800" y="5486400"/>
            <a:ext cx="530352" cy="758952"/>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38037" y="3346992"/>
            <a:ext cx="1581627"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06478" y="3258234"/>
            <a:ext cx="1105239" cy="830997"/>
          </a:xfrm>
          <a:prstGeom prst="rect">
            <a:avLst/>
          </a:prstGeom>
          <a:noFill/>
        </p:spPr>
        <p:txBody>
          <a:bodyPr wrap="none" rtlCol="0">
            <a:spAutoFit/>
          </a:bodyPr>
          <a:lstStyle/>
          <a:p>
            <a:r>
              <a:rPr lang="en-US" sz="2400" b="1" dirty="0" smtClean="0"/>
              <a:t>Search </a:t>
            </a:r>
          </a:p>
          <a:p>
            <a:r>
              <a:rPr lang="en-US" sz="2400" b="1" dirty="0" smtClean="0"/>
              <a:t>Engine</a:t>
            </a:r>
            <a:endParaRPr lang="en-US" sz="2400" b="1" dirty="0"/>
          </a:p>
        </p:txBody>
      </p:sp>
      <p:sp>
        <p:nvSpPr>
          <p:cNvPr id="16" name="Right Arrow 15"/>
          <p:cNvSpPr/>
          <p:nvPr/>
        </p:nvSpPr>
        <p:spPr>
          <a:xfrm rot="16200000">
            <a:off x="1646459" y="44321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400" y="2133600"/>
            <a:ext cx="1134191" cy="486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205291" y="2133600"/>
            <a:ext cx="852285" cy="369332"/>
          </a:xfrm>
          <a:prstGeom prst="rect">
            <a:avLst/>
          </a:prstGeom>
          <a:noFill/>
        </p:spPr>
        <p:txBody>
          <a:bodyPr wrap="none" rtlCol="0">
            <a:spAutoFit/>
          </a:bodyPr>
          <a:lstStyle/>
          <a:p>
            <a:r>
              <a:rPr lang="en-US" dirty="0" smtClean="0"/>
              <a:t>Results</a:t>
            </a:r>
            <a:endParaRPr lang="en-US" dirty="0"/>
          </a:p>
        </p:txBody>
      </p:sp>
      <p:sp>
        <p:nvSpPr>
          <p:cNvPr id="25" name="Down Arrow 24"/>
          <p:cNvSpPr/>
          <p:nvPr/>
        </p:nvSpPr>
        <p:spPr>
          <a:xfrm>
            <a:off x="1595337" y="1675395"/>
            <a:ext cx="225513" cy="1658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2456985" y="2651771"/>
            <a:ext cx="268441" cy="6110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2446540" y="1676400"/>
            <a:ext cx="268441" cy="411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165349" y="1676400"/>
            <a:ext cx="5369051" cy="3392819"/>
            <a:chOff x="3165349" y="1676400"/>
            <a:chExt cx="5369051" cy="3392819"/>
          </a:xfrm>
        </p:grpSpPr>
        <p:sp>
          <p:nvSpPr>
            <p:cNvPr id="12" name="Rectangle 11"/>
            <p:cNvSpPr/>
            <p:nvPr/>
          </p:nvSpPr>
          <p:spPr>
            <a:xfrm>
              <a:off x="4114800" y="4108992"/>
              <a:ext cx="1581627" cy="762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83241" y="4065280"/>
              <a:ext cx="1138453" cy="830997"/>
            </a:xfrm>
            <a:prstGeom prst="rect">
              <a:avLst/>
            </a:prstGeom>
            <a:noFill/>
          </p:spPr>
          <p:txBody>
            <a:bodyPr wrap="none" rtlCol="0">
              <a:spAutoFit/>
            </a:bodyPr>
            <a:lstStyle/>
            <a:p>
              <a:r>
                <a:rPr lang="en-US" sz="2400" b="1" dirty="0" smtClean="0"/>
                <a:t>Topic </a:t>
              </a:r>
            </a:p>
            <a:p>
              <a:r>
                <a:rPr lang="en-US" sz="2400" b="1" dirty="0" smtClean="0"/>
                <a:t>Models</a:t>
              </a:r>
            </a:p>
          </p:txBody>
        </p:sp>
        <p:sp>
          <p:nvSpPr>
            <p:cNvPr id="14" name="Right Arrow 13"/>
            <p:cNvSpPr/>
            <p:nvPr/>
          </p:nvSpPr>
          <p:spPr>
            <a:xfrm rot="16200000">
              <a:off x="4661011" y="357451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687717">
              <a:off x="3165349" y="45845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2873028">
              <a:off x="5747569" y="44951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7135033" y="2329934"/>
              <a:ext cx="1399367" cy="1175266"/>
            </a:xfrm>
            <a:prstGeom prst="flowChartMagneticDisk">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7300534" y="2805668"/>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ultidocument 19"/>
            <p:cNvSpPr/>
            <p:nvPr/>
          </p:nvSpPr>
          <p:spPr>
            <a:xfrm>
              <a:off x="7753116" y="2805668"/>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ultidocument 20"/>
            <p:cNvSpPr/>
            <p:nvPr/>
          </p:nvSpPr>
          <p:spPr>
            <a:xfrm>
              <a:off x="8156766" y="2812412"/>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58245" y="2344447"/>
              <a:ext cx="1239698" cy="369332"/>
            </a:xfrm>
            <a:prstGeom prst="rect">
              <a:avLst/>
            </a:prstGeom>
            <a:noFill/>
          </p:spPr>
          <p:txBody>
            <a:bodyPr wrap="none" rtlCol="0">
              <a:spAutoFit/>
            </a:bodyPr>
            <a:lstStyle/>
            <a:p>
              <a:r>
                <a:rPr lang="en-US" b="1" dirty="0" smtClean="0"/>
                <a:t>Workspace</a:t>
              </a:r>
              <a:endParaRPr lang="en-US" b="1" dirty="0"/>
            </a:p>
          </p:txBody>
        </p:sp>
        <p:sp>
          <p:nvSpPr>
            <p:cNvPr id="28" name="Rectangle 27"/>
            <p:cNvSpPr/>
            <p:nvPr/>
          </p:nvSpPr>
          <p:spPr>
            <a:xfrm>
              <a:off x="3939747" y="2189451"/>
              <a:ext cx="2416363" cy="133090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62400" y="2180272"/>
              <a:ext cx="2272417" cy="1200329"/>
            </a:xfrm>
            <a:prstGeom prst="rect">
              <a:avLst/>
            </a:prstGeom>
            <a:noFill/>
          </p:spPr>
          <p:txBody>
            <a:bodyPr wrap="none" rtlCol="0">
              <a:spAutoFit/>
            </a:bodyPr>
            <a:lstStyle/>
            <a:p>
              <a:r>
                <a:rPr lang="en-US" b="1" dirty="0" smtClean="0"/>
                <a:t>Information Synthesis</a:t>
              </a:r>
            </a:p>
            <a:p>
              <a:r>
                <a:rPr lang="en-US" b="1" dirty="0" smtClean="0"/>
                <a:t>Comparison</a:t>
              </a:r>
            </a:p>
            <a:p>
              <a:r>
                <a:rPr lang="en-US" b="1" dirty="0" smtClean="0"/>
                <a:t>Summarization</a:t>
              </a:r>
            </a:p>
            <a:p>
              <a:r>
                <a:rPr lang="en-US" b="1" dirty="0" smtClean="0"/>
                <a:t>Categorization …</a:t>
              </a:r>
            </a:p>
          </p:txBody>
        </p:sp>
        <p:sp>
          <p:nvSpPr>
            <p:cNvPr id="30" name="Right Arrow 29"/>
            <p:cNvSpPr/>
            <p:nvPr/>
          </p:nvSpPr>
          <p:spPr>
            <a:xfrm>
              <a:off x="3352800" y="2286000"/>
              <a:ext cx="489204" cy="258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30"/>
            <p:cNvSpPr/>
            <p:nvPr/>
          </p:nvSpPr>
          <p:spPr>
            <a:xfrm>
              <a:off x="6477000" y="2768106"/>
              <a:ext cx="651322" cy="3560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Down Arrow 35"/>
            <p:cNvSpPr/>
            <p:nvPr/>
          </p:nvSpPr>
          <p:spPr>
            <a:xfrm>
              <a:off x="4842914" y="1676400"/>
              <a:ext cx="305016" cy="53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Down Arrow 36"/>
            <p:cNvSpPr/>
            <p:nvPr/>
          </p:nvSpPr>
          <p:spPr>
            <a:xfrm>
              <a:off x="7565710" y="1753384"/>
              <a:ext cx="305016" cy="53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030036" y="566755"/>
            <a:ext cx="7504364" cy="1108640"/>
            <a:chOff x="1030036" y="566755"/>
            <a:chExt cx="7504364" cy="1108640"/>
          </a:xfrm>
        </p:grpSpPr>
        <p:sp>
          <p:nvSpPr>
            <p:cNvPr id="33" name="Rectangle 32"/>
            <p:cNvSpPr/>
            <p:nvPr/>
          </p:nvSpPr>
          <p:spPr>
            <a:xfrm>
              <a:off x="1030036" y="1164993"/>
              <a:ext cx="7504364" cy="510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419708" y="1163766"/>
              <a:ext cx="3582776" cy="461665"/>
            </a:xfrm>
            <a:prstGeom prst="rect">
              <a:avLst/>
            </a:prstGeom>
            <a:solidFill>
              <a:srgbClr val="FFFF99"/>
            </a:solidFill>
          </p:spPr>
          <p:txBody>
            <a:bodyPr wrap="none" rtlCol="0">
              <a:spAutoFit/>
            </a:bodyPr>
            <a:lstStyle/>
            <a:p>
              <a:r>
                <a:rPr lang="en-US" sz="2400" b="1" dirty="0" smtClean="0"/>
                <a:t>Search + Analysis Interface</a:t>
              </a:r>
            </a:p>
          </p:txBody>
        </p:sp>
        <p:pic>
          <p:nvPicPr>
            <p:cNvPr id="38" name="Picture 7"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986" y="566755"/>
              <a:ext cx="544036" cy="555393"/>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Striped Right Arrow 31"/>
          <p:cNvSpPr/>
          <p:nvPr/>
        </p:nvSpPr>
        <p:spPr>
          <a:xfrm rot="10800000">
            <a:off x="3962400" y="5486400"/>
            <a:ext cx="1316229" cy="419680"/>
          </a:xfrm>
          <a:prstGeom prst="strip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2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Beyond Search: </a:t>
            </a:r>
            <a:br>
              <a:rPr lang="en-US" dirty="0" smtClean="0"/>
            </a:br>
            <a:r>
              <a:rPr lang="en-US" dirty="0" smtClean="0"/>
              <a:t>Toward a General Analysis Engine </a:t>
            </a:r>
            <a:endParaRPr lang="en-US" dirty="0"/>
          </a:p>
        </p:txBody>
      </p:sp>
      <p:graphicFrame>
        <p:nvGraphicFramePr>
          <p:cNvPr id="4" name="Diagram 3"/>
          <p:cNvGraphicFramePr/>
          <p:nvPr>
            <p:extLst>
              <p:ext uri="{D42A27DB-BD31-4B8C-83A1-F6EECF244321}">
                <p14:modId xmlns:p14="http://schemas.microsoft.com/office/powerpoint/2010/main" val="2457469789"/>
              </p:ext>
            </p:extLst>
          </p:nvPr>
        </p:nvGraphicFramePr>
        <p:xfrm>
          <a:off x="647700" y="3475827"/>
          <a:ext cx="3124200" cy="194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2"/>
          <p:cNvGrpSpPr>
            <a:grpSpLocks/>
          </p:cNvGrpSpPr>
          <p:nvPr/>
        </p:nvGrpSpPr>
        <p:grpSpPr bwMode="auto">
          <a:xfrm>
            <a:off x="3683806" y="3048588"/>
            <a:ext cx="2284387" cy="2305050"/>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p:nvPr/>
        </p:nvSpPr>
        <p:spPr>
          <a:xfrm>
            <a:off x="2274130" y="3074661"/>
            <a:ext cx="2551870" cy="554730"/>
          </a:xfrm>
          <a:custGeom>
            <a:avLst/>
            <a:gdLst>
              <a:gd name="connsiteX0" fmla="*/ 0 w 3759200"/>
              <a:gd name="connsiteY0" fmla="*/ 708893 h 708893"/>
              <a:gd name="connsiteX1" fmla="*/ 1364343 w 3759200"/>
              <a:gd name="connsiteY1" fmla="*/ 41236 h 708893"/>
              <a:gd name="connsiteX2" fmla="*/ 3759200 w 3759200"/>
              <a:gd name="connsiteY2" fmla="*/ 128321 h 708893"/>
            </a:gdLst>
            <a:ahLst/>
            <a:cxnLst>
              <a:cxn ang="0">
                <a:pos x="connsiteX0" y="connsiteY0"/>
              </a:cxn>
              <a:cxn ang="0">
                <a:pos x="connsiteX1" y="connsiteY1"/>
              </a:cxn>
              <a:cxn ang="0">
                <a:pos x="connsiteX2" y="connsiteY2"/>
              </a:cxn>
            </a:cxnLst>
            <a:rect l="l" t="t" r="r" b="b"/>
            <a:pathLst>
              <a:path w="3759200" h="708893">
                <a:moveTo>
                  <a:pt x="0" y="708893"/>
                </a:moveTo>
                <a:cubicBezTo>
                  <a:pt x="368905" y="423445"/>
                  <a:pt x="737810" y="137998"/>
                  <a:pt x="1364343" y="41236"/>
                </a:cubicBezTo>
                <a:cubicBezTo>
                  <a:pt x="1990876" y="-55526"/>
                  <a:pt x="2875038" y="36397"/>
                  <a:pt x="3759200" y="128321"/>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39043" y="4467591"/>
            <a:ext cx="957844" cy="45719"/>
          </a:xfrm>
          <a:custGeom>
            <a:avLst/>
            <a:gdLst>
              <a:gd name="connsiteX0" fmla="*/ 0 w 2162628"/>
              <a:gd name="connsiteY0" fmla="*/ 566057 h 566057"/>
              <a:gd name="connsiteX1" fmla="*/ 2162628 w 2162628"/>
              <a:gd name="connsiteY1" fmla="*/ 0 h 566057"/>
            </a:gdLst>
            <a:ahLst/>
            <a:cxnLst>
              <a:cxn ang="0">
                <a:pos x="connsiteX0" y="connsiteY0"/>
              </a:cxn>
              <a:cxn ang="0">
                <a:pos x="connsiteX1" y="connsiteY1"/>
              </a:cxn>
            </a:cxnLst>
            <a:rect l="l" t="t" r="r" b="b"/>
            <a:pathLst>
              <a:path w="2162628" h="566057">
                <a:moveTo>
                  <a:pt x="0" y="566057"/>
                </a:moveTo>
                <a:lnTo>
                  <a:pt x="2162628" y="0"/>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471641" y="5181600"/>
            <a:ext cx="1433286" cy="540971"/>
          </a:xfrm>
          <a:custGeom>
            <a:avLst/>
            <a:gdLst>
              <a:gd name="connsiteX0" fmla="*/ 0 w 2423886"/>
              <a:gd name="connsiteY0" fmla="*/ 493486 h 540971"/>
              <a:gd name="connsiteX1" fmla="*/ 1465943 w 2423886"/>
              <a:gd name="connsiteY1" fmla="*/ 493486 h 540971"/>
              <a:gd name="connsiteX2" fmla="*/ 2423886 w 2423886"/>
              <a:gd name="connsiteY2" fmla="*/ 0 h 540971"/>
            </a:gdLst>
            <a:ahLst/>
            <a:cxnLst>
              <a:cxn ang="0">
                <a:pos x="connsiteX0" y="connsiteY0"/>
              </a:cxn>
              <a:cxn ang="0">
                <a:pos x="connsiteX1" y="connsiteY1"/>
              </a:cxn>
              <a:cxn ang="0">
                <a:pos x="connsiteX2" y="connsiteY2"/>
              </a:cxn>
            </a:cxnLst>
            <a:rect l="l" t="t" r="r" b="b"/>
            <a:pathLst>
              <a:path w="2423886" h="540971">
                <a:moveTo>
                  <a:pt x="0" y="493486"/>
                </a:moveTo>
                <a:cubicBezTo>
                  <a:pt x="530981" y="534610"/>
                  <a:pt x="1061962" y="575734"/>
                  <a:pt x="1465943" y="493486"/>
                </a:cubicBezTo>
                <a:cubicBezTo>
                  <a:pt x="1869924" y="411238"/>
                  <a:pt x="2146905" y="205619"/>
                  <a:pt x="2423886" y="0"/>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1" name="Picture 7" descr="C:\Program Files\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5621" y="1193540"/>
            <a:ext cx="838200" cy="8556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Microsoft Office\MEDIA\CAGCAT10\j0234687.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20784" y="3074661"/>
            <a:ext cx="1306381" cy="7696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010400" y="4037906"/>
            <a:ext cx="1728358" cy="923330"/>
          </a:xfrm>
          <a:prstGeom prst="rect">
            <a:avLst/>
          </a:prstGeom>
          <a:noFill/>
        </p:spPr>
        <p:txBody>
          <a:bodyPr wrap="none" rtlCol="0">
            <a:spAutoFit/>
          </a:bodyPr>
          <a:lstStyle/>
          <a:p>
            <a:r>
              <a:rPr lang="en-US" dirty="0" smtClean="0"/>
              <a:t>Decision Making</a:t>
            </a:r>
          </a:p>
          <a:p>
            <a:r>
              <a:rPr lang="en-US" dirty="0" smtClean="0"/>
              <a:t>Learning </a:t>
            </a:r>
          </a:p>
          <a:p>
            <a:r>
              <a:rPr lang="en-US" dirty="0" smtClean="0"/>
              <a:t>…</a:t>
            </a:r>
            <a:endParaRPr lang="en-US" dirty="0"/>
          </a:p>
        </p:txBody>
      </p:sp>
      <p:sp>
        <p:nvSpPr>
          <p:cNvPr id="16" name="TextBox 15"/>
          <p:cNvSpPr txBox="1"/>
          <p:nvPr/>
        </p:nvSpPr>
        <p:spPr>
          <a:xfrm>
            <a:off x="6147066" y="1406826"/>
            <a:ext cx="2360198" cy="461665"/>
          </a:xfrm>
          <a:prstGeom prst="rect">
            <a:avLst/>
          </a:prstGeom>
          <a:noFill/>
        </p:spPr>
        <p:txBody>
          <a:bodyPr wrap="none" rtlCol="0">
            <a:spAutoFit/>
          </a:bodyPr>
          <a:lstStyle/>
          <a:p>
            <a:r>
              <a:rPr lang="en-US" sz="2400" b="1" dirty="0" smtClean="0"/>
              <a:t>Task Completion </a:t>
            </a:r>
            <a:endParaRPr lang="en-US" sz="2400" b="1" dirty="0"/>
          </a:p>
        </p:txBody>
      </p:sp>
      <p:sp>
        <p:nvSpPr>
          <p:cNvPr id="17" name="Right Arrow 16"/>
          <p:cNvSpPr/>
          <p:nvPr/>
        </p:nvSpPr>
        <p:spPr>
          <a:xfrm>
            <a:off x="5907967" y="41544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95600" y="2445328"/>
            <a:ext cx="4793172" cy="461665"/>
          </a:xfrm>
          <a:prstGeom prst="rect">
            <a:avLst/>
          </a:prstGeom>
          <a:noFill/>
        </p:spPr>
        <p:txBody>
          <a:bodyPr wrap="square" rtlCol="0">
            <a:spAutoFit/>
          </a:bodyPr>
          <a:lstStyle/>
          <a:p>
            <a:r>
              <a:rPr lang="en-US" sz="2400" b="1" dirty="0" smtClean="0"/>
              <a:t>Information Synthesis  &amp; Analysis </a:t>
            </a:r>
            <a:endParaRPr lang="en-US" sz="2400" b="1" dirty="0"/>
          </a:p>
        </p:txBody>
      </p:sp>
      <p:sp>
        <p:nvSpPr>
          <p:cNvPr id="21" name="TextBox 20"/>
          <p:cNvSpPr txBox="1"/>
          <p:nvPr/>
        </p:nvSpPr>
        <p:spPr>
          <a:xfrm>
            <a:off x="838200" y="2445327"/>
            <a:ext cx="1174168" cy="461665"/>
          </a:xfrm>
          <a:prstGeom prst="rect">
            <a:avLst/>
          </a:prstGeom>
          <a:noFill/>
        </p:spPr>
        <p:txBody>
          <a:bodyPr wrap="none" rtlCol="0">
            <a:spAutoFit/>
          </a:bodyPr>
          <a:lstStyle/>
          <a:p>
            <a:r>
              <a:rPr lang="en-US" sz="2400" b="1" dirty="0" smtClean="0"/>
              <a:t>Search  </a:t>
            </a:r>
            <a:endParaRPr lang="en-US" sz="2400" b="1" dirty="0"/>
          </a:p>
        </p:txBody>
      </p:sp>
      <p:sp>
        <p:nvSpPr>
          <p:cNvPr id="18" name="Right Arrow 17"/>
          <p:cNvSpPr/>
          <p:nvPr/>
        </p:nvSpPr>
        <p:spPr>
          <a:xfrm>
            <a:off x="2012368" y="2586923"/>
            <a:ext cx="738260" cy="263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245153" y="1558090"/>
            <a:ext cx="738260" cy="263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16A14D8B-FB36-404D-91CA-CEC776FB33B4}" type="slidenum">
              <a:rPr lang="en-US" smtClean="0"/>
              <a:t>47</a:t>
            </a:fld>
            <a:endParaRPr lang="en-US"/>
          </a:p>
        </p:txBody>
      </p:sp>
      <p:sp>
        <p:nvSpPr>
          <p:cNvPr id="3" name="Rectangle 2"/>
          <p:cNvSpPr/>
          <p:nvPr/>
        </p:nvSpPr>
        <p:spPr>
          <a:xfrm>
            <a:off x="680603" y="2057400"/>
            <a:ext cx="8077200" cy="434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44721" y="5446799"/>
            <a:ext cx="3589381" cy="707886"/>
          </a:xfrm>
          <a:prstGeom prst="rect">
            <a:avLst/>
          </a:prstGeom>
          <a:noFill/>
        </p:spPr>
        <p:txBody>
          <a:bodyPr wrap="none" rtlCol="0">
            <a:spAutoFit/>
          </a:bodyPr>
          <a:lstStyle/>
          <a:p>
            <a:r>
              <a:rPr lang="en-US" sz="4000" b="1" dirty="0" smtClean="0">
                <a:solidFill>
                  <a:srgbClr val="C00000"/>
                </a:solidFill>
              </a:rPr>
              <a:t>Analysis Engine </a:t>
            </a:r>
            <a:endParaRPr lang="en-US" sz="4000" b="1" dirty="0">
              <a:solidFill>
                <a:srgbClr val="C00000"/>
              </a:solidFill>
            </a:endParaRPr>
          </a:p>
        </p:txBody>
      </p:sp>
    </p:spTree>
    <p:extLst>
      <p:ext uri="{BB962C8B-B14F-4D97-AF65-F5344CB8AC3E}">
        <p14:creationId xmlns:p14="http://schemas.microsoft.com/office/powerpoint/2010/main" val="3127874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Building a General Analysis Engine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 “task” and how can we formally model a task? (task vs. intent vs. information needs)</a:t>
            </a:r>
          </a:p>
          <a:p>
            <a:r>
              <a:rPr lang="en-US" dirty="0" smtClean="0"/>
              <a:t>How to design a task specification language?</a:t>
            </a:r>
          </a:p>
          <a:p>
            <a:r>
              <a:rPr lang="en-US" dirty="0" smtClean="0">
                <a:solidFill>
                  <a:srgbClr val="0033CC"/>
                </a:solidFill>
              </a:rPr>
              <a:t>How do we design a set of general analysis operators to accommodate many different tasks?</a:t>
            </a:r>
          </a:p>
          <a:p>
            <a:r>
              <a:rPr lang="en-US" dirty="0" smtClean="0"/>
              <a:t>What does ranking mean in an analysis engine (ranking terms, documents, topics, operators)?  </a:t>
            </a:r>
          </a:p>
          <a:p>
            <a:r>
              <a:rPr lang="en-US" dirty="0" smtClean="0"/>
              <a:t>What should the user interface look like?</a:t>
            </a:r>
          </a:p>
          <a:p>
            <a:r>
              <a:rPr lang="en-US" dirty="0" smtClean="0">
                <a:solidFill>
                  <a:srgbClr val="0033CC"/>
                </a:solidFill>
              </a:rPr>
              <a:t>How can we seamlessly integrate search and analysis? </a:t>
            </a:r>
          </a:p>
          <a:p>
            <a:r>
              <a:rPr lang="en-US" dirty="0" smtClean="0"/>
              <a:t>How should we evaluate an analysis engine? </a:t>
            </a:r>
          </a:p>
          <a:p>
            <a:r>
              <a:rPr lang="en-US" dirty="0" smtClean="0"/>
              <a:t>…</a:t>
            </a:r>
          </a:p>
        </p:txBody>
      </p:sp>
      <p:sp>
        <p:nvSpPr>
          <p:cNvPr id="4" name="Slide Number Placeholder 3"/>
          <p:cNvSpPr>
            <a:spLocks noGrp="1"/>
          </p:cNvSpPr>
          <p:nvPr>
            <p:ph type="sldNum" sz="quarter" idx="12"/>
          </p:nvPr>
        </p:nvSpPr>
        <p:spPr/>
        <p:txBody>
          <a:bodyPr/>
          <a:lstStyle/>
          <a:p>
            <a:fld id="{16A14D8B-FB36-404D-91CA-CEC776FB33B4}" type="slidenum">
              <a:rPr lang="en-US" smtClean="0"/>
              <a:t>48</a:t>
            </a:fld>
            <a:endParaRPr lang="en-US"/>
          </a:p>
        </p:txBody>
      </p:sp>
    </p:spTree>
    <p:extLst>
      <p:ext uri="{BB962C8B-B14F-4D97-AF65-F5344CB8AC3E}">
        <p14:creationId xmlns:p14="http://schemas.microsoft.com/office/powerpoint/2010/main" val="926599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dirty="0" smtClean="0"/>
              <a:t>Analysis Operators</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49</a:t>
            </a:fld>
            <a:endParaRPr lang="en-US"/>
          </a:p>
        </p:txBody>
      </p:sp>
      <p:grpSp>
        <p:nvGrpSpPr>
          <p:cNvPr id="3" name="Group 2"/>
          <p:cNvGrpSpPr/>
          <p:nvPr/>
        </p:nvGrpSpPr>
        <p:grpSpPr>
          <a:xfrm>
            <a:off x="304800" y="1013410"/>
            <a:ext cx="2081091" cy="891590"/>
            <a:chOff x="304800" y="1013410"/>
            <a:chExt cx="2081091" cy="891590"/>
          </a:xfrm>
        </p:grpSpPr>
        <p:sp>
          <p:nvSpPr>
            <p:cNvPr id="6" name="Flowchart: Multidocument 5"/>
            <p:cNvSpPr/>
            <p:nvPr/>
          </p:nvSpPr>
          <p:spPr>
            <a:xfrm>
              <a:off x="304800" y="14371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411498" y="1159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648224" y="1335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2110175" y="1260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65800" y="138999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5800" y="1013410"/>
              <a:ext cx="824265" cy="400110"/>
            </a:xfrm>
            <a:prstGeom prst="rect">
              <a:avLst/>
            </a:prstGeom>
            <a:noFill/>
          </p:spPr>
          <p:txBody>
            <a:bodyPr wrap="none" rtlCol="0">
              <a:spAutoFit/>
            </a:bodyPr>
            <a:lstStyle/>
            <a:p>
              <a:r>
                <a:rPr lang="en-US" sz="2000" b="1" dirty="0" smtClean="0"/>
                <a:t>Select</a:t>
              </a:r>
              <a:endParaRPr lang="en-US" sz="2000" b="1" dirty="0"/>
            </a:p>
          </p:txBody>
        </p:sp>
      </p:grpSp>
      <p:grpSp>
        <p:nvGrpSpPr>
          <p:cNvPr id="5" name="Group 4"/>
          <p:cNvGrpSpPr/>
          <p:nvPr/>
        </p:nvGrpSpPr>
        <p:grpSpPr>
          <a:xfrm>
            <a:off x="3125200" y="838200"/>
            <a:ext cx="2285000" cy="1094853"/>
            <a:chOff x="3125200" y="838200"/>
            <a:chExt cx="2285000" cy="1094853"/>
          </a:xfrm>
        </p:grpSpPr>
        <p:sp>
          <p:nvSpPr>
            <p:cNvPr id="16" name="Flowchart: Multidocument 15"/>
            <p:cNvSpPr/>
            <p:nvPr/>
          </p:nvSpPr>
          <p:spPr>
            <a:xfrm>
              <a:off x="3125200" y="1435503"/>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3231898" y="1157762"/>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ultidocument 17"/>
            <p:cNvSpPr/>
            <p:nvPr/>
          </p:nvSpPr>
          <p:spPr>
            <a:xfrm>
              <a:off x="3468624" y="1333546"/>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5134484" y="838200"/>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675066" y="102935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86200" y="1011796"/>
              <a:ext cx="657552" cy="400110"/>
            </a:xfrm>
            <a:prstGeom prst="rect">
              <a:avLst/>
            </a:prstGeom>
            <a:noFill/>
          </p:spPr>
          <p:txBody>
            <a:bodyPr wrap="none" rtlCol="0">
              <a:spAutoFit/>
            </a:bodyPr>
            <a:lstStyle/>
            <a:p>
              <a:r>
                <a:rPr lang="en-US" sz="2000" b="1" dirty="0" smtClean="0"/>
                <a:t>Split</a:t>
              </a:r>
              <a:endParaRPr lang="en-US" sz="2000" b="1" dirty="0"/>
            </a:p>
          </p:txBody>
        </p:sp>
        <p:sp>
          <p:nvSpPr>
            <p:cNvPr id="22" name="Right Arrow 21"/>
            <p:cNvSpPr/>
            <p:nvPr/>
          </p:nvSpPr>
          <p:spPr>
            <a:xfrm>
              <a:off x="3922240" y="1395265"/>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675066" y="175048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77284" y="1119346"/>
              <a:ext cx="468398" cy="584775"/>
            </a:xfrm>
            <a:prstGeom prst="rect">
              <a:avLst/>
            </a:prstGeom>
            <a:noFill/>
          </p:spPr>
          <p:txBody>
            <a:bodyPr wrap="none" rtlCol="0">
              <a:spAutoFit/>
            </a:bodyPr>
            <a:lstStyle/>
            <a:p>
              <a:r>
                <a:rPr lang="en-US" sz="3200" dirty="0" smtClean="0"/>
                <a:t>…</a:t>
              </a:r>
              <a:endParaRPr lang="en-US" sz="3200" dirty="0"/>
            </a:p>
          </p:txBody>
        </p:sp>
        <p:sp>
          <p:nvSpPr>
            <p:cNvPr id="28" name="Rectangle 27"/>
            <p:cNvSpPr/>
            <p:nvPr/>
          </p:nvSpPr>
          <p:spPr>
            <a:xfrm>
              <a:off x="4601084" y="1119347"/>
              <a:ext cx="45719" cy="72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ultidocument 28"/>
            <p:cNvSpPr/>
            <p:nvPr/>
          </p:nvSpPr>
          <p:spPr>
            <a:xfrm>
              <a:off x="5141797" y="1669445"/>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346633" y="685800"/>
            <a:ext cx="2035367" cy="2667000"/>
            <a:chOff x="6346633" y="685800"/>
            <a:chExt cx="2035367" cy="2667000"/>
          </a:xfrm>
        </p:grpSpPr>
        <p:sp>
          <p:nvSpPr>
            <p:cNvPr id="33" name="Oval 32"/>
            <p:cNvSpPr/>
            <p:nvPr/>
          </p:nvSpPr>
          <p:spPr>
            <a:xfrm>
              <a:off x="6346633" y="1089539"/>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95144" y="1085910"/>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31302" y="685800"/>
              <a:ext cx="1120178" cy="400110"/>
            </a:xfrm>
            <a:prstGeom prst="rect">
              <a:avLst/>
            </a:prstGeom>
            <a:noFill/>
          </p:spPr>
          <p:txBody>
            <a:bodyPr wrap="none" rtlCol="0">
              <a:spAutoFit/>
            </a:bodyPr>
            <a:lstStyle/>
            <a:p>
              <a:r>
                <a:rPr lang="en-US" sz="2000" b="1" dirty="0" smtClean="0"/>
                <a:t>Intersect</a:t>
              </a:r>
              <a:endParaRPr lang="en-US" sz="2000" b="1" dirty="0"/>
            </a:p>
          </p:txBody>
        </p:sp>
        <p:sp>
          <p:nvSpPr>
            <p:cNvPr id="36" name="Oval 35"/>
            <p:cNvSpPr/>
            <p:nvPr/>
          </p:nvSpPr>
          <p:spPr>
            <a:xfrm>
              <a:off x="6422833" y="2587171"/>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71344" y="2583542"/>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907502" y="2183432"/>
              <a:ext cx="827471" cy="400110"/>
            </a:xfrm>
            <a:prstGeom prst="rect">
              <a:avLst/>
            </a:prstGeom>
            <a:noFill/>
          </p:spPr>
          <p:txBody>
            <a:bodyPr wrap="none" rtlCol="0">
              <a:spAutoFit/>
            </a:bodyPr>
            <a:lstStyle/>
            <a:p>
              <a:r>
                <a:rPr lang="en-US" sz="2000" b="1" dirty="0" smtClean="0"/>
                <a:t>Union</a:t>
              </a:r>
              <a:endParaRPr lang="en-US" sz="2000" b="1" dirty="0"/>
            </a:p>
          </p:txBody>
        </p:sp>
        <p:sp>
          <p:nvSpPr>
            <p:cNvPr id="39" name="Oval 38"/>
            <p:cNvSpPr/>
            <p:nvPr/>
          </p:nvSpPr>
          <p:spPr>
            <a:xfrm>
              <a:off x="7239000" y="12419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1628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152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39000" y="1543110"/>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42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8945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469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5897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421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23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469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1993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327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851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0375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189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20060" y="2656113"/>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56567" y="3044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0375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27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707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808967" y="3196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80964" y="2286000"/>
            <a:ext cx="2200636" cy="1449215"/>
            <a:chOff x="2980964" y="2286000"/>
            <a:chExt cx="2200636" cy="1449215"/>
          </a:xfrm>
        </p:grpSpPr>
        <p:sp>
          <p:nvSpPr>
            <p:cNvPr id="30" name="Flowchart: Multidocument 29"/>
            <p:cNvSpPr/>
            <p:nvPr/>
          </p:nvSpPr>
          <p:spPr>
            <a:xfrm>
              <a:off x="2980964" y="2886471"/>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ultidocument 30"/>
            <p:cNvSpPr/>
            <p:nvPr/>
          </p:nvSpPr>
          <p:spPr>
            <a:xfrm>
              <a:off x="3087662" y="2608730"/>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p:cNvSpPr/>
            <p:nvPr/>
          </p:nvSpPr>
          <p:spPr>
            <a:xfrm>
              <a:off x="3324388" y="2784514"/>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3668813" y="2832397"/>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668813" y="2455808"/>
              <a:ext cx="734753" cy="400110"/>
            </a:xfrm>
            <a:prstGeom prst="rect">
              <a:avLst/>
            </a:prstGeom>
            <a:noFill/>
          </p:spPr>
          <p:txBody>
            <a:bodyPr wrap="none" rtlCol="0">
              <a:spAutoFit/>
            </a:bodyPr>
            <a:lstStyle/>
            <a:p>
              <a:r>
                <a:rPr lang="en-US" sz="2000" b="1" dirty="0" smtClean="0"/>
                <a:t>Topic</a:t>
              </a:r>
              <a:endParaRPr lang="en-US" sz="2000" b="1" dirty="0"/>
            </a:p>
          </p:txBody>
        </p:sp>
        <p:pic>
          <p:nvPicPr>
            <p:cNvPr id="14338"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491" y="2286000"/>
              <a:ext cx="661109" cy="5631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249" y="3172048"/>
              <a:ext cx="661109" cy="563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585869" y="3867090"/>
            <a:ext cx="2576931" cy="933510"/>
            <a:chOff x="4585869" y="3867090"/>
            <a:chExt cx="2576931" cy="933510"/>
          </a:xfrm>
        </p:grpSpPr>
        <p:pic>
          <p:nvPicPr>
            <p:cNvPr id="7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869" y="4047069"/>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371320" y="4244222"/>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95120" y="3867090"/>
              <a:ext cx="1137940" cy="400110"/>
            </a:xfrm>
            <a:prstGeom prst="rect">
              <a:avLst/>
            </a:prstGeom>
            <a:noFill/>
          </p:spPr>
          <p:txBody>
            <a:bodyPr wrap="none" rtlCol="0">
              <a:spAutoFit/>
            </a:bodyPr>
            <a:lstStyle/>
            <a:p>
              <a:r>
                <a:rPr lang="en-US" sz="2000" b="1" dirty="0" smtClean="0"/>
                <a:t>Interpret</a:t>
              </a:r>
              <a:endParaRPr lang="en-US" sz="2000" b="1" dirty="0"/>
            </a:p>
          </p:txBody>
        </p:sp>
        <p:sp>
          <p:nvSpPr>
            <p:cNvPr id="75" name="Flowchart: Multidocument 74"/>
            <p:cNvSpPr/>
            <p:nvPr/>
          </p:nvSpPr>
          <p:spPr>
            <a:xfrm>
              <a:off x="6554200" y="43327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ultidocument 75"/>
            <p:cNvSpPr/>
            <p:nvPr/>
          </p:nvSpPr>
          <p:spPr>
            <a:xfrm>
              <a:off x="6660898" y="40549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ultidocument 76"/>
            <p:cNvSpPr/>
            <p:nvPr/>
          </p:nvSpPr>
          <p:spPr>
            <a:xfrm>
              <a:off x="6897624" y="42307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6" name="Table 85"/>
          <p:cNvGraphicFramePr>
            <a:graphicFrameLocks noGrp="1"/>
          </p:cNvGraphicFramePr>
          <p:nvPr>
            <p:extLst>
              <p:ext uri="{D42A27DB-BD31-4B8C-83A1-F6EECF244321}">
                <p14:modId xmlns:p14="http://schemas.microsoft.com/office/powerpoint/2010/main" val="3537729150"/>
              </p:ext>
            </p:extLst>
          </p:nvPr>
        </p:nvGraphicFramePr>
        <p:xfrm>
          <a:off x="5205295" y="5141368"/>
          <a:ext cx="2932167" cy="1097280"/>
        </p:xfrm>
        <a:graphic>
          <a:graphicData uri="http://schemas.openxmlformats.org/drawingml/2006/table">
            <a:tbl>
              <a:tblPr firstRow="1" bandRow="1">
                <a:tableStyleId>{5C22544A-7EE6-4342-B048-85BDC9FD1C3A}</a:tableStyleId>
              </a:tblPr>
              <a:tblGrid>
                <a:gridCol w="1043105"/>
                <a:gridCol w="911673"/>
                <a:gridCol w="977389"/>
              </a:tblGrid>
              <a:tr h="328207">
                <a:tc>
                  <a:txBody>
                    <a:bodyPr/>
                    <a:lstStyle/>
                    <a:p>
                      <a:r>
                        <a:rPr lang="en-US" dirty="0" smtClean="0"/>
                        <a:t>Common</a:t>
                      </a:r>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tr>
              <a:tr h="328207">
                <a:tc>
                  <a:txBody>
                    <a:bodyPr/>
                    <a:lstStyle/>
                    <a:p>
                      <a:endParaRPr lang="en-US"/>
                    </a:p>
                  </a:txBody>
                  <a:tcPr/>
                </a:tc>
                <a:tc>
                  <a:txBody>
                    <a:bodyPr/>
                    <a:lstStyle/>
                    <a:p>
                      <a:endParaRPr lang="en-US"/>
                    </a:p>
                  </a:txBody>
                  <a:tcPr/>
                </a:tc>
                <a:tc>
                  <a:txBody>
                    <a:bodyPr/>
                    <a:lstStyle/>
                    <a:p>
                      <a:endParaRPr lang="en-US" dirty="0"/>
                    </a:p>
                  </a:txBody>
                  <a:tcPr/>
                </a:tc>
              </a:tr>
              <a:tr h="328207">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pSp>
        <p:nvGrpSpPr>
          <p:cNvPr id="23" name="Group 22"/>
          <p:cNvGrpSpPr/>
          <p:nvPr/>
        </p:nvGrpSpPr>
        <p:grpSpPr>
          <a:xfrm>
            <a:off x="1338391" y="4802015"/>
            <a:ext cx="6738809" cy="1493719"/>
            <a:chOff x="1338391" y="4802015"/>
            <a:chExt cx="6738809" cy="1493719"/>
          </a:xfrm>
        </p:grpSpPr>
        <p:sp>
          <p:nvSpPr>
            <p:cNvPr id="78" name="Flowchart: Multidocument 77"/>
            <p:cNvSpPr/>
            <p:nvPr/>
          </p:nvSpPr>
          <p:spPr>
            <a:xfrm>
              <a:off x="1338391" y="4802015"/>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ultidocument 78"/>
            <p:cNvSpPr/>
            <p:nvPr/>
          </p:nvSpPr>
          <p:spPr>
            <a:xfrm>
              <a:off x="1635016" y="5294102"/>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ultidocument 79"/>
            <p:cNvSpPr/>
            <p:nvPr/>
          </p:nvSpPr>
          <p:spPr>
            <a:xfrm>
              <a:off x="2108509" y="580070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1959328" y="5048058"/>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057400" y="5446501"/>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514600" y="5800703"/>
              <a:ext cx="1055587" cy="2206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3734349" y="5546001"/>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734349" y="5169412"/>
              <a:ext cx="1149995" cy="400110"/>
            </a:xfrm>
            <a:prstGeom prst="rect">
              <a:avLst/>
            </a:prstGeom>
            <a:noFill/>
          </p:spPr>
          <p:txBody>
            <a:bodyPr wrap="none" rtlCol="0">
              <a:spAutoFit/>
            </a:bodyPr>
            <a:lstStyle/>
            <a:p>
              <a:r>
                <a:rPr lang="en-US" sz="2000" b="1" dirty="0" smtClean="0"/>
                <a:t>Compare</a:t>
              </a:r>
              <a:endParaRPr lang="en-US" sz="2000" b="1" dirty="0"/>
            </a:p>
          </p:txBody>
        </p:sp>
        <p:pic>
          <p:nvPicPr>
            <p:cNvPr id="90"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905" y="55047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745" y="5531707"/>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603" y="546934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92013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683" y="58095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283" y="5867400"/>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77127" y="2678316"/>
            <a:ext cx="1961273" cy="1360284"/>
            <a:chOff x="477127" y="2678316"/>
            <a:chExt cx="1961273" cy="1360284"/>
          </a:xfrm>
        </p:grpSpPr>
        <p:pic>
          <p:nvPicPr>
            <p:cNvPr id="8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27" y="2727900"/>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84" name="Flowchart: Multidocument 83"/>
            <p:cNvSpPr/>
            <p:nvPr/>
          </p:nvSpPr>
          <p:spPr>
            <a:xfrm>
              <a:off x="766325" y="3546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2162684" y="2988411"/>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41328" y="2678316"/>
              <a:ext cx="1096775" cy="400110"/>
            </a:xfrm>
            <a:prstGeom prst="rect">
              <a:avLst/>
            </a:prstGeom>
            <a:noFill/>
          </p:spPr>
          <p:txBody>
            <a:bodyPr wrap="none" rtlCol="0">
              <a:spAutoFit/>
            </a:bodyPr>
            <a:lstStyle/>
            <a:p>
              <a:r>
                <a:rPr lang="en-US" sz="2000" b="1" dirty="0" smtClean="0"/>
                <a:t>Ranking </a:t>
              </a:r>
              <a:endParaRPr lang="en-US" sz="2000" b="1" dirty="0"/>
            </a:p>
          </p:txBody>
        </p:sp>
        <p:sp>
          <p:nvSpPr>
            <p:cNvPr id="97" name="Right Arrow 96"/>
            <p:cNvSpPr/>
            <p:nvPr/>
          </p:nvSpPr>
          <p:spPr>
            <a:xfrm>
              <a:off x="1029261" y="3238084"/>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71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AE453A92-6624-487F-A503-F625C67CAFCF}" type="slidenum">
              <a:rPr lang="en-US" altLang="zh-CN"/>
              <a:pPr eaLnBrk="1" hangingPunct="1"/>
              <a:t>5</a:t>
            </a:fld>
            <a:endParaRPr lang="en-US" altLang="zh-CN"/>
          </a:p>
        </p:txBody>
      </p:sp>
      <p:graphicFrame>
        <p:nvGraphicFramePr>
          <p:cNvPr id="4" name="Chart 3"/>
          <p:cNvGraphicFramePr>
            <a:graphicFrameLocks/>
          </p:cNvGraphicFramePr>
          <p:nvPr>
            <p:extLst>
              <p:ext uri="{D42A27DB-BD31-4B8C-83A1-F6EECF244321}">
                <p14:modId xmlns:p14="http://schemas.microsoft.com/office/powerpoint/2010/main" val="2725795775"/>
              </p:ext>
            </p:extLst>
          </p:nvPr>
        </p:nvGraphicFramePr>
        <p:xfrm>
          <a:off x="0" y="1066800"/>
          <a:ext cx="9296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Rectangle 2"/>
          <p:cNvSpPr>
            <a:spLocks noGrp="1" noChangeArrowheads="1"/>
          </p:cNvSpPr>
          <p:nvPr>
            <p:ph type="title"/>
          </p:nvPr>
        </p:nvSpPr>
        <p:spPr>
          <a:xfrm>
            <a:off x="37020" y="76200"/>
            <a:ext cx="9106980" cy="990600"/>
          </a:xfrm>
        </p:spPr>
        <p:txBody>
          <a:bodyPr>
            <a:normAutofit fontScale="90000"/>
          </a:bodyPr>
          <a:lstStyle/>
          <a:p>
            <a:pPr marL="342900" indent="-342900">
              <a:spcBef>
                <a:spcPct val="45000"/>
              </a:spcBef>
            </a:pPr>
            <a:r>
              <a:rPr lang="en-US" altLang="zh-CN" dirty="0" smtClean="0"/>
              <a:t>Example Task 3:</a:t>
            </a:r>
            <a:br>
              <a:rPr lang="en-US" altLang="zh-CN" dirty="0" smtClean="0"/>
            </a:br>
            <a:r>
              <a:rPr lang="en-US" altLang="zh-CN" dirty="0" smtClean="0"/>
              <a:t> Identify Emerging Research Topics</a:t>
            </a:r>
            <a:endParaRPr lang="en-US" altLang="zh-CN" dirty="0" smtClean="0">
              <a:cs typeface="Arial" pitchFamily="34" charset="0"/>
            </a:endParaRPr>
          </a:p>
        </p:txBody>
      </p:sp>
      <p:sp>
        <p:nvSpPr>
          <p:cNvPr id="9" name="Text Box 63"/>
          <p:cNvSpPr txBox="1">
            <a:spLocks noChangeArrowheads="1"/>
          </p:cNvSpPr>
          <p:nvPr/>
        </p:nvSpPr>
        <p:spPr bwMode="auto">
          <a:xfrm>
            <a:off x="2237842" y="2590800"/>
            <a:ext cx="5165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smtClean="0">
                <a:solidFill>
                  <a:srgbClr val="0000CC"/>
                </a:solidFill>
                <a:latin typeface="Arial" pitchFamily="34" charset="0"/>
              </a:rPr>
              <a:t>What’s hot in database research? </a:t>
            </a:r>
            <a:endParaRPr lang="en-US" b="1" dirty="0">
              <a:solidFill>
                <a:srgbClr val="0000CC"/>
              </a:solidFill>
              <a:latin typeface="Arial" pitchFamily="34" charset="0"/>
            </a:endParaRPr>
          </a:p>
        </p:txBody>
      </p:sp>
    </p:spTree>
    <p:extLst>
      <p:ext uri="{BB962C8B-B14F-4D97-AF65-F5344CB8AC3E}">
        <p14:creationId xmlns:p14="http://schemas.microsoft.com/office/powerpoint/2010/main" val="999251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Specific Operators</a:t>
            </a:r>
            <a:endParaRPr lang="en-US" dirty="0"/>
          </a:p>
        </p:txBody>
      </p:sp>
      <p:sp>
        <p:nvSpPr>
          <p:cNvPr id="3" name="Content Placeholder 2"/>
          <p:cNvSpPr>
            <a:spLocks noGrp="1"/>
          </p:cNvSpPr>
          <p:nvPr>
            <p:ph idx="1"/>
          </p:nvPr>
        </p:nvSpPr>
        <p:spPr/>
        <p:txBody>
          <a:bodyPr>
            <a:normAutofit lnSpcReduction="10000"/>
          </a:bodyPr>
          <a:lstStyle/>
          <a:p>
            <a:r>
              <a:rPr lang="en-US" dirty="0" smtClean="0"/>
              <a:t>C={D1, …, </a:t>
            </a:r>
            <a:r>
              <a:rPr lang="en-US" dirty="0" err="1" smtClean="0"/>
              <a:t>Dn</a:t>
            </a:r>
            <a:r>
              <a:rPr lang="en-US" dirty="0" smtClean="0"/>
              <a:t>};  S, S1, S2, …, </a:t>
            </a:r>
            <a:r>
              <a:rPr lang="en-US" dirty="0" err="1" smtClean="0"/>
              <a:t>Sk</a:t>
            </a:r>
            <a:r>
              <a:rPr lang="en-US" dirty="0" smtClean="0"/>
              <a:t> subset of C</a:t>
            </a:r>
          </a:p>
          <a:p>
            <a:r>
              <a:rPr lang="en-US" dirty="0" smtClean="0"/>
              <a:t>Select Operator</a:t>
            </a:r>
          </a:p>
          <a:p>
            <a:pPr lvl="1"/>
            <a:r>
              <a:rPr lang="en-US" dirty="0" smtClean="0">
                <a:solidFill>
                  <a:srgbClr val="0033CC"/>
                </a:solidFill>
              </a:rPr>
              <a:t>Querying(Q):  C</a:t>
            </a:r>
            <a:r>
              <a:rPr lang="en-US" dirty="0" smtClean="0">
                <a:solidFill>
                  <a:srgbClr val="0033CC"/>
                </a:solidFill>
                <a:sym typeface="Wingdings" pitchFamily="2" charset="2"/>
              </a:rPr>
              <a:t> S</a:t>
            </a:r>
          </a:p>
          <a:p>
            <a:pPr lvl="1"/>
            <a:r>
              <a:rPr lang="en-US" dirty="0" smtClean="0">
                <a:solidFill>
                  <a:srgbClr val="0033CC"/>
                </a:solidFill>
                <a:sym typeface="Wingdings" pitchFamily="2" charset="2"/>
              </a:rPr>
              <a:t>Browsing: CS</a:t>
            </a:r>
          </a:p>
          <a:p>
            <a:r>
              <a:rPr lang="en-US" dirty="0" smtClean="0">
                <a:sym typeface="Wingdings" pitchFamily="2" charset="2"/>
              </a:rPr>
              <a:t>Split</a:t>
            </a:r>
          </a:p>
          <a:p>
            <a:pPr lvl="1"/>
            <a:r>
              <a:rPr lang="en-US" dirty="0" smtClean="0">
                <a:sym typeface="Wingdings" pitchFamily="2" charset="2"/>
              </a:rPr>
              <a:t>Categorization (supervised): </a:t>
            </a:r>
            <a:r>
              <a:rPr lang="en-US" dirty="0"/>
              <a:t>C</a:t>
            </a:r>
            <a:r>
              <a:rPr lang="en-US" dirty="0">
                <a:sym typeface="Wingdings" pitchFamily="2" charset="2"/>
              </a:rPr>
              <a:t> </a:t>
            </a:r>
            <a:r>
              <a:rPr lang="en-US" dirty="0" smtClean="0">
                <a:sym typeface="Wingdings" pitchFamily="2" charset="2"/>
              </a:rPr>
              <a:t>S1, S2, …, </a:t>
            </a:r>
            <a:r>
              <a:rPr lang="en-US" dirty="0" err="1" smtClean="0">
                <a:sym typeface="Wingdings" pitchFamily="2" charset="2"/>
              </a:rPr>
              <a:t>Sk</a:t>
            </a:r>
            <a:endParaRPr lang="en-US" dirty="0" smtClean="0">
              <a:sym typeface="Wingdings" pitchFamily="2" charset="2"/>
            </a:endParaRPr>
          </a:p>
          <a:p>
            <a:pPr lvl="1"/>
            <a:r>
              <a:rPr lang="en-US" dirty="0" smtClean="0">
                <a:sym typeface="Wingdings" pitchFamily="2" charset="2"/>
              </a:rPr>
              <a:t>Clustering (unsupervised): </a:t>
            </a:r>
            <a:r>
              <a:rPr lang="en-US" dirty="0"/>
              <a:t>C</a:t>
            </a:r>
            <a:r>
              <a:rPr lang="en-US" dirty="0">
                <a:sym typeface="Wingdings" pitchFamily="2" charset="2"/>
              </a:rPr>
              <a:t> S1, S2, …, </a:t>
            </a:r>
            <a:r>
              <a:rPr lang="en-US" dirty="0" err="1" smtClean="0">
                <a:sym typeface="Wingdings" pitchFamily="2" charset="2"/>
              </a:rPr>
              <a:t>Sk</a:t>
            </a:r>
            <a:endParaRPr lang="en-US" dirty="0" smtClean="0">
              <a:sym typeface="Wingdings" pitchFamily="2" charset="2"/>
            </a:endParaRPr>
          </a:p>
          <a:p>
            <a:r>
              <a:rPr lang="en-US" dirty="0" smtClean="0">
                <a:sym typeface="Wingdings" pitchFamily="2" charset="2"/>
              </a:rPr>
              <a:t>Interpret</a:t>
            </a:r>
          </a:p>
          <a:p>
            <a:pPr lvl="1"/>
            <a:r>
              <a:rPr lang="en-US" dirty="0" smtClean="0">
                <a:sym typeface="Wingdings" pitchFamily="2" charset="2"/>
              </a:rPr>
              <a:t>C  x </a:t>
            </a:r>
            <a:r>
              <a:rPr lang="en-US" dirty="0" smtClean="0">
                <a:sym typeface="Symbol"/>
              </a:rPr>
              <a:t> </a:t>
            </a:r>
            <a:r>
              <a:rPr lang="en-US" dirty="0" smtClean="0">
                <a:sym typeface="Wingdings" pitchFamily="2" charset="2"/>
              </a:rPr>
              <a:t>S</a:t>
            </a:r>
          </a:p>
          <a:p>
            <a:r>
              <a:rPr lang="en-US" dirty="0" smtClean="0">
                <a:sym typeface="Wingdings" pitchFamily="2" charset="2"/>
              </a:rPr>
              <a:t>Ranking</a:t>
            </a:r>
          </a:p>
          <a:p>
            <a:pPr lvl="1"/>
            <a:r>
              <a:rPr lang="en-US" dirty="0">
                <a:sym typeface="Symbol"/>
              </a:rPr>
              <a:t> </a:t>
            </a:r>
            <a:r>
              <a:rPr lang="en-US" dirty="0" smtClean="0">
                <a:sym typeface="Symbol"/>
              </a:rPr>
              <a:t>x Si </a:t>
            </a:r>
            <a:r>
              <a:rPr lang="en-US" dirty="0" smtClean="0">
                <a:sym typeface="Wingdings" pitchFamily="2" charset="2"/>
              </a:rPr>
              <a:t> ordered Si</a:t>
            </a:r>
          </a:p>
          <a:p>
            <a:pPr marL="0" indent="0">
              <a:buNone/>
            </a:pPr>
            <a:endParaRPr lang="en-US" dirty="0" smtClean="0">
              <a:sym typeface="Wingdings" pitchFamily="2" charset="2"/>
            </a:endParaRPr>
          </a:p>
          <a:p>
            <a:pPr lvl="1"/>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50</a:t>
            </a:fld>
            <a:endParaRPr lang="en-US"/>
          </a:p>
        </p:txBody>
      </p:sp>
    </p:spTree>
    <p:extLst>
      <p:ext uri="{BB962C8B-B14F-4D97-AF65-F5344CB8AC3E}">
        <p14:creationId xmlns:p14="http://schemas.microsoft.com/office/powerpoint/2010/main" val="2828649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Compound Analysis Operator:</a:t>
            </a:r>
            <a:br>
              <a:rPr lang="en-US" dirty="0" smtClean="0"/>
            </a:br>
            <a:r>
              <a:rPr lang="en-US" dirty="0" smtClean="0"/>
              <a:t>Comparison of K Topics</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51</a:t>
            </a:fld>
            <a:endParaRPr lang="en-US"/>
          </a:p>
        </p:txBody>
      </p:sp>
      <p:sp>
        <p:nvSpPr>
          <p:cNvPr id="6" name="Flowchart: Multidocument 5"/>
          <p:cNvSpPr/>
          <p:nvPr/>
        </p:nvSpPr>
        <p:spPr>
          <a:xfrm>
            <a:off x="685800" y="18181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792498" y="1540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1029224" y="1716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2491175" y="1641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446800" y="177099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34291" y="1037758"/>
            <a:ext cx="922304" cy="707886"/>
          </a:xfrm>
          <a:prstGeom prst="rect">
            <a:avLst/>
          </a:prstGeom>
          <a:noFill/>
        </p:spPr>
        <p:txBody>
          <a:bodyPr wrap="none" rtlCol="0">
            <a:spAutoFit/>
          </a:bodyPr>
          <a:lstStyle/>
          <a:p>
            <a:r>
              <a:rPr lang="en-US" sz="2000" b="1" dirty="0" smtClean="0"/>
              <a:t>Select</a:t>
            </a:r>
          </a:p>
          <a:p>
            <a:r>
              <a:rPr lang="en-US" sz="2000" b="1" dirty="0" smtClean="0"/>
              <a:t>Topic 1</a:t>
            </a:r>
            <a:endParaRPr lang="en-US" sz="2000" b="1" dirty="0"/>
          </a:p>
        </p:txBody>
      </p:sp>
      <p:grpSp>
        <p:nvGrpSpPr>
          <p:cNvPr id="13" name="Group 12"/>
          <p:cNvGrpSpPr/>
          <p:nvPr/>
        </p:nvGrpSpPr>
        <p:grpSpPr>
          <a:xfrm>
            <a:off x="2766891"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smtClean="0"/>
                <a:t>Compare</a:t>
              </a:r>
              <a:endParaRPr lang="en-US" sz="2000" b="1" dirty="0"/>
            </a:p>
          </p:txBody>
        </p:sp>
      </p:grpSp>
      <p:graphicFrame>
        <p:nvGraphicFramePr>
          <p:cNvPr id="86" name="Table 85"/>
          <p:cNvGraphicFramePr>
            <a:graphicFrameLocks noGrp="1"/>
          </p:cNvGraphicFramePr>
          <p:nvPr>
            <p:extLst>
              <p:ext uri="{D42A27DB-BD31-4B8C-83A1-F6EECF244321}">
                <p14:modId xmlns:p14="http://schemas.microsoft.com/office/powerpoint/2010/main" val="2113648740"/>
              </p:ext>
            </p:extLst>
          </p:nvPr>
        </p:nvGraphicFramePr>
        <p:xfrm>
          <a:off x="5890546" y="2286000"/>
          <a:ext cx="2932167" cy="1097280"/>
        </p:xfrm>
        <a:graphic>
          <a:graphicData uri="http://schemas.openxmlformats.org/drawingml/2006/table">
            <a:tbl>
              <a:tblPr firstRow="1" bandRow="1">
                <a:tableStyleId>{5C22544A-7EE6-4342-B048-85BDC9FD1C3A}</a:tableStyleId>
              </a:tblPr>
              <a:tblGrid>
                <a:gridCol w="1043105"/>
                <a:gridCol w="911673"/>
                <a:gridCol w="977389"/>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tr>
              <a:tr h="328207">
                <a:tc>
                  <a:txBody>
                    <a:bodyPr/>
                    <a:lstStyle/>
                    <a:p>
                      <a:endParaRPr lang="en-US"/>
                    </a:p>
                  </a:txBody>
                  <a:tcPr/>
                </a:tc>
                <a:tc>
                  <a:txBody>
                    <a:bodyPr/>
                    <a:lstStyle/>
                    <a:p>
                      <a:endParaRPr lang="en-US"/>
                    </a:p>
                  </a:txBody>
                  <a:tcPr/>
                </a:tc>
                <a:tc>
                  <a:txBody>
                    <a:bodyPr/>
                    <a:lstStyle/>
                    <a:p>
                      <a:endParaRPr lang="en-US" dirty="0"/>
                    </a:p>
                  </a:txBody>
                  <a:tcPr/>
                </a:tc>
              </a:tr>
              <a:tr h="328207">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pSp>
        <p:nvGrpSpPr>
          <p:cNvPr id="23" name="Group 22"/>
          <p:cNvGrpSpPr/>
          <p:nvPr/>
        </p:nvGrpSpPr>
        <p:grpSpPr>
          <a:xfrm>
            <a:off x="6114156"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98676" y="2362200"/>
            <a:ext cx="2081091" cy="2441180"/>
            <a:chOff x="698676" y="2362200"/>
            <a:chExt cx="2081091" cy="2441180"/>
          </a:xfrm>
        </p:grpSpPr>
        <p:sp>
          <p:nvSpPr>
            <p:cNvPr id="82" name="Flowchart: Multidocument 81"/>
            <p:cNvSpPr/>
            <p:nvPr/>
          </p:nvSpPr>
          <p:spPr>
            <a:xfrm>
              <a:off x="698676" y="433549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ultidocument 83"/>
            <p:cNvSpPr/>
            <p:nvPr/>
          </p:nvSpPr>
          <p:spPr>
            <a:xfrm>
              <a:off x="805374" y="405775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1042100" y="423354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ultidocument 95"/>
            <p:cNvSpPr/>
            <p:nvPr/>
          </p:nvSpPr>
          <p:spPr>
            <a:xfrm>
              <a:off x="2504051" y="415889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a:off x="1459676" y="428837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447167" y="3555138"/>
              <a:ext cx="915892" cy="707886"/>
            </a:xfrm>
            <a:prstGeom prst="rect">
              <a:avLst/>
            </a:prstGeom>
            <a:noFill/>
          </p:spPr>
          <p:txBody>
            <a:bodyPr wrap="none" rtlCol="0">
              <a:spAutoFit/>
            </a:bodyPr>
            <a:lstStyle/>
            <a:p>
              <a:r>
                <a:rPr lang="en-US" sz="2000" b="1" dirty="0" smtClean="0"/>
                <a:t>Select</a:t>
              </a:r>
            </a:p>
            <a:p>
              <a:r>
                <a:rPr lang="en-US" sz="2000" b="1" dirty="0" smtClean="0"/>
                <a:t>Topic k</a:t>
              </a:r>
              <a:endParaRPr lang="en-US" sz="2000" b="1" dirty="0"/>
            </a:p>
          </p:txBody>
        </p:sp>
        <p:sp>
          <p:nvSpPr>
            <p:cNvPr id="3" name="TextBox 2"/>
            <p:cNvSpPr txBox="1"/>
            <p:nvPr/>
          </p:nvSpPr>
          <p:spPr>
            <a:xfrm>
              <a:off x="1338391" y="2362200"/>
              <a:ext cx="609462" cy="830997"/>
            </a:xfrm>
            <a:prstGeom prst="rect">
              <a:avLst/>
            </a:prstGeom>
            <a:noFill/>
          </p:spPr>
          <p:txBody>
            <a:bodyPr wrap="none" rtlCol="0">
              <a:spAutoFit/>
            </a:bodyPr>
            <a:lstStyle/>
            <a:p>
              <a:r>
                <a:rPr lang="en-US" sz="4800" dirty="0" smtClean="0"/>
                <a:t>…</a:t>
              </a:r>
              <a:endParaRPr lang="en-US" sz="4800" dirty="0"/>
            </a:p>
          </p:txBody>
        </p:sp>
      </p:grpSp>
      <p:grpSp>
        <p:nvGrpSpPr>
          <p:cNvPr id="24" name="Group 23"/>
          <p:cNvGrpSpPr/>
          <p:nvPr/>
        </p:nvGrpSpPr>
        <p:grpSpPr>
          <a:xfrm>
            <a:off x="5424997"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smtClean="0"/>
                <a:t>Interpret</a:t>
              </a:r>
              <a:endParaRPr lang="en-US" sz="2000" b="1" dirty="0"/>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smtClean="0"/>
                <a:t>Interpret</a:t>
              </a:r>
              <a:endParaRPr lang="en-US" sz="2000" b="1" dirty="0"/>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smtClean="0"/>
                <a:t>Interpret</a:t>
              </a:r>
              <a:endParaRPr lang="en-US" sz="2000" b="1" dirty="0"/>
            </a:p>
          </p:txBody>
        </p:sp>
      </p:grpSp>
      <p:sp>
        <p:nvSpPr>
          <p:cNvPr id="26" name="TextBox 25"/>
          <p:cNvSpPr txBox="1"/>
          <p:nvPr/>
        </p:nvSpPr>
        <p:spPr>
          <a:xfrm>
            <a:off x="494869" y="5667575"/>
            <a:ext cx="8089394" cy="461665"/>
          </a:xfrm>
          <a:prstGeom prst="rect">
            <a:avLst/>
          </a:prstGeom>
          <a:noFill/>
        </p:spPr>
        <p:txBody>
          <a:bodyPr wrap="none" rtlCol="0">
            <a:spAutoFit/>
          </a:bodyPr>
          <a:lstStyle/>
          <a:p>
            <a:r>
              <a:rPr lang="en-US" sz="2400" b="1" dirty="0" smtClean="0">
                <a:solidFill>
                  <a:srgbClr val="0033CC"/>
                </a:solidFill>
              </a:rPr>
              <a:t>Interpret(</a:t>
            </a:r>
            <a:r>
              <a:rPr lang="en-US" sz="2400" b="1" dirty="0" smtClean="0">
                <a:solidFill>
                  <a:srgbClr val="C00000"/>
                </a:solidFill>
              </a:rPr>
              <a:t>Compare(</a:t>
            </a:r>
            <a:r>
              <a:rPr lang="en-US" sz="2400" b="1" dirty="0" smtClean="0"/>
              <a:t>Select(T1,C), Select(T2,C),…Select(</a:t>
            </a:r>
            <a:r>
              <a:rPr lang="en-US" sz="2400" b="1" dirty="0" err="1" smtClean="0"/>
              <a:t>Tk,C</a:t>
            </a:r>
            <a:r>
              <a:rPr lang="en-US" sz="2400" b="1" dirty="0" smtClean="0"/>
              <a:t>)</a:t>
            </a:r>
            <a:r>
              <a:rPr lang="en-US" sz="2400" b="1" dirty="0" smtClean="0">
                <a:solidFill>
                  <a:srgbClr val="C00000"/>
                </a:solidFill>
              </a:rPr>
              <a:t>)</a:t>
            </a:r>
            <a:r>
              <a:rPr lang="en-US" sz="2400" b="1" dirty="0" smtClean="0"/>
              <a:t>,</a:t>
            </a:r>
            <a:r>
              <a:rPr lang="en-US" sz="2400" b="1" dirty="0" smtClean="0">
                <a:solidFill>
                  <a:srgbClr val="0033CC"/>
                </a:solidFill>
              </a:rPr>
              <a:t>C)</a:t>
            </a:r>
            <a:endParaRPr lang="en-US" sz="2400" b="1" dirty="0">
              <a:solidFill>
                <a:srgbClr val="0033CC"/>
              </a:solidFill>
            </a:endParaRPr>
          </a:p>
        </p:txBody>
      </p:sp>
    </p:spTree>
    <p:extLst>
      <p:ext uri="{BB962C8B-B14F-4D97-AF65-F5344CB8AC3E}">
        <p14:creationId xmlns:p14="http://schemas.microsoft.com/office/powerpoint/2010/main" val="28972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Compound Analysis Operator: Split and Compare</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52</a:t>
            </a:fld>
            <a:endParaRPr lang="en-US"/>
          </a:p>
        </p:txBody>
      </p:sp>
      <p:grpSp>
        <p:nvGrpSpPr>
          <p:cNvPr id="13" name="Group 12"/>
          <p:cNvGrpSpPr/>
          <p:nvPr/>
        </p:nvGrpSpPr>
        <p:grpSpPr>
          <a:xfrm>
            <a:off x="2766891"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smtClean="0"/>
                <a:t>Compare</a:t>
              </a:r>
              <a:endParaRPr lang="en-US" sz="2000" b="1" dirty="0"/>
            </a:p>
          </p:txBody>
        </p:sp>
      </p:grpSp>
      <p:graphicFrame>
        <p:nvGraphicFramePr>
          <p:cNvPr id="86" name="Table 85"/>
          <p:cNvGraphicFramePr>
            <a:graphicFrameLocks noGrp="1"/>
          </p:cNvGraphicFramePr>
          <p:nvPr>
            <p:extLst>
              <p:ext uri="{D42A27DB-BD31-4B8C-83A1-F6EECF244321}">
                <p14:modId xmlns:p14="http://schemas.microsoft.com/office/powerpoint/2010/main" val="1838400537"/>
              </p:ext>
            </p:extLst>
          </p:nvPr>
        </p:nvGraphicFramePr>
        <p:xfrm>
          <a:off x="5890546" y="2286000"/>
          <a:ext cx="2932167" cy="1097280"/>
        </p:xfrm>
        <a:graphic>
          <a:graphicData uri="http://schemas.openxmlformats.org/drawingml/2006/table">
            <a:tbl>
              <a:tblPr firstRow="1" bandRow="1">
                <a:tableStyleId>{5C22544A-7EE6-4342-B048-85BDC9FD1C3A}</a:tableStyleId>
              </a:tblPr>
              <a:tblGrid>
                <a:gridCol w="1043105"/>
                <a:gridCol w="911673"/>
                <a:gridCol w="977389"/>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tr>
              <a:tr h="328207">
                <a:tc>
                  <a:txBody>
                    <a:bodyPr/>
                    <a:lstStyle/>
                    <a:p>
                      <a:endParaRPr lang="en-US"/>
                    </a:p>
                  </a:txBody>
                  <a:tcPr/>
                </a:tc>
                <a:tc>
                  <a:txBody>
                    <a:bodyPr/>
                    <a:lstStyle/>
                    <a:p>
                      <a:endParaRPr lang="en-US"/>
                    </a:p>
                  </a:txBody>
                  <a:tcPr/>
                </a:tc>
                <a:tc>
                  <a:txBody>
                    <a:bodyPr/>
                    <a:lstStyle/>
                    <a:p>
                      <a:endParaRPr lang="en-US" dirty="0"/>
                    </a:p>
                  </a:txBody>
                  <a:tcPr/>
                </a:tc>
              </a:tr>
              <a:tr h="328207">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pSp>
        <p:nvGrpSpPr>
          <p:cNvPr id="23" name="Group 22"/>
          <p:cNvGrpSpPr/>
          <p:nvPr/>
        </p:nvGrpSpPr>
        <p:grpSpPr>
          <a:xfrm>
            <a:off x="6114156"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5424997"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smtClean="0"/>
                <a:t>Interpret</a:t>
              </a:r>
              <a:endParaRPr lang="en-US" sz="2000" b="1" dirty="0"/>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smtClean="0"/>
                <a:t>Interpret</a:t>
              </a:r>
              <a:endParaRPr lang="en-US" sz="2000" b="1" dirty="0"/>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smtClean="0"/>
                <a:t>Interpret</a:t>
              </a:r>
              <a:endParaRPr lang="en-US" sz="2000" b="1" dirty="0"/>
            </a:p>
          </p:txBody>
        </p:sp>
      </p:grpSp>
      <p:sp>
        <p:nvSpPr>
          <p:cNvPr id="26" name="TextBox 25"/>
          <p:cNvSpPr txBox="1"/>
          <p:nvPr/>
        </p:nvSpPr>
        <p:spPr>
          <a:xfrm>
            <a:off x="1695702" y="5477838"/>
            <a:ext cx="4473772" cy="461665"/>
          </a:xfrm>
          <a:prstGeom prst="rect">
            <a:avLst/>
          </a:prstGeom>
          <a:noFill/>
        </p:spPr>
        <p:txBody>
          <a:bodyPr wrap="square" rtlCol="0">
            <a:spAutoFit/>
          </a:bodyPr>
          <a:lstStyle/>
          <a:p>
            <a:r>
              <a:rPr lang="en-US" sz="2400" b="1" dirty="0" smtClean="0">
                <a:solidFill>
                  <a:srgbClr val="0033CC"/>
                </a:solidFill>
              </a:rPr>
              <a:t>Interpret(</a:t>
            </a:r>
            <a:r>
              <a:rPr lang="en-US" sz="2400" b="1" dirty="0" smtClean="0">
                <a:solidFill>
                  <a:srgbClr val="C00000"/>
                </a:solidFill>
              </a:rPr>
              <a:t>Compare(</a:t>
            </a:r>
            <a:r>
              <a:rPr lang="en-US" sz="2400" b="1" dirty="0" smtClean="0"/>
              <a:t>Split(</a:t>
            </a:r>
            <a:r>
              <a:rPr lang="en-US" sz="2400" b="1" dirty="0" err="1" smtClean="0"/>
              <a:t>S,k</a:t>
            </a:r>
            <a:r>
              <a:rPr lang="en-US" sz="2400" b="1" dirty="0" smtClean="0"/>
              <a:t>)</a:t>
            </a:r>
            <a:r>
              <a:rPr lang="en-US" sz="2400" b="1" dirty="0" smtClean="0">
                <a:solidFill>
                  <a:srgbClr val="C00000"/>
                </a:solidFill>
              </a:rPr>
              <a:t>)</a:t>
            </a:r>
            <a:r>
              <a:rPr lang="en-US" sz="2400" b="1" dirty="0" smtClean="0"/>
              <a:t>,</a:t>
            </a:r>
            <a:r>
              <a:rPr lang="en-US" sz="2400" b="1" dirty="0" smtClean="0">
                <a:solidFill>
                  <a:srgbClr val="0033CC"/>
                </a:solidFill>
              </a:rPr>
              <a:t>C)</a:t>
            </a:r>
            <a:endParaRPr lang="en-US" sz="2400" b="1" dirty="0">
              <a:solidFill>
                <a:srgbClr val="0033CC"/>
              </a:solidFill>
            </a:endParaRPr>
          </a:p>
        </p:txBody>
      </p:sp>
      <p:sp>
        <p:nvSpPr>
          <p:cNvPr id="43" name="Flowchart: Multidocument 42"/>
          <p:cNvSpPr/>
          <p:nvPr/>
        </p:nvSpPr>
        <p:spPr>
          <a:xfrm>
            <a:off x="200516" y="2295742"/>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ultidocument 43"/>
          <p:cNvSpPr/>
          <p:nvPr/>
        </p:nvSpPr>
        <p:spPr>
          <a:xfrm>
            <a:off x="307214" y="2018001"/>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ultidocument 44"/>
          <p:cNvSpPr/>
          <p:nvPr/>
        </p:nvSpPr>
        <p:spPr>
          <a:xfrm>
            <a:off x="543940" y="2193785"/>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p:cNvSpPr/>
          <p:nvPr/>
        </p:nvSpPr>
        <p:spPr>
          <a:xfrm>
            <a:off x="2209800" y="1698439"/>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1750382" y="1889592"/>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61516" y="1872035"/>
            <a:ext cx="657552" cy="400110"/>
          </a:xfrm>
          <a:prstGeom prst="rect">
            <a:avLst/>
          </a:prstGeom>
          <a:noFill/>
        </p:spPr>
        <p:txBody>
          <a:bodyPr wrap="none" rtlCol="0">
            <a:spAutoFit/>
          </a:bodyPr>
          <a:lstStyle/>
          <a:p>
            <a:r>
              <a:rPr lang="en-US" sz="2000" b="1" dirty="0" smtClean="0"/>
              <a:t>Split</a:t>
            </a:r>
            <a:endParaRPr lang="en-US" sz="2000" b="1" dirty="0"/>
          </a:p>
        </p:txBody>
      </p:sp>
      <p:sp>
        <p:nvSpPr>
          <p:cNvPr id="49" name="Right Arrow 48"/>
          <p:cNvSpPr/>
          <p:nvPr/>
        </p:nvSpPr>
        <p:spPr>
          <a:xfrm>
            <a:off x="997556" y="2255504"/>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1790126" y="3979909"/>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752600" y="1979585"/>
            <a:ext cx="468398" cy="584775"/>
          </a:xfrm>
          <a:prstGeom prst="rect">
            <a:avLst/>
          </a:prstGeom>
          <a:noFill/>
        </p:spPr>
        <p:txBody>
          <a:bodyPr wrap="none" rtlCol="0">
            <a:spAutoFit/>
          </a:bodyPr>
          <a:lstStyle/>
          <a:p>
            <a:r>
              <a:rPr lang="en-US" sz="3200" dirty="0" smtClean="0"/>
              <a:t>…</a:t>
            </a:r>
            <a:endParaRPr lang="en-US" sz="3200" dirty="0"/>
          </a:p>
        </p:txBody>
      </p:sp>
      <p:sp>
        <p:nvSpPr>
          <p:cNvPr id="52" name="Rectangle 51"/>
          <p:cNvSpPr/>
          <p:nvPr/>
        </p:nvSpPr>
        <p:spPr>
          <a:xfrm>
            <a:off x="1676400" y="1979585"/>
            <a:ext cx="73982" cy="2091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2347658" y="3935249"/>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2224342" y="2498875"/>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99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BeeSpace</a:t>
            </a:r>
            <a:r>
              <a:rPr lang="en-US" dirty="0" smtClean="0"/>
              <a:t> System</a:t>
            </a:r>
            <a:endParaRPr lang="en-US" dirty="0"/>
          </a:p>
        </p:txBody>
      </p:sp>
      <p:sp>
        <p:nvSpPr>
          <p:cNvPr id="3" name="Content Placeholder 2"/>
          <p:cNvSpPr>
            <a:spLocks noGrp="1"/>
          </p:cNvSpPr>
          <p:nvPr>
            <p:ph idx="1"/>
          </p:nvPr>
        </p:nvSpPr>
        <p:spPr>
          <a:xfrm>
            <a:off x="176173" y="1397252"/>
            <a:ext cx="8815427" cy="4851147"/>
          </a:xfrm>
        </p:spPr>
        <p:txBody>
          <a:bodyPr/>
          <a:lstStyle/>
          <a:p>
            <a:r>
              <a:rPr lang="en-US" dirty="0" smtClean="0"/>
              <a:t>A biological analysis engine</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53</a:t>
            </a:fld>
            <a:endParaRPr lang="en-US"/>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10" t="9608" r="27476" b="20379"/>
          <a:stretch/>
        </p:blipFill>
        <p:spPr bwMode="auto">
          <a:xfrm>
            <a:off x="228600" y="1397253"/>
            <a:ext cx="8505507" cy="50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000" y="1883062"/>
            <a:ext cx="5305107" cy="523220"/>
          </a:xfrm>
          <a:prstGeom prst="rect">
            <a:avLst/>
          </a:prstGeom>
          <a:solidFill>
            <a:srgbClr val="FFFF99"/>
          </a:solidFill>
        </p:spPr>
        <p:txBody>
          <a:bodyPr wrap="none" rtlCol="0">
            <a:spAutoFit/>
          </a:bodyPr>
          <a:lstStyle/>
          <a:p>
            <a:r>
              <a:rPr lang="en-US" sz="2800" dirty="0" smtClean="0"/>
              <a:t>Filter,  Cluster,  Summarize, Analyze</a:t>
            </a:r>
            <a:endParaRPr lang="en-US" sz="2800" dirty="0"/>
          </a:p>
        </p:txBody>
      </p:sp>
      <p:sp>
        <p:nvSpPr>
          <p:cNvPr id="6" name="Left Arrow 5"/>
          <p:cNvSpPr/>
          <p:nvPr/>
        </p:nvSpPr>
        <p:spPr>
          <a:xfrm rot="1769917">
            <a:off x="2680176" y="1764605"/>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8556" y="5943600"/>
            <a:ext cx="5097806" cy="523220"/>
          </a:xfrm>
          <a:prstGeom prst="rect">
            <a:avLst/>
          </a:prstGeom>
          <a:solidFill>
            <a:srgbClr val="FFFF99"/>
          </a:solidFill>
        </p:spPr>
        <p:txBody>
          <a:bodyPr wrap="none" rtlCol="0">
            <a:spAutoFit/>
          </a:bodyPr>
          <a:lstStyle/>
          <a:p>
            <a:r>
              <a:rPr lang="en-US" sz="2800" dirty="0" smtClean="0"/>
              <a:t>Intersection, Difference, Union, …</a:t>
            </a:r>
            <a:endParaRPr lang="en-US" sz="2800" dirty="0"/>
          </a:p>
        </p:txBody>
      </p:sp>
      <p:sp>
        <p:nvSpPr>
          <p:cNvPr id="9" name="Left Arrow 8"/>
          <p:cNvSpPr/>
          <p:nvPr/>
        </p:nvSpPr>
        <p:spPr>
          <a:xfrm rot="5400000">
            <a:off x="5396704" y="5731842"/>
            <a:ext cx="335251"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2819400"/>
            <a:ext cx="3312445" cy="523220"/>
          </a:xfrm>
          <a:prstGeom prst="rect">
            <a:avLst/>
          </a:prstGeom>
          <a:solidFill>
            <a:srgbClr val="FFFF99"/>
          </a:solidFill>
        </p:spPr>
        <p:txBody>
          <a:bodyPr wrap="none" rtlCol="0">
            <a:spAutoFit/>
          </a:bodyPr>
          <a:lstStyle/>
          <a:p>
            <a:r>
              <a:rPr lang="en-US" sz="2800" dirty="0" smtClean="0"/>
              <a:t>Persistent Workspace</a:t>
            </a:r>
            <a:endParaRPr lang="en-US" sz="2800" dirty="0"/>
          </a:p>
        </p:txBody>
      </p:sp>
      <p:sp>
        <p:nvSpPr>
          <p:cNvPr id="11" name="Left Arrow 10"/>
          <p:cNvSpPr/>
          <p:nvPr/>
        </p:nvSpPr>
        <p:spPr>
          <a:xfrm rot="18497618">
            <a:off x="1227042" y="3540159"/>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12478"/>
            <a:ext cx="9296400" cy="584775"/>
          </a:xfrm>
          <a:prstGeom prst="rect">
            <a:avLst/>
          </a:prstGeom>
        </p:spPr>
        <p:txBody>
          <a:bodyPr wrap="square">
            <a:spAutoFit/>
          </a:bodyPr>
          <a:lstStyle/>
          <a:p>
            <a:r>
              <a:rPr lang="en-US" sz="1600" dirty="0" err="1"/>
              <a:t>Sarma</a:t>
            </a:r>
            <a:r>
              <a:rPr lang="en-US" sz="1600" dirty="0"/>
              <a:t>, M.S., </a:t>
            </a:r>
            <a:r>
              <a:rPr lang="en-US" sz="1600" dirty="0" smtClean="0"/>
              <a:t>et al. (2011) </a:t>
            </a:r>
            <a:r>
              <a:rPr lang="en-US" sz="1600" dirty="0" err="1"/>
              <a:t>BeeSpace</a:t>
            </a:r>
            <a:r>
              <a:rPr lang="en-US" sz="1600" dirty="0"/>
              <a:t> Navigator: exploratory analysis of gene function using semantic indexing of biological literature. </a:t>
            </a:r>
            <a:r>
              <a:rPr lang="en-US" sz="1600" i="1" dirty="0"/>
              <a:t>Nucleic Acids Research</a:t>
            </a:r>
            <a:r>
              <a:rPr lang="en-US" sz="1600" dirty="0"/>
              <a:t>, 2011, 1-8, doi:10.1093/</a:t>
            </a:r>
            <a:r>
              <a:rPr lang="en-US" sz="1600" dirty="0" err="1"/>
              <a:t>nar</a:t>
            </a:r>
            <a:r>
              <a:rPr lang="en-US" sz="1600" dirty="0"/>
              <a:t>/gkr285. </a:t>
            </a:r>
          </a:p>
        </p:txBody>
      </p:sp>
    </p:spTree>
    <p:extLst>
      <p:ext uri="{BB962C8B-B14F-4D97-AF65-F5344CB8AC3E}">
        <p14:creationId xmlns:p14="http://schemas.microsoft.com/office/powerpoint/2010/main" val="1084785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Automation-Confidence (AC) Tradeoff </a:t>
            </a:r>
            <a:endParaRPr lang="en-US" dirty="0"/>
          </a:p>
        </p:txBody>
      </p:sp>
      <p:sp>
        <p:nvSpPr>
          <p:cNvPr id="4" name="Slide Number Placeholder 3"/>
          <p:cNvSpPr>
            <a:spLocks noGrp="1"/>
          </p:cNvSpPr>
          <p:nvPr>
            <p:ph type="sldNum" sz="quarter" idx="12"/>
          </p:nvPr>
        </p:nvSpPr>
        <p:spPr/>
        <p:txBody>
          <a:bodyPr/>
          <a:lstStyle/>
          <a:p>
            <a:fld id="{7F472826-C9A9-49B5-9DFE-C8BA34B5E3D0}" type="slidenum">
              <a:rPr lang="en-US" smtClean="0"/>
              <a:pPr/>
              <a:t>54</a:t>
            </a:fld>
            <a:endParaRPr lang="en-US"/>
          </a:p>
        </p:txBody>
      </p:sp>
      <p:cxnSp>
        <p:nvCxnSpPr>
          <p:cNvPr id="6" name="Straight Arrow Connector 5"/>
          <p:cNvCxnSpPr/>
          <p:nvPr/>
        </p:nvCxnSpPr>
        <p:spPr bwMode="auto">
          <a:xfrm rot="5400000" flipH="1" flipV="1">
            <a:off x="-1485900" y="3848100"/>
            <a:ext cx="419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609600" y="5943600"/>
            <a:ext cx="822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76200" y="1290935"/>
            <a:ext cx="3500309" cy="461665"/>
          </a:xfrm>
          <a:prstGeom prst="rect">
            <a:avLst/>
          </a:prstGeom>
          <a:noFill/>
        </p:spPr>
        <p:txBody>
          <a:bodyPr wrap="square" rtlCol="0">
            <a:spAutoFit/>
          </a:bodyPr>
          <a:lstStyle/>
          <a:p>
            <a:r>
              <a:rPr lang="en-US" sz="2400" b="1" dirty="0" smtClean="0"/>
              <a:t>Automation of task</a:t>
            </a:r>
            <a:endParaRPr lang="en-US" sz="2400" b="1" dirty="0"/>
          </a:p>
        </p:txBody>
      </p:sp>
      <p:sp>
        <p:nvSpPr>
          <p:cNvPr id="11" name="TextBox 10"/>
          <p:cNvSpPr txBox="1"/>
          <p:nvPr/>
        </p:nvSpPr>
        <p:spPr>
          <a:xfrm>
            <a:off x="5882941" y="5867400"/>
            <a:ext cx="2893164" cy="461665"/>
          </a:xfrm>
          <a:prstGeom prst="rect">
            <a:avLst/>
          </a:prstGeom>
          <a:noFill/>
        </p:spPr>
        <p:txBody>
          <a:bodyPr wrap="none" rtlCol="0">
            <a:spAutoFit/>
          </a:bodyPr>
          <a:lstStyle/>
          <a:p>
            <a:r>
              <a:rPr lang="en-US" sz="2400" b="1" dirty="0" smtClean="0"/>
              <a:t>Confidence in service</a:t>
            </a:r>
          </a:p>
        </p:txBody>
      </p:sp>
      <p:sp>
        <p:nvSpPr>
          <p:cNvPr id="12" name="TextBox 11"/>
          <p:cNvSpPr txBox="1"/>
          <p:nvPr/>
        </p:nvSpPr>
        <p:spPr>
          <a:xfrm>
            <a:off x="887087" y="2004167"/>
            <a:ext cx="3013837" cy="954107"/>
          </a:xfrm>
          <a:prstGeom prst="rect">
            <a:avLst/>
          </a:prstGeom>
          <a:noFill/>
        </p:spPr>
        <p:txBody>
          <a:bodyPr wrap="none" rtlCol="0">
            <a:spAutoFit/>
          </a:bodyPr>
          <a:lstStyle/>
          <a:p>
            <a:pPr algn="ctr"/>
            <a:r>
              <a:rPr lang="en-US" sz="2800" b="1" dirty="0" smtClean="0"/>
              <a:t>Deliver Actionable </a:t>
            </a:r>
          </a:p>
          <a:p>
            <a:pPr algn="ctr"/>
            <a:r>
              <a:rPr lang="en-US" sz="2800" b="1" dirty="0" smtClean="0"/>
              <a:t>Knowledge</a:t>
            </a:r>
          </a:p>
        </p:txBody>
      </p:sp>
      <p:sp>
        <p:nvSpPr>
          <p:cNvPr id="16" name="TextBox 15"/>
          <p:cNvSpPr txBox="1"/>
          <p:nvPr/>
        </p:nvSpPr>
        <p:spPr>
          <a:xfrm>
            <a:off x="6037429" y="4790182"/>
            <a:ext cx="2954171" cy="1077218"/>
          </a:xfrm>
          <a:prstGeom prst="rect">
            <a:avLst/>
          </a:prstGeom>
          <a:noFill/>
        </p:spPr>
        <p:txBody>
          <a:bodyPr wrap="square" rtlCol="0">
            <a:spAutoFit/>
          </a:bodyPr>
          <a:lstStyle/>
          <a:p>
            <a:r>
              <a:rPr lang="en-US" sz="3200" b="1" dirty="0" smtClean="0"/>
              <a:t>Return Raw Search Results</a:t>
            </a:r>
          </a:p>
        </p:txBody>
      </p:sp>
      <p:grpSp>
        <p:nvGrpSpPr>
          <p:cNvPr id="29" name="Group 28"/>
          <p:cNvGrpSpPr/>
          <p:nvPr/>
        </p:nvGrpSpPr>
        <p:grpSpPr>
          <a:xfrm>
            <a:off x="6218995" y="1290935"/>
            <a:ext cx="3048000" cy="2568428"/>
            <a:chOff x="6172200" y="1305580"/>
            <a:chExt cx="3048000" cy="2568428"/>
          </a:xfrm>
        </p:grpSpPr>
        <p:sp>
          <p:nvSpPr>
            <p:cNvPr id="18" name="5-Point Star 17"/>
            <p:cNvSpPr/>
            <p:nvPr/>
          </p:nvSpPr>
          <p:spPr bwMode="auto">
            <a:xfrm>
              <a:off x="7848600" y="1905000"/>
              <a:ext cx="609600" cy="685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8248459" y="1305580"/>
              <a:ext cx="971741" cy="523220"/>
            </a:xfrm>
            <a:prstGeom prst="rect">
              <a:avLst/>
            </a:prstGeom>
            <a:noFill/>
          </p:spPr>
          <p:txBody>
            <a:bodyPr wrap="none" rtlCol="0">
              <a:spAutoFit/>
            </a:bodyPr>
            <a:lstStyle/>
            <a:p>
              <a:r>
                <a:rPr lang="en-US" dirty="0" smtClean="0"/>
                <a:t>Goal </a:t>
              </a:r>
              <a:endParaRPr lang="en-US" dirty="0"/>
            </a:p>
          </p:txBody>
        </p:sp>
        <p:cxnSp>
          <p:nvCxnSpPr>
            <p:cNvPr id="21" name="Straight Arrow Connector 20"/>
            <p:cNvCxnSpPr/>
            <p:nvPr/>
          </p:nvCxnSpPr>
          <p:spPr bwMode="auto">
            <a:xfrm rot="5400000">
              <a:off x="8305800" y="1600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Up Arrow 21"/>
            <p:cNvSpPr/>
            <p:nvPr/>
          </p:nvSpPr>
          <p:spPr bwMode="auto">
            <a:xfrm>
              <a:off x="7924800" y="2743200"/>
              <a:ext cx="457200" cy="11308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3" name="Right Arrow 22"/>
            <p:cNvSpPr/>
            <p:nvPr/>
          </p:nvSpPr>
          <p:spPr bwMode="auto">
            <a:xfrm>
              <a:off x="6172200" y="2057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pSp>
      <p:sp>
        <p:nvSpPr>
          <p:cNvPr id="28" name="Rectangle 27"/>
          <p:cNvSpPr/>
          <p:nvPr/>
        </p:nvSpPr>
        <p:spPr>
          <a:xfrm>
            <a:off x="2876975" y="3222452"/>
            <a:ext cx="3962400" cy="1447800"/>
          </a:xfrm>
          <a:prstGeom prst="rect">
            <a:avLst/>
          </a:prstGeom>
          <a:noFill/>
          <a:ln w="508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866231" y="3320754"/>
            <a:ext cx="3716338" cy="1077218"/>
          </a:xfrm>
          <a:prstGeom prst="rect">
            <a:avLst/>
          </a:prstGeom>
          <a:noFill/>
        </p:spPr>
        <p:txBody>
          <a:bodyPr wrap="none" rtlCol="0">
            <a:spAutoFit/>
          </a:bodyPr>
          <a:lstStyle/>
          <a:p>
            <a:pPr algn="ctr"/>
            <a:r>
              <a:rPr lang="en-US" sz="3200" b="1" dirty="0" smtClean="0"/>
              <a:t>Multi-Resolution</a:t>
            </a:r>
          </a:p>
          <a:p>
            <a:pPr algn="ctr"/>
            <a:r>
              <a:rPr lang="en-US" sz="3200" b="1" dirty="0" smtClean="0"/>
              <a:t>Information Delivery</a:t>
            </a:r>
          </a:p>
        </p:txBody>
      </p:sp>
    </p:spTree>
    <p:extLst>
      <p:ext uri="{BB962C8B-B14F-4D97-AF65-F5344CB8AC3E}">
        <p14:creationId xmlns:p14="http://schemas.microsoft.com/office/powerpoint/2010/main" val="169360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Automation-Generality (AG) Tradeoff  </a:t>
            </a:r>
            <a:endParaRPr lang="en-US" dirty="0"/>
          </a:p>
        </p:txBody>
      </p:sp>
      <p:sp>
        <p:nvSpPr>
          <p:cNvPr id="4" name="Slide Number Placeholder 3"/>
          <p:cNvSpPr>
            <a:spLocks noGrp="1"/>
          </p:cNvSpPr>
          <p:nvPr>
            <p:ph type="sldNum" sz="quarter" idx="12"/>
          </p:nvPr>
        </p:nvSpPr>
        <p:spPr/>
        <p:txBody>
          <a:bodyPr/>
          <a:lstStyle/>
          <a:p>
            <a:fld id="{7F472826-C9A9-49B5-9DFE-C8BA34B5E3D0}" type="slidenum">
              <a:rPr lang="en-US" smtClean="0"/>
              <a:pPr/>
              <a:t>55</a:t>
            </a:fld>
            <a:endParaRPr lang="en-US"/>
          </a:p>
        </p:txBody>
      </p:sp>
      <p:cxnSp>
        <p:nvCxnSpPr>
          <p:cNvPr id="6" name="Straight Arrow Connector 5"/>
          <p:cNvCxnSpPr/>
          <p:nvPr/>
        </p:nvCxnSpPr>
        <p:spPr bwMode="auto">
          <a:xfrm rot="5400000" flipH="1" flipV="1">
            <a:off x="-1485900" y="3848100"/>
            <a:ext cx="419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609600" y="5943600"/>
            <a:ext cx="822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76200" y="1290935"/>
            <a:ext cx="3500309" cy="461665"/>
          </a:xfrm>
          <a:prstGeom prst="rect">
            <a:avLst/>
          </a:prstGeom>
          <a:noFill/>
        </p:spPr>
        <p:txBody>
          <a:bodyPr wrap="square" rtlCol="0">
            <a:spAutoFit/>
          </a:bodyPr>
          <a:lstStyle/>
          <a:p>
            <a:r>
              <a:rPr lang="en-US" sz="2400" b="1" dirty="0" smtClean="0"/>
              <a:t>Automation of task</a:t>
            </a:r>
            <a:endParaRPr lang="en-US" sz="2400" b="1" dirty="0"/>
          </a:p>
        </p:txBody>
      </p:sp>
      <p:sp>
        <p:nvSpPr>
          <p:cNvPr id="11" name="TextBox 10"/>
          <p:cNvSpPr txBox="1"/>
          <p:nvPr/>
        </p:nvSpPr>
        <p:spPr>
          <a:xfrm>
            <a:off x="5882941" y="5867400"/>
            <a:ext cx="2956259" cy="461665"/>
          </a:xfrm>
          <a:prstGeom prst="rect">
            <a:avLst/>
          </a:prstGeom>
          <a:noFill/>
        </p:spPr>
        <p:txBody>
          <a:bodyPr wrap="none" rtlCol="0">
            <a:spAutoFit/>
          </a:bodyPr>
          <a:lstStyle/>
          <a:p>
            <a:r>
              <a:rPr lang="en-US" sz="2400" b="1" dirty="0" smtClean="0"/>
              <a:t>Scalability/Generality</a:t>
            </a:r>
          </a:p>
        </p:txBody>
      </p:sp>
      <p:sp>
        <p:nvSpPr>
          <p:cNvPr id="12" name="TextBox 11"/>
          <p:cNvSpPr txBox="1"/>
          <p:nvPr/>
        </p:nvSpPr>
        <p:spPr>
          <a:xfrm>
            <a:off x="838200" y="1981200"/>
            <a:ext cx="3460178" cy="954107"/>
          </a:xfrm>
          <a:prstGeom prst="rect">
            <a:avLst/>
          </a:prstGeom>
          <a:noFill/>
        </p:spPr>
        <p:txBody>
          <a:bodyPr wrap="none" rtlCol="0">
            <a:spAutoFit/>
          </a:bodyPr>
          <a:lstStyle/>
          <a:p>
            <a:pPr algn="ctr"/>
            <a:r>
              <a:rPr lang="en-US" sz="2800" b="1" dirty="0" smtClean="0"/>
              <a:t>Complete support for </a:t>
            </a:r>
          </a:p>
          <a:p>
            <a:pPr algn="ctr"/>
            <a:r>
              <a:rPr lang="en-US" sz="2800" b="1" dirty="0" smtClean="0"/>
              <a:t>special tasks</a:t>
            </a:r>
          </a:p>
        </p:txBody>
      </p:sp>
      <p:sp>
        <p:nvSpPr>
          <p:cNvPr id="16" name="TextBox 15"/>
          <p:cNvSpPr txBox="1"/>
          <p:nvPr/>
        </p:nvSpPr>
        <p:spPr>
          <a:xfrm>
            <a:off x="6809878" y="4648200"/>
            <a:ext cx="1411540" cy="1077218"/>
          </a:xfrm>
          <a:prstGeom prst="rect">
            <a:avLst/>
          </a:prstGeom>
          <a:noFill/>
        </p:spPr>
        <p:txBody>
          <a:bodyPr wrap="none" rtlCol="0">
            <a:spAutoFit/>
          </a:bodyPr>
          <a:lstStyle/>
          <a:p>
            <a:r>
              <a:rPr lang="en-US" sz="3200" b="1" dirty="0"/>
              <a:t>S</a:t>
            </a:r>
            <a:r>
              <a:rPr lang="en-US" sz="3200" b="1" dirty="0" smtClean="0"/>
              <a:t>earch </a:t>
            </a:r>
          </a:p>
          <a:p>
            <a:r>
              <a:rPr lang="en-US" sz="3200" b="1" dirty="0" smtClean="0"/>
              <a:t>Engine</a:t>
            </a:r>
          </a:p>
        </p:txBody>
      </p:sp>
      <p:grpSp>
        <p:nvGrpSpPr>
          <p:cNvPr id="29" name="Group 28"/>
          <p:cNvGrpSpPr/>
          <p:nvPr/>
        </p:nvGrpSpPr>
        <p:grpSpPr>
          <a:xfrm>
            <a:off x="6218995" y="1290935"/>
            <a:ext cx="3048000" cy="2568428"/>
            <a:chOff x="6172200" y="1305580"/>
            <a:chExt cx="3048000" cy="2568428"/>
          </a:xfrm>
        </p:grpSpPr>
        <p:sp>
          <p:nvSpPr>
            <p:cNvPr id="18" name="5-Point Star 17"/>
            <p:cNvSpPr/>
            <p:nvPr/>
          </p:nvSpPr>
          <p:spPr bwMode="auto">
            <a:xfrm>
              <a:off x="7848600" y="1905000"/>
              <a:ext cx="609600" cy="685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8248459" y="1305580"/>
              <a:ext cx="971741" cy="523220"/>
            </a:xfrm>
            <a:prstGeom prst="rect">
              <a:avLst/>
            </a:prstGeom>
            <a:noFill/>
          </p:spPr>
          <p:txBody>
            <a:bodyPr wrap="none" rtlCol="0">
              <a:spAutoFit/>
            </a:bodyPr>
            <a:lstStyle/>
            <a:p>
              <a:r>
                <a:rPr lang="en-US" dirty="0" smtClean="0"/>
                <a:t>Goal </a:t>
              </a:r>
              <a:endParaRPr lang="en-US" dirty="0"/>
            </a:p>
          </p:txBody>
        </p:sp>
        <p:cxnSp>
          <p:nvCxnSpPr>
            <p:cNvPr id="21" name="Straight Arrow Connector 20"/>
            <p:cNvCxnSpPr/>
            <p:nvPr/>
          </p:nvCxnSpPr>
          <p:spPr bwMode="auto">
            <a:xfrm rot="5400000">
              <a:off x="8305800" y="1600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Up Arrow 21"/>
            <p:cNvSpPr/>
            <p:nvPr/>
          </p:nvSpPr>
          <p:spPr bwMode="auto">
            <a:xfrm>
              <a:off x="7924800" y="2743200"/>
              <a:ext cx="457200" cy="11308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23" name="Right Arrow 22"/>
            <p:cNvSpPr/>
            <p:nvPr/>
          </p:nvSpPr>
          <p:spPr bwMode="auto">
            <a:xfrm>
              <a:off x="6172200" y="2057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pSp>
      <p:sp>
        <p:nvSpPr>
          <p:cNvPr id="28" name="Rectangle 27"/>
          <p:cNvSpPr/>
          <p:nvPr/>
        </p:nvSpPr>
        <p:spPr>
          <a:xfrm>
            <a:off x="2876975" y="3222452"/>
            <a:ext cx="3962400" cy="1447800"/>
          </a:xfrm>
          <a:prstGeom prst="rect">
            <a:avLst/>
          </a:prstGeom>
          <a:noFill/>
          <a:ln w="508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419736" y="3407743"/>
            <a:ext cx="2876878" cy="1077218"/>
          </a:xfrm>
          <a:prstGeom prst="rect">
            <a:avLst/>
          </a:prstGeom>
          <a:noFill/>
        </p:spPr>
        <p:txBody>
          <a:bodyPr wrap="none" rtlCol="0">
            <a:spAutoFit/>
          </a:bodyPr>
          <a:lstStyle/>
          <a:p>
            <a:r>
              <a:rPr lang="en-US" sz="3200" b="1" dirty="0" smtClean="0"/>
              <a:t>Operator-Based</a:t>
            </a:r>
          </a:p>
          <a:p>
            <a:r>
              <a:rPr lang="en-US" sz="3200" b="1" dirty="0" smtClean="0"/>
              <a:t>Analysis Engine</a:t>
            </a:r>
          </a:p>
        </p:txBody>
      </p:sp>
    </p:spTree>
    <p:extLst>
      <p:ext uri="{BB962C8B-B14F-4D97-AF65-F5344CB8AC3E}">
        <p14:creationId xmlns:p14="http://schemas.microsoft.com/office/powerpoint/2010/main" val="1256947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Automation-Confidence Tradeoff: Dining Analogy</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56</a:t>
            </a:fld>
            <a:endParaRPr lang="en-US"/>
          </a:p>
        </p:txBody>
      </p:sp>
      <p:sp>
        <p:nvSpPr>
          <p:cNvPr id="5" name="AutoShape 2" descr="data:image/jpg;base64,/9j/4AAQSkZJRgABAQAAAQABAAD/2wCEAAkGBggGBQkIBwgWCQkKGSAYGRcYGCIeHxsWKyAhIyQcJCQjJicmIC0vJBwgJDIlJjApLCwsHSU1NTQqNS0rLCkBCQoKDQsNGQ4OGTUkHiQ1NTU1NS40LDUtNTU0NCwtNDU0LjUsNDQ0NCw0LCw0NjQ1LDYsNDQsLDQsLDQ0LCw0NP/AABEIAFAAUAMBIgACEQEDEQH/xAAbAAADAQEBAQEAAAAAAAAAAAAEBQYHAwIIAP/EADcQAAEDAwIEBAMGBQUAAAAAAAECAwQFESEAMQYSQVETYXGBFCIyB0KRobHBFSNS8PEWJEPR4f/EABoBAAIDAQEAAAAAAAAAAAAAAAQFAQIDBgD/xAAiEQACAgEEAgMBAAAAAAAAAAABAgADEQQSITETQQUiUaH/2gAMAwEAAhEDEQA/AMopcmpPMppzCilh+4t0PkdgdW9HqMiiFuOkKkPAcpzZIt0wD6X1IJM+icrLv8pC8oVfGOx1TcM0l1+M0ZwIVO+RtRsLDHOux3xtjcny0NbgczMK95wJVjjGqtwklLKC3zEGx+by8rZx6a5njd8glUQ9fvn3O359NVlNgcLUyGIBjJX3ChzEne5vfOpniyhx5Lif4BHDbylcnLYC/N1F9ts99LjYoOSe4U2icDIiWs16kuRfFeQqUtY3I+VB7WyT6nUJCd+IqqWkWvIcAA73IGbeu3lrRXfsg4kcYElt5hC055Ao3Pva2T0/PXmoUGjUKLBkuTXGa00pPMocp+bFxy2sLC9jvovT2V+jzMUoYnEUcYcAVGmPh5seNFYyVAWuOuL3Fj099foFTepU1t2Kz4risix6Drb31cIqBm0eUhBKnXU2Tc8x8jnvi/6ayz42Qlx1tbIQy0ojl+6D1G4O/roplOJW7T4XuXaOJIjsVCJrvhqV90kmw6jGNwNJlyGafOclw0kwXDdSbHBz8wvb1I2OiqFwfxBVYrcpNM/2jounmWkG39QBJNv10JUlvUlXwdRjlh1NxyK69L53Gd/PQpU5gW1h3GvB9SpDcf4+cwiRJcUQCpIVZINgBfbvo3jmvw3aO3MitAvRzdPl0NvbWc1aqvCrKENsNB0/QnCQdGq4fq1QXHY8VLniqAUlPRJPc2B9BrPxvZ9j1Oot8Ojbx+xC6XxGqWvxm2XVLHRKCf00zp3ElQ/1lCamQnIjA5lDxElJWq1r57Am1r76taRVqXSYpUyxZiIOUkJxi34776YzaxDrBZQuPzR1WWOcYvfBF89NB3rSqMSJC3WWkJmGt19x5kISPqsL9NZl9o0OAjmlMy/FfbUQcWztrSlT+aPaEgG3TCbnsL6hPtLoceo01c2OOSVFHMRsFDqCP38tC6MilhvbOeJc1E52jEG4PqSX4wQte2N99TPGVISjiFa2wQqUkqRY/wDINx79NC0+WqBEZms5bcJQc2sof506r5FapQltEKdZTzpKSMEbpvucZ26a6sjKwBhliDNv4fqcWVwjAqEfEZbSVAdhyjHtYj20HWm6TXIiUVOGHGD9KxYlB7i2QfTUL9lvELNVoMzh113w1PhS2/K/1pHkFfN6L0tmL4lp764VQZU002d03IKbbp6EemdLLWZTxPVVIch5O0haYBcW+3/PUSkgjIt0ztnOjqbOS5XwHCEvgHw7gnlcOyinOwudLuPqi/E4xK5TJZW82OcA4X54x/jRP+ry/wCG402iM40LAgDb8O2O++dWFh8QOO5uNI2q1LsWGRGFarkijPJgTWgptaTcC6Qo5uel97389eKXWpM/m+GbCIrCQFEDsPzxqd4srq646g2vb6RbKNhvudr220EKgqCx4LKrJG/n66xaoMv7GFNeGJtABA7mm/GOsJZcumSw7spJ28s5/bREtL1Xp8hFPjqfWUEWA6220l+z6Mivw0uTwXG2FWSOb6+wPknt11p0SRAgs+HGaDak/dT0P999JL1rrsIHruQmotCHeMmfO8mNUqFS36VVqe5GL5Ck8wIyNyOhxoSj152EPANltG+D0uLEj21vdafj8RRzBmNCQ05jlsMdiOoPnrB+LeGpfClaVFlNcid0Kt9Se/8A3p9ofkF1RK4wR/YstqavkwePOkUx8uw3iy+yQtCknII/8J1e0n7dKilpDVYpiZqkn6kHkJ9RYj8Lazd1fMlJI1TcNcP06oEOS5vw+drA6KtZUGWEhafM/E6+GvjuruOkBiKnAUeg8hp3G4Cp6ak2hqQpcZP1Z3Op16YzR5KG4n8tl5IUN/q67i/by7ac0niJaYalIXyly4Ogb99abU6hfx+Lrd57mhvCk0CmJRFiIdQOwAPvqE4sobNUAejRiytwEi2Qbem+uz09Uijy3vEvyYsfMHP5aD4Yi1WfTHZhYPwd/m5VAqt96yf7voatbG+44IjWx66WFb9NnJ9QngaV8DSUxL8rjajf1vqpZdcD7paVzOOJ/E531mMx2bQqs2pxhTbb4vY4uO+rThyutPykKWmxTe/p30Jq9K+82/sXPaijanQi/hh9/wDjzaw2U1ILJUoX+jNwew6DTn7WYMefwemZcpkwyDcm9wbAj9Pw1SsT4rGWylPOLE2yfXWW/aLxq1VGzSYCueOhV1K7q7Dv66mh31OpRqxgDuBlRVWQxzmTtBp6au2/GAu4lJUPbQ9LcjIkoE99xlnujfQcCe9Af8SMvkWRb2OmVBmx4tU5pbQdQsdemulfqBszbMr3OE2WusONuOkMBsAE9B0wMnoNtNaU0z/DHSzOD5Rkp5VApvi+cEXsPcaZcPcDwV0EVjimofBQ3ElTbaCOdQ/q8rnbGfIaaUbgxqn8LT5TzoX8XhF/6envm/sNVcKV2zShmpYMIgpsKo1yYqJS2S85a5zYAdyTga0Xh2A3QqK3HkukSkq+YhWL32Hl56S8JxzCpTYgRPCcIHjOXOexz17Ad9Na25AbVEVEjFyUtX03KirB3H4HSuxvtsXiV1ese7g9RwEQ1zFIbY8d1xNjkmw/a+ppyjOwJBYap6moZKuZQyodb9ceQ6aawGXXWFOre8B4Ajl5d7dCb41yh8RMsQXJUhtLah7kDoB31lu9NzAA5EQv0mZVJCYUZ7+UE8974WM2+Y7j999Q9Vht87rKYSmZLJsoeetLo8hcta2IrHhKbPMoEhIF8gZA3v8Alqbl0SvK4klLMAlUhe6bFOdhzDG2iaTsJxGOlIubbY3EgWWFmWln6FKNtXVFjwIMplPP4qWwTY9SbjSPiWC9TKomO8x4cpGbDOPIjfXMLlMI8YtKSB1toqws4GI20dddLtnnHuf/2Q=="/>
          <p:cNvSpPr>
            <a:spLocks noChangeAspect="1" noChangeArrowheads="1"/>
          </p:cNvSpPr>
          <p:nvPr/>
        </p:nvSpPr>
        <p:spPr bwMode="auto">
          <a:xfrm>
            <a:off x="74613" y="-384175"/>
            <a:ext cx="781050" cy="781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9j/4AAQSkZJRgABAQAAAQABAAD/2wCEAAkGBhQSERQTExQWFBUVGBoaGBgYGRgaHBoaGhcYHBwaHB8cGyYfGBkkHRoXHy8gIycpLSwsFx8xNTAqNSYrLCkBCQoKDgwOGg8PGiwkHyQpLCwtLCwsLCwsLCwsLCwsKSwsLCwsLCwsLCksLCwsKSwsLCwpLCwsLCwsLCwpLCwpLP/AABEIANUA7QMBIgACEQEDEQH/xAAcAAACAwEBAQEAAAAAAAAAAAAFBgMEBwIACAH/xAA9EAABAgQEBAQEBQQCAQQDAAABAhEAAwQhBRIxQQZRYXETIoGRBzKhsRRCwdHwI1Lh8WJyMxWCktIWJDT/xAAbAQACAwEBAQAAAAAAAAAAAAADBAECBQYAB//EAC4RAAICAQQBBAIABQUBAAAAAAECAAMRBBIhMUEFEyJRMmEUI3GxwYGRodHxcv/aAAwDAQACEQMRAD8AUjYuOf2g3S4koIyquGe/IjSKOIsj5chLsq++xY/5iOscFTrCy2qXbTT0jnCuRPolGrTVVBx5mn8KT0yqWmSLJMoZfR3/AJ1gsitV4micu5cgj0335RnHCuMldJ4anAlrIQsgte7Pv1HaGHDOIkqIlr8qtjsYOWYGcdeAljD9y9xfVACU+hmJLdn+jsfSO5mNbPC38RZUzw5E5LqQiaErbYLYBR5Bw3qI643PgUhmCxOUPyeKNWxwR5ijORzI8b40lygfMA2p/QDeM+xP4gTFk+GLHdV1eg0ELdZUKnKe+UafznDLgnBKlJSpdnvzIHLvDSaWusbrOTANe0gw7iWcZhClFXL+CDsrEaj8rt1H6Q08I8GS0qUcgcM1ubmGw8NIGgAfUxSytWOVErvImc0fEM5J86Qrql0n7Xg/Q8WZmGa/9swMfRQ/zDErhZOwHr/OUL+N8JhT5Q36wu1OIRL2HfMZKXEUq0Nzsf5eCcivaMqkzZlOcrkgbE6djyhno8eISFHzINn3F9+R6GBZZYytivNDp8QgVxNhHjIK5Ksk1rcldD+8CqfEwu6SO28ereIfBS6nPa5/110iWsFi7XGZYLtO4RDkcRLQVoneSYh8yTsRtACbi82ctQZPhOGKgTy0AubtpzgrxJVy504TzKIUUtmLgbkOWawFi4cWeAdWt3UAWIcKDdPmbVBL2uLG7iH9NoK1+ZHcVu1hzhZzj9QpKQkqBExKVFybi7AFnZw7E2MV8EkBOZalh1jQ2sdGL69nPS0VMXqNUK1B1d0gWsk/mtlsTaCfCs05JipqWlKSZea9yd0n+4ae0aXCjiIPnGTOsSrl5WkkqAUCAgFSt/MCXIDt/wDKBpxaYxSJUzMSCosp3AIO3zdekN3DvDHipVMkzZktJVqQAOQZZLkE2CWf3eLv4+poyc6kT5TFluFrABIexLAeb6wL3OYEEDxENVXUEFpE1KXdwF6tqSdb3vzgTMq5iVOsKBYM72ZucbRKx5M0BebMFWHIeXYWGZ/vo8fmKIkrQpMxCJl7lTZUga3cAm6U2NmJuxI9vA7hFcfUyOmx7K9zf+eg6faC8jGlZHSSOTqcm4bex6CLuM8BSlAqkHKrkMxlu+yiG5XBI15QkzpcyRMKS6VJt/Nj3i64PUIERuoZwJYVOmzWUwGiT5rn2Jtv9dItVWKqXRTJeZTCYSpj810vm/u3Otj3iHhwoEhYK0haibEOSANC4Zt/Uco4omEhmZyXc+5A7AC/KLzxOGzJsFpps8hEpBmEDypF2HPVnfeLlfLXIWZcxBQsAEpU9n00cG0aH8OsETRyEKATMmzbqUHsGcJSdmF77vBvGOF5NYUrW4KQzhgW5K7XbuYQdhuj4uEzyUqXOWlDqSlGir3zXJynQN1u7wF4sq1SJhRLUFJA/wDIAHuLhtmf6xbOIMAdVBOX0gPiy0rQCQCprEk8ztoSA3pAqFBfkTd9RU6TTKlZwMwTM4im5ZaUqKfDzaFgSSHJGj2aL9JxcoqT4gfqC0Lk0MTHLxpNUrDkTndxJyTPobC+KQaRiBMWsFOU7i3mPuO5gZx5NUuiVJWoFJCWsnUXDWBsRr6bxmPDWPeELqOZBzJBNilrp6bEdosY7xV+JlsWTlIyhLkkC1zzH2bSFVpKnH1GQyleZPw9TISqWcoWnMEkkixfdOsaZLCMxT5co3Cn02Ia28ZzgFcgIZHhomM6jlLkbtY+0aHhmJqKEulSnYHKnLlZrnMAS76copYuTMstzGjA1AEhwxykNs4LQaDPCvh9cjMpI1SRmJtdn7HXaLlVi6RYFzuAdenSBFsQwIIheoqQfKLiKFRlGtzy5fzlFE4iVOQciW0s/wBIiNaWzKAyjQG1+8RnPcgvA+N0bgkQpzK0yipKw6CNOovz/locsTri18ofQJ/f9YW5mCqngqAZF3W7DRi26vTlEbQDKbiTFuZj81OaYJubMpkS7WPM2sAHsIq4dxXUVE4JWcyUurdrWdTn5WjniDCESEqSh9PmOp3/AE0gVQVBlAqlqY6OOVtCWv2cw7TVW3yxCe420jMZpi1DzhKQ+yWKWe/lCiT0uXvzgPVTEqJUgkAkvLFu7E/IWs1/q0W5QJTmUskzGIAZIJt/cl1MWJywLx1IQymUFKL3DOPUX2LtvDXUCveJVQFTVBDlncvqNrm3u0PWESx4WQMQkZbnyhxcObMdd/0Cjw8jMTpfN5f7vLoSbANm1s7QzUaFCZmYMpIUlgUh+hXdRAbzMWcNrAnOZS7rE0fCFom0w8VLZGD2QwIcHymybakB7d46r8PdBKpqlpzHMES0+RgbMHY3uS+m0CMPr0pkFIKc7hQYsoquCXJY2Oh7NyvIrVrExCbFwpwlsrOFAn5TMGYWJUDlMLMMSgIIifiFB+FWucg55S1HMkhk3VYoLsbD1vpFqlrkzkpUFOOanIQA1wHAcMToVKLANpBCdhgXZCZSAQSUJCgFi3nSQcrkN5SObbwnVdLNpJpVcpVc2BZ3fL29IgHIwZBB7EaV4iT8qkS+QdOYJuU3SlaiSCHDAXOm4fHuFfxUkzPIJpvLYqPkS4IY3YqsLagwRpQianPYy3upKUrJdvISpJKlk7WAd9okxCuLqWcubw5SvDcMkApsGNwGLMWe5uY8hweJYHHMzPDqDIxUWZWVTuyetr3Y6Qw09ElqhBWnyspAKreYF9CxGup5RDi0gKmTQljoQWLE6hVrc7ntEdJWAz5RWUhM5DZmbIz8hYbW2UekOD5CEzuzNd4bkpNJKBKs2VBB6FIFuYBBDwalkjW55wmcIYulA8Ba0+GWMtecKDktlAsoDuAIc1rGyh6uP9wg67TzGUwwmA1AISTcZRfMG++pjlMgTJMtTgFyj1Ci36e8fR+MUFPMQUzBJIIuFAGMVxWkRQVBQJYmUsw5wzq8JWhLEXSwB3htagkf1+qfVJj6md4nRlCyNtjz7RSjRsU4blrSfyuHSxDezMzbwm4ngSpRscw5i2msGBmZXYDwe4Nywb4ewtU4KZAUzXOn0Lk9I/MIrEBGSYkKD6HQa37/ALQelVyadZLAnKFJUgBIBAy5rauDoYo7HqQ75yIQ/wD5khKChM0h8yUMMu5BIezt3PSIafFJs1Sj4i1nKNFEWLB2e4gbKxkrWlXzKmkZioPZJNnJ31ZoMSULRTTJ8xSEDxSmWnIlltubWCWJ9OsLlZRayTLKadSlhKpiUpUD51kajRLkO0c12GrkzVpSrOEEjOCwIABex3fnFvhThmqqSVlhKLnkmYTp1YOS8OVb8PlTkIPiGXMTrlGZJ5asbQq7DdiOLpc15Hcz6ZiM0ZR4iz5XbMp377RLMxOakP4iwwBudH2vDLXcATUKCwsLyjRmJb6QrmX4a5ilTATopDeZKjZiFDa/tFQQ3UC1Tp+QhLDOJAlSjPQZqgPKSpkpcXGVgk+r3ivjfG8x7pIRsbMQ3KF+bLz6LDD5r3bl0fnvFKdWs5sU6FOo6Bv1girkwZEhxnEROdg9utrhvWBlKsAF3JGjuwcNtBiVTU6k/KQojQTLkkWypYEi/XQxBivDkySHmSpqQ7ZighF23bTSNNFCLLqDNB+E2CSp0mZOmJzkryB3LAAM276X2iDH/h1M8RSPBUuXqhYPmSORAuW+rDWC/AWOSpclFPTJUspuspQQHIupalEM5GmtoaKXEDPmZSDLUgBwXLAm6idHOweBgnOYY0MZitBhngzDKmEM+RwD5t0l9QkHLmbYkXeL07xAgzEuSstdJ8yjck5iQlKRZncWhj41oM80iWoCak2UouVod8pIHmI29uRhZFTJWkBgpSTlyziZaSpy5SN3J0KgWQIq2YG2pkOGkdPWTwxBGbUKBHMAKZrp/Kx1hppMXQlMtc75wTsrLyV5QpsxBIObW1oD+FVOWzAMGEsSwlWzAu5H/bYbxWVlHlmpShJNihTZSxD5XJLaFmuIC0UZcdRol8RSgFEqSz2CSXAeyiSCc40FrekDq/EZdQ+VK1EqJU5UU3cgAOT6D/ECxhIA0USkiwYkhQcEixa2mpcQWppPlUFulg5U+UlIsXFwdXFrktrAjKgEwTLqlUq7j+mu/LIXACxyeC1dOEyz5UrCRbKQlCUupWjpYJJPMm3OKVdIE2XNLJBKSR8r3IANg7MGfWx6RUoqv+iAAXuhRYkkgE5Q50LB/QaQQCSeJzVXkzZuVnyeW48odgd9LOIoVExU8uUJSEANkB8pZwB6C7awWxGoy0xlM5IAe7lbBmH5dS4I1cvA2upvClCUl85BKycpJUex8o622hxOpdfucLrADlbkopukA7nLbKexb3jQeGuM5apTVakoUD5SfzJPZ2I39DvGapqc0sJWrOALZnzAbh9Q2nLSOacKQ7KsdCQI8y7u4QNtm/4rOkKSSrUbt/PeMvxTEKeVOWsITUFScqBNzES1EvnAe5a2o1j9qeImluJrp5KIcdOsLWHpVUz8zMgF3O8LPaQMmb1WnBYcw7gNYoDwlkkF8htYm+S+iTtyciOMepDPQU+VBSXSPmJezFgO0X8TShMoBN76+sCaSsMwDyZrsVX8rb8m0+sUouLcNFPUtIKz7iRNqaCZKLlJHOO5ACkkg23BfS0PE1KpgFPITnK3clrg8zsj9oJYJ8EWZU2oL7iWmw6OS59hDDOoHJidVb2iI/D2EGdMTKQCojzkkWCbA6/muG6w/UJM6olSihCZUpKkqSxJ5FDqA1sTa/OG7D+DZVJLUmWGKvmWS6i3Nxp00hKo6aZS1U8LLhQzS1PcgF2PUBXsIQuuznHiaun0wAGezNOpK5MsDQABm9IuS+IpfOMwrOIVKs9hHOH4le5hX+IKniP/AMIG7miYljiWteM+40w/xMs1EvMo+RTM5ABIPVr+kFKnEgpIAinMrEzainka5SZqxyYZUg9ySW6Qs159wsOscyttC+1tMFYZ8LqmckZlIkpVcu6lNt5RYdngnP8AgQ6QU1awoaAyxl9gp407DJwbrBA1IaLUaq1137wP1MpqgpwBMd4b4EmUdWpc5AWQHQoF0KJPX5VJvy1hs4ixtAlZJqFJASQUi4UMrDM75g3eLfFVU6bHKb/UNGP8QTpqU5cxAUWJbVyBrsIf0+pa3vvMKtIURiwvE0JlFMkJSStwNBoReGbCcQUQEuQ4ul7Pa46fvGWYHVZSAXt93/ntD7h051Ah9G0HTU62jXq5EJc8C8coUsCchJHhhyzF0uzgixHbSM+VUlzmC5iOt9f+WqdrXjZcTohMlmUQohYUczkgHrd97DlGR/iJlOtaEkoJsWsXez30jzjBgLv5iZ8idyaKzplLUGcBQSLbkq1I5NtBvBOFq2pSTJpmR/c6XLcisgesBMAkfiamTKXLKlTFgFR3G77Fr3j6hw+iRLQlKQAlIAAFgAIAw+5nBNxwZjsvg2tCCJskHygZgHNrgkoIKg+oIvzMBJJUkrQryqSGcpylPmFigEnrYPbWPofwwYAcRcHSatJ8RIzMQFCxH73uxtASvE81H1MQn14AUhD7JJU6D1uS75Ronm14r4c8lC1qYh8yElwXAYquHGmhbQHlBrG/h5PoiVqJmyQ5dKbv/wAwxYc2sdIS59aqqWmWkkD8yjoBqSeQHUwdBmANZ6hKiqvGzTZuZk2lsfzk6kqDCzs5Ae8UhX+GspzqKeYSWI7OWHblE1bL8qQFvKRZIS5LMzqGoJI68tGgTXynYps7Wd9ev1gksqg8Q3UzBNIZeU2YapL8iA6SdLjXlFGeVhnJ7ukg9to5p6pkgEC1gdN9De8dKnPcX5hnYxUtie2yhQSM0whRe8OFIpKEsLQq4Th81awUJJc/Xl1h3XwrMRLC5iglyAwubwhqkLnAM7LQrtXJGMwHiNcdyYoYTiakzCkKAC/7tMwuOx1ENCOFEKmqStRKUgORa5DtAidwsJq8shKjez3+0TUVTuW1ela5Sqxk4FqgkzVrsoKydgkAsOjnWzw8yOIkizxk9EhVIpUqZudXfzAAF+UXBiet4XtZt5Ii1Wk9uoKw5mpTeIEqDE7d4zfj7EyCFILFJ/jxHT48UjX3hf4jxQTBEICzjMg7UU4nqLiRK7KOU/SDEnFpSQ5WPcRV4a+HJqJaZinQD11HtaHvCPhXTHVLtzgt1NRPGYvXqbAMmIuIcby0BpYzq2/t9ecVeB8TWqqXMUolSrk+v2jYz8K6LKQqnTprofpClifwtTTK/E0SlEAsqSognX8irORyPvENVUtLIBgkeYM2vZYGY5EcaLE7AvFw4o4gXheBzCBnZNrgXP7QWTgyQLv6qjlV01pPx6jbBPMiXRpmI8SYphtdvc/p0hO4sweSUMgqBBDeY7EbabPpDXjGGrXJEtCykJU5H9zflJH5XvptGV8XYouS8taMituRHMEWPcc46TR7FUVjuLOp/KL9PPZZPWHnAKwKYMbNta/LtGa0iyS+xhmwjEGOQ6HvpptG5VxxA2DImkBsoSGs/lAA8rnYn5b684zjjakEucJzZgv1BIs9joYc6DEc/kKklgc6WL5T8rEGwc673gRxjSGZJyoSCEg76MLADtBXGRBVnnEV6GpTTVVLUiyCtCujfKpxsoOX5u8fTdOQUgi4MfLWHp8eUumV8x88o8lAaO29h/qNz+E3Ef4mgQFH+pK8ix1Tv6hj3eFG6gGTY0cKmrCASqwiirFFNmCCR3ALesB+OcR8FEvW6vsx/eKNFxEkABZexZuX7/vCbWAHBMbrpyu6MtPiUub5VOlR/KuxL8tjCDxj8NEoK6ikQAVJPiSvyrG9tHP6RbxPHZfdOp2LfoYYeGMY8VBQpWYpDgnUpOj820eIS/DbZW7TYXInzo3hrdIbWxd03IKSNdtegMU3BUSWZA05lw3ez3HKHv4s4GmTO/EISyZhIV/37cjaKnAfBQqF+LODpJdKNu55wzdqUpT3G6iSVFjgStw/wfOr1ZkpMqST8x1Pa2rbxqeC/DOmky8uTMdyokkwy4Vh6UJAAAAswEFJSLRzVutuvOQcD6jq1rXwBMkl4aEIMhUpikOJiSz317jpFsIUS01ZmApcMPl5C9k6fvFH/wBVTJmKE9JWpmAdwnnvrpEFDj0pCWmJM0KJLHbkdWMa4f7nQav0+/UHKtgeMf8AMlFOJjhKvMpeXyl97hTWJAZ294I4pRmgQmbJmOTYggNHNLxnTJBCJOQ6Ow/Q2hXxrHFzj5tA+UfrEsV/1jWj0llQCtnHnPmA+I68zVLUr5lFz3heTiKvlBJ+8FK8FRZNyosANzowglhHB82XlmOkLuXJDJG78z2EOUKNnMx/V9R7dg2mU6TBqmYHOWWnmpQ9mDmBsvDV/ipclbKzKAtcFztD9VDLbOpI3YgDW2xcsdd7Rc4YxDxKhKZcolMgg/0wlikKTqo6AvubXtBjhQeJz41Lu3Ma8Omy5ctCAW2HVgdPr7QWo8WSADdLKIYsNP3hMnUC5lSQXMqQt8wIOclBFgTZnv2i1ikuX4KwFzSvLsLpbdk/Mejxn/8AzHwx273HEeDjaMp8wA3JNoDoxdE1RKFOkFtN/wB2vCXwhPHhqWqWVA+UG7lQGgvq9zvfWC8iryy0KDByRb+4agjY731jP1rM4wM8QuisDvg4jjIngOcwG38+0Vqmrc5cwWFEWYj6gENu8AE4hmIcsOT/AMaLqMbyjKlwPcQqupG3aeJpNpiDxLOFV4mvcoKSQUFsyi/zPplO0BOMcDl1UtUshjcoJ1SrY9rNBabXJWlsvRyHNuTaQOmzjArdRtIZOwc5l6qDyGmJSkmUrIoMUqII6vBmpk5UhY01+kQ8dU+SsUR+cA/Rj9oK4XLE+gIJSFIUGfdwxAuGJtz00jr9M+9Q/wBiZV42/H6neF8RKzAJTme2V/qOj84OV60pKVLVlKrJSS6M1gbBiVMXboS0Z0jFVylMlRcHV/T1hxwbFVTZTlKVKS5S5HzDrsYbEV66i3jcg09QSgEOcyTfndut2h0+H/EIp60FwJdXZTsAmcnbkMw0hf4ySpcpExSSlQJBDgtq1xbSF+gnlSDKdnYpPJabpI+3rC9i8wrgOn7n0jxjhqqmlPhXWnzJH9zap9fu0YecUmheUg+VRBB1BGttRGk/DPj1FVKEuYpp6fnSWGZvzJH3EH8c4Op6lXiFOWb/AHpsfXZXqIz7KhnJHMim/aNsyOknFSlZ1F306tpDlwDUKNUwHlCVA9AG19ftFmd8PndLjlnYu3UZoZOHeHEUqTlclTOotfoOQ6QIJkjiFe3g4lDj7BJc6mWFizgju/8Age0Q8O4X4CQnYadP8QS4pnjKlAuVqHl6JIJ+g+sc0E5wGLcgdjyPMdIy/U3+SoepWgHBMNU6w0TpOo5QLlL1a3Tkf/qecWpc76wgHAGJZlmEU+HTpvyy1q6gW9zaC1FwXUK1CUD/AJKf7PD9TyM1gwgxJoUAOVXHaHk1Flv4gATpbfUWTqZ7L+HVQBnSqWSLgEFj0uNISsalTZcwpmpKVctvTYjtGyV2NFJ+axEBJ2CoryULGgLKFintz7GJq1gLhcEiUTV2kFrOpmeCynmFRygJSbm/mLNZ77wxy65gPnF7ZiEkgWfly99IEYlhqqCYqTO0JJSoXCk7WNhdnvHHyATFZVhZ+V1BSepy6lub6tHRVkbcjqcj6jZ7txJlitxAgEFiCdHBCtHC7B3e2nvBzAlrTQqElBTMmkkqlpcIYsEm5KVNe/O0B5+BzgxlIUpJvmsACzbgOz6B9Is8IYVPzqUkql5TlzBm22B/fXpEWPuUYlaaCgLsOMSzSVE6XKWMjZAAFMXUfLdyWdifSKNHxUzFRAIBALPYl/4/OG/GsLE2Wr+oo/LmBYuUuSA5DZnvGQ1UzJNXLIKcpLA8uUKrXuycTVo1aXD27BHOXj4SJgQGSSTd2fUln1iLDMUmTVKCMyyW00N/zbab94UETlLIQNzD3hIkS5WUuLahwSb3cF3gdlYUc+Zp6elACUHX94QpvEUHQlSmsoC5B3sL2j9Ri4CwhT5js3SKmAY3NzrlpmNLSCWmEE5BuC1iLb76RaxWplTCJjKKkskqFioncullaagwnbpFPyAmcPULVsFNnBzyYZoqpBsb/SOKpQch4BSJhLZXUel4bsG4bKkhU1w/5R+p5xlWDAwZru6p8iZjvxCmPPT0DRBwxi4lLOYeU27Ehn/zG3Yp8KaOp8y0KzHdK1A/UkQh8U/BVcrz0iysAP4cxgq39qhZXq0dNpdQiVqrcf1nP3H3LGI8zN8UUCtTDdxpp166bx+UleUF0ki/NuUc4hTFBylJCk2U7gvybaKSXBjUBz1FGODGufjJnylJIAPaAKVkKcWu9ttY7pKkhtDs3T+GOJ6fcbR5hmHU8TqrqlS5wmy1FCiygUliCddOsOnD/wAaqmSyZ4E5Nr/Kr30MIk5eYCIDJimARzF3TnibrQfGyjV8/ioPVL/YmLVX8Yaa4k55q2sAkge50EYRIo3MPnCdEtgnwpagdQzHu8LXMlYyIzVpGfkxkk4rNnzPGmF1EWSguEjkAdTzOphho69Kwyz63SoEc9jA6Tw5MSMyEuP7Sbjsoa+sSyalYLFDEcxf7XjldYHLbiI+tQUYEYqeYoMQoKI30JHJQ/URbNaO3MHaF1M42Nh1Fm9Y/K2qUcpSSbbH7wmnP6lGSfs/EAVEosNhHhNIQVFzsP3MDKatSIYqLHwRlUlJT2goALEucTSdSo+IzEXGqlU5SkpmmWJYdSh12iXBeK/BCUeeaslipIALPqRu1nghxfw6maiYuQ6Vs+UaK525s8AeDaNI/wDOhRtq5GvXT0+8atPtGnK44mG3v/xOCTg/2kfxLxFMyUly6kzAx7pLjtpCjhFQkFJIAJa7qubh2dnsdRDX8TsJlGSJknMMpDgl3Bt9LfWM1krIIDtffSNXQoDRgH7ldaFNwJHE1tHGbpypBSlIZCQSNtVX9f8AcC52KEEJCllJBUUgkAnfSx67QoUta6hffaLgryxG3+/40Q1ZUzo6XpdAAOI54xxF4kmWmSrKsAKUUuMpGz7/ALNCHj9eZqlLm3mG4UABvcEcu0WZU1anSgFROwD/AOo4n8J1cwg+EQOpA+5gtbhT8jiZ+q0la14rHOZFhiMgznU6donm4ib8olrcNmygykENbmIETlNrEDFhzG9/sVhRCEuv8yTsCH7Pf1jRsLwlFdlUVK8BBJt5c6jqn/qOfMloyOXUOoJDuS3vG48PtKkS0CwSkD9/rCPqVzaerC9mZr116h9/kRrwujkygEoQlA0t/H94KiSgXvC/MqEJSCFOTr0itT474o8pPK4I/wBxjLZsU71yfuQ1Zbow/UVwRZJ27tAysxAkXI5NvFDFasSyXPyi520vC8OL6crCfEDnSxZ+TtaFX9+8nAOPoS6qiYyZW4/4fFRK8ZCXnSxdhdaNweZGojHJ52De3OPprCsJzAlbjlGU/FPgZEgmpkfIVDxEjRJP5hySTtsY6D0rUNWoqtPfX/UX1SK34zOUTCm0WvF36xRa8W2cWDaW9Lx0LRSs+JHIZw9w9xvBKhwNU1Sgki23QwKUfN0g/g+ICWQebfYiAWkhcrGKQGbBjDhfw+nuDmSN7gw44TwfUShZSD2JH3EL2H8VqAyufeGan4pOUAkDvaMW2xmOGE1wGA+OIRRisySckwMfT3EWptZKnMFDXfS/eFmuqPxBCkqJyv6v/qFrEMUVSzglayyhmQSXDXDHqIXRHfIHP6ksteMscGPeKYMuWnMk5089wO2nrAyXPIiDCuOkzUCVnTy1tHknJ227Qrfp8cgTNe9FONwgpFTF+krG1MIi+InDhKj10EQf/kcxN2t1h8+nuw6mm2qr+5qi8csHawblE8viFHhAMARuIyKZxTMUGt6RWn8SLZnNo8vpdg89xd9VT/tGTi/GQuZkBdy7a/aF6VgCp5AlgqNg40bR+kV8FpfHnOslgHUfWw9ftGoYIJUpGVACWjUQDTKK17mTYfff3D14ijM+HqpaQrMXiTAeE1zlOt0oBbqog7dOsO1ViYWMuvrFuilZQgtYEe4vCmo1LA7R/wCTV0FfBY9f5hLBOG0SEj+mG6D784LVC5IYKA6Db/MVf/XALQuY3UAqJBt+8Ad1RcLz/WOJU9r/AC4lnGKSVMfKQAdtuUZpxBgDElIbtDhhykzTkTMSFs+VR1c3IPQ6j1iCpw5S5hQGOt9raxCs9bbgOIyErdSjHMzPDJDVMoKH5x942CkqmADxnuLUIQvMNUlwRzeGTDcSCkgx71D+eitMxNP7BYfcaPHeOKGZlmrTvr9iP1iKVUAx0mYDNbR2Pfb94xakJ3L+pR3CcmB+OcWKZZli5N1drn1dvaB1HhkqZJtqAHUWcPZ+qQbXvBjjPBPFlZgHKbtzt93vCvQUc0qCESVFatblKTyfYsXtG56e6ewNv+sxtYrNdkjjxNG4WxJcyUkKUSxyuom4FngtxDgCJ9MuUVP4iSH5HUEdixgbhGFqkISFG4Dl93uT7wSnVJIPSMO5wljHHOcj9TURfgAfqfN9fSKlTVy1hlIUUnuDFjDWzXgj8QZgOITiOaX75Q8BaOayh0MdzUxetWPkCZf4uQIVxvCciQsaGBUsvbnGgV9IldDns7W9Iz5IsTyi8kseTDuEcITZ6cwmBNtN+jx+VGGTKcutTpGpeB9FjsyUGSptoK4YudiE0U4IGfUnRIGpP83hZg5PPUUW+1GyIw4ZxLJShvFSN7loWeJ6tVUsLlgqRLGUKZn3JaH+Z8AkiU4q1CY28sZXbSxdurmEakwCZTzlS5hZSCXGoLaHqDrA0rrqO5e4xfrGZflAlAlaVjUXjZMHovEpZRUq4zc9HDQu4NgcudNBJTlRdStB1EGca4gQlQRLTlCLW0PW3aKNYrHcRMmy0E5MzmZgyk7Edxe+7FolpMNU4Y6fzn3h3k/ESYQypUpT6u798rn7bRYPHqcl6eUT2YM53Z37P+kNHdGjd+4Ew7CCT50y5lrpmIBD8nDKT3BiniHDFIskywZEwWVKKswfYoO4Ihll8ZSS708sf9FEEddXtc+kKvEs2StQmylFKgoOg6kOCwIN2Ijx+hB7iepUnYWKZSVIPlmJBY7EG4B3G/8Ap4upxNiD/mIOJZxXJS8oySh1J18zltz8uunKF+nxHaAum/5CP0PlcGOtDWZ1ONtf56QcOMnwwgWAJL9TaEDBK85ldR+pgv8AjTpGbfUQ3E6nQBTUM/cYFVx1zXL+0erJxylz9P8AMAxWaaWg1xBMT4cpSD8yPqIXWrzHrGxwIozMVSoMSAUqZCUta9zYPmI3fZmg/TYmQlKQfMwBPM2+jwoUGEGbUhL5SpWvJ9+0ahTfD2SmUkS5yyoXdWUjW4DAFPeNW6pXAAnN0ak6e5vd6MTsfpFS1ELDGAmGYv4ayhWj2PLpDfW4BU1ExfinLkOUE3KgNDazNvCLjWGLlTyhQd7hnLjpE1Uggo0PqtYrY2nkR9w+v2eDEmd5pZ65feM3oJ5CSxLjQX/XSGfC8RUtkqB2L9oy7dIUfcIrbYGSaP4QOQ/lUxHezg9QYnlyJaCVMCrNAGlxVnS4IdyDcf76xbm4kk6DL2JaMhiayQkIvyAzCtVMC7AtygJjOPJp5CytgBc81EaJHrEOM8UIly80wpSlIsALk/cmMc4k4mmVcwlRZAPlRsOvU9Yc0OhfUWb2PH3/AIlbblrXHmDsQqzNmrmK1WoqPqYhHOODHguOxwAMCZOecw/K4iV4PhF9Dvsem8ClqD9NYhQbx3MAa2sVhjys0DAKOWUAJUlZAe4YdtS8HJNEikmielKQ4yKKQwOZiLbK+8ZzhGKFAAILDQ/cHpFzFOMpi5fhJNnf17/zSEmRycCJLSwOW6m40mNFSEup7anYbQqV+IUiqolbLUlABuwd3YnoIqcI4zTy0IE2nKzlda5icwJsLZrAdNLQV4mlyqqwQlAbyGWEgg3uQA5SbQtg55MpcwK8RQxzEAZijKGVJ2BifAsZp0IInS86ntchhAKrKpZMuYAFJP8AO439YqCenvHlXEztrdmTLWQcpIHsBbnmDP6co5TMILjL0JY/XRnezbQTPDoGkwKJsWTlHs37RYRhUmV5lqt0ASefzG/LQQ/7i/cf2yjSpUosA5J0CXv0LD7xDinDU0HxJx8NAv5iMxuHCRqT1bWLU3jFMgFFMkJN/Nqfcs2j2EKmJ4tMnEqmKKievtErlpZVMYuIa0TQVSyVAjRwSwG7WA39YSwYnExWXI2pi7LkSZf/AJc0xTfIg5QOiizv2giKEjKjEhw+qKVg+kMlQbBQ0MUMM4gpJZGaiSsPd5iiW31GsGsSlSwAqTeTM86HswOqObpNoW1FeTnE2NDqMfEwaZxaPLxBWUAkkDTpFSonM4EGOGuC59aCpDIlj86t+w3gIrHmP26kIMsZDw5LXMqUCWHU730Yaknk0asqmmSEu4UHDsX1MBsH4TRQKURMK1LASSeQ1bvBifiISkX3Dwva4VuJz2rvFzZEnVSLmPdKS28VMLwAJOdQTnYgKNyz7HlFyVNBuTFFOJFa8ssZtg31PaBpqSDyImcQBxZwmVzAqUUlbhz8oyvd+guf9xCmmkyiJaVZ1n5lGwtsBsIZ8UwueqV5Epd7jM1t25mFfEeEpymWhIJBcsdRFyHccyxtOMSKeiaFqYJDK1zF1DY8hboYjxXGfCQMqlKWr5U2d+rC7QXTNC8sqenw5yQAhZHlUOSm26jSA8yhUqqUgpyqLDk9rF/7TrA/bQnkQ41DL/SLU0KnMZhKiedm9IoVnDzXSfSNC4i4PUJBXKmBU1IBygFi2oB3JHPlGey8SmmxA9oerL4ypGIxWwuHA5gWfJylojAgjU0a1EW+ogetLRoK2RA2VlDyJImZZgIYsHw5aEKUqWCCLFQgdw9ISV5laCGuoxEGWQdMwDdIT1FpB2gTT0OnNnybqX+G8JBSpSvKXtlYjtfXvFPiPhUf+RAdSfMWGrNq38vF6gxQWA02i9XIMxBANwCXuO0LmwqcibtumDVFcZi3KxEknw1PnuUqYsTytb/MHaIzFo8yglms+pa2hcc4R65apRE0fKSxHUXtyB/eL9NjUyZaWljzPLtF3RvyHU4gaNrLdolfifEM03qkZT3F26s8D5E0NvD7hfBjU6pswBQHmIIcm9yPT3aLk/huQFEFEskbgC420ir6lK1HBmkvoxf4hhmZ/Nx9dwvOl9B8re4drCKk2tfckn+d42Gg49ocQV4U5EtWewTNQlKhpvod+sDeK/g//SM/DlbOZQOra5DqD/xJPeNAKM8CZ/t/UyuYkM6vL03Pp+8UlLftH7NlqzFJBzAsQXd+R6xJPo1SwCoMVaQTgSAs/ZcwIOYfN+Xp1PWOpWFzloVNTLmKQn5lhKikd1Mw9YePhz8NfxYFTUWkAnKi4MwjcnZHXdjGjY7xRT0VOJaPDzZSJctDZQLjs4PPVooXxDBMifPKJBJAAJJsB1jScbwPw6ZKb/0ZaUD/ALM62/8Ac49Iu8NcKylVH4gCyWyp2M06Ef8AFN1Ec2g/xXSpEsIBDD6ncxVzkSy/E5EzHhrhWdWlRC0y0pLEqfVns3SNOwpYppSJIWFeGAlxZ23brCZw7OMkzUvYqBb6H9PaGCXhkyaRMIZGpcsSAdhGbqbGb4r4gbbCx5MNroZ1SMwypA0JJ+w2gJiNBORMRLmEZVkspLtYORfQwx0uKFmfKneztC3xbjNpYSCVZrAasxe3tC6FH/Zij8S2kSknI3S5LfWOqOsTJmLSCGLEdH27WgVTomEpzy1JSpQGYtue8N9LLkJGUoSeVh9ecWB55wJA5lcVpN8xaJ8OpAsZlLKU7D+fzSFbiOWuXNZCilCwTlGxFiO28E5FbmSPMwYW5NAdxRtzcyQfEl4opETJaNT4anBFswIYu2+h1ipTzQySpKlGWHSsi4CnBB5jv3gXiuPCZNTKQogIdZKbfKkmx5sG9Y9h2KTqhOSWoDfI+m5d7lJP392clkyRJDCMUqtACi9t+VoyVE0GYpQ0KifQl41Gu4WnzJZEtctLpLguzkNYs7RnE/hupkrUhUpZKdSkFQbm4gmnrKqd01/TmUMcmW1qQoMBAjEcPB015ww4DwxUVAzISAOaiz9g1xA3HqZdOrJMDK+mu3SDKSDxNt3osBUkGL+HTWcdYJTZ7iAqSczgPBFElZ/Ir2g9iZOYnpLSFKCFKatCd4Ky+IFr8ktIJIZzs+8Kcx02II7xdwCf/VDc0/eANVxmF1fqTU1HHcaq/hspoci0nOVhQVs7adLExZ4SwYOLX6x3xRUKSlCCSRrfeJ+FsSCVXsefpCt5IwviZ3o2sayyxSOTzmOOMy1eAUgapIPr+jbwkjFky/JMICk2voQNCNCbbnd4fJNSFpZnG+wY69+0KfE3CCKiYCFDyhr9TFSFY/LkTVcWFcIcGYz4ZHpH0R8F6qfNoc09KmCilC1fnSBsOhcPGTI4fSutTTgkBU5KEn/ipQv/APEi/SPo3MiRLCQAiXLSABoEpSGH0jbDZnPFcdShN4KoTOVUKppSpqy5WoZi7M7Hyg9QIVOPvhRIq5ZmUyRKqEJ8oB8i2/IQ7JJ2Ibq8O8vEUzEJUhTpWHCh/NYG4f8AiEOZsxC0l2KUlJG94qXAngsw/DeK534QU5mKQZXlKbiwJbT2aKmE4XOrp4lywVAF1KNkoD/Mo8uQ1O0E18FTKmrmz1//AK9NMmzFAlsxSVlmQbgF9VWvvGl4LQyqWT4cpGSWb81LLarP5vpYsAIHgZzCZOMT2HYeimlJSl2QCEuzqUfmXbcn6MIU8aqCuYX8odnfcmzQw8Q4yUpa17CE1Ev8QSpSmQk2bUnpyiljcYEoxwMy3J8IEJEsM4ObR2vfm8HJmKlaW+sKOIYnkJADtpAtPFU0ukBLAcnOrQmA7HiJMRDWJcQLQcqSD9WEfvDcvPNM6ac2Uhn68uVvvCeqrIJUq76vBjh7iDUZPJrbV2+zRVqCiZWA5bkzQsTqUrlkgZAC4PYv7QPp8fSQ6gUqF/XpAKqxzxVolISQknzPvvblpBgU6TlazD3gLguRukhsniK9XxmmdOKlBQAdibk8ydwTHS+IkLDJPs8Csdw3w5ilN5SoxWwuWLtDZrTbkCVY8ZmjcK0EtIKlpSpShfMAfvoIpKCaeoUZScoVoBs9iB0caRPQT7gBg7fWLFLNT+LXcEoSD7qV+wPrCm8suJYS7T1aiA7j6RepqtlHK9wxLvd9ekRVE0zE+bKxLFJ3Hb9RAeTVCWoh7C0CYlSMcwgjEmeUEpB13hF+JgSoSUhs2ZRf/iw+5b2gsrGhNVllqCi7Ftm2gJj3CdUucqY6FDRIzXCQNNGfX3h2ktnnxHNJtNg3HiAsJw4EsA3MwxysMSBrsz/pACRXGQSCkhQsQduhgiMdzBgwg+M8mdatm0YTqVsUoEl0m8BMJpwic3/Ie0G6qdY3cwJw2aPxD8iCfQxIyMiZXrQVqNx7jBxPNPiAEANyLuNvtArC8SyzCev+In4hrHXMWzMLfoe14X6UlLExDVhwTMf0RxXaWPmaDTY2vKBmiwjElc4VqGe8FJa7ftGTZWQZ3ishEWKDH1onIms6krCxfdJB/SPo7FpYnS0Zh5VFCinmCHb3b2j0ejfPU4jyJ+y2SEpSAlIDACwAFrAaCFnjuqmIkSsisrzg9tWBUN7XEej0VbqSvcHKUSQtRKj81zuWO+sSza1QvrHo9EDqeibxPiai4MAuHMTKlLlkWHmH0DR6PQIjIbMrb+MlxOp1sIFrpSE+JmuRy9Y9HoHUZnGVZVN4juWg9gVIESm1dSv0j0ei9xIGJA+oTRRpQkzNSlyPSCtNVf0wsD5gLas8ej0KMOFMhYI4stTk7lL+uYQkUFeqWXT9Y9Ho0qgNsuoG2MlBxKtKSCkK5HT/AHElBii0zhMHzHXkRyj0ehNkUE4EXJ5Ea6jFCpAUzWeLcjCJcyWVTEhdt9nGzG0ej0JVn+YYcRQlyRJqSlJUciixJ1vvzP7Q3YbWFUwJOh5HmI/I9BHY7xIin8QC5lrYZ/MklmcJys/UOYVKapMej0aNfKZm/pGO1RmG6icBIBCfMdVP05NaBGATiJ2bcX+8ej0WX8TB+sH+VLmNTCoJf8yw/v8A5i/ji0zA+XLlG2lm6Wj8j0QPwH9ZhaY4VSPuCJFURpDVjChJnzJaAcqSGc6OlJ13uTHo9ALVE7OuxuOZ/9k="/>
          <p:cNvSpPr>
            <a:spLocks noChangeAspect="1" noChangeArrowheads="1"/>
          </p:cNvSpPr>
          <p:nvPr/>
        </p:nvSpPr>
        <p:spPr bwMode="auto">
          <a:xfrm>
            <a:off x="74613" y="-977900"/>
            <a:ext cx="2257425" cy="2028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http://t1.gstatic.com/images?q=tbn:ANd9GcS0e3lefAsO4Db3Ky7BG5DdUZiwsJgwhzKyfhGdXrXTgTmIro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92" y="3015024"/>
            <a:ext cx="136366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t3.gstatic.com/images?q=tbn:ANd9GcQSyMTfCSpI2rM9aYLq038bqrYJ5a99DDpA97-SQPoI7KyumSj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4171425"/>
            <a:ext cx="1363662" cy="123877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t1.gstatic.com/images?q=tbn:ANd9GcQEpyzw0f_T561k1ZeruzfylranXGMbPq-VtTOrLGbQRKCytS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361100"/>
            <a:ext cx="1313941" cy="13081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data:image/jpg;base64,/9j/4AAQSkZJRgABAQAAAQABAAD/2wCEAAkGBhQSERUUExQVFRUWGB8aGBgYGBcbHBwWFxocGBkcGx0cHCYgGhwjHBgaHy8gJCcpLCwuGB4xNTAqNSYsLCkBCQoKDgwOGg8PGiwlHyQsLSwtNDAvLCwtLC4sKSwsLCwvLCwsLCwsLCksLCwpLCwsLCwsLCwsKSwsLCwsLCwsLP/AABEIALsBDQMBIgACEQEDEQH/xAAcAAACAwEBAQEAAAAAAAAAAAAFBgMEBwIBAAj/xABCEAACAQIEAwYDBQcDAwMFAAABAhEDIQAEEjEFQVEGEyJhcYEykaEHQrHR8BRSYnLB4fEjM4IVkqIWc8JEU2ODsv/EABoBAAIDAQEAAAAAAAAAAAAAAAMEAQIFAAb/xAAxEQACAgEDAgUBCAIDAQAAAAABAgADEQQSITFBEyJRYfAFFDJxgZGh0eGxwSQzQiP/2gAMAwEAAhEDEQA/AE40Ol/wGPqeSMSSfcwPbriZqkYhfMnr9cZ01BO2QDbENUDnjk1T1xycTJnLKMcH1x0ATsCT0GLmV4PUbcBfU3+QxIGZxYDrK1MYmB8vngvluBqD4iW+n5n64L5TIILhQOYMe+55e+LCsmAa4dou0crUb4UaOpW3z2xfy/Z6q8fAs2ljz9ADhkXL+K4n1wQy2SWT4RHK59bxfePSMEFQgjcYAyvYE1IBrrNtkMCSecx02nczgm/2eZZBdq7jmw0jTeDI0QBIbcjYcsH8vmNDAq0Ruo52I5+R22GJf+sJTa4EML2sx1SDAnbf8sEFajtBG1z3ipX7H0EpBwHLTcPqMkEiARAAsCZFpAFiIoZngtICdC36bAE233NgP+Xnhsr8dV21UqVR9iGCrflMkgc+e0jC9n88VgFD4tIW6nxMdKgX6iLfvg8sTtUSN7HvAnEcoqppVVBJA8wNQW/PducchzsEzraSdNgQDG0XiImJgQRvfywe43SqpJqahaZg6RcRyItC2/hA5YV85SuQZJF77gTz/wDEn0jnjgVIyJPIPMoVMwPDtadV/Mn1sLR6dcQNmdvHJEizMN9reRk35b4v8D4aHqsXGoIuqImSYifck89hOCvbLgCfsy1kEOGAYqIBRgYkbSpi/Q32GFX1KLaKj3jS6dmqNkXafFaieJa1RN40VKg9Yhv1GLVLtxnVHhzua9DWc/i2F0Y9wzF435f7VeJL/wDVFh/HTot9Sk/XBbKfbbnl+NcvU9abKfmjj8MZ2MSKD+pxGJOBNdyn27AR32Ujzp1f/i6f1wfyP2w8PqfEa1E//kpEj50y+MF9R+H5Y7DDEbROxP07w3tFlcx/s5ijUnkHXV/2mG+mCRSNxj8oK07ifXBnhXbLOZf/AGczVQfu6iy/9rSv0x2yRP0tpx9GMa4T9t+ZSBmKNOsObJNJ/wCqH/tGHfhH2sZCvAaoaDHlWECf51JT5lcRiRG7HwOPkYMoZSGU7MCCD6EWOPYxEifY9Bx8Bj2MdOnuPQ2Oce46dPzi9Qcz7YgZicd06RJhRqPQfqw9cF8nwUWNQz/CNvpBb0H1wILnpH2cL1gvLUWqWVZ+gHqTYYK5XgHOoZ8lPvv+UYPUsnZQogAWsIG2wBgH+mJEyp5wTPQeX1wQJjrFmuJ6Qfl8qEsoA8gP674mCY9zdQUwZKiOp58xbYxN4x6H/X+MW6QWcyVeXli1SrW2/uD5frbFJKmLuSz5RKiQrCpF2BJUi0rf6Ha5vjiTOlhUJkSQOfK2Ju4sROr1ExPv5Wty3xW73e9vM2g7eW/Pc4ko1IErHtBOLgypEvCkyqZ7tA0LJaSRboupRc7+4MAYgoccQzTp1ja7iGgl5MadY3gtcCwFrk4D8T4itNTrZr2IUgEgnSZMiNo9tomQFbtfQo0P9IBzI1KVUadibMW1KW1TIv5DedwkiskZhviGdd5VJqEqYZzAAIKiAsECGN9UeV4KxnuPGmVOsOUZXMLAmnUQzqJJLRTi4B5G+97s7Wq5vM0xUilR+IwFDNvBKwRJJ6eERAAAGGTM9nsll67LWSmqlVg1tRR6Yt4TsrAkBh4eRFiZWfVJu2Dky4qIPJxCn/U0qr3beKm6laqW9ipixiCD1APLGdcU7GZrvqi0ENSmrFFqM1NZCoCsgN4WbV0Eyu1xh24Ugr1aopCn3QimvdzohdS+CeXhN8CO0vEMzk6VVKAQM9RS5YBjoOoKyhrBtkbewTYk4T01jKxQfvHLUUqGib2fSrRqozUnKFYYbELU8IaDB0hlU9PDFsOPHKOrh9cNyTUD/KQR9RibsTw7MVXqV65D1ammWcbBYKgAfDyt0HneTjOXZspXp01JZ1IVZ/eItJ6D8MK6xwbkb3Gf1jmk/wCp19uJkGr588dV3LMWIAJ3CiBPkBt/nBodg85uKamOQqU5+WrArPZepTdkqhlcHxBtwd79d5xtJcj8IwP4GZj1Mv3gRIxSjf5Ynp0wQBAmZm8xtG8Rz2nz5Y5pUz532/Xpi1Sy1h53PoPP9bYLBlZwlPpP69f6Y8ZBzHv/AIxYXLEm0+wPr+GJjRMX9vyxM7EHvS53/H9fLEOnFysoiR+p2/H8cViL47EpIi+PdWPnGOCDiJMJ8G7QZjKNqy9Z6R5hT4T/ADKZVvcHGj9nvtwIhc7RDD/7tGAfU0zY+qsvpjJJxJTOIxIn6n4Hx/LZxNeWrJUA3Asy/wAyGGX3GCRpY/KGTzT03WpTZkdbqykqw9CLjGmdl/tsqpCZ1O9XbvacBx5stlf20n1xXEjBmwlMKHaf7TcpkavdPrqVB8Qp6ToNoDFiBqPQXHOJwsdtvtnU0+7yBeWsaxXSVnkgNwb/ABkCOV7qB7L/AGP5jN0u+ruKOu6BwSzA3LESCAeRNzc7QTE6cZLLqgsI5nf9E+eL2TrSbg6dOoMSANNr3iTJ/wA4HZipFNjB269Z2+WLvCM4akCmukJuzWYWmFgekc7TIEYuBJzmHaa6VIF2BiOnSeg5Yu5HhjzqqbQbDnPp8XuY8sfcNpgCFBCnnzN733A22wXVT1OJlTFbtFkSi6khXFgdvDczN7SQDAn54XeF54kupHiUiRbnI1C/iECZEzuN8aXm6OtCt7jcWI8x0YEAj0xnPaLg70ayVEdYLMKdMU1DGqxI0KsiFliQ0mABMxcbcSy88S+oLfCCfST67Yq5quF3PsA07HnIjlhu7M8NajSBqsHqn4mAAE8gvl589/SHtXwqgVVwsVWqeJlm4KmQ3KdoxiJ9USy81qOPWNeDtAJiivGlIgJpMTJYvcbWb8cX+H58gqdIhmC3mCCRqtMjwmZG0edquT4E0l6elgrRueXxAETJj+t8W8t3ZhSA7OwLFuTCwJ6AeWG21QSWWndx0kfazhoq1TEqoc94LFRTAZmZjJKO2giD+8q7qSc3zvDHQGoV8NjKyVAedIJuPLfy3xt/DMgAhUBYbafFAvuGkNud5+gwP+1Ko3/S2pqu1WnIUCAgkzAHUL88CT6pW9wqXvBbSoziLPZ+pDA6gNomb77GI5cyJxoFXKU81S7tySV8dNlN1MFZB2O5EGxB9IzL9iqCgoMhzTEgcm3A+Qm3libgfGawI1OoI3AnVccxsfX/ABhR6zu8RDyIxqVLEWJyDNK7NcCaiWZnWCW3kGS1iYOkWBvcmZxZ4nwKlXdWdhNMGCNj85G0388KrdowYFbUw6pY+h5H3+eD/DOK0qjQAGSbAfEBynVc+2BDUHOW4EFW5YkGdVq9OiClMX+6FmTBJvzneTfffeF6tmCeUGf1+GGmhwqkHNSmzObxOxDCDcSdrScLec4glNzTA8d4BF4WxN+Xnha4lzxzNrSsgyB19+J9lk0vfaL49492Qp51UZiaTgAM2+qmskIqEiW1GdcQAefK/wAMyHhWpUhneCBYhV5GIiT58uV8Fu7g6mMt1/E353xbTlq2LL16TO12sFh2J27xdyP2e5FFEUy7T4nrOwXqRAIWw8VhsPSZa/ZnIERToJN7+Ic9wNwNt74vZnOn/bBKCo2kecSY6QQDyk4s1MhSpjXU7x1I+FARcXOth8I25qD5zGGje7Y5P7zKJYzNu0/EMnSUUaFFu/VwKhVqhRQF8QBYwW1abRaDfFSlw0vUp0wdOtwuo7KZEnlIG5i+GvtXSRWGYXLhQFACj4tFgDMQYZgTqMAD0wLrcPqCoaiOkAFkPyVpgabkxPn1M42tNcpqzn9fWEDZESMzSAmL3naZBFvw29cDqn4fo4euL9ialKiaisjALLadUgNGobABRHTnvhLzOVYEwrRJgR8/hPT2tgtd6WDKmXC5lKs+PgcRufljukpewBJ6AEnz2waVI9J7OJKQ/XrjlqDKSGBB5giDI5Ecj5Y7QWx0pJCY9vynDJxXg9CnlFqAkVSVAufGTOu20ARhcQ+WJUEm5JgQASTHkOgxQjJkgybI1zTdKigFkYMNQDCVM3U7jqMbb2e+2DK1qU5k/s9UfEsMynzQgEx5G46nfGIacRv5RiZWNWezYVQ3hgCACTJad/JRp5RO15OIuB8WbWgI8EGBuYMAGDzJEAzzUCAcXPtN7ONlM1qA/wBCtJpmPhP36e243HVSOhwB4PUem5Q0jraOk6WAPyggzO0YsWGMy4Xma1wupKqYHiE2Ia4On4gYNgNuhubYK0BMTA6+vljJP/UddHOip96WvKk2iARBUCAAd5JMYZuxnbbvqrUq5UvvTsF1C+pRFiwsR1E9MIavVMlLNWMn5zCppyW83SOiVoJnb++A2X4Ya+aFVkAb4aY/cU/ESRu55tyAAE7tar8SRnCD4iCfkL/jiPNcT/ZWpm7BpZiVMEKI0yNjqINr489Xq7rUFLHjue5EZavYcqOYc4qMvQXxyWUfvMJnoAY2vgBVpNXIJGhJsOfSSTt/bAbLcQqFjmKpBjcOJt1B+6QLD2wxmixUHTKzyvO8W5bGOuCErX91f0h8fZSDaMt/j2gfvaQJAps+k8wIsTJAB6RGKua4XTWtFNjT1gKL+EBt2W4gt6+mGNuC5dcxqKCoWgmXbTJgmBMex+mPO0mSo10FLT3ZBEaFAtOwMECQcEFq4OWl31FWowhyMz1FZBAAGkAW5ADl+WIc07FiGJM/EpJgiOfURjjMIUUaYhRAS8ARFjytzv545TiqPOqzRsd5FhbnbmMZTAHlYndQ6e4lWvwmi5llI8wx5bb2+mF/PdhamvvqFcA3Kh1YXiDDLM36iOuGvvFbnHrb54F5jtFRU6Qxcg/d236mJGDae65T5Of3lqKdRYNlYJH7ShQ7KZmuBPd02uGZnUAbRGmS153A5czGGfst2OXLV6RqV9daSbQiwAZhZlre3OBGI8jmNdMPBE7eXLf2xf4dnxSqaiilnGmWJ1HyBPpfBk1uW2uMc9oO3S385EYuK8NJQtRVRU3Ow1CDaevP2xnlThf7XUNcZvRopwtN1BUmSWEiCJAEWJkbQIwzdp+IVatAU8uYZiO8YFlIC7hdzdov0B64WKeROkf6T03FtSKdNufQegsemGrbqg29MdOfSStNuzdn+YzZY+PaQQpECYBVSNtoFo8sRcYzD01Dd07AmBA8O4Esx5X52nnY4qcEWrVcUnVaiEeJpIgeQG7TscPfcAqUIBUiCCJBGxBB3GL6Wg2rx0ijJt4MyrNV0ObpO4GljpHeAsRU2BsGBjaeWrlhnHFTTFUNNPxaUqd4Ar9CrLOlpkaSJBHPFrtPwwOFpTGo+DTubhzqPKIJm498Vx2PorQqsVFSpWYF2e4lmWdKmwmJJi9/TEMD5g45HpCLUWwfWZvxCpVqVzSd61ZSpGg1FLNYllVgCANtwJiDuDh1yXCqTUkp6Qx0yNMgCYMKx2IhfIkXF7DeMcHy2WajWp0yGLBWdQVRUcFZe45kRA5Xi2LVHNIXgVaSKZAlqklv5QSomPW/tgdrFlXaMfPxg205FuwmXM1w5KlFqVaoGltSlgoZXv8AFE3uVmLT5WSM32XFNXHeq9ROS3BBNgIkhrqd7zhxSgIJ+KDy546z/AKNbugb1QdSMN0iCBqFyOo2974DTqWHHQTVOj8MeRuZmT9k61SiKoot3c2NgSeoWQxHnEWxRynZzNUqgqUqb6w0Dw+KXlYAjxAzFvpjY0QaWpuulRykT1mTe8zzx9wrs2Kj6iQ1OTYEggjkev8A4z1xpVa20sABF08KxSbODMoP2ecQ+Jsu8zcs9KZO5PjnAvPcIei5SppkAGxkXBI8pgTj9SpQEbYSu3n2ZU84Gq0WFKuRcmdDgcmA+E8tQv5HGorvu7YieVmCBcei2CWf4RUoVGpVVK1E+IHz2IPNSLgjFVsuR/XB85lMTlWnHMRiUIAIxExxMifpvjXCaeZpNSqqHQ8uYI2ZTuGHIj+2MhzfYQ5bNrQQnRWJ0O19KgS4AkSYHWTYHacbNlqs4qcb4eaieAhXF0aJhha46EEg+uFnUsOI0h2tMpbsSVDpU1KwaxSIYEag195mINxpbeMJ/HuzdSk80wzjcEfGIMXUXmeYxsecy7O5DElUgEgfE0XCwLKTzN7b4qcTog0dSkq1LVBsAABJUW3ix5Yyhc1dhI6ek0QVdAD1gzgvDR3dBqmvvUpgN4z8TDxlgfiaSRJ6DoMW+K8LZkJVmYgSqGPi6jqYsMVezvFe/pBhA0khve4t0P8ATBesSIi+Mi2xltJbrE67LNPZ7gwCeHGvTNNWCswgA7EyCV8iYwT4bnMx3Hd1dQ7s6SVIKtp+9a4PWennirxioaY76JUnTUA5Mfhf3iD56euCHZ/jik3Mzz38+UmfY4Og3LgnAPeaupRtVULFGR/gy9lA7CdDMd50fXbFfN1oqaGDKYnYz5bnrbDlk84HUMrBl6g8+fvhP7QrUq1i1NGYCxYfOJ9TtywW3RBEypzMnT1g2gP2lOpnDtaJkMbWP9MDqnHVRiIVjEf3GPOP5euq/wCnRqPEDwiZ02ttb/OFvLio1XVWRqSqBIYaZvAUHa53PIYFVpCcs09DXZQ2VJ7Qtmq+sSzEWuLRva52t1x5wzgHe3XQf+QFsHaCjumpq4RGktZdiAGOrpA+Qwn5DPUMvmWhgyK6m58LLMNpBEEgkEciAdxi9I8QELmH+0unlQgfPynvH+K16NTu1NSmiAH92fFpYjkwkEAiQd+eJcv2qL6BUAdh++D4WmzDSN/u7m45WOGb7Q8otXKrXFzRNyvOi8IwJnbYxJgDbGcZet4YLGF2sTtEzN1ACnlBg+h0hp62QeXpPJ6qywOSx6zReAdo+/OpwQHNjbSvhsoPNj4jH4YMJm1ZiFbaJsRb0IE+2E3IZz/SFIhR3rqQ/wAOko2pWAAuAZNjFjJk4b+L8FYqGWourlG1/MX+mMm+g58owI9o9QrKfEMM8IzqI7eEkm5gXmL+mDFPiC33AEe8ibDc78sLlXTlaEm7aY/mYx/XAP8A60j1qaF2RmEEtECoZssHbbDem1D1jZxFnq8Zi6DiMS5w1c3UZlKpSXRSmPEXAao49tKgeT4J5+sO4AsC5AAO8C5Mc9sDK+RNPSz1VKR4pAEKttRI3FwP0YH50SQLkDo3wxexJAIJPnO2+GLmYoR6zq1UEEngQzx3h4UB9lI0ny5/IicZlx3gtPvUr0yykOuoJ94K0Cx2E9OXXGnVc6mcy9Wgx0MyQJkeLdSOoDRMcpxnfYzhjZrVrVgslTFoMydokWG8ee9hNSN/i0ngy9F+TstGV9e4ljL8V0Qp1Hqbef49fLBnJ51TfdjsZkk8hzj19cVeOcEWgSiOzBFLMxU23Jp6gIm032JG03b+yLqaC6QoU7AGRHI/rzwFNHmzBOJoaq4rXur5U9+8TuOcUZKZqFHvFgrEjysL7+8jDZ2Ird5ladRlRHYeMJyPIN0fTGpeRnBjiee7pCZ+vtjNeymdpGtVYIyVKlV2ZhXIkajFrysA77bdMPhU02STkzCzkZM1hcfOsjAEcfRBepJ8hJ9zabc4xPl+MalJIMT5T7+eGU1tRAWC2zO/th4Xl1VKwXTmGcAESC6jcN1gDc3GMzn5Y0nttwt89UptWq9xSAhUgFtTTBYTEDYjz9wj8U4BVyx01BKkwri6tF/UGL6TB/EmpuVx5TDPWVAzA7EnHJnE1ZRvcH2gYqVHwwILE/SXDs5ODDNK4T+GZwEAqQR5EH8MH6Gb88AVuMRyxMmBO1+a/Z071aLVCzBTpYLflJ84j1wFKZrML40WhloOtSdRKn98gBYA5bczthq45naa04crBIiSBeZtPOxOFvjfEy+WOWoSzMAC/wB2JkkR8RMRHIfLGZeyVvGqUZsD3id2OarSqBKqMlOuPCxt40upA3uCd+uH2nlwyyDtv5cvlhG7TcVajSUVSi1VbWBql9VjtEgT18sN/ZziiV0p1dhVE77P9768sZusTeVtxweJT6gqrYCDknrC+S4AtanVpuR4gykhrRFmHmNx6YBjsNCgqSjiLrcSOo2IwycNKLVZGCaolZkEg2McmA/ri7l6iwVGwt7fqPmMN6dFxtIgqdVZSfIZnVTjNfI6hUXUGEAgkAxJ6eE32N/XGncIy+mlST+GT73P1OEztgy99SpgiS1wSLhSCbcwIw8ZWqNZ6BcP6WsKSITW6gXBWxg9/eWxSFzGMn+1NQc5SpgCBSDEbSWZvy389xMjU6mcVVuf1+jhN7R9kKedzLZhqjKNCooVVkaCSTJmZJ6YnV21UplolWCczL+F5gUdQIaLgaDAYMAAdN53EwPvc8WuMcHK06bDu/HoVUnxl33N9gDE+vzca32emmg7mpr06YV7G0z4lMSVJ3HywIL0aK11qZcJXZERQwBHiUXV9uZtuDOEF1Fdj5UyQzpyxlnstnhVybUaoIYKRf71OCUI6ixW0i3tjPMsH1fDDodoF7xEGAbmY/hi0yHhuL9zUV3iBCkmQAGhbTYmb3P3fIYBdpeH1DV000B1nUORXSby3lI6e9sNVW5GSMZh7P8AkU+J3HWVxxPukDmrDsZQXAKIp+EqhgnbVESY+7bRuyWaqV6aM6kKAAJi5gbwdwIJ8zHLGe9m8q9Ct3lcC0jkT4hBIjfz/rjU+yNScrRYdCT6lmJ/HGd9QvWoDHPOM/PSL0ISpGYudv8AtFRSpSR2ghmF9gDCz8wfbEdThKZhbgaufngnm0DKwdVqIZkOoI9wbe+KGUT9ncU9JS0qpmynYCbwBtPIeWFbWBQMmQwmloNTz4ZH4QRxXNZrKKtI1XakZGh7ysEMkkagIYwJwx5HMd7Spstl0DSIgDkR5Rtg5natPM0QzgFhAII38x5j6ScBMr2WzeWBAC1qUzCN4lnmoaJB5j9Elm7UJtXkjn8c+3rI1WGGcYPpLdObYgrcabL01oUEAZyTqn4dRktHNiWgf2x02aggFSJUNJkETdRpjc/SIxQ41wrNUK1LMd3rpiJKnVpbUIDKLjc32tvgWjW0OSPzidY84EjzSls5TyAqKA9OS1Ukk1GmYE3MfCnWTvg7wvMnh9alRqLCVW0kiSgc2QpOwsZWZGrphZ7T5TLV81TqNVOoWYoR8IJsLEhrnxXjDDV7QpVp9zWWo2lfA7/EWAlCxgeLmGt16nGwlyYz0M2fCdawrDKnOf5jHxuia6+E7Ha3ijl5euMiztI5fN1lOqkCpen3igETckHcLqBAK9IMb4ecv2kelSNRqFUoo8RDBoaY0XAJY7xH95v/AFAGio+UqI3WsiA22AuXm9hp67Y42K4JPeYTYAxE/I9rWQI3dEpaTeGWdyQAJB59PScNjcVGYyxCQWIiVkATtEkRt7SPPAfi3aMZwaCrBLGCxVTc3ECTEemAWRpPTOjWvhJlhqHrBsSIIHtOFLEQZ2cQ66O0kECFafEmQsHcvH3dJKkzt49j6TvhH4zxpHrFEaqaatZXcsoYROnnGqQBeB5Ww5cPZGqgVGhFBZyWA+ESTMCJ+fvjNeI0k71+7/29baJJJ0ajokm5MR54b+noASxh9UgUj1xzO8wYbe36+uK4xHVE3B5dRv5/rljunVt+vn+umNkHiZhHM3LheTXSDABHTBhKBjFLh6wMS8T47Sy6g1GiTA5knyHluenuMK5AGY87S3+zwLgNO8jAbj3AxmFKCvXy/wD7TQh9V578iME8vm0calf4tj1+eJjPOCOuMZ3JcusKrAjBmZZz7J201CtZGIQlIBBeoIhWBkLKgiQTJI2vN37P8jXpU6lKrRqgI4YTTcAarMBaCbAxPPD01Eeh9D/T8sTUldTO4OxsCPMcp8rYmy9rU8OzpBvplPKmSZnu7aYIAnULWMGTO0c58umBVc96zU6YWqAwJJ+Eg2O03iDHliarBGk6knnaLiOczv1wIynCMxlWJy1emytulVSB03E/MfLAhbW5w3ECNM4PMHce7LL34qOSCpUqqmSIOqFLA6RPywUzXGHy1iKil9tQ5mwXUvhMjn5YD8ayHE6p1LSoEncrWAn01hesY5o5/iT1ETOUtCU1gFVBBNgJZWYSItt+GGwSqlt3TpzGQoOBiWeI9q6+k6bRG4nY7SdhYfM4L5fthTakArd3UccwCEMxcmx8hzEbYz/P8YQZinRnwGoA8ReSLbbA39ovhgrdnEqBqquaTKCWhNSs0SJH3SSCCR1FueFrkWxkN3Xt/EYFK7CU7TrJdvc13zU6lNfCBMjwtNppsN1gTed77YYuIZennKOpNJZdtQ2YQSjiDY87WkMN7oqcV1OoaQyoCdXNpOv6wcH+y9V/2ohSBTdQGX+NSNDDodJIPkF6YX1Wm82+vykdPQxF3G4q3SUe0VUUstoq5YL4oVQZXU94mzGYt1xYynDzSoqKjFnCiSZi2yjyUW8zJwydo+C/tKLJI7qurrpXVAp6hpE7SL+vkYwO46FpyXfRSECSSZNhaLsxM2HXHPYWUIvUnmKg4G1ekVsxTJJJ2G5PIHDR2Fz/AIGpG0HUk76W3ty8V46MMLWdzyNP3Ka7ayBLdTeJjlePriXIdvctlVCd271KjqGYLCogjUQTdiJ2AjzxNmle+o1gfBNFKVpTe55McuKpoafuub+R5/Pf54BdoyXK1bAgKBF/hGmfp9cM2fp97ROmCeUmBPry6g4V0z9OsjofC9NijqwKkMCQbe3LmDhTQuz14PbiJ2Ka3yJJl87EdCP1/XBen2jqaNIY9Ad49o6eeFClnDpghQoO9x/bECcVYGAA0HmTt0kHBlpYElDieoooGqr3OvSOo4LKa+9J5gNG5vJMzvB3GEvj9fMowRqxcEWALbAxsfTqcFsv2iquviTnACzEAdTPOAN9sXRVVZd1BJEwIPsx/oLXxbeaX6cQC6saNjvAJ/L/ADFPhGU8bNUYpoAeIuxBAAE2JJIxo2QbvFJI0g6pjdtPxSTY9Pa0Wwu8RSmlRUA3EsJJ8TdOkeWLeR4pEpUquoIGhzBG8FWt4WAI8QsQfXDiuCxDRLUfUG1X3uDGHhXFQ9RoksohYCiYJ228RHmLYk4vlEcf6ng6NLATsZ0Mt/fobxhZ11FpvWRgzhJRgvxBRq2P7wBHLfBDgHaBc2hBKEaZMksNRO2k3AAg7mfLA94cHb2OJlahQjcd4D4jwnuwgUK0+LwGVXSPERNyDvOKHaLOO6rSytBq1dUCs67UwYOktsW56bRYnpgvmeHCjUGhQCzEPoLaLmPhdpWZ5SJGDtGsqKACB0HPzgeeGNMFGXPMYGoZqgmekwviq5hX0ZnWGH3W225RbFRKvXGgfaeyVQlREcwQGcKQo3H1Np5kDGe1gYxrKQwGINiTyZ0L8x/bHtPLziBKkER74uCqIvi5yIqes1ml2oUP3TI1KoBcVAVMdR1HmMA+1dRzUWqp1Lp0kGdpJ9t9x7zi5T4rSzNMU8z4gDKVRCsvnI+Ei3iHuMDeLPUyjAVf9Wi/wuABuJhhsG58p5YzblsYgpyO4m3pzSwK2DmXeEcUKUqgQMSyHSoj4iLb2xc4fxvvEmkxVv3QYv0j9bYD5Tj2WYSKirG4YhT/AIwm8S44yZqo9IgAuY0kbixIIPMiZ2OFK9K1xIwQRz/UPnT0DC9D+c0Wp25rUaiK9MVA7BQwOhlJMeIAEGPQHDTU4yoI1Eo3W+3sL++MfyHaH9or0VYGdakncALck+VsaHxJ1dNQYEaSVIgg3teYgzv6YZbSeTDcGI3OobKciNP7YpHjGqea8z1jY/THhob6DqA6bj1G/LfGUnj1SgQ1NyBN13U+xtY/icMHDe3CuwWqvduB4WEx+a2J64zrtIxGcZ/zOruXOM4jeteMFcppZQNj1/PAFeJpUHiGsE2ZY1b9dm974t5FDTNjqSbG4KnowN1N/TCaK1Zz1HeMWAMPQyHtF2Gy2ZUsaapUW/eoAGHO4G/6vgPScK5RoMGDBtOHFqtj1Ig/0xnHaFDl65YfA5k72b2+WGGs8fCDt0hNHwGU/DF/jfZWsma10Dqpk6gWcDT+8rEmSOU33A5HDDl670KTVV8XdEa2CvploWQ0RYkb+e0jFTO8SLqCXBsfBAM8iTeNuUYE1+NaMuaa1WphiRUWNSuDA6RsIJEGFI6Y0V33KFeYmoYl+mJo3DuOM1BDbQfEWiZI3Eet53xx2h4Kc7lgiVVpKr95UJUsX0gkEgGxDMSBtzsQMZzku1BobXVWlbgSNUwwETItNum04bctUK0BWp1SFqgNAkiCJgGxEEnaDywlZQ+nYOOOeJGnosubAiPw7OM4MCIMhiSBJ+8D9YgkCQN8d8dzwcU10RWAIZhElTFtoImYYchzw5vxSmyhWClRup/Dyt74oVkpO2paSFqcsDbwADcTb7ojz2w6upBbOwzTP0O7Od3El7BdrwaRpVD/ALQgE/u8gfNT4fSPPEHGuJJ37Vt3YAC9gAI2HxG0yZ5YGZ3i5cwvXfn6+pn3wS4d2Lq1F11T3YIkL949CR90fXywu9dVTtcfKG7Tep0NOlQNqTkj50lKlVesQAGYmwC/q2DWQ7P6SGYQegPPzPP8MLPA+Mvksw4qGQDFRTI2/c5T+N8aNlM2ldFekQwNwRyPQjf2xXVB6/u9D3mVq/q7WArUNq/P0kI7NB/FTqBHIGqZOqNrbA/j64L5XsZKy9WZ6IAcD++NMgsNZi8CJ5NG8D64qcArV0zVWnUzlVqdN401NLyhGpTqI3IjbecdQqNnfyRMkE2jB7QpV7G0tclqhgxzvFjefb2xWfhISlVIYyZFMW6c+s3HkL4+ymferBq1UHVQD6SL+Em0n6YrcYz3jpAMAFEgdPFFwPIbdPXF32jJAhHXaAcQtwTOJUphmphxpgiSOokR8vb2wq9jeHjvqg0tpAZRpJgeLcH0sY5kecEMrxTuP2mkFBOtgjQIWSTz5QRbEXBqQVjqDMGUg+K97gg7C4/HAEZal2Z6wx0bX4btBHag1Ms4Pea0UghmULAIJgMrXUkAEaRcLY74W6vbCpIMDymb+/P/ABjSXoFgFJLAbSSd+nTCn2rod7RNAqAQA6VPSBpCWjaSQdwIG+HdLfXYdrrJbRmoZQ5hLgvGFzFKSqkEaXU3BBgMD19ekYznieTSnmKtJTIViB/LyB6kC3thp7JcOApuzEaFktzJsGO1lgXJnoMKnEsylTM1atIHu2a02kQBPlMTHKRjQqXazY6Rdj09ZRrUoiDj0g8tvXFju5/G/PEceWGd0EVEN0a7KLGD09PLrOI+KVczUUKwq92q6gpD6QL+IAiOZxaytZXqFKgCMIBVrGR9GB6jBbiPaarTp90CC8WZhLKB62J6E/XCq5VuRG2ZWxsmc5jniGm8wtt/LcwPXDnwbheXGlswwLMxU02UeEGGSot7ixBHLV5YM8Q4UKd1VBHIKII9hgtmtWshCJVNG1g3ZwJQ7P8ADGdlSio1cmAvIBY3POF/p6sGZ4Caag0UZWUS9LV4KgO+kMZRxuOR2xQ4FnVSjK0gGRtWsjUBqlSI3YRBttHlhozfaGlSRe8q0mbwjT3ZRvEbsGuNr7gGbYT8xYmFsAHEQOOcJYqXpaivMEXH9Z8j03wPo5/VT0EAMl1aLwOUzy+X9XTNVA3eMHBUkkTF/NY5bbzB54Tczw8zqWxBMdN8Xqtz5WkfZxYpA6yHJ9oq1GqHDWkEp90gQYi8bbjD7wX7R1reB3NFmaQrQVnorEbHmrWPvjM82YMm1r/2wLq1tVhOGW0qXj09xBGzwVAbr6T9McP4gHAVoVvofQ8j5fXkKnG+ErVUhhPWf1bGN9me1lfL+Go2ukAYVpJEXAU7rJ6yB0xqPZvtvRzIChpaPhaNYEDl99d7g/ljz+o0NlJyOQO4hq7QeR+kBcP7NA5lqDOETQXRnUNOn4lk7ESTPQeWA/GuGMaZNNtrlIUg6RaBFuhjljSeL5NWpWAII3HmCLHkfkcZ/WzLU2Kn2PUfrfF6r3JGOo6+8eWlNRneIgDVUqBQGBdgAoEmWOwAub8salwHhxpUf2WuCB9yYsTJKmLC5kepGCvZDsqlNjmCkVGFv4FO8dGYET5W64sdoz3vgo05faRYep6YPq9WLwEX4f6g9JStNh5/P0gbMdlMxWI1VlYU10qWAB0iSJjc+Zwu8d4VUy/xHXN4UwPLrhtynEqlAaMxpZgdMrcyQGAIIEtBFhvPri9neGCosVFQSCREi0SBcQTy9QemFhqLEYbxn/c0RryrbNwx7YhHsv2QoZbLpXqd0K2jUapIKIT8JGqBYxfrOBHAOGVsq7JUqLVpEg03D6viEsIJkKSdQNx4jtOOeDdpTw9Wp5mWywFjGop5Ec1vg1nK1F6Yr0TKE6oSCCWTSIIsswsjYxtOO1LCyo47/Os85e9i37nbP8RS+0HssaimpR1FyBCg7kG8DYkifOx64zzgfGnouNLMpm8c/IjG1Ct3tEFTDiGU9GFx/f3xkXa7gNQZyq1JGKvFXwqSBruRYcmkYY+lXCys02docBkO5BnPUdjGJO3VabBGWbTMx5kEX9sRcUzLZmvSq04UKqiooMNqRmIYSYYQwHhuAIIGA/CMmwjWCQd/CR9eo64MpwAt8BPvgjeFQ5xNurTaa1AWXYfaX8rVqUq2h9QV5Kz03/EfXFzj76WpzYkGeu4/PAijRzFIrqpioqmQGM/9rAgr7H1GJsxx2k7IKqVF0SLEEwYsdV7EeuFXrDOHXn8JfUaV7K9qYbHpJs1Wq99/puNLIhOqCAxUTbf5dcE6HECiyxplhMsAwUfM8vMx5DC9xHiSElqbDYAKZGwgfQc8U8rSqVjdiV2Jb4f+K7T58sW8IMMtx+XMTGm1OwK+FAGPcxtynaFa2qJIX74XSs32/eMc4jzwE7W5hdHxRFyZ6nn+PviZqy0kCgAAbDCf2j4nrBXm36OJ01XiWgr0ljWKqiSe37ybiT0+60DMEk7pSA0t/OQY/wAc8D0iNvblill12kbYsFjsDA543cdphMrDk95PSp48qUhO+JUUsQqgsSYEAyTygC8nph/7O/ZM9WnrrnSTsoO3W4Bk+lh1JmIwTKF8DmCuLcLSusOLj4WHxL79PLC1nMvUole+Uumy1FnlsCOo6YbXfF3L0A9MBgCDuCJBtzGC4B4MErFDlYh1MutUShB6Qf1GC/B+0Rpjuq4lRs28eR64v8f+zwf7mVMEgHQWvMfdbn/KxnoTthVbN1KZK1kJgwT8LA/xAj8sLW6YOuOo/eaVX1Af+xGxeIUqXjpvTakT4l1XUE7wDOm8xEj8GvI8OpVNLIilW+EqwYauYtyMzIiL4x2tk1rkxURCBKq4ILH92bgGNjt1jfF3gXaTM8PVkvpeIVrqIvOki89QQRiq6TC9eYC3UbmyBxNK4lkaSH4ZvdQCZPOCosefqMJ/HeOUwyU0pVFKrDNpBD2GhhEkyJkn64D8S+0bO1kZNS0w1j3awSvTUSSB6RM4k7N9sBSQU66kqohXAkheSkcwORGBtpWQFsbvaQuo5GOJTr8Dq5h5AKr5i59uXviy3Zk0R8MeZuT6YcMr2qyj2WqgMTcFf/6AGEjtf2s79wtEsKakw2xYm077Wt6nFaLdTc+zbtAkWMg855JgfiLhW0387fQYHipBkEgzIPPHLHHmNpVwMTPZyxzG/hP2lZqkNLt3g6n4vc/etbxA4buy9VOIPrg6aZBYEEeL7o9DF/IeYxktGmWIUAkkwALknyxv3Y3ggyuVp0ucaqh/jIlvkPD/AMRjC+qrVQgZBhyeMTU0N1pJGeBC/GuJihS3gxv63J9+XrhT4fxGrUqoKTlAxOvwh5UDYSPi23IF/TC/9oHGsw1cLTpsUS7HS2ksdhMD4RG3Mnpi52TquyIWpKHOor4mkgiGFjKmNiT188JJpTXULW7/AD+4xfqUrrNafez1jJw1xrahmUbW0sXE30kw4MxEAbG3lBODxpsaVSi8VHRDUomSO8AvG3MqARcXHSMVMvnZhKtMtchNStM81DA3Y2IvJ3EkSCXDs4g7uWDJPhb7yz+8ee0TY9b4BnnOPn8TC3ZOYkfa5ljSpUmSpoV1hkVtJfWdXwi5AAuNrjFLsrmjTyJAJNS8Ktz4wfiEciSfKfTBH7Wsm4zdN2nujRAXTB0+IJUMSDsQOlxfcYqcI4UjUjUJjuyNIgyCFCmf4gY9bgRONC0IlIQ+ssbWYgekgTteMs6rU+BvvdDf6SCD0+eI+J8SCVe+Q6lcCwNpGx9x+AwJ4vw45qoBTUsJ8dQtEsSRAtFuZFr2PMxZbhwSoFkkx16eXXFPs9K+Ydccj50m5o2sA3MOI0cK45WzAAQqApgBpJIJvp5GCRaZvi1meJ1aAUvpvzFxI5SQMBuA5+nQzIpOLVfO2oEQDex5A+cdMNeb4Q1fLD4XeiGOlRp1EKYUCSCD0PX2wrZWu8Ajgyr/AFB0tIwMSsnaaiUZ2gaRLQJkDe0746PCcvmFLUyoLA8pE9Spgg/LCtnuFLl0XWZZhta2zGwsIM28x0xWXioS4JBGxnb3xH2UfeqJ/wBRuv8A+48RPLCo7HtSMv8A6g6iSPlv87Yr5niQWwxJw3txULhWAdZu2xUdS20Dzwbzi5bNoNQpuDsy2a9/iSG9iccxtRgdQOPb+IVtU68Pyfxmd8T4/Nh4j0/PAcAsZbfDnxzsRSKzlEPeSP8ATQl9Q2sCSQRvvHyxNwj7M6rQa7rRn7o8dSPQHSvucbunatkzV+8zrLy5zYfyigggfr9DB3gXY/M5mNNMqp2Z5E/yj4n9hHnjUOz32b0kIZU//bU8T/8AERpU+g98PeR4alIeEX5sbk++GVrz1id+qDcKIp9jvs3p5Qa38dQi5MWncW+EdQDJ5nlh0jHWPsGCgdIgWJ5MwV3wT4fU8GBlRMT5OqQCMBh+sZsvXlV9I+VsCO2HDFqUHdUBqoJVuZA3UnmpHLHmWzkfrmN8WHzcjFgYIjEydMyjgT4SeTbex/PEwNRFgNIj4WhhHkDI+WPu0fCu6qso+FiWTy6j2wFoZ90sDbobjBNuZG6GU7s/7lLSeZS3/i1vkRiKrlaZ+FwP5xp+tx9cR0OJqd5X3ti3AYbgg4oV5hA/EoVuDPEhdQ6rDD6TgdXpkb2PSCPxwwLkRvHuLR7jEqg7d4SOjQw+TA4sGxKnBioRjzDV/wBODG9Oi3pKGP8Aif6YrvwJdV6bKP4XB/EYv4glNsKfZfwqnVzBqMTqojUFtF7A+dz7WxsuWypeKYkF2Cz0Xdj7AYyPsfmUyT1GKVW1gLMLYAydjebfLGg8E+0nKU6gZxVBCkDwj4juTfaPxOPPa3T2ajVqSPIMf3NWixKqDg+b5iNPbDhSCgQFsFgc4jb6DGT5bh2t2ekH1I/hCjnFjMgCCf7XOH7OfaHlK1nqHT0i3v1x9le1vD0sK1MRy0ED2gR8sO3Juby8CK8lNpMp8GOeMJVol6YBh9dINNoBGoDfnGD6UqrSatF1tvCkk+qkyfU4kp9ssjbTXTbzF/SMUuI/aDTUHudDnkXqBV+gLH6YWfSoeeRBGuVu2udRMi5qKKpXTC8pJWmQDvGlmnrGMy4T2naq5plmWmV+AmdiLTvG/wAsO2c7T0sxbMGhU6ppbTImDMG4m09N8Bzw3LHasBG2lI+R/W+BVphSpUn0MtVhXDEcSbLuB8JA6RjmplEaorlRqUQDfb0BE2tfFb/pdxorCOZZXmfKBcR6XxaoUY++59Kf9ScC+yWg5WegOq0zLy0j7WCnmKQOju6lMeAooPOYtFib+RgwTuV4B2hqBZqABiB8+Z9+mPqdOnEFaxPmUVY84BOLFJKQ+HLof53d/npKg/LBxpLmQKe0xbvB5NZME9pqi5h0Yusz4lI+IAyCQPEeYNxsDMjAet2HrVWAo0SFkS5PgCwSTLQeYAA3IO1sPeXzLL8Ap0v/AG6aJ9dOr646akzmXLOT1JY+04bo0xqGN0CljJ0MXeG9jaVC71EZxI2DgTayrKg73Yk+eCuV4LQghaCMp3DDSpIuPCkTy3bDFw/s4zQdMebcvTB3LcCRLsdR+Q+XP3wwtC53Hn8ZZ9S7cRe4bwViAqKEXmEUIvyUCfecMWQ4IibiT9P74vgY6GGAIuZ2MfY8GPcEBlDPcfY+x9i0iYpUy2I1yxBnBo0B0/HHLUB0/HC0YgbuDtyO2KjZ6CVO43/PB16I6fjgL2jyqhVYCDMTJ2xKyrQHxpRVQg77g9D5YSc5RKsZ3/Vxhyq0h5/M4F5/KKRcfU/ng6wRi0rYlRiLqSMXDkk6fU/njoZRen1P54tInFHjTLZhPmLYtUuJ02MzHkRb8sQnJr0+p/PEf7GnT6n88RtEnJhqi6m4MfUYI0qswDDDzjCqmWUbSPQn88WsrVMxJxQpLgxmSnew5eWJxlweX0/tgdlk2336nFymvr8zgWMSZdpUIsMTDJg7k/PFCix6n5nF2mPXbqcQZ057gA3M+3+MT06CH/GPsnlluY/HFtaQ89up/PHTpwmUHn+vXFilkh5fQ4gqep+ZxcQRtiZEkp5EYnTLjaROK/enkSPTA3jmbekhZDBJEnfp1x2JMPCkBa5PkPztjoPTXd1noDqPyAPyxmeRzb5jMhKruyayNOplWBPJSBjQMlkUVRpUC3K3M4tslS2IRPFKYMIhdurGB8hOC/ZfL1a9Qu/gpIbqBGphcKT8RHM3/HCtSogMQLAeZ6D88a1kcuqU1VRAAFvUSfri6gSpJkpOIjiSpiMY5+skT7H2Oox9GKy0+GPRj4DHsYkSs+x7j4DHsYIJWf/Z"/>
          <p:cNvSpPr>
            <a:spLocks noChangeAspect="1" noChangeArrowheads="1"/>
          </p:cNvSpPr>
          <p:nvPr/>
        </p:nvSpPr>
        <p:spPr bwMode="auto">
          <a:xfrm>
            <a:off x="74613"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2" name="Picture 14" descr="http://t2.gstatic.com/images?q=tbn:ANd9GcTjTHLMleAtvjL96EzVLQhn5vNikfY4kB0-KxTgjVaL3fWwgbng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015025"/>
            <a:ext cx="2670437" cy="200025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4038600" y="3998869"/>
            <a:ext cx="1219200"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349" y="1143000"/>
            <a:ext cx="3854901" cy="1292662"/>
          </a:xfrm>
          <a:prstGeom prst="rect">
            <a:avLst/>
          </a:prstGeom>
          <a:noFill/>
        </p:spPr>
        <p:txBody>
          <a:bodyPr wrap="none" rtlCol="0">
            <a:spAutoFit/>
          </a:bodyPr>
          <a:lstStyle/>
          <a:p>
            <a:pPr algn="ctr"/>
            <a:r>
              <a:rPr lang="en-US" sz="2400" b="1" dirty="0" smtClean="0"/>
              <a:t>Serve Raw-Food  </a:t>
            </a:r>
          </a:p>
          <a:p>
            <a:r>
              <a:rPr lang="en-US" dirty="0"/>
              <a:t>Need further </a:t>
            </a:r>
            <a:r>
              <a:rPr lang="en-US" dirty="0" smtClean="0"/>
              <a:t>processing, </a:t>
            </a:r>
          </a:p>
          <a:p>
            <a:r>
              <a:rPr lang="en-US" dirty="0" smtClean="0"/>
              <a:t>but flexible </a:t>
            </a:r>
            <a:r>
              <a:rPr lang="en-US" dirty="0"/>
              <a:t>for making different dishes </a:t>
            </a:r>
          </a:p>
          <a:p>
            <a:pPr algn="ctr"/>
            <a:r>
              <a:rPr lang="en-US" dirty="0" smtClean="0"/>
              <a:t> </a:t>
            </a:r>
            <a:endParaRPr lang="en-US" dirty="0"/>
          </a:p>
        </p:txBody>
      </p:sp>
      <p:sp>
        <p:nvSpPr>
          <p:cNvPr id="16" name="TextBox 15"/>
          <p:cNvSpPr txBox="1"/>
          <p:nvPr/>
        </p:nvSpPr>
        <p:spPr>
          <a:xfrm>
            <a:off x="4622464" y="1009658"/>
            <a:ext cx="4223849" cy="1846659"/>
          </a:xfrm>
          <a:prstGeom prst="rect">
            <a:avLst/>
          </a:prstGeom>
          <a:noFill/>
        </p:spPr>
        <p:txBody>
          <a:bodyPr wrap="none" rtlCol="0">
            <a:spAutoFit/>
          </a:bodyPr>
          <a:lstStyle/>
          <a:p>
            <a:pPr algn="ctr"/>
            <a:r>
              <a:rPr lang="en-US" sz="2400" b="1" dirty="0" smtClean="0"/>
              <a:t>Serve Cooked Dishes </a:t>
            </a:r>
          </a:p>
          <a:p>
            <a:endParaRPr lang="en-US" dirty="0" smtClean="0"/>
          </a:p>
          <a:p>
            <a:r>
              <a:rPr lang="en-US" dirty="0" smtClean="0"/>
              <a:t>Directly </a:t>
            </a:r>
            <a:r>
              <a:rPr lang="en-US" dirty="0"/>
              <a:t>useful for a task, </a:t>
            </a:r>
          </a:p>
          <a:p>
            <a:r>
              <a:rPr lang="en-US" dirty="0"/>
              <a:t>But would be worse if it’s not the right dish</a:t>
            </a:r>
          </a:p>
          <a:p>
            <a:endParaRPr lang="en-US" dirty="0"/>
          </a:p>
          <a:p>
            <a:pPr algn="ctr"/>
            <a:r>
              <a:rPr lang="en-US" dirty="0" smtClean="0"/>
              <a:t> </a:t>
            </a:r>
            <a:endParaRPr lang="en-US" dirty="0"/>
          </a:p>
        </p:txBody>
      </p:sp>
      <p:sp>
        <p:nvSpPr>
          <p:cNvPr id="3" name="TextBox 2"/>
          <p:cNvSpPr txBox="1"/>
          <p:nvPr/>
        </p:nvSpPr>
        <p:spPr>
          <a:xfrm>
            <a:off x="4137250" y="2697540"/>
            <a:ext cx="755335" cy="1569660"/>
          </a:xfrm>
          <a:prstGeom prst="rect">
            <a:avLst/>
          </a:prstGeom>
          <a:noFill/>
        </p:spPr>
        <p:txBody>
          <a:bodyPr wrap="none" rtlCol="0">
            <a:spAutoFit/>
          </a:bodyPr>
          <a:lstStyle/>
          <a:p>
            <a:r>
              <a:rPr lang="en-US" sz="9600" dirty="0" smtClean="0">
                <a:solidFill>
                  <a:srgbClr val="0033CC"/>
                </a:solidFill>
              </a:rPr>
              <a:t>?</a:t>
            </a:r>
            <a:endParaRPr lang="en-US" sz="9600" dirty="0">
              <a:solidFill>
                <a:srgbClr val="0033CC"/>
              </a:solidFill>
            </a:endParaRPr>
          </a:p>
        </p:txBody>
      </p:sp>
    </p:spTree>
    <p:extLst>
      <p:ext uri="{BB962C8B-B14F-4D97-AF65-F5344CB8AC3E}">
        <p14:creationId xmlns:p14="http://schemas.microsoft.com/office/powerpoint/2010/main" val="4157999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Automation-Generality Tradeoff: Dining Analogy</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57</a:t>
            </a:fld>
            <a:endParaRPr lang="en-US"/>
          </a:p>
        </p:txBody>
      </p:sp>
      <p:pic>
        <p:nvPicPr>
          <p:cNvPr id="11266" name="Picture 2" descr="http://t3.gstatic.com/images?q=tbn:ANd9GcTw3Egk1n8zZgZSDQrAr5yI_J8QEk0zu9QjMCSOhJ-EfG9Gn4x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89" y="2668818"/>
            <a:ext cx="29337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TKok762y0nzW9g4nTKBb3SxXW-Uy0AH3dzVzw1tEnkb3Qae-S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08531"/>
            <a:ext cx="3276600" cy="2454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660" y="1770965"/>
            <a:ext cx="4111958" cy="738664"/>
          </a:xfrm>
          <a:prstGeom prst="rect">
            <a:avLst/>
          </a:prstGeom>
          <a:noFill/>
        </p:spPr>
        <p:txBody>
          <a:bodyPr wrap="none" rtlCol="0">
            <a:spAutoFit/>
          </a:bodyPr>
          <a:lstStyle/>
          <a:p>
            <a:pPr algn="ctr"/>
            <a:r>
              <a:rPr lang="en-US" sz="2400" b="1" dirty="0" smtClean="0"/>
              <a:t>Buffet Paradigm </a:t>
            </a:r>
          </a:p>
          <a:p>
            <a:pPr algn="ctr"/>
            <a:r>
              <a:rPr lang="en-US" dirty="0" smtClean="0"/>
              <a:t>Basic Components + Infinite Combination </a:t>
            </a:r>
            <a:endParaRPr lang="en-US" dirty="0"/>
          </a:p>
        </p:txBody>
      </p:sp>
      <p:sp>
        <p:nvSpPr>
          <p:cNvPr id="8" name="TextBox 7"/>
          <p:cNvSpPr txBox="1"/>
          <p:nvPr/>
        </p:nvSpPr>
        <p:spPr>
          <a:xfrm>
            <a:off x="5051210" y="1752600"/>
            <a:ext cx="3641318" cy="738664"/>
          </a:xfrm>
          <a:prstGeom prst="rect">
            <a:avLst/>
          </a:prstGeom>
          <a:noFill/>
        </p:spPr>
        <p:txBody>
          <a:bodyPr wrap="none" rtlCol="0">
            <a:spAutoFit/>
          </a:bodyPr>
          <a:lstStyle/>
          <a:p>
            <a:pPr algn="ctr"/>
            <a:r>
              <a:rPr lang="en-US" sz="2400" b="1" dirty="0" smtClean="0"/>
              <a:t>Food Court Paradigm </a:t>
            </a:r>
          </a:p>
          <a:p>
            <a:pPr algn="ctr"/>
            <a:r>
              <a:rPr lang="en-US" dirty="0" smtClean="0"/>
              <a:t>Finite Choices of  Complete Packages</a:t>
            </a:r>
            <a:endParaRPr lang="en-US" dirty="0"/>
          </a:p>
        </p:txBody>
      </p:sp>
      <p:sp>
        <p:nvSpPr>
          <p:cNvPr id="3" name="TextBox 2"/>
          <p:cNvSpPr txBox="1"/>
          <p:nvPr/>
        </p:nvSpPr>
        <p:spPr>
          <a:xfrm>
            <a:off x="685800" y="971543"/>
            <a:ext cx="7634975" cy="523220"/>
          </a:xfrm>
          <a:prstGeom prst="rect">
            <a:avLst/>
          </a:prstGeom>
          <a:noFill/>
        </p:spPr>
        <p:txBody>
          <a:bodyPr wrap="none" rtlCol="0">
            <a:spAutoFit/>
          </a:bodyPr>
          <a:lstStyle/>
          <a:p>
            <a:r>
              <a:rPr lang="en-US" sz="2800" dirty="0" smtClean="0">
                <a:solidFill>
                  <a:srgbClr val="0033CC"/>
                </a:solidFill>
              </a:rPr>
              <a:t>What’s the right paradigm? Need both paradigms? </a:t>
            </a:r>
            <a:endParaRPr lang="en-US" sz="2800" dirty="0">
              <a:solidFill>
                <a:srgbClr val="0033CC"/>
              </a:solidFill>
            </a:endParaRPr>
          </a:p>
        </p:txBody>
      </p:sp>
    </p:spTree>
    <p:extLst>
      <p:ext uri="{BB962C8B-B14F-4D97-AF65-F5344CB8AC3E}">
        <p14:creationId xmlns:p14="http://schemas.microsoft.com/office/powerpoint/2010/main" val="4008118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Statistical topic models are promising general tools for supporting text analysis </a:t>
            </a:r>
          </a:p>
          <a:p>
            <a:r>
              <a:rPr lang="en-US" dirty="0" smtClean="0"/>
              <a:t>Next-generation search engines should go beyond search to seamlessly support text analysis and better help users complete their tasks</a:t>
            </a:r>
          </a:p>
          <a:p>
            <a:r>
              <a:rPr lang="en-US" dirty="0" smtClean="0"/>
              <a:t>Many challenges to be solved:  </a:t>
            </a:r>
          </a:p>
          <a:p>
            <a:pPr lvl="1"/>
            <a:r>
              <a:rPr lang="en-US" dirty="0" smtClean="0"/>
              <a:t>Task modeling </a:t>
            </a:r>
          </a:p>
          <a:p>
            <a:pPr lvl="1"/>
            <a:r>
              <a:rPr lang="en-US" dirty="0" smtClean="0"/>
              <a:t>Task specification language</a:t>
            </a:r>
          </a:p>
          <a:p>
            <a:pPr lvl="1"/>
            <a:r>
              <a:rPr lang="en-US" dirty="0" smtClean="0"/>
              <a:t>New analysis operators</a:t>
            </a:r>
          </a:p>
          <a:p>
            <a:pPr lvl="1"/>
            <a:r>
              <a:rPr lang="en-US" dirty="0" smtClean="0"/>
              <a:t>New ranking models</a:t>
            </a:r>
          </a:p>
          <a:p>
            <a:pPr lvl="1"/>
            <a:r>
              <a:rPr lang="en-US" dirty="0" smtClean="0"/>
              <a:t>New interface issues</a:t>
            </a:r>
          </a:p>
          <a:p>
            <a:pPr lvl="1"/>
            <a:r>
              <a:rPr lang="en-US" dirty="0" smtClean="0"/>
              <a:t>New evaluation challenges</a:t>
            </a:r>
          </a:p>
          <a:p>
            <a:pPr lvl="1"/>
            <a:r>
              <a:rPr lang="en-US" dirty="0" smtClean="0"/>
              <a:t>Automation-Generality (AG) tradeoff &amp; Automation-Confidence (AC) tradeoff</a:t>
            </a:r>
          </a:p>
          <a:p>
            <a:pPr lvl="1"/>
            <a:r>
              <a:rPr lang="en-US" dirty="0" smtClean="0"/>
              <a:t>…</a:t>
            </a:r>
          </a:p>
          <a:p>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58</a:t>
            </a:fld>
            <a:endParaRPr lang="en-US"/>
          </a:p>
        </p:txBody>
      </p:sp>
    </p:spTree>
    <p:extLst>
      <p:ext uri="{BB962C8B-B14F-4D97-AF65-F5344CB8AC3E}">
        <p14:creationId xmlns:p14="http://schemas.microsoft.com/office/powerpoint/2010/main" val="3955497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Looking Ahead…</a:t>
            </a:r>
            <a:endParaRPr lang="en-US" sz="4000" dirty="0"/>
          </a:p>
        </p:txBody>
      </p:sp>
      <p:sp>
        <p:nvSpPr>
          <p:cNvPr id="4" name="Slide Number Placeholder 3"/>
          <p:cNvSpPr>
            <a:spLocks noGrp="1"/>
          </p:cNvSpPr>
          <p:nvPr>
            <p:ph type="sldNum" sz="quarter" idx="12"/>
          </p:nvPr>
        </p:nvSpPr>
        <p:spPr/>
        <p:txBody>
          <a:bodyPr/>
          <a:lstStyle/>
          <a:p>
            <a:fld id="{16A14D8B-FB36-404D-91CA-CEC776FB33B4}" type="slidenum">
              <a:rPr lang="en-US" smtClean="0"/>
              <a:t>59</a:t>
            </a:fld>
            <a:endParaRPr lang="en-US"/>
          </a:p>
        </p:txBody>
      </p:sp>
      <p:pic>
        <p:nvPicPr>
          <p:cNvPr id="12290" name="Picture 2" descr="http://t2.gstatic.com/images?q=tbn:ANd9GcTIRrB_fIPli330lDE8zZy-rjvLJn6NSs-rD5vT3BxlssoXgM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33749"/>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0.gstatic.com/images?q=tbn:ANd9GcQXsE32r-ddMleq3tJiWxOYkV2UhgP5Adb71z7DUWkUX11ZnK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409" y="3467427"/>
            <a:ext cx="1195387"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6495" y="1404610"/>
            <a:ext cx="3295582" cy="523220"/>
          </a:xfrm>
          <a:prstGeom prst="rect">
            <a:avLst/>
          </a:prstGeom>
          <a:solidFill>
            <a:srgbClr val="FFFF00"/>
          </a:solidFill>
        </p:spPr>
        <p:txBody>
          <a:bodyPr wrap="none" rtlCol="0">
            <a:spAutoFit/>
          </a:bodyPr>
          <a:lstStyle/>
          <a:p>
            <a:r>
              <a:rPr lang="en-US" sz="2800" b="1" dirty="0" smtClean="0"/>
              <a:t>Text Analysis/Mining</a:t>
            </a:r>
            <a:endParaRPr lang="en-US" sz="2800" b="1" dirty="0"/>
          </a:p>
        </p:txBody>
      </p:sp>
      <p:grpSp>
        <p:nvGrpSpPr>
          <p:cNvPr id="19" name="Group 18"/>
          <p:cNvGrpSpPr/>
          <p:nvPr/>
        </p:nvGrpSpPr>
        <p:grpSpPr>
          <a:xfrm>
            <a:off x="228600" y="2166913"/>
            <a:ext cx="8991599" cy="4081487"/>
            <a:chOff x="228600" y="2166913"/>
            <a:chExt cx="8991599" cy="4081487"/>
          </a:xfrm>
        </p:grpSpPr>
        <p:sp>
          <p:nvSpPr>
            <p:cNvPr id="6" name="Oval 5"/>
            <p:cNvSpPr/>
            <p:nvPr/>
          </p:nvSpPr>
          <p:spPr>
            <a:xfrm>
              <a:off x="2297676" y="2166913"/>
              <a:ext cx="5276850" cy="1439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43258" y="5201960"/>
              <a:ext cx="3455048" cy="523220"/>
            </a:xfrm>
            <a:prstGeom prst="rect">
              <a:avLst/>
            </a:prstGeom>
            <a:noFill/>
          </p:spPr>
          <p:txBody>
            <a:bodyPr wrap="none" rtlCol="0">
              <a:spAutoFit/>
            </a:bodyPr>
            <a:lstStyle/>
            <a:p>
              <a:r>
                <a:rPr lang="en-US" sz="2800" b="1" dirty="0" smtClean="0"/>
                <a:t>Information Retrieval </a:t>
              </a:r>
              <a:endParaRPr lang="en-US" sz="2800" b="1" dirty="0"/>
            </a:p>
          </p:txBody>
        </p:sp>
        <p:sp>
          <p:nvSpPr>
            <p:cNvPr id="12" name="Oval 11"/>
            <p:cNvSpPr/>
            <p:nvPr/>
          </p:nvSpPr>
          <p:spPr>
            <a:xfrm>
              <a:off x="2209800" y="4658380"/>
              <a:ext cx="5105400" cy="1590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3258" y="2428523"/>
              <a:ext cx="4295741" cy="523220"/>
            </a:xfrm>
            <a:prstGeom prst="rect">
              <a:avLst/>
            </a:prstGeom>
            <a:noFill/>
          </p:spPr>
          <p:txBody>
            <a:bodyPr wrap="square" rtlCol="0">
              <a:spAutoFit/>
            </a:bodyPr>
            <a:lstStyle/>
            <a:p>
              <a:r>
                <a:rPr lang="en-US" sz="2800" b="1" dirty="0" smtClean="0"/>
                <a:t>Databases &amp; Data Mining </a:t>
              </a:r>
              <a:endParaRPr lang="en-US" sz="2800" b="1" dirty="0"/>
            </a:p>
          </p:txBody>
        </p:sp>
        <p:sp>
          <p:nvSpPr>
            <p:cNvPr id="14" name="TextBox 13"/>
            <p:cNvSpPr txBox="1"/>
            <p:nvPr/>
          </p:nvSpPr>
          <p:spPr>
            <a:xfrm>
              <a:off x="985684" y="3682067"/>
              <a:ext cx="2084353" cy="523220"/>
            </a:xfrm>
            <a:prstGeom prst="rect">
              <a:avLst/>
            </a:prstGeom>
            <a:noFill/>
          </p:spPr>
          <p:txBody>
            <a:bodyPr wrap="none" rtlCol="0">
              <a:spAutoFit/>
            </a:bodyPr>
            <a:lstStyle/>
            <a:p>
              <a:r>
                <a:rPr lang="en-US" sz="2800" b="1" dirty="0" smtClean="0"/>
                <a:t>Visualization</a:t>
              </a:r>
              <a:endParaRPr lang="en-US" sz="2800" b="1" dirty="0"/>
            </a:p>
          </p:txBody>
        </p:sp>
        <p:sp>
          <p:nvSpPr>
            <p:cNvPr id="15" name="Oval 14"/>
            <p:cNvSpPr/>
            <p:nvPr/>
          </p:nvSpPr>
          <p:spPr>
            <a:xfrm>
              <a:off x="228600" y="2810609"/>
              <a:ext cx="3962400" cy="2642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57799" y="2951743"/>
              <a:ext cx="3962400" cy="2219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0" y="3571097"/>
              <a:ext cx="2792111" cy="954107"/>
            </a:xfrm>
            <a:prstGeom prst="rect">
              <a:avLst/>
            </a:prstGeom>
            <a:noFill/>
          </p:spPr>
          <p:txBody>
            <a:bodyPr wrap="none" rtlCol="0">
              <a:spAutoFit/>
            </a:bodyPr>
            <a:lstStyle/>
            <a:p>
              <a:r>
                <a:rPr lang="en-US" sz="2800" b="1" dirty="0" smtClean="0"/>
                <a:t>Natural Language</a:t>
              </a:r>
            </a:p>
            <a:p>
              <a:r>
                <a:rPr lang="en-US" sz="2800" b="1" dirty="0" smtClean="0"/>
                <a:t>Processing</a:t>
              </a:r>
              <a:endParaRPr lang="en-US" sz="2800" b="1" dirty="0"/>
            </a:p>
          </p:txBody>
        </p:sp>
      </p:grpSp>
      <p:cxnSp>
        <p:nvCxnSpPr>
          <p:cNvPr id="10" name="Straight Arrow Connector 9"/>
          <p:cNvCxnSpPr/>
          <p:nvPr/>
        </p:nvCxnSpPr>
        <p:spPr>
          <a:xfrm>
            <a:off x="1524000" y="2057400"/>
            <a:ext cx="2971800" cy="1886277"/>
          </a:xfrm>
          <a:prstGeom prst="straightConnector1">
            <a:avLst/>
          </a:prstGeom>
          <a:ln w="889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3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14"/>
          <p:cNvSpPr>
            <a:spLocks noChangeArrowheads="1"/>
          </p:cNvSpPr>
          <p:nvPr/>
        </p:nvSpPr>
        <p:spPr bwMode="auto">
          <a:xfrm>
            <a:off x="4191000" y="3124200"/>
            <a:ext cx="609600" cy="457200"/>
          </a:xfrm>
          <a:prstGeom prst="rightArrow">
            <a:avLst>
              <a:gd name="adj1" fmla="val 50000"/>
              <a:gd name="adj2" fmla="val 81481"/>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l="20914" t="31866" r="21329" b="29626"/>
          <a:stretch>
            <a:fillRect/>
          </a:stretch>
        </p:blipFill>
        <p:spPr bwMode="auto">
          <a:xfrm>
            <a:off x="381000" y="2286000"/>
            <a:ext cx="3657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p:cNvPicPr>
            <a:picLocks noChangeAspect="1" noChangeArrowheads="1"/>
          </p:cNvPicPr>
          <p:nvPr/>
        </p:nvPicPr>
        <p:blipFill>
          <a:blip r:embed="rId4">
            <a:extLst>
              <a:ext uri="{28A0092B-C50C-407E-A947-70E740481C1C}">
                <a14:useLocalDpi xmlns:a14="http://schemas.microsoft.com/office/drawing/2010/main" val="0"/>
              </a:ext>
            </a:extLst>
          </a:blip>
          <a:srcRect l="21024" t="31818" r="23296" b="30302"/>
          <a:stretch>
            <a:fillRect/>
          </a:stretch>
        </p:blipFill>
        <p:spPr bwMode="auto">
          <a:xfrm>
            <a:off x="5029200" y="2365375"/>
            <a:ext cx="34290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Oval 15"/>
          <p:cNvSpPr>
            <a:spLocks noChangeArrowheads="1"/>
          </p:cNvSpPr>
          <p:nvPr/>
        </p:nvSpPr>
        <p:spPr bwMode="auto">
          <a:xfrm>
            <a:off x="2133600" y="3581400"/>
            <a:ext cx="16002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latin typeface="Gill Sans MT" pitchFamily="34" charset="0"/>
            </a:endParaRPr>
          </a:p>
        </p:txBody>
      </p:sp>
      <p:sp>
        <p:nvSpPr>
          <p:cNvPr id="51207" name="Oval 16"/>
          <p:cNvSpPr>
            <a:spLocks noChangeArrowheads="1"/>
          </p:cNvSpPr>
          <p:nvPr/>
        </p:nvSpPr>
        <p:spPr bwMode="auto">
          <a:xfrm>
            <a:off x="6734175" y="3581400"/>
            <a:ext cx="1600200" cy="533400"/>
          </a:xfrm>
          <a:prstGeom prst="ellipse">
            <a:avLst/>
          </a:prstGeom>
          <a:noFill/>
          <a:ln w="127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latin typeface="Gill Sans MT" pitchFamily="34" charset="0"/>
            </a:endParaRPr>
          </a:p>
        </p:txBody>
      </p:sp>
      <p:sp>
        <p:nvSpPr>
          <p:cNvPr id="51208" name="Oval 17"/>
          <p:cNvSpPr>
            <a:spLocks noChangeArrowheads="1"/>
          </p:cNvSpPr>
          <p:nvPr/>
        </p:nvSpPr>
        <p:spPr bwMode="auto">
          <a:xfrm>
            <a:off x="7115175" y="2743200"/>
            <a:ext cx="10668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latin typeface="Gill Sans MT" pitchFamily="34" charset="0"/>
            </a:endParaRPr>
          </a:p>
        </p:txBody>
      </p:sp>
      <p:sp>
        <p:nvSpPr>
          <p:cNvPr id="51209" name="Oval 18"/>
          <p:cNvSpPr>
            <a:spLocks noChangeArrowheads="1"/>
          </p:cNvSpPr>
          <p:nvPr/>
        </p:nvSpPr>
        <p:spPr bwMode="auto">
          <a:xfrm rot="2822725">
            <a:off x="5921375" y="2667000"/>
            <a:ext cx="10668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latin typeface="Gill Sans MT" pitchFamily="34" charset="0"/>
            </a:endParaRPr>
          </a:p>
        </p:txBody>
      </p:sp>
      <p:sp>
        <p:nvSpPr>
          <p:cNvPr id="51210" name="AutoShape 28"/>
          <p:cNvSpPr>
            <a:spLocks noChangeArrowheads="1"/>
          </p:cNvSpPr>
          <p:nvPr/>
        </p:nvSpPr>
        <p:spPr bwMode="auto">
          <a:xfrm rot="-5939638">
            <a:off x="7581106" y="3391694"/>
            <a:ext cx="261938" cy="241300"/>
          </a:xfrm>
          <a:prstGeom prst="rightArrow">
            <a:avLst>
              <a:gd name="adj1" fmla="val 50000"/>
              <a:gd name="adj2" fmla="val 2668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1" name="AutoShape 28"/>
          <p:cNvSpPr>
            <a:spLocks noChangeArrowheads="1"/>
          </p:cNvSpPr>
          <p:nvPr/>
        </p:nvSpPr>
        <p:spPr bwMode="auto">
          <a:xfrm rot="-8402389">
            <a:off x="6805613" y="3303588"/>
            <a:ext cx="261937" cy="242887"/>
          </a:xfrm>
          <a:prstGeom prst="rightArrow">
            <a:avLst>
              <a:gd name="adj1" fmla="val 50000"/>
              <a:gd name="adj2" fmla="val 2651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2" name="Rectangular Callout 20"/>
          <p:cNvSpPr>
            <a:spLocks noChangeArrowheads="1"/>
          </p:cNvSpPr>
          <p:nvPr/>
        </p:nvSpPr>
        <p:spPr bwMode="auto">
          <a:xfrm>
            <a:off x="3276600" y="1676400"/>
            <a:ext cx="2362200" cy="457200"/>
          </a:xfrm>
          <a:prstGeom prst="wedgeRectCallout">
            <a:avLst>
              <a:gd name="adj1" fmla="val -9981"/>
              <a:gd name="adj2" fmla="val 158394"/>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en-US" sz="2400">
                <a:solidFill>
                  <a:srgbClr val="009900"/>
                </a:solidFill>
                <a:latin typeface="Gill Sans MT" pitchFamily="34" charset="0"/>
              </a:rPr>
              <a:t>One Week Later</a:t>
            </a:r>
          </a:p>
        </p:txBody>
      </p:sp>
      <p:sp>
        <p:nvSpPr>
          <p:cNvPr id="51213" name="Rectangle 2"/>
          <p:cNvSpPr>
            <a:spLocks noGrp="1" noChangeArrowheads="1"/>
          </p:cNvSpPr>
          <p:nvPr>
            <p:ph type="title"/>
          </p:nvPr>
        </p:nvSpPr>
        <p:spPr/>
        <p:txBody>
          <a:bodyPr>
            <a:normAutofit/>
          </a:bodyPr>
          <a:lstStyle/>
          <a:p>
            <a:r>
              <a:rPr lang="en-US" dirty="0" smtClean="0"/>
              <a:t>Example Task 4: Analysis of Topic Diffusion </a:t>
            </a:r>
            <a:endParaRPr lang="en-US" dirty="0" smtClean="0">
              <a:cs typeface="Arial" pitchFamily="34" charset="0"/>
            </a:endParaRPr>
          </a:p>
        </p:txBody>
      </p:sp>
      <p:sp>
        <p:nvSpPr>
          <p:cNvPr id="16" name="Text Box 63"/>
          <p:cNvSpPr txBox="1">
            <a:spLocks noChangeArrowheads="1"/>
          </p:cNvSpPr>
          <p:nvPr/>
        </p:nvSpPr>
        <p:spPr bwMode="auto">
          <a:xfrm>
            <a:off x="754602" y="4760686"/>
            <a:ext cx="7406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smtClean="0">
                <a:solidFill>
                  <a:srgbClr val="0000CC"/>
                </a:solidFill>
                <a:latin typeface="Arial" pitchFamily="34" charset="0"/>
              </a:rPr>
              <a:t>How did a discussion of a topic in blogs spread? </a:t>
            </a:r>
            <a:endParaRPr lang="en-US" b="1" dirty="0">
              <a:solidFill>
                <a:srgbClr val="0000CC"/>
              </a:solidFill>
              <a:latin typeface="Arial" pitchFamily="34" charset="0"/>
            </a:endParaRPr>
          </a:p>
        </p:txBody>
      </p:sp>
      <p:sp>
        <p:nvSpPr>
          <p:cNvPr id="2" name="Slide Number Placeholder 1"/>
          <p:cNvSpPr>
            <a:spLocks noGrp="1"/>
          </p:cNvSpPr>
          <p:nvPr>
            <p:ph type="sldNum" sz="quarter" idx="12"/>
          </p:nvPr>
        </p:nvSpPr>
        <p:spPr/>
        <p:txBody>
          <a:bodyPr/>
          <a:lstStyle/>
          <a:p>
            <a:fld id="{16A14D8B-FB36-404D-91CA-CEC776FB33B4}" type="slidenum">
              <a:rPr lang="en-US" smtClean="0"/>
              <a:t>6</a:t>
            </a:fld>
            <a:endParaRPr lang="en-US"/>
          </a:p>
        </p:txBody>
      </p:sp>
    </p:spTree>
    <p:extLst>
      <p:ext uri="{BB962C8B-B14F-4D97-AF65-F5344CB8AC3E}">
        <p14:creationId xmlns:p14="http://schemas.microsoft.com/office/powerpoint/2010/main" val="3629060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176173" y="1143000"/>
            <a:ext cx="8739227" cy="5105400"/>
          </a:xfrm>
        </p:spPr>
        <p:txBody>
          <a:bodyPr/>
          <a:lstStyle/>
          <a:p>
            <a:r>
              <a:rPr lang="en-US" dirty="0" smtClean="0"/>
              <a:t>Collaborators: </a:t>
            </a:r>
            <a:r>
              <a:rPr lang="en-US" dirty="0" err="1" smtClean="0"/>
              <a:t>Qiaozhu</a:t>
            </a:r>
            <a:r>
              <a:rPr lang="en-US" dirty="0" smtClean="0"/>
              <a:t> Mei, </a:t>
            </a:r>
            <a:r>
              <a:rPr lang="en-US" dirty="0" err="1" smtClean="0"/>
              <a:t>Yue</a:t>
            </a:r>
            <a:r>
              <a:rPr lang="en-US" dirty="0" smtClean="0"/>
              <a:t> Lu, </a:t>
            </a:r>
            <a:r>
              <a:rPr lang="en-US" dirty="0" err="1" smtClean="0"/>
              <a:t>Hongning</a:t>
            </a:r>
            <a:r>
              <a:rPr lang="en-US" dirty="0" smtClean="0"/>
              <a:t> Wang, </a:t>
            </a:r>
            <a:r>
              <a:rPr lang="en-US" dirty="0" err="1" smtClean="0"/>
              <a:t>Jiawei</a:t>
            </a:r>
            <a:r>
              <a:rPr lang="en-US" dirty="0" smtClean="0"/>
              <a:t> Han, Bruce </a:t>
            </a:r>
            <a:r>
              <a:rPr lang="en-US" dirty="0" smtClean="0"/>
              <a:t>Schatz</a:t>
            </a:r>
            <a:r>
              <a:rPr lang="en-US" dirty="0" smtClean="0"/>
              <a:t>, </a:t>
            </a:r>
            <a:r>
              <a:rPr lang="en-US" dirty="0" smtClean="0"/>
              <a:t>and many others</a:t>
            </a:r>
          </a:p>
          <a:p>
            <a:r>
              <a:rPr lang="en-US" dirty="0" smtClean="0"/>
              <a:t>Funding </a:t>
            </a:r>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60</a:t>
            </a:fld>
            <a:endParaRPr lang="en-US"/>
          </a:p>
        </p:txBody>
      </p:sp>
      <p:pic>
        <p:nvPicPr>
          <p:cNvPr id="11266" name="Picture 2" descr="NSF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844" y="3066314"/>
            <a:ext cx="1379083" cy="139287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HS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310" y="3226971"/>
            <a:ext cx="1071561" cy="107156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IH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30661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NASA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3371" y="330661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Google Log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4290" y="4900383"/>
            <a:ext cx="1333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Microsoft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060" y="4846438"/>
            <a:ext cx="1624467" cy="84177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Yahoo 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4192" y="5029199"/>
            <a:ext cx="1143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IBM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4900383"/>
            <a:ext cx="952500"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8" descr="data:image/jpg;base64,/9j/4AAQSkZJRgABAQAAAQABAAD/2wCEAAkGBhMQERUUExMWFRQVFxcUGBUYGBYdGBsiIhwhGB0ZISEYJyYeHhwkHRoaHy8gLycwMC4wFSMyNTIqNSksMDUBCQoKDgwOGg8PFzIkHiQpLCwvLCkvLjIyLDU2NSkpKi0tKi0sKS4qKSwsNDQsLzQsNSwsKTQpKiksLCkpLCwpLP/AABEIAFgAVwMBIgACEQEDEQH/xAAaAAABBQEAAAAAAAAAAAAAAAAFAAIDBAYB/8QARBAAAgECBAQCBgYGBwkAAAAAAQIDABEEEiExBRNBUSJhBjJCUnGBFCMzYpGhFVRygtLxY5KTscHC4RYkNENTc3Sys//EABgBAQEBAQEAAAAAAAAAAAAAAAIDAQAF/8QAJREAAgICAQMDBQAAAAAAAAAAAAECESExQRNhcVGx0RIiMoGh/9oADAMBAAIRAxEAPwDC2rtqdlojwTgj4uXloQoALu7eqij1nbyFeu3R52ylhMG8rhI0Z3bQKoJJ+Qo//saIf+MxMWH/AKMfWTf1E2+ZFXo+KxqWw+BbkR5WDYhiqyzED3msI0J1Ci2g76UJfh3g5ZyjERyGwW7GVXXMLZL5iCND2k8qFt9hUkX58Jw6C2aPGy5hcFuXEp+G7fzqZcNgzM0H6Pn5q5rr9KObQZj7NibdOtS4yCWQ3MSRXn+lMk00S2YgAqoJzhSRc3F9AOlzC+FlZxJzsLzBGI8wlsTY3D9swAA7aUP3/REEuH4YTlP0vDtYHXlSrqLjazbEUxvQtpAWwk0WKA1yocsoH/bfX8CaZxPgeIlleTlqwY5iIGSQKPJUJaw7WqRplxEruMyRwLdAgAlaxEaBTa6k+EnfLrbe1LwzPKM/LCVJVgVYGxBBBB7EHam2rZ4niEcsjYfHgkpZRigAZotBpJawkUE2N9RWd4xwZ8LKY3sdAysuqup2dT1BpqV7C1QPtSp9qVIJFatm2AEMMeDByyzqMRiCMocjePDrmIBNvFYkakfChHolw1Z8ZCj+oG5j32yoM7fKwt86n4lgnxbSYlnVWmLypG2cMyi5sptkuFG17+GhLLoUdWVsPwK+Ikjzsoha7SFLWUHexN898oC9Sd7UcGIsHMbCGMWzOT42ubDO4OZmPYWGmg0qONCmHjVixaQCVydT2jXUg2VNQP6Q1U40LYZAPalcn91FA6n/AKjfjR/Jm6RKJU/WIvxeu82P9Zi/F6h9FuA84SymPmiIDJDe3Nc3OXuQFBYqNTa3Wi+G9NI1PKxfD4OXsQsWR18wG/0+NY1mlk1P1B6zoDf6TGCOt5L/AJUQ5SygF5kLFWZJoywnAXRm6F0FjcHU5TY6VmONRxDESiDWHMeXudNxvrWp56JDEmViyxLlYsuVc8eVrDQ6gk77m9dJVVHJ2B3BhHIyF31Yqous1zmSQsPE0YW1kta4JPWruEwLzwNg5QOdGn0jDG4JtbM0Ol9GHiA7iuYqPPATa7QHMAdM0bGzobG+XMQ1vvN3pNPMkwxLyxl4XSQxR3soJAI0GUXFha97fCu2YZQLXKN+lPDxDjJkX1c5Zfg3jH5GlVk7Vknh0TeioyR4yT3MKyj4uyp/cTXBhykbCLFgqy5TEr7k5RYqbbktsNLbm9T8CX/csf8AsQ//AE/lUkmJw5aNUhaN+bGCWjUXAcaXzEggbm1z1qb2xrSJeKzDnSAHRWKDU7L4B17LVDjXiw8Rve0ko/FYz3PY0Rxv2smvtv1+8fvVX4imbCtrfJIjb33DKep65ayPBsuTnotxuCON8Pio2MTuJBIhIkjYCwYW127a/G9bWHmyJ9VLBxOADWKXKJ1Hke/mQKx/o8mDmw74edzFKXzxTEeEeELlPkevTbtTl9CMdC4eJQbarNHIuX9rNcWFGcYt7rybGTS1fgg9MeDQwtHJAGSOYMeU9w0bKcrIb66EipGl+rh13hTqel17jtTfTLjhxcy+IMIkWPMNmbd3HkW28gKkgN4IdfYYb9pH8xSp/SrDa+p0S8NId8l/tFePc+0hA6nrb8KHTRM+FUviSFAusLte5+6FJNtwCQLWOtGOEfbxa/8AMTr5j71AsGcOLZ0kvY651ybG3hy37e1+FatnNlr0vXM8D+/hYGPyUp/lpU70kXw4T/xIv/Z6VOGic3k56Nrmhxqd8Pm/qurf3Xp0sk7R55BEiqBIvhhDt4g2ljn1OvnrS9D3AxSq2izK8DfvqVH52qLDwwxCRZQecC0dit0T2S2huzb26DfXpjX3M5PCCXFFtNJYmxdmGvQnMPa7EVBKt4Jx91Dv2dfM1YV+bDHJfUARPqd1FlO49ZACP2W7V2VUWORHlVGkQWBzm12DC9rgaCgsDbsz+A4eJA12y5SnTTxMF3JG1/5VZ/Rg0AZgGjeQKbXuuYFSNj6hPwro4eouBiIrHfWTXr7tOODH6zFtl3cadvV2qrJIq4zhbRKjHZr9txuNPiNfjRXBm+Gj8mlXf9l+496qf6OBAH0iKw2F36/u0XhwRihyMQSJW1U6HwJ5jtb5UZPAo7Fw1ssgbWyK8h191S3vHqAPnVY4eaPDeGaYLkBylW5BB0IV7kX1taw1vVmchITdrGY8sE5iAoILtoSbXCrp3PalBweOWaGJHJV3u2UkxBRqzDMcwNuhHzodx9ip6Wrllij6x4eFD8cub/NSqtxrG8/ESy9HckfDYfkBSqsVSRGUrbKCXBBGhBuD/jWg4ygmyY1BfOyrMg9mQW/JwLigeWr/AAjihw7Hwh43GWSM7MN/kRuD0pSXKDGXDCeEwzI+Yqckq5SLFQzZrDtkfY7WudiCadi+GxSASkSOuRfErKthawLKykqel72NtDRDCghWlwz54T4mjsocHrzBYn4Oo3F9N6hgjjbJyHaNl9XmMoU2UghGFiRe17gA5O9QvkvS0CRw/D9pf7SL+Gu/o7D9pf7SL+GjiYeVz9lHLmF86toNO6Fdje/UAg660MjxDF8n0U5/dLTXHmRe4HnSTbC0kV1wGHGv1umv2kX8NFsSDIM7Z1jLF7sczsWIAC2sMugUHYX1Jqd4JUJskcOXQM5AB6DVix11Nh0A71XlESZuazSPmNyjjJe4srObsD4baCw1ANC7FVFXEwMZGlKkomVEGUsBbdV9476n37m1Q4VfouFaU6S4kGOMe6ntv+96ooxijlyy4tvCBmjhsock+7YDJHt4iL6aVmeI45p5C7WGwCj1VA0CgdABTinLHAJtRzyUctKpslKrkLGBKWSlSrQE2FxDxMHjYow2YGxoyPSQSC08Kvfd0PLc9ySPCfPTWuUqLinsam46LE+Kwkob6yeLNYMCocaa2GUiw8rdKaZITHyjj5TGPZ5D2+HrbeW1KlR6dc+3wLqP09/kfHjMJGPXnlIXILKqC3Y5ibj5VCfSTJpBEsdtna8jjzu2gPnalSrumuTurLjAInmaRizsWY7sTcmmZaVKmTs7lpUqVccf/9k="/>
          <p:cNvSpPr>
            <a:spLocks noChangeAspect="1" noChangeArrowheads="1"/>
          </p:cNvSpPr>
          <p:nvPr/>
        </p:nvSpPr>
        <p:spPr bwMode="auto">
          <a:xfrm>
            <a:off x="74613" y="-406400"/>
            <a:ext cx="828675" cy="83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84" name="Picture 20" descr="http://t0.gstatic.com/images?q=tbn:ANd9GcTTFaTlrT7RYZawn7SlVBjcEElg5V-bdbCAfM701uJqZ-Nre9m3f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6743" y="4103488"/>
            <a:ext cx="74295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56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295400"/>
            <a:ext cx="7772400" cy="1470025"/>
          </a:xfrm>
        </p:spPr>
        <p:txBody>
          <a:bodyPr>
            <a:normAutofit/>
          </a:bodyPr>
          <a:lstStyle/>
          <a:p>
            <a:r>
              <a:rPr lang="en-US" sz="5400" dirty="0" smtClean="0">
                <a:solidFill>
                  <a:srgbClr val="C00000"/>
                </a:solidFill>
                <a:latin typeface="Script MT Bold" pitchFamily="66" charset="0"/>
              </a:rPr>
              <a:t>Thank You!</a:t>
            </a:r>
            <a:endParaRPr lang="en-US" sz="5400" dirty="0">
              <a:solidFill>
                <a:srgbClr val="C00000"/>
              </a:solidFill>
              <a:latin typeface="Script MT Bold" pitchFamily="66" charset="0"/>
            </a:endParaRPr>
          </a:p>
        </p:txBody>
      </p:sp>
      <p:sp>
        <p:nvSpPr>
          <p:cNvPr id="8" name="Subtitle 7"/>
          <p:cNvSpPr>
            <a:spLocks noGrp="1"/>
          </p:cNvSpPr>
          <p:nvPr>
            <p:ph type="subTitle" idx="1"/>
          </p:nvPr>
        </p:nvSpPr>
        <p:spPr>
          <a:xfrm>
            <a:off x="1524000" y="2895600"/>
            <a:ext cx="6400800" cy="1752600"/>
          </a:xfrm>
        </p:spPr>
        <p:txBody>
          <a:bodyPr>
            <a:normAutofit/>
          </a:bodyPr>
          <a:lstStyle/>
          <a:p>
            <a:r>
              <a:rPr lang="en-US" sz="4000" dirty="0" smtClean="0">
                <a:solidFill>
                  <a:schemeClr val="tx1"/>
                </a:solidFill>
              </a:rPr>
              <a:t>Questions/Comments?</a:t>
            </a:r>
            <a:endParaRPr lang="en-US" sz="4000" dirty="0">
              <a:solidFill>
                <a:schemeClr val="tx1"/>
              </a:solidFill>
            </a:endParaRPr>
          </a:p>
        </p:txBody>
      </p:sp>
      <p:sp>
        <p:nvSpPr>
          <p:cNvPr id="9" name="Slide Number Placeholder 8"/>
          <p:cNvSpPr>
            <a:spLocks noGrp="1"/>
          </p:cNvSpPr>
          <p:nvPr>
            <p:ph type="sldNum" sz="quarter" idx="12"/>
          </p:nvPr>
        </p:nvSpPr>
        <p:spPr>
          <a:xfrm>
            <a:off x="7010400" y="6490417"/>
            <a:ext cx="2133600" cy="365125"/>
          </a:xfrm>
        </p:spPr>
        <p:txBody>
          <a:bodyPr/>
          <a:lstStyle/>
          <a:p>
            <a:fld id="{020A3916-C4E2-426F-8448-4F5436938150}" type="slidenum">
              <a:rPr lang="en-US" smtClean="0"/>
              <a:t>61</a:t>
            </a:fld>
            <a:endParaRPr lang="en-US" dirty="0"/>
          </a:p>
        </p:txBody>
      </p:sp>
    </p:spTree>
    <p:extLst>
      <p:ext uri="{BB962C8B-B14F-4D97-AF65-F5344CB8AC3E}">
        <p14:creationId xmlns:p14="http://schemas.microsoft.com/office/powerpoint/2010/main" val="1819922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30"/>
          <p:cNvSpPr>
            <a:spLocks noChangeArrowheads="1"/>
          </p:cNvSpPr>
          <p:nvPr/>
        </p:nvSpPr>
        <p:spPr bwMode="auto">
          <a:xfrm>
            <a:off x="3505200" y="2286000"/>
            <a:ext cx="1905000" cy="2743200"/>
          </a:xfrm>
          <a:prstGeom prst="roundRect">
            <a:avLst>
              <a:gd name="adj" fmla="val 16667"/>
            </a:avLst>
          </a:prstGeom>
          <a:solidFill>
            <a:srgbClr val="FFE9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27" name="AutoShape 30"/>
          <p:cNvSpPr>
            <a:spLocks noChangeArrowheads="1"/>
          </p:cNvSpPr>
          <p:nvPr/>
        </p:nvSpPr>
        <p:spPr bwMode="auto">
          <a:xfrm>
            <a:off x="1447800" y="2286000"/>
            <a:ext cx="1905000" cy="2743200"/>
          </a:xfrm>
          <a:prstGeom prst="roundRect">
            <a:avLst>
              <a:gd name="adj" fmla="val 16667"/>
            </a:avLst>
          </a:prstGeom>
          <a:solidFill>
            <a:srgbClr val="DEFE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522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50000" t="26295"/>
          <a:stretch>
            <a:fillRect/>
          </a:stretch>
        </p:blipFill>
        <p:spPr bwMode="auto">
          <a:xfrm>
            <a:off x="4011612" y="1557095"/>
            <a:ext cx="446087" cy="69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r="49631" b="28889"/>
          <a:stretch>
            <a:fillRect/>
          </a:stretch>
        </p:blipFill>
        <p:spPr bwMode="auto">
          <a:xfrm>
            <a:off x="2008414" y="1370214"/>
            <a:ext cx="533400" cy="7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9"/>
          <p:cNvSpPr>
            <a:spLocks noChangeArrowheads="1"/>
          </p:cNvSpPr>
          <p:nvPr/>
        </p:nvSpPr>
        <p:spPr bwMode="auto">
          <a:xfrm>
            <a:off x="1447800" y="2362200"/>
            <a:ext cx="213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1600">
                <a:solidFill>
                  <a:srgbClr val="00B050"/>
                </a:solidFill>
              </a:rPr>
              <a:t>Tom Hanks, who is my favorite movie star act the leading role.</a:t>
            </a:r>
          </a:p>
        </p:txBody>
      </p:sp>
      <p:sp>
        <p:nvSpPr>
          <p:cNvPr id="52232" name="Rectangle 10"/>
          <p:cNvSpPr>
            <a:spLocks noChangeArrowheads="1"/>
          </p:cNvSpPr>
          <p:nvPr/>
        </p:nvSpPr>
        <p:spPr bwMode="auto">
          <a:xfrm>
            <a:off x="3505200" y="24463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1600">
                <a:solidFill>
                  <a:srgbClr val="C00000"/>
                </a:solidFill>
              </a:rPr>
              <a:t>protesting... will lose your faith by watching the movie.</a:t>
            </a:r>
          </a:p>
        </p:txBody>
      </p:sp>
      <p:sp>
        <p:nvSpPr>
          <p:cNvPr id="52233" name="Rectangle 11"/>
          <p:cNvSpPr>
            <a:spLocks noChangeArrowheads="1"/>
          </p:cNvSpPr>
          <p:nvPr/>
        </p:nvSpPr>
        <p:spPr bwMode="auto">
          <a:xfrm>
            <a:off x="1447800" y="4232275"/>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1600">
                <a:solidFill>
                  <a:srgbClr val="00B050"/>
                </a:solidFill>
              </a:rPr>
              <a:t>a good book to past time.</a:t>
            </a:r>
          </a:p>
        </p:txBody>
      </p:sp>
      <p:sp>
        <p:nvSpPr>
          <p:cNvPr id="52234" name="Rectangle 12"/>
          <p:cNvSpPr>
            <a:spLocks noChangeArrowheads="1"/>
          </p:cNvSpPr>
          <p:nvPr/>
        </p:nvSpPr>
        <p:spPr bwMode="auto">
          <a:xfrm>
            <a:off x="3505200" y="38862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C00000"/>
                </a:solidFill>
              </a:rPr>
              <a:t>... so sick of people making such a big deal about a fiction </a:t>
            </a:r>
            <a:r>
              <a:rPr lang="en-US" altLang="zh-CN" sz="1600" b="1">
                <a:solidFill>
                  <a:srgbClr val="C00000"/>
                </a:solidFill>
              </a:rPr>
              <a:t>book</a:t>
            </a:r>
            <a:r>
              <a:rPr lang="en-US" altLang="zh-CN" sz="1600">
                <a:solidFill>
                  <a:srgbClr val="C00000"/>
                </a:solidFill>
              </a:rPr>
              <a:t> </a:t>
            </a:r>
            <a:endParaRPr lang="en-US" sz="1600">
              <a:solidFill>
                <a:srgbClr val="C00000"/>
              </a:solidFill>
            </a:endParaRPr>
          </a:p>
        </p:txBody>
      </p:sp>
      <p:pic>
        <p:nvPicPr>
          <p:cNvPr id="52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838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0"/>
            <a:ext cx="8667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a:off x="152400" y="3733800"/>
            <a:ext cx="541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8599" y="3733800"/>
            <a:ext cx="3200400" cy="317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ext uri="{D42A27DB-BD31-4B8C-83A1-F6EECF244321}">
                <p14:modId xmlns:p14="http://schemas.microsoft.com/office/powerpoint/2010/main" val="2821028262"/>
              </p:ext>
            </p:extLst>
          </p:nvPr>
        </p:nvGraphicFramePr>
        <p:xfrm>
          <a:off x="5334000" y="2479675"/>
          <a:ext cx="3581400" cy="2626449"/>
        </p:xfrm>
        <a:graphic>
          <a:graphicData uri="http://schemas.openxmlformats.org/drawingml/2006/chart">
            <c:chart xmlns:c="http://schemas.openxmlformats.org/drawingml/2006/chart" xmlns:r="http://schemas.openxmlformats.org/officeDocument/2006/relationships" r:id="rId6"/>
          </a:graphicData>
        </a:graphic>
      </p:graphicFrame>
      <p:sp>
        <p:nvSpPr>
          <p:cNvPr id="52240" name="Rectangle 30"/>
          <p:cNvSpPr>
            <a:spLocks noChangeArrowheads="1"/>
          </p:cNvSpPr>
          <p:nvPr/>
        </p:nvSpPr>
        <p:spPr bwMode="auto">
          <a:xfrm>
            <a:off x="5069114" y="1643390"/>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rgbClr val="0070C0"/>
                </a:solidFill>
                <a:latin typeface="Gill Sans MT" pitchFamily="34" charset="0"/>
              </a:rPr>
              <a:t>Query=“Da </a:t>
            </a:r>
            <a:r>
              <a:rPr lang="en-US" sz="2800" dirty="0">
                <a:solidFill>
                  <a:srgbClr val="0070C0"/>
                </a:solidFill>
                <a:latin typeface="Gill Sans MT" pitchFamily="34" charset="0"/>
              </a:rPr>
              <a:t>Vinci </a:t>
            </a:r>
            <a:r>
              <a:rPr lang="en-US" sz="2800" dirty="0" smtClean="0">
                <a:solidFill>
                  <a:srgbClr val="0070C0"/>
                </a:solidFill>
                <a:latin typeface="Gill Sans MT" pitchFamily="34" charset="0"/>
              </a:rPr>
              <a:t>Code”</a:t>
            </a:r>
            <a:endParaRPr lang="en-US" sz="2800" dirty="0">
              <a:solidFill>
                <a:srgbClr val="0070C0"/>
              </a:solidFill>
            </a:endParaRPr>
          </a:p>
        </p:txBody>
      </p:sp>
      <p:cxnSp>
        <p:nvCxnSpPr>
          <p:cNvPr id="35" name="Straight Connector 34"/>
          <p:cNvCxnSpPr/>
          <p:nvPr/>
        </p:nvCxnSpPr>
        <p:spPr>
          <a:xfrm rot="5400000">
            <a:off x="1829594" y="3733006"/>
            <a:ext cx="3200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242" name="Rectangle 2"/>
          <p:cNvSpPr>
            <a:spLocks noGrp="1" noChangeArrowheads="1"/>
          </p:cNvSpPr>
          <p:nvPr>
            <p:ph type="title"/>
          </p:nvPr>
        </p:nvSpPr>
        <p:spPr>
          <a:xfrm>
            <a:off x="-152400" y="0"/>
            <a:ext cx="9296400" cy="1447800"/>
          </a:xfrm>
        </p:spPr>
        <p:txBody>
          <a:bodyPr>
            <a:normAutofit/>
          </a:bodyPr>
          <a:lstStyle/>
          <a:p>
            <a:r>
              <a:rPr lang="en-US" dirty="0" smtClean="0"/>
              <a:t>Sample Task 5: </a:t>
            </a:r>
            <a:br>
              <a:rPr lang="en-US" dirty="0" smtClean="0"/>
            </a:br>
            <a:r>
              <a:rPr lang="en-US" dirty="0" smtClean="0"/>
              <a:t>Opinion Analysis on Blog Articles</a:t>
            </a:r>
            <a:endParaRPr lang="en-US" dirty="0" smtClean="0">
              <a:cs typeface="Arial" pitchFamily="34" charset="0"/>
            </a:endParaRPr>
          </a:p>
        </p:txBody>
      </p:sp>
      <p:sp>
        <p:nvSpPr>
          <p:cNvPr id="22" name="Text Box 63"/>
          <p:cNvSpPr txBox="1">
            <a:spLocks noChangeArrowheads="1"/>
          </p:cNvSpPr>
          <p:nvPr/>
        </p:nvSpPr>
        <p:spPr bwMode="auto">
          <a:xfrm>
            <a:off x="462758" y="5335588"/>
            <a:ext cx="776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pitchFamily="34" charset="0"/>
              </a:defRPr>
            </a:lvl1pPr>
            <a:lvl2pPr marL="742950" indent="-285750" eaLnBrk="0" hangingPunct="0">
              <a:defRPr sz="2400">
                <a:solidFill>
                  <a:schemeClr val="tx1"/>
                </a:solidFill>
                <a:latin typeface="Gill Sans MT" pitchFamily="34" charset="0"/>
              </a:defRPr>
            </a:lvl2pPr>
            <a:lvl3pPr marL="1143000" indent="-228600" eaLnBrk="0" hangingPunct="0">
              <a:defRPr sz="2400">
                <a:solidFill>
                  <a:schemeClr val="tx1"/>
                </a:solidFill>
                <a:latin typeface="Gill Sans MT" pitchFamily="34" charset="0"/>
              </a:defRPr>
            </a:lvl3pPr>
            <a:lvl4pPr marL="1600200" indent="-228600" eaLnBrk="0" hangingPunct="0">
              <a:defRPr sz="2400">
                <a:solidFill>
                  <a:schemeClr val="tx1"/>
                </a:solidFill>
                <a:latin typeface="Gill Sans MT" pitchFamily="34" charset="0"/>
              </a:defRPr>
            </a:lvl4pPr>
            <a:lvl5pPr marL="2057400" indent="-228600" eaLnBrk="0" hangingPunct="0">
              <a:defRPr sz="2400">
                <a:solidFill>
                  <a:schemeClr val="tx1"/>
                </a:solidFill>
                <a:latin typeface="Gill Sans MT" pitchFamily="34" charset="0"/>
              </a:defRPr>
            </a:lvl5pPr>
            <a:lvl6pPr marL="2514600" indent="-228600" eaLnBrk="0" fontAlgn="base" hangingPunct="0">
              <a:spcBef>
                <a:spcPct val="0"/>
              </a:spcBef>
              <a:spcAft>
                <a:spcPct val="0"/>
              </a:spcAft>
              <a:defRPr sz="2400">
                <a:solidFill>
                  <a:schemeClr val="tx1"/>
                </a:solidFill>
                <a:latin typeface="Gill Sans MT" pitchFamily="34" charset="0"/>
              </a:defRPr>
            </a:lvl6pPr>
            <a:lvl7pPr marL="2971800" indent="-228600" eaLnBrk="0" fontAlgn="base" hangingPunct="0">
              <a:spcBef>
                <a:spcPct val="0"/>
              </a:spcBef>
              <a:spcAft>
                <a:spcPct val="0"/>
              </a:spcAft>
              <a:defRPr sz="2400">
                <a:solidFill>
                  <a:schemeClr val="tx1"/>
                </a:solidFill>
                <a:latin typeface="Gill Sans MT" pitchFamily="34" charset="0"/>
              </a:defRPr>
            </a:lvl7pPr>
            <a:lvl8pPr marL="3429000" indent="-228600" eaLnBrk="0" fontAlgn="base" hangingPunct="0">
              <a:spcBef>
                <a:spcPct val="0"/>
              </a:spcBef>
              <a:spcAft>
                <a:spcPct val="0"/>
              </a:spcAft>
              <a:defRPr sz="2400">
                <a:solidFill>
                  <a:schemeClr val="tx1"/>
                </a:solidFill>
                <a:latin typeface="Gill Sans MT" pitchFamily="34" charset="0"/>
              </a:defRPr>
            </a:lvl8pPr>
            <a:lvl9pPr marL="3886200" indent="-228600" eaLnBrk="0" fontAlgn="base" hangingPunct="0">
              <a:spcBef>
                <a:spcPct val="0"/>
              </a:spcBef>
              <a:spcAft>
                <a:spcPct val="0"/>
              </a:spcAft>
              <a:defRPr sz="2400">
                <a:solidFill>
                  <a:schemeClr val="tx1"/>
                </a:solidFill>
                <a:latin typeface="Gill Sans MT" pitchFamily="34" charset="0"/>
              </a:defRPr>
            </a:lvl9pPr>
          </a:lstStyle>
          <a:p>
            <a:pPr algn="ctr"/>
            <a:r>
              <a:rPr lang="en-US" b="1" dirty="0" smtClean="0">
                <a:solidFill>
                  <a:srgbClr val="0000CC"/>
                </a:solidFill>
                <a:latin typeface="Arial" pitchFamily="34" charset="0"/>
              </a:rPr>
              <a:t>What did people like/dislike about “Da Vinci Code”?</a:t>
            </a:r>
            <a:endParaRPr lang="en-US" b="1" dirty="0">
              <a:solidFill>
                <a:srgbClr val="0000CC"/>
              </a:solidFill>
              <a:latin typeface="Arial" pitchFamily="34" charset="0"/>
            </a:endParaRPr>
          </a:p>
        </p:txBody>
      </p:sp>
      <p:sp>
        <p:nvSpPr>
          <p:cNvPr id="3" name="Slide Number Placeholder 2"/>
          <p:cNvSpPr>
            <a:spLocks noGrp="1"/>
          </p:cNvSpPr>
          <p:nvPr>
            <p:ph type="sldNum" sz="quarter" idx="12"/>
          </p:nvPr>
        </p:nvSpPr>
        <p:spPr/>
        <p:txBody>
          <a:bodyPr/>
          <a:lstStyle/>
          <a:p>
            <a:fld id="{16A14D8B-FB36-404D-91CA-CEC776FB33B4}" type="slidenum">
              <a:rPr lang="en-US" smtClean="0"/>
              <a:t>7</a:t>
            </a:fld>
            <a:endParaRPr lang="en-US"/>
          </a:p>
        </p:txBody>
      </p:sp>
    </p:spTree>
    <p:extLst>
      <p:ext uri="{BB962C8B-B14F-4D97-AF65-F5344CB8AC3E}">
        <p14:creationId xmlns:p14="http://schemas.microsoft.com/office/powerpoint/2010/main" val="113317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dirty="0" smtClean="0"/>
              <a:t>Questions</a:t>
            </a:r>
          </a:p>
        </p:txBody>
      </p:sp>
      <p:sp>
        <p:nvSpPr>
          <p:cNvPr id="46084" name="Rectangle 3"/>
          <p:cNvSpPr>
            <a:spLocks noGrp="1" noChangeArrowheads="1"/>
          </p:cNvSpPr>
          <p:nvPr>
            <p:ph type="body" idx="1"/>
          </p:nvPr>
        </p:nvSpPr>
        <p:spPr/>
        <p:txBody>
          <a:bodyPr/>
          <a:lstStyle/>
          <a:p>
            <a:r>
              <a:rPr lang="en-US" dirty="0" smtClean="0"/>
              <a:t>Can we model all these analysis problems in a general way? </a:t>
            </a:r>
          </a:p>
          <a:p>
            <a:r>
              <a:rPr lang="en-US" dirty="0" smtClean="0"/>
              <a:t>Can we solve these problems with a unified approach? </a:t>
            </a:r>
          </a:p>
          <a:p>
            <a:r>
              <a:rPr lang="en-US" dirty="0" smtClean="0"/>
              <a:t>How can we bring users into the loop? </a:t>
            </a:r>
          </a:p>
        </p:txBody>
      </p:sp>
      <p:grpSp>
        <p:nvGrpSpPr>
          <p:cNvPr id="8" name="Group 7"/>
          <p:cNvGrpSpPr/>
          <p:nvPr/>
        </p:nvGrpSpPr>
        <p:grpSpPr>
          <a:xfrm>
            <a:off x="1679474" y="1524000"/>
            <a:ext cx="7388326" cy="3213387"/>
            <a:chOff x="1679474" y="1143000"/>
            <a:chExt cx="7388326" cy="3213387"/>
          </a:xfrm>
        </p:grpSpPr>
        <p:grpSp>
          <p:nvGrpSpPr>
            <p:cNvPr id="3" name="Group 2"/>
            <p:cNvGrpSpPr/>
            <p:nvPr/>
          </p:nvGrpSpPr>
          <p:grpSpPr>
            <a:xfrm>
              <a:off x="7696200" y="1143000"/>
              <a:ext cx="1371600" cy="2057400"/>
              <a:chOff x="7696200" y="1143000"/>
              <a:chExt cx="1371600" cy="2057400"/>
            </a:xfrm>
          </p:grpSpPr>
          <p:sp>
            <p:nvSpPr>
              <p:cNvPr id="2" name="TextBox 1"/>
              <p:cNvSpPr txBox="1"/>
              <p:nvPr/>
            </p:nvSpPr>
            <p:spPr>
              <a:xfrm>
                <a:off x="8199485" y="1143000"/>
                <a:ext cx="868315" cy="584775"/>
              </a:xfrm>
              <a:prstGeom prst="rect">
                <a:avLst/>
              </a:prstGeom>
              <a:solidFill>
                <a:srgbClr val="FFFF99"/>
              </a:solidFill>
            </p:spPr>
            <p:txBody>
              <a:bodyPr wrap="none" rtlCol="0">
                <a:spAutoFit/>
              </a:bodyPr>
              <a:lstStyle/>
              <a:p>
                <a:r>
                  <a:rPr lang="en-US" sz="3200" b="1" dirty="0" smtClean="0"/>
                  <a:t>Yes!</a:t>
                </a:r>
                <a:endParaRPr lang="en-US" sz="3200" b="1" dirty="0"/>
              </a:p>
            </p:txBody>
          </p:sp>
          <p:sp>
            <p:nvSpPr>
              <p:cNvPr id="6" name="TextBox 5"/>
              <p:cNvSpPr txBox="1"/>
              <p:nvPr/>
            </p:nvSpPr>
            <p:spPr>
              <a:xfrm>
                <a:off x="8153400" y="1828800"/>
                <a:ext cx="868315" cy="584775"/>
              </a:xfrm>
              <a:prstGeom prst="rect">
                <a:avLst/>
              </a:prstGeom>
              <a:solidFill>
                <a:srgbClr val="FFFF99"/>
              </a:solidFill>
            </p:spPr>
            <p:txBody>
              <a:bodyPr wrap="none" rtlCol="0">
                <a:spAutoFit/>
              </a:bodyPr>
              <a:lstStyle/>
              <a:p>
                <a:r>
                  <a:rPr lang="en-US" sz="3200" b="1" dirty="0" smtClean="0"/>
                  <a:t>Yes!</a:t>
                </a:r>
                <a:endParaRPr lang="en-US" sz="3200" b="1" dirty="0"/>
              </a:p>
            </p:txBody>
          </p:sp>
          <p:sp>
            <p:nvSpPr>
              <p:cNvPr id="7" name="TextBox 6"/>
              <p:cNvSpPr txBox="1"/>
              <p:nvPr/>
            </p:nvSpPr>
            <p:spPr>
              <a:xfrm>
                <a:off x="7696200" y="2615625"/>
                <a:ext cx="868315" cy="584775"/>
              </a:xfrm>
              <a:prstGeom prst="rect">
                <a:avLst/>
              </a:prstGeom>
              <a:solidFill>
                <a:srgbClr val="FFFF99"/>
              </a:solidFill>
            </p:spPr>
            <p:txBody>
              <a:bodyPr wrap="none" rtlCol="0">
                <a:spAutoFit/>
              </a:bodyPr>
              <a:lstStyle/>
              <a:p>
                <a:r>
                  <a:rPr lang="en-US" sz="3200" b="1" dirty="0" smtClean="0"/>
                  <a:t>Yes!</a:t>
                </a:r>
                <a:endParaRPr lang="en-US" sz="3200" b="1" dirty="0"/>
              </a:p>
            </p:txBody>
          </p:sp>
        </p:grpSp>
        <p:sp>
          <p:nvSpPr>
            <p:cNvPr id="5" name="TextBox 4"/>
            <p:cNvSpPr txBox="1"/>
            <p:nvPr/>
          </p:nvSpPr>
          <p:spPr>
            <a:xfrm>
              <a:off x="1679474" y="3771612"/>
              <a:ext cx="5962851" cy="584775"/>
            </a:xfrm>
            <a:prstGeom prst="rect">
              <a:avLst/>
            </a:prstGeom>
            <a:noFill/>
          </p:spPr>
          <p:txBody>
            <a:bodyPr wrap="none" rtlCol="0">
              <a:spAutoFit/>
            </a:bodyPr>
            <a:lstStyle/>
            <a:p>
              <a:r>
                <a:rPr lang="en-US" sz="3200" b="1" dirty="0" smtClean="0">
                  <a:solidFill>
                    <a:srgbClr val="FF0000"/>
                  </a:solidFill>
                </a:rPr>
                <a:t>Solutions: Statistical Topic Models</a:t>
              </a:r>
              <a:endParaRPr lang="en-US" sz="3200" b="1" dirty="0">
                <a:solidFill>
                  <a:srgbClr val="FF0000"/>
                </a:solidFill>
              </a:endParaRPr>
            </a:p>
          </p:txBody>
        </p:sp>
      </p:grpSp>
      <p:sp>
        <p:nvSpPr>
          <p:cNvPr id="4" name="Slide Number Placeholder 3"/>
          <p:cNvSpPr>
            <a:spLocks noGrp="1"/>
          </p:cNvSpPr>
          <p:nvPr>
            <p:ph type="sldNum" sz="quarter" idx="12"/>
          </p:nvPr>
        </p:nvSpPr>
        <p:spPr/>
        <p:txBody>
          <a:bodyPr/>
          <a:lstStyle/>
          <a:p>
            <a:fld id="{16A14D8B-FB36-404D-91CA-CEC776FB33B4}" type="slidenum">
              <a:rPr lang="en-US" smtClean="0"/>
              <a:t>8</a:t>
            </a:fld>
            <a:endParaRPr lang="en-US"/>
          </a:p>
        </p:txBody>
      </p:sp>
    </p:spTree>
    <p:extLst>
      <p:ext uri="{BB962C8B-B14F-4D97-AF65-F5344CB8AC3E}">
        <p14:creationId xmlns:p14="http://schemas.microsoft.com/office/powerpoint/2010/main" val="6438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the talk </a:t>
            </a:r>
            <a:endParaRPr lang="en-US" dirty="0"/>
          </a:p>
        </p:txBody>
      </p:sp>
      <p:sp>
        <p:nvSpPr>
          <p:cNvPr id="3" name="Content Placeholder 2"/>
          <p:cNvSpPr>
            <a:spLocks noGrp="1"/>
          </p:cNvSpPr>
          <p:nvPr>
            <p:ph idx="1"/>
          </p:nvPr>
        </p:nvSpPr>
        <p:spPr/>
        <p:txBody>
          <a:bodyPr/>
          <a:lstStyle/>
          <a:p>
            <a:r>
              <a:rPr lang="en-US" dirty="0" smtClean="0"/>
              <a:t>Overview of Statistical Topic Models</a:t>
            </a:r>
          </a:p>
          <a:p>
            <a:r>
              <a:rPr lang="en-US" dirty="0" smtClean="0"/>
              <a:t>Contextual Probabilistic Latent Semantic Analysis (CPLSA)</a:t>
            </a:r>
          </a:p>
          <a:p>
            <a:r>
              <a:rPr lang="en-US" dirty="0" smtClean="0"/>
              <a:t>Text Analysis Enabled by CPLSA</a:t>
            </a:r>
          </a:p>
          <a:p>
            <a:r>
              <a:rPr lang="en-US" dirty="0" smtClean="0"/>
              <a:t>From Search Engines to Analysis Engines</a:t>
            </a:r>
          </a:p>
          <a:p>
            <a:endParaRPr lang="en-US" dirty="0"/>
          </a:p>
        </p:txBody>
      </p:sp>
      <p:sp>
        <p:nvSpPr>
          <p:cNvPr id="4" name="Slide Number Placeholder 3"/>
          <p:cNvSpPr>
            <a:spLocks noGrp="1"/>
          </p:cNvSpPr>
          <p:nvPr>
            <p:ph type="sldNum" sz="quarter" idx="12"/>
          </p:nvPr>
        </p:nvSpPr>
        <p:spPr/>
        <p:txBody>
          <a:bodyPr/>
          <a:lstStyle/>
          <a:p>
            <a:fld id="{16A14D8B-FB36-404D-91CA-CEC776FB33B4}" type="slidenum">
              <a:rPr lang="en-US" smtClean="0"/>
              <a:t>9</a:t>
            </a:fld>
            <a:endParaRPr lang="en-US"/>
          </a:p>
        </p:txBody>
      </p:sp>
    </p:spTree>
    <p:extLst>
      <p:ext uri="{BB962C8B-B14F-4D97-AF65-F5344CB8AC3E}">
        <p14:creationId xmlns:p14="http://schemas.microsoft.com/office/powerpoint/2010/main" val="226623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16301</TotalTime>
  <Words>4591</Words>
  <Application>Microsoft Office PowerPoint</Application>
  <PresentationFormat>On-screen Show (4:3)</PresentationFormat>
  <Paragraphs>966</Paragraphs>
  <Slides>61</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61</vt:i4>
      </vt:variant>
    </vt:vector>
  </HeadingPairs>
  <TitlesOfParts>
    <vt:vector size="66" baseType="lpstr">
      <vt:lpstr>Office Theme</vt:lpstr>
      <vt:lpstr>Custom Design</vt:lpstr>
      <vt:lpstr>Equation</vt:lpstr>
      <vt:lpstr>Chart</vt:lpstr>
      <vt:lpstr>图表</vt:lpstr>
      <vt:lpstr>Beyond Search: Statistical Topic Models for Text Analysis  </vt:lpstr>
      <vt:lpstr>Search is a means to the end of finishing a task </vt:lpstr>
      <vt:lpstr>Example Task 1: Comparing News Articles</vt:lpstr>
      <vt:lpstr>Example Task 2: Compare Customer Reviews</vt:lpstr>
      <vt:lpstr>Example Task 3:  Identify Emerging Research Topics</vt:lpstr>
      <vt:lpstr>Example Task 4: Analysis of Topic Diffusion </vt:lpstr>
      <vt:lpstr>Sample Task 5:  Opinion Analysis on Blog Articles</vt:lpstr>
      <vt:lpstr>Questions</vt:lpstr>
      <vt:lpstr>Rest of the talk </vt:lpstr>
      <vt:lpstr>What is a Statistical LM?</vt:lpstr>
      <vt:lpstr>The Simplest Language Model (Unigram Model)</vt:lpstr>
      <vt:lpstr>Text Generation with Unigram LM </vt:lpstr>
      <vt:lpstr>Estimation of Unigram LM</vt:lpstr>
      <vt:lpstr>Language Model as Text Representation:  Early Work</vt:lpstr>
      <vt:lpstr>Language Model as Text Representation: Two Important Milestones in 1998~1999</vt:lpstr>
      <vt:lpstr>Probabilistic Latent Semantic Analysis (PLSA)</vt:lpstr>
      <vt:lpstr>Parameter Estimation</vt:lpstr>
      <vt:lpstr>Context Features of a Document</vt:lpstr>
      <vt:lpstr>A General View of Context</vt:lpstr>
      <vt:lpstr>Empower PLSA with Context [Mei &amp; Zhai 06] </vt:lpstr>
      <vt:lpstr>Contextual Probabilistic Latent Semantics Analysis  </vt:lpstr>
      <vt:lpstr>Comparing News Articles  Iraq War (30 articles) vs. Afghan War (26 articles)</vt:lpstr>
      <vt:lpstr>Spatiotemporal Patterns in Blog Articles</vt:lpstr>
      <vt:lpstr>Theme Life Cycles (“Hurricane Katrina”)</vt:lpstr>
      <vt:lpstr>Theme Snapshots (“Hurricane Katrina”)</vt:lpstr>
      <vt:lpstr>Theme Life Cycles (KDD Papers)</vt:lpstr>
      <vt:lpstr>Theme Evolution Graph: KDD</vt:lpstr>
      <vt:lpstr>Multi-Faceted Sentiment Summary  (query=“Da Vinci Code”)</vt:lpstr>
      <vt:lpstr>Separate Theme Sentiment Dynamics</vt:lpstr>
      <vt:lpstr>Event Impact Analysis: IR Research</vt:lpstr>
      <vt:lpstr>Many Other Variations</vt:lpstr>
      <vt:lpstr>Other Uses of Topic Models for Text Analysis </vt:lpstr>
      <vt:lpstr>Topic Modeling + Social Networks: who work together on what? </vt:lpstr>
      <vt:lpstr>Topic Model for Opinion Integration</vt:lpstr>
      <vt:lpstr>Two Kinds of Opinions</vt:lpstr>
      <vt:lpstr>Generate an Integrative Summary</vt:lpstr>
      <vt:lpstr>Methods</vt:lpstr>
      <vt:lpstr>Results: Product (iPhone)</vt:lpstr>
      <vt:lpstr>Results: Product (iPhone)</vt:lpstr>
      <vt:lpstr>Results: Product (iPhone)</vt:lpstr>
      <vt:lpstr>Latent Aspect Rating Analysis</vt:lpstr>
      <vt:lpstr>Solution: Latent Rating Regression Model</vt:lpstr>
      <vt:lpstr>Aspect-Based Opinion Summarization</vt:lpstr>
      <vt:lpstr>Reviewer Behavior Analysis &amp; Personalized Ranking of Entities</vt:lpstr>
      <vt:lpstr>How can we extend a search engine to leverage topic models for text analysis? </vt:lpstr>
      <vt:lpstr>Analysis Engine based on Topic Models</vt:lpstr>
      <vt:lpstr>Beyond Search:  Toward a General Analysis Engine </vt:lpstr>
      <vt:lpstr>Challenges in Building a General Analysis Engine </vt:lpstr>
      <vt:lpstr>Analysis Operators</vt:lpstr>
      <vt:lpstr>Examples of Specific Operators</vt:lpstr>
      <vt:lpstr>Compound Analysis Operator: Comparison of K Topics</vt:lpstr>
      <vt:lpstr>Compound Analysis Operator: Split and Compare</vt:lpstr>
      <vt:lpstr>BeeSpace System</vt:lpstr>
      <vt:lpstr>Automation-Confidence (AC) Tradeoff </vt:lpstr>
      <vt:lpstr>Automation-Generality (AG) Tradeoff  </vt:lpstr>
      <vt:lpstr>Automation-Confidence Tradeoff: Dining Analogy</vt:lpstr>
      <vt:lpstr>Automation-Generality Tradeoff: Dining Analogy</vt:lpstr>
      <vt:lpstr>Summary</vt:lpstr>
      <vt:lpstr>Looking Ahead…</vt:lpstr>
      <vt:lpstr>Acknowledgments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zhai</dc:creator>
  <cp:lastModifiedBy>zhai</cp:lastModifiedBy>
  <cp:revision>69</cp:revision>
  <dcterms:created xsi:type="dcterms:W3CDTF">2011-07-10T03:13:05Z</dcterms:created>
  <dcterms:modified xsi:type="dcterms:W3CDTF">2011-09-09T00:54:06Z</dcterms:modified>
</cp:coreProperties>
</file>