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858" r:id="rId2"/>
    <p:sldId id="876" r:id="rId3"/>
    <p:sldId id="877" r:id="rId4"/>
    <p:sldId id="880" r:id="rId5"/>
    <p:sldId id="881" r:id="rId6"/>
    <p:sldId id="883" r:id="rId7"/>
    <p:sldId id="884" r:id="rId8"/>
    <p:sldId id="937" r:id="rId9"/>
    <p:sldId id="967" r:id="rId10"/>
    <p:sldId id="969" r:id="rId11"/>
    <p:sldId id="968" r:id="rId12"/>
    <p:sldId id="886" r:id="rId13"/>
    <p:sldId id="887" r:id="rId14"/>
    <p:sldId id="888" r:id="rId15"/>
    <p:sldId id="889" r:id="rId16"/>
    <p:sldId id="890" r:id="rId17"/>
    <p:sldId id="891" r:id="rId18"/>
    <p:sldId id="892" r:id="rId19"/>
    <p:sldId id="893" r:id="rId20"/>
    <p:sldId id="894" r:id="rId21"/>
    <p:sldId id="895" r:id="rId22"/>
    <p:sldId id="896" r:id="rId23"/>
    <p:sldId id="897" r:id="rId24"/>
    <p:sldId id="898" r:id="rId25"/>
    <p:sldId id="900" r:id="rId26"/>
    <p:sldId id="945" r:id="rId27"/>
    <p:sldId id="970" r:id="rId28"/>
    <p:sldId id="938" r:id="rId29"/>
    <p:sldId id="941" r:id="rId30"/>
    <p:sldId id="942" r:id="rId31"/>
    <p:sldId id="944" r:id="rId32"/>
    <p:sldId id="946" r:id="rId33"/>
    <p:sldId id="971" r:id="rId34"/>
    <p:sldId id="904" r:id="rId35"/>
    <p:sldId id="905" r:id="rId36"/>
    <p:sldId id="906" r:id="rId37"/>
    <p:sldId id="907" r:id="rId38"/>
    <p:sldId id="908" r:id="rId39"/>
    <p:sldId id="912" r:id="rId40"/>
    <p:sldId id="913" r:id="rId41"/>
    <p:sldId id="917" r:id="rId42"/>
    <p:sldId id="947" r:id="rId43"/>
    <p:sldId id="948" r:id="rId44"/>
    <p:sldId id="949" r:id="rId45"/>
    <p:sldId id="950" r:id="rId46"/>
    <p:sldId id="952" r:id="rId47"/>
    <p:sldId id="954" r:id="rId48"/>
    <p:sldId id="961" r:id="rId49"/>
    <p:sldId id="919" r:id="rId50"/>
    <p:sldId id="920" r:id="rId51"/>
    <p:sldId id="921" r:id="rId52"/>
    <p:sldId id="922" r:id="rId53"/>
    <p:sldId id="924" r:id="rId54"/>
    <p:sldId id="925" r:id="rId55"/>
    <p:sldId id="926" r:id="rId56"/>
    <p:sldId id="927" r:id="rId57"/>
    <p:sldId id="929" r:id="rId58"/>
    <p:sldId id="930" r:id="rId59"/>
    <p:sldId id="931" r:id="rId60"/>
    <p:sldId id="932" r:id="rId61"/>
    <p:sldId id="933" r:id="rId62"/>
    <p:sldId id="934" r:id="rId63"/>
    <p:sldId id="972" r:id="rId64"/>
    <p:sldId id="965" r:id="rId65"/>
    <p:sldId id="963" r:id="rId66"/>
    <p:sldId id="964" r:id="rId67"/>
    <p:sldId id="973" r:id="rId68"/>
    <p:sldId id="935" r:id="rId69"/>
    <p:sldId id="936" r:id="rId70"/>
    <p:sldId id="885" r:id="rId71"/>
    <p:sldId id="977" r:id="rId72"/>
    <p:sldId id="976" r:id="rId73"/>
  </p:sldIdLst>
  <p:sldSz cx="9144000" cy="6858000" type="screen4x3"/>
  <p:notesSz cx="7038975" cy="9185275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Gulim" pitchFamily="34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  <a:srgbClr val="FFFF00"/>
    <a:srgbClr val="FF3300"/>
    <a:srgbClr val="AE528F"/>
    <a:srgbClr val="EFDDEC"/>
    <a:srgbClr val="3333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86528" autoAdjust="0"/>
  </p:normalViewPr>
  <p:slideViewPr>
    <p:cSldViewPr>
      <p:cViewPr>
        <p:scale>
          <a:sx n="60" d="100"/>
          <a:sy n="60" d="100"/>
        </p:scale>
        <p:origin x="-269" y="17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71"/>
    </p:cViewPr>
  </p:sorterViewPr>
  <p:notesViewPr>
    <p:cSldViewPr>
      <p:cViewPr varScale="1">
        <p:scale>
          <a:sx n="52" d="100"/>
          <a:sy n="52" d="100"/>
        </p:scale>
        <p:origin x="-1920" y="-90"/>
      </p:cViewPr>
      <p:guideLst>
        <p:guide orient="horz" pos="2893"/>
        <p:guide pos="221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12" Type="http://schemas.openxmlformats.org/officeDocument/2006/relationships/image" Target="../media/image44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11" Type="http://schemas.openxmlformats.org/officeDocument/2006/relationships/image" Target="../media/image43.wmf"/><Relationship Id="rId5" Type="http://schemas.openxmlformats.org/officeDocument/2006/relationships/image" Target="../media/image37.wmf"/><Relationship Id="rId10" Type="http://schemas.openxmlformats.org/officeDocument/2006/relationships/image" Target="../media/image42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10" Type="http://schemas.openxmlformats.org/officeDocument/2006/relationships/image" Target="../media/image60.wmf"/><Relationship Id="rId4" Type="http://schemas.openxmlformats.org/officeDocument/2006/relationships/image" Target="../media/image54.wmf"/><Relationship Id="rId9" Type="http://schemas.openxmlformats.org/officeDocument/2006/relationships/image" Target="../media/image59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3.wmf"/><Relationship Id="rId7" Type="http://schemas.openxmlformats.org/officeDocument/2006/relationships/image" Target="../media/image56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64.wmf"/><Relationship Id="rId9" Type="http://schemas.openxmlformats.org/officeDocument/2006/relationships/image" Target="../media/image5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7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defTabSz="930275" eaLnBrk="0" latinLnBrk="0" hangingPunct="0">
              <a:defRPr kumimoji="0"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9388" y="0"/>
            <a:ext cx="30495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 eaLnBrk="0" latinLnBrk="0" hangingPunct="0">
              <a:defRPr kumimoji="0"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26488"/>
            <a:ext cx="304958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defTabSz="930275" eaLnBrk="0" latinLnBrk="0" hangingPunct="0">
              <a:defRPr kumimoji="0"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9388" y="8726488"/>
            <a:ext cx="30495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 eaLnBrk="0" latinLnBrk="0" hangingPunct="0">
              <a:defRPr kumimoji="0" sz="1200">
                <a:ea typeface="굴림" pitchFamily="50" charset="-127"/>
              </a:defRPr>
            </a:lvl1pPr>
          </a:lstStyle>
          <a:p>
            <a:pPr>
              <a:defRPr/>
            </a:pPr>
            <a:fld id="{A092C236-3DEF-443D-9642-75371921389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76290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defTabSz="930275" eaLnBrk="0" latinLnBrk="0" hangingPunct="0">
              <a:defRPr kumimoji="0"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9388" y="0"/>
            <a:ext cx="30495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 eaLnBrk="0" latinLnBrk="0" hangingPunct="0">
              <a:defRPr kumimoji="0"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3963" y="688975"/>
            <a:ext cx="4592637" cy="3444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362450"/>
            <a:ext cx="51625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 smtClean="0"/>
              <a:t>Click to edit Master text styles</a:t>
            </a:r>
          </a:p>
          <a:p>
            <a:pPr lvl="1"/>
            <a:r>
              <a:rPr lang="en-US" altLang="ko-KR" noProof="0" smtClean="0"/>
              <a:t>Second level</a:t>
            </a:r>
          </a:p>
          <a:p>
            <a:pPr lvl="2"/>
            <a:r>
              <a:rPr lang="en-US" altLang="ko-KR" noProof="0" smtClean="0"/>
              <a:t>Third level</a:t>
            </a:r>
          </a:p>
          <a:p>
            <a:pPr lvl="3"/>
            <a:r>
              <a:rPr lang="en-US" altLang="ko-KR" noProof="0" smtClean="0"/>
              <a:t>Fourth level</a:t>
            </a:r>
          </a:p>
          <a:p>
            <a:pPr lvl="4"/>
            <a:r>
              <a:rPr lang="en-US" altLang="ko-KR" noProof="0" smtClean="0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6488"/>
            <a:ext cx="304958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defTabSz="930275" eaLnBrk="0" latinLnBrk="0" hangingPunct="0">
              <a:defRPr kumimoji="0"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9388" y="8726488"/>
            <a:ext cx="304958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 eaLnBrk="0" latinLnBrk="0" hangingPunct="0">
              <a:defRPr kumimoji="0" sz="1200">
                <a:ea typeface="굴림" pitchFamily="50" charset="-127"/>
              </a:defRPr>
            </a:lvl1pPr>
          </a:lstStyle>
          <a:p>
            <a:pPr>
              <a:defRPr/>
            </a:pPr>
            <a:fld id="{F3A7CB5A-BB55-490D-BF5F-27592CA8D17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1483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宋体" pitchFamily="2" charset="-122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F3F835-F45D-4B19-9BDB-C315113FADD7}" type="slidenum">
              <a:rPr lang="zh-CN" altLang="en-US"/>
              <a:pPr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0B14D6-E126-4801-93BF-6AD7934AC1DA}" type="slidenum">
              <a:rPr lang="zh-CN" altLang="en-US"/>
              <a:pPr/>
              <a:t>45</a:t>
            </a:fld>
            <a:endParaRPr lang="en-US" altLang="zh-CN"/>
          </a:p>
        </p:txBody>
      </p:sp>
      <p:sp>
        <p:nvSpPr>
          <p:cNvPr id="114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020A9-E9DC-49A4-8809-2C142495E9C9}" type="slidenum">
              <a:rPr lang="zh-CN" altLang="en-US"/>
              <a:pPr/>
              <a:t>46</a:t>
            </a:fld>
            <a:endParaRPr lang="en-US" altLang="zh-CN"/>
          </a:p>
        </p:txBody>
      </p:sp>
      <p:sp>
        <p:nvSpPr>
          <p:cNvPr id="120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79AADE-05CA-45EB-8815-6E3FEE067548}" type="slidenum">
              <a:rPr lang="zh-CN" altLang="en-US"/>
              <a:pPr/>
              <a:t>47</a:t>
            </a:fld>
            <a:endParaRPr lang="en-US" altLang="zh-CN"/>
          </a:p>
        </p:txBody>
      </p:sp>
      <p:sp>
        <p:nvSpPr>
          <p:cNvPr id="118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1145D2-D38E-4F3A-B79F-30F3F661C0AE}" type="slidenum">
              <a:rPr lang="en-US"/>
              <a:pPr/>
              <a:t>50</a:t>
            </a:fld>
            <a:endParaRPr lang="en-US"/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2375" y="688975"/>
            <a:ext cx="4594225" cy="3444875"/>
          </a:xfrm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204" y="4363310"/>
            <a:ext cx="5630569" cy="4132462"/>
          </a:xfrm>
        </p:spPr>
        <p:txBody>
          <a:bodyPr/>
          <a:lstStyle/>
          <a:p>
            <a:r>
              <a:rPr lang="en-US" altLang="zh-CN"/>
              <a:t>Explain the Plots. Temporal theme analysis  separate to make the fonts bigger… more explanations.</a:t>
            </a:r>
          </a:p>
          <a:p>
            <a:r>
              <a:rPr lang="en-US" altLang="zh-CN"/>
              <a:t>Title: sample ETP: theme evolutionary graph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E92497-006F-4D74-8786-302457BC5CD6}" type="slidenum">
              <a:rPr lang="en-US"/>
              <a:pPr/>
              <a:t>53</a:t>
            </a:fld>
            <a:endParaRPr lang="en-US"/>
          </a:p>
        </p:txBody>
      </p:sp>
      <p:sp>
        <p:nvSpPr>
          <p:cNvPr id="616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2375" y="688975"/>
            <a:ext cx="4594225" cy="3444875"/>
          </a:xfrm>
          <a:ln/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204" y="4363310"/>
            <a:ext cx="5630569" cy="4132462"/>
          </a:xfrm>
        </p:spPr>
        <p:txBody>
          <a:bodyPr/>
          <a:lstStyle/>
          <a:p>
            <a:r>
              <a:rPr lang="en-US" altLang="zh-CN" dirty="0"/>
              <a:t>Stay long enough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6333D4-4C9C-484F-931B-C547843DF487}" type="slidenum">
              <a:rPr lang="en-US"/>
              <a:pPr/>
              <a:t>55</a:t>
            </a:fld>
            <a:endParaRPr lang="en-US"/>
          </a:p>
        </p:txBody>
      </p:sp>
      <p:sp>
        <p:nvSpPr>
          <p:cNvPr id="620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2375" y="688975"/>
            <a:ext cx="4594225" cy="3444875"/>
          </a:xfrm>
          <a:ln/>
        </p:spPr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204" y="4363310"/>
            <a:ext cx="5630569" cy="4132462"/>
          </a:xfrm>
        </p:spPr>
        <p:txBody>
          <a:bodyPr/>
          <a:lstStyle/>
          <a:p>
            <a:r>
              <a:rPr lang="en-US" altLang="zh-CN"/>
              <a:t>“Transition = Theme similarity” pictures?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72AA29-7A83-4D67-876F-5192609320BB}" type="slidenum">
              <a:rPr lang="en-US"/>
              <a:pPr/>
              <a:t>56</a:t>
            </a:fld>
            <a:endParaRPr lang="en-US"/>
          </a:p>
        </p:txBody>
      </p:sp>
      <p:sp>
        <p:nvSpPr>
          <p:cNvPr id="622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2375" y="688975"/>
            <a:ext cx="4594225" cy="3444875"/>
          </a:xfrm>
          <a:ln/>
        </p:spPr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204" y="4363310"/>
            <a:ext cx="5630569" cy="4132462"/>
          </a:xfrm>
        </p:spPr>
        <p:txBody>
          <a:bodyPr/>
          <a:lstStyle/>
          <a:p>
            <a:r>
              <a:rPr lang="en-US" altLang="zh-CN"/>
              <a:t>A bit more time to explain what is an HMM</a:t>
            </a:r>
          </a:p>
          <a:p>
            <a:r>
              <a:rPr lang="en-US" altLang="zh-CN"/>
              <a:t>A word with a larger probability to be generated by theme1 would be…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7CB5A-BB55-490D-BF5F-27592CA8D174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9C32A3-028D-4D26-B919-3C730D562C93}" type="slidenum">
              <a:rPr lang="en-US"/>
              <a:pPr/>
              <a:t>34</a:t>
            </a:fld>
            <a:endParaRPr lang="en-US"/>
          </a:p>
        </p:txBody>
      </p:sp>
      <p:sp>
        <p:nvSpPr>
          <p:cNvPr id="68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919" y="4363310"/>
            <a:ext cx="5163137" cy="41324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F84FF-DBF2-4AAF-9E80-CA1E709325B1}" type="slidenum">
              <a:rPr lang="en-US"/>
              <a:pPr/>
              <a:t>35</a:t>
            </a:fld>
            <a:endParaRPr lang="en-US"/>
          </a:p>
        </p:txBody>
      </p:sp>
      <p:sp>
        <p:nvSpPr>
          <p:cNvPr id="69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919" y="4363310"/>
            <a:ext cx="5163137" cy="41324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8A42AD-57C3-42D8-9E89-6C44868CD1CA}" type="slidenum">
              <a:rPr lang="en-US"/>
              <a:pPr/>
              <a:t>36</a:t>
            </a:fld>
            <a:endParaRPr lang="en-US"/>
          </a:p>
        </p:txBody>
      </p:sp>
      <p:sp>
        <p:nvSpPr>
          <p:cNvPr id="69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919" y="4363310"/>
            <a:ext cx="5163137" cy="41324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71D8AE-A8D4-4521-A37B-15D316DB88B5}" type="slidenum">
              <a:rPr lang="en-US"/>
              <a:pPr/>
              <a:t>38</a:t>
            </a:fld>
            <a:endParaRPr lang="en-US"/>
          </a:p>
        </p:txBody>
      </p:sp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919" y="4363310"/>
            <a:ext cx="5163137" cy="41324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801F14-F224-4B4F-944A-8841B4FB4367}" type="slidenum">
              <a:rPr lang="en-US"/>
              <a:pPr/>
              <a:t>41</a:t>
            </a:fld>
            <a:endParaRPr lang="en-US"/>
          </a:p>
        </p:txBody>
      </p:sp>
      <p:sp>
        <p:nvSpPr>
          <p:cNvPr id="70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919" y="4363310"/>
            <a:ext cx="5163137" cy="41324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E5129-F0A0-4453-9098-68898E142759}" type="slidenum">
              <a:rPr lang="zh-CN" altLang="en-US"/>
              <a:pPr/>
              <a:t>43</a:t>
            </a:fld>
            <a:endParaRPr lang="en-US" altLang="zh-CN"/>
          </a:p>
        </p:txBody>
      </p:sp>
      <p:sp>
        <p:nvSpPr>
          <p:cNvPr id="124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4767B9-ECC7-4551-B093-74E53B51531F}" type="slidenum">
              <a:rPr lang="zh-CN" altLang="en-US"/>
              <a:pPr/>
              <a:t>44</a:t>
            </a:fld>
            <a:endParaRPr lang="en-US" altLang="zh-CN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s.uiuc.edu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s.uiuc.edu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UIUC Computer Science Department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 l="92490" t="17165" r="2859" b="-1492"/>
          <a:stretch>
            <a:fillRect/>
          </a:stretch>
        </p:blipFill>
        <p:spPr bwMode="auto">
          <a:xfrm>
            <a:off x="76200" y="64770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dais_mott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502400"/>
            <a:ext cx="1752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timan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6461125"/>
            <a:ext cx="609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971800" y="6553200"/>
            <a:ext cx="4191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Keynote, AIRS 2010, Taipei, Dec. 2, 2010  </a:t>
            </a:r>
            <a:endParaRPr lang="en-US" altLang="ko-KR" dirty="0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2390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8386E-4457-4F8C-B87C-322203D14FD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Keynote, AIRS 2010, Taipei, Dec. 2, 2010  </a:t>
            </a: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04911-4F27-4FED-99EB-465DB25A603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04800"/>
            <a:ext cx="2286000" cy="5791200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0" y="304800"/>
            <a:ext cx="6705600" cy="5791200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Keynote, AIRS 2010, Taipei, Dec. 2, 2010  </a:t>
            </a: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34412-50C3-4EBE-A396-B29A07FE4AB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UIUC Computer Science Department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 l="92490" t="17165" r="2859" b="-1492"/>
          <a:stretch>
            <a:fillRect/>
          </a:stretch>
        </p:blipFill>
        <p:spPr bwMode="auto">
          <a:xfrm>
            <a:off x="76200" y="64770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dais_mott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502400"/>
            <a:ext cx="1752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timan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6461125"/>
            <a:ext cx="609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066800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381000" y="1600200"/>
            <a:ext cx="4152900" cy="4495800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152900" cy="4495800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8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Keynote, AIRS 2010, Taipei, Dec. 2, 2010  </a:t>
            </a:r>
            <a:endParaRPr lang="en-US" altLang="ko-KR"/>
          </a:p>
        </p:txBody>
      </p:sp>
      <p:sp>
        <p:nvSpPr>
          <p:cNvPr id="10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6D3CC-B5E3-4FEE-B664-D54E1E7517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0"/>
            <a:ext cx="960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815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143000"/>
            <a:ext cx="43815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2500" y="3733800"/>
            <a:ext cx="43815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895600" y="6553200"/>
            <a:ext cx="52578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Keynote, AIRS 2010, Taipei, Dec. 2, 2010 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239000" y="6553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4C613BA-903F-4CD2-B910-C90F5019498B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553200"/>
            <a:ext cx="4191000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Keynote, AIRS 2010, Taipei, Dec. 2, 2010  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77000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476DE-FC79-4390-81D4-00D62880FF0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Keynote, AIRS 2010, Taipei, Dec. 2, 2010  </a:t>
            </a: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E6235-9C09-4E69-BBA0-3B54B9A6D04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Keynote, AIRS 2010, Taipei, Dec. 2, 2010  </a:t>
            </a: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3F6D0-094E-4EB8-8ACA-6573BBA4485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Keynote, AIRS 2010, Taipei, Dec. 2, 2010  </a:t>
            </a: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EB3A6-247A-4DF4-BD1B-B90E5828C41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Keynote, AIRS 2010, Taipei, Dec. 2, 2010  </a:t>
            </a: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1F794-4AD3-4660-9803-7CA1B9DDB5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Keynote, AIRS 2010, Taipei, Dec. 2, 2010  </a:t>
            </a: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59D07-6A74-410E-A4CA-8B3A8A8F066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Keynote, AIRS 2010, Taipei, Dec. 2, 2010  </a:t>
            </a: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7E892-8054-493A-9CDA-1F50854F114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ko-KR" noProof="0" smtClean="0"/>
              <a:t>Click icon to add picture</a:t>
            </a:r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Keynote, AIRS 2010, Taipei, Dec. 2, 2010  </a:t>
            </a: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548DC-8FA3-4E8B-98F5-87EA7843070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cs.uiuc.ed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45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latinLnBrk="0" hangingPunct="0">
              <a:defRPr kumimoji="0" sz="14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5532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latinLnBrk="0" hangingPunct="0">
              <a:defRPr kumimoji="0" sz="1400"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 smtClean="0"/>
              <a:t>Keynote, AIRS 2010, Taipei, Dec. 2, 2010  </a:t>
            </a: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latinLnBrk="0" hangingPunct="0">
              <a:defRPr kumimoji="0" sz="1400">
                <a:ea typeface="굴림" pitchFamily="50" charset="-127"/>
              </a:defRPr>
            </a:lvl1pPr>
          </a:lstStyle>
          <a:p>
            <a:pPr>
              <a:defRPr/>
            </a:pPr>
            <a:fld id="{664B487C-26C2-4E24-996B-6FD2B73DDB9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4103" name="Picture 9" descr="UIUC Computer Science Department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 l="92490" t="17165" r="2859" b="-1492"/>
          <a:stretch>
            <a:fillRect/>
          </a:stretch>
        </p:blipFill>
        <p:spPr bwMode="auto">
          <a:xfrm>
            <a:off x="76200" y="64770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 descr="dais_mott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04800" y="6502400"/>
            <a:ext cx="1752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3" descr="timan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133600" y="6461125"/>
            <a:ext cx="609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10" r:id="rId12"/>
    <p:sldLayoutId id="2147483812" r:id="rId1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45000"/>
        </a:spcBef>
        <a:spcAft>
          <a:spcPct val="0"/>
        </a:spcAft>
        <a:buSzPct val="160000"/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45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45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45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4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4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4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4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4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6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8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6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7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0.bin"/><Relationship Id="rId4" Type="http://schemas.openxmlformats.org/officeDocument/2006/relationships/hyperlink" Target="http://www.apple.com/macosx/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37.wmf"/><Relationship Id="rId18" Type="http://schemas.openxmlformats.org/officeDocument/2006/relationships/oleObject" Target="../embeddings/oleObject18.bin"/><Relationship Id="rId26" Type="http://schemas.openxmlformats.org/officeDocument/2006/relationships/oleObject" Target="../embeddings/oleObject22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41.wmf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39.wmf"/><Relationship Id="rId25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36.wmf"/><Relationship Id="rId24" Type="http://schemas.openxmlformats.org/officeDocument/2006/relationships/oleObject" Target="../embeddings/oleObject21.bin"/><Relationship Id="rId5" Type="http://schemas.openxmlformats.org/officeDocument/2006/relationships/image" Target="../media/image33.wmf"/><Relationship Id="rId15" Type="http://schemas.openxmlformats.org/officeDocument/2006/relationships/image" Target="../media/image38.wmf"/><Relationship Id="rId23" Type="http://schemas.openxmlformats.org/officeDocument/2006/relationships/image" Target="../media/image42.w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40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16.bin"/><Relationship Id="rId22" Type="http://schemas.openxmlformats.org/officeDocument/2006/relationships/oleObject" Target="../embeddings/oleObject20.bin"/><Relationship Id="rId27" Type="http://schemas.openxmlformats.org/officeDocument/2006/relationships/image" Target="../media/image44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47.wmf"/><Relationship Id="rId18" Type="http://schemas.openxmlformats.org/officeDocument/2006/relationships/oleObject" Target="../embeddings/oleObject30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46.wmf"/><Relationship Id="rId5" Type="http://schemas.openxmlformats.org/officeDocument/2006/relationships/image" Target="../media/image33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50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28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36.bin"/><Relationship Id="rId18" Type="http://schemas.openxmlformats.org/officeDocument/2006/relationships/oleObject" Target="../embeddings/oleObject39.bin"/><Relationship Id="rId3" Type="http://schemas.openxmlformats.org/officeDocument/2006/relationships/oleObject" Target="../embeddings/oleObject31.bin"/><Relationship Id="rId21" Type="http://schemas.openxmlformats.org/officeDocument/2006/relationships/image" Target="../media/image59.wmf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55.wmf"/><Relationship Id="rId17" Type="http://schemas.openxmlformats.org/officeDocument/2006/relationships/image" Target="../media/image57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38.bin"/><Relationship Id="rId20" Type="http://schemas.openxmlformats.org/officeDocument/2006/relationships/oleObject" Target="../embeddings/oleObject40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35.bin"/><Relationship Id="rId24" Type="http://schemas.openxmlformats.org/officeDocument/2006/relationships/image" Target="../media/image60.wmf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23" Type="http://schemas.openxmlformats.org/officeDocument/2006/relationships/oleObject" Target="../embeddings/oleObject42.bin"/><Relationship Id="rId10" Type="http://schemas.openxmlformats.org/officeDocument/2006/relationships/image" Target="../media/image54.wmf"/><Relationship Id="rId19" Type="http://schemas.openxmlformats.org/officeDocument/2006/relationships/image" Target="../media/image58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56.wmf"/><Relationship Id="rId22" Type="http://schemas.openxmlformats.org/officeDocument/2006/relationships/oleObject" Target="../embeddings/oleObject41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52.wmf"/><Relationship Id="rId18" Type="http://schemas.openxmlformats.org/officeDocument/2006/relationships/oleObject" Target="../embeddings/oleObject50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59.wmf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47.bin"/><Relationship Id="rId17" Type="http://schemas.openxmlformats.org/officeDocument/2006/relationships/image" Target="../media/image56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49.bin"/><Relationship Id="rId20" Type="http://schemas.openxmlformats.org/officeDocument/2006/relationships/oleObject" Target="../embeddings/oleObject51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46.bin"/><Relationship Id="rId19" Type="http://schemas.openxmlformats.org/officeDocument/2006/relationships/image" Target="../media/image65.w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48.bin"/><Relationship Id="rId22" Type="http://schemas.openxmlformats.org/officeDocument/2006/relationships/oleObject" Target="../embeddings/oleObject52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gi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53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70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71.wmf"/><Relationship Id="rId4" Type="http://schemas.openxmlformats.org/officeDocument/2006/relationships/oleObject" Target="../embeddings/oleObject57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73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74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78.emf"/><Relationship Id="rId4" Type="http://schemas.openxmlformats.org/officeDocument/2006/relationships/oleObject" Target="../embeddings/Microsoft_Excel_97-2003_Worksheet1.xls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image" Target="../media/image94.jpeg"/><Relationship Id="rId3" Type="http://schemas.openxmlformats.org/officeDocument/2006/relationships/image" Target="../media/image86.jpeg"/><Relationship Id="rId7" Type="http://schemas.openxmlformats.org/officeDocument/2006/relationships/image" Target="../media/image90.wmf"/><Relationship Id="rId12" Type="http://schemas.openxmlformats.org/officeDocument/2006/relationships/hyperlink" Target="http://images.google.com/imgres?imgurl=http://www.winsupersite.com/images/reviews/wxp_rtm_home_004.gif&amp;imgrefurl=http://www.winsupersite.com/reviews/windowsxp.asp&amp;h=768&amp;w=1024&amp;sz=177&amp;hl=en&amp;start=12&amp;tbnid=NaSXSIQT4YnEdM:&amp;tbnh=113&amp;tbnw=150&amp;prev=/images?q=windows+xp&amp;gbv=2&amp;svnum=10&amp;hl=en" TargetMode="External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jpeg"/><Relationship Id="rId11" Type="http://schemas.openxmlformats.org/officeDocument/2006/relationships/image" Target="../media/image93.jpeg"/><Relationship Id="rId5" Type="http://schemas.openxmlformats.org/officeDocument/2006/relationships/image" Target="../media/image88.gif"/><Relationship Id="rId15" Type="http://schemas.openxmlformats.org/officeDocument/2006/relationships/image" Target="../media/image95.jpeg"/><Relationship Id="rId10" Type="http://schemas.openxmlformats.org/officeDocument/2006/relationships/hyperlink" Target="http://images.google.com/imgres?imgurl=http://us.i1.yimg.com/us.yimg.com/i/us/plus/misc/tutorials/ms8/im_messagewinui_yp_1.gif&amp;imgrefurl=http://help.yahoo.com/verizon/tutorials/ms8/im_im1.html&amp;h=496&amp;w=418&amp;sz=63&amp;hl=en&amp;start=18&amp;tbnid=L0NyfiNyQ-I-rM:&amp;tbnh=130&amp;tbnw=110&amp;prev=/images?q=instant+messaging+&amp;gbv=2&amp;svnum=10&amp;hl=en&amp;sa=G" TargetMode="External"/><Relationship Id="rId4" Type="http://schemas.openxmlformats.org/officeDocument/2006/relationships/image" Target="../media/image87.gif"/><Relationship Id="rId9" Type="http://schemas.openxmlformats.org/officeDocument/2006/relationships/image" Target="../media/image92.wmf"/><Relationship Id="rId14" Type="http://schemas.openxmlformats.org/officeDocument/2006/relationships/hyperlink" Target="http://images.google.com/imgres?imgurl=http://www.internet-at-work.com/hos_mcgrane/ira/presentation/images/intranet.jpg&amp;imgrefurl=http://www.internet-at-work.com/hos_mcgrane/ira/presentation/slide_8.html&amp;h=350&amp;w=500&amp;sz=26&amp;hl=en&amp;start=8&amp;tbnid=0YruycFH9MUJwM:&amp;tbnh=91&amp;tbnw=130&amp;prev=/images?q=intranet&amp;gbv=2&amp;svnum=10&amp;hl=en" TargetMode="Externa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sa.gov/" TargetMode="External"/><Relationship Id="rId13" Type="http://schemas.openxmlformats.org/officeDocument/2006/relationships/image" Target="../media/image101.jpeg"/><Relationship Id="rId18" Type="http://schemas.openxmlformats.org/officeDocument/2006/relationships/image" Target="../media/image104.jpeg"/><Relationship Id="rId3" Type="http://schemas.openxmlformats.org/officeDocument/2006/relationships/image" Target="../media/image96.jpeg"/><Relationship Id="rId7" Type="http://schemas.openxmlformats.org/officeDocument/2006/relationships/image" Target="../media/image98.jpeg"/><Relationship Id="rId12" Type="http://schemas.openxmlformats.org/officeDocument/2006/relationships/hyperlink" Target="http://www.microsoft.com/" TargetMode="External"/><Relationship Id="rId17" Type="http://schemas.openxmlformats.org/officeDocument/2006/relationships/image" Target="../media/image103.jpeg"/><Relationship Id="rId2" Type="http://schemas.openxmlformats.org/officeDocument/2006/relationships/hyperlink" Target="http://www.nsf.gov/" TargetMode="External"/><Relationship Id="rId16" Type="http://schemas.openxmlformats.org/officeDocument/2006/relationships/hyperlink" Target="http://www.ibm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ih.gov/" TargetMode="External"/><Relationship Id="rId11" Type="http://schemas.openxmlformats.org/officeDocument/2006/relationships/image" Target="../media/image100.gif"/><Relationship Id="rId5" Type="http://schemas.openxmlformats.org/officeDocument/2006/relationships/image" Target="../media/image97.jpeg"/><Relationship Id="rId15" Type="http://schemas.openxmlformats.org/officeDocument/2006/relationships/image" Target="../media/image102.gif"/><Relationship Id="rId10" Type="http://schemas.openxmlformats.org/officeDocument/2006/relationships/hyperlink" Target="http://www.google.com/" TargetMode="External"/><Relationship Id="rId4" Type="http://schemas.openxmlformats.org/officeDocument/2006/relationships/hyperlink" Target="http://www.dhs.gov/" TargetMode="External"/><Relationship Id="rId9" Type="http://schemas.openxmlformats.org/officeDocument/2006/relationships/image" Target="../media/image99.jpeg"/><Relationship Id="rId14" Type="http://schemas.openxmlformats.org/officeDocument/2006/relationships/hyperlink" Target="http://www.yahoo.com/" TargetMode="Externa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8600" y="609600"/>
            <a:ext cx="9372600" cy="19288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Maximum Personalization:</a:t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User-Centered </a:t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Adaptive Information Retrieval  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685800" y="2971800"/>
            <a:ext cx="7778750" cy="1752600"/>
          </a:xfrm>
        </p:spPr>
        <p:txBody>
          <a:bodyPr/>
          <a:lstStyle/>
          <a:p>
            <a:pPr eaLnBrk="1" hangingPunct="1"/>
            <a:r>
              <a:rPr lang="en-US" b="0" dirty="0" smtClean="0">
                <a:solidFill>
                  <a:srgbClr val="404040"/>
                </a:solidFill>
                <a:ea typeface="宋体" pitchFamily="2" charset="-122"/>
              </a:rPr>
              <a:t>ChengXiang (“Cheng”) </a:t>
            </a:r>
            <a:r>
              <a:rPr lang="en-US" b="0" dirty="0" err="1" smtClean="0">
                <a:solidFill>
                  <a:srgbClr val="404040"/>
                </a:solidFill>
                <a:ea typeface="宋体" pitchFamily="2" charset="-122"/>
              </a:rPr>
              <a:t>Zhai</a:t>
            </a:r>
            <a:endParaRPr lang="en-US" b="0" dirty="0" smtClean="0">
              <a:solidFill>
                <a:srgbClr val="404040"/>
              </a:solidFill>
              <a:ea typeface="宋体" pitchFamily="2" charset="-122"/>
            </a:endParaRPr>
          </a:p>
          <a:p>
            <a:pPr eaLnBrk="1" hangingPunct="1"/>
            <a:r>
              <a:rPr lang="en-US" sz="2000" dirty="0" smtClean="0">
                <a:solidFill>
                  <a:srgbClr val="404040"/>
                </a:solidFill>
                <a:ea typeface="宋体" pitchFamily="2" charset="-122"/>
              </a:rPr>
              <a:t>Department of Computer Science</a:t>
            </a:r>
          </a:p>
          <a:p>
            <a:pPr eaLnBrk="1" hangingPunct="1"/>
            <a:r>
              <a:rPr lang="en-US" sz="2000" dirty="0" smtClean="0">
                <a:solidFill>
                  <a:srgbClr val="404040"/>
                </a:solidFill>
                <a:ea typeface="宋体" pitchFamily="2" charset="-122"/>
              </a:rPr>
              <a:t>Graduate School of Library &amp; Information Science</a:t>
            </a:r>
          </a:p>
          <a:p>
            <a:pPr eaLnBrk="1" hangingPunct="1"/>
            <a:r>
              <a:rPr lang="en-US" sz="2000" dirty="0" smtClean="0">
                <a:solidFill>
                  <a:srgbClr val="404040"/>
                </a:solidFill>
                <a:ea typeface="宋体" pitchFamily="2" charset="-122"/>
              </a:rPr>
              <a:t>Department of Statistics</a:t>
            </a:r>
          </a:p>
          <a:p>
            <a:pPr eaLnBrk="1" hangingPunct="1"/>
            <a:r>
              <a:rPr lang="en-US" sz="2000" dirty="0" smtClean="0">
                <a:solidFill>
                  <a:srgbClr val="404040"/>
                </a:solidFill>
                <a:ea typeface="宋体" pitchFamily="2" charset="-122"/>
              </a:rPr>
              <a:t>Institute for Genomic Biology</a:t>
            </a:r>
          </a:p>
          <a:p>
            <a:pPr eaLnBrk="1" hangingPunct="1"/>
            <a:r>
              <a:rPr lang="en-US" b="0" dirty="0" smtClean="0">
                <a:solidFill>
                  <a:srgbClr val="404040"/>
                </a:solidFill>
                <a:ea typeface="宋体" pitchFamily="2" charset="-122"/>
              </a:rPr>
              <a:t>University of Illinois at Urbana-Champaign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8386E-4457-4F8C-B87C-322203D14FDD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Keynote, AIRS 2010, Taipei, Dec. 2, 2010  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066800"/>
          </a:xfrm>
        </p:spPr>
        <p:txBody>
          <a:bodyPr/>
          <a:lstStyle/>
          <a:p>
            <a:r>
              <a:rPr lang="en-US" dirty="0" smtClean="0"/>
              <a:t>Examples of Useful User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4648200"/>
          </a:xfrm>
        </p:spPr>
        <p:txBody>
          <a:bodyPr/>
          <a:lstStyle/>
          <a:p>
            <a:r>
              <a:rPr lang="en-US" sz="2400" dirty="0" smtClean="0"/>
              <a:t>Textual information</a:t>
            </a:r>
          </a:p>
          <a:p>
            <a:pPr lvl="1"/>
            <a:r>
              <a:rPr lang="en-US" sz="2000" dirty="0" smtClean="0"/>
              <a:t>Current query </a:t>
            </a:r>
          </a:p>
          <a:p>
            <a:pPr lvl="1"/>
            <a:r>
              <a:rPr lang="en-US" sz="2000" dirty="0" smtClean="0"/>
              <a:t>Previous queries in the same search session</a:t>
            </a:r>
          </a:p>
          <a:p>
            <a:pPr lvl="1"/>
            <a:r>
              <a:rPr lang="en-US" sz="2000" dirty="0" smtClean="0"/>
              <a:t>Past queries in the entire search history</a:t>
            </a:r>
          </a:p>
          <a:p>
            <a:r>
              <a:rPr lang="en-US" sz="2400" dirty="0" smtClean="0"/>
              <a:t>Clicking activities</a:t>
            </a:r>
          </a:p>
          <a:p>
            <a:pPr lvl="1"/>
            <a:r>
              <a:rPr lang="en-US" sz="2000" dirty="0" smtClean="0"/>
              <a:t>Skipped documents</a:t>
            </a:r>
          </a:p>
          <a:p>
            <a:pPr lvl="1"/>
            <a:r>
              <a:rPr lang="en-US" sz="2000" dirty="0" smtClean="0"/>
              <a:t>Viewed/clicked documents</a:t>
            </a:r>
          </a:p>
          <a:p>
            <a:pPr lvl="1"/>
            <a:r>
              <a:rPr lang="en-US" sz="2000" dirty="0" smtClean="0"/>
              <a:t>Navigation traces on non-search results</a:t>
            </a:r>
          </a:p>
          <a:p>
            <a:pPr lvl="1"/>
            <a:r>
              <a:rPr lang="en-US" sz="2000" dirty="0" smtClean="0"/>
              <a:t>Dwelling time</a:t>
            </a:r>
          </a:p>
          <a:p>
            <a:pPr lvl="1"/>
            <a:r>
              <a:rPr lang="en-US" sz="2000" dirty="0" smtClean="0"/>
              <a:t>Scrolling </a:t>
            </a:r>
          </a:p>
          <a:p>
            <a:r>
              <a:rPr lang="en-US" sz="2400" dirty="0" smtClean="0"/>
              <a:t>Search context</a:t>
            </a:r>
          </a:p>
          <a:p>
            <a:pPr lvl="1"/>
            <a:r>
              <a:rPr lang="en-US" sz="2000" dirty="0" smtClean="0"/>
              <a:t>Time, location, task, … 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Keynote, AIRS 2010, Taipei, Dec. 2, 2010  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476DE-FC79-4390-81D4-00D62880FF0E}" type="slidenum">
              <a:rPr lang="en-US" altLang="ko-KR" smtClean="0"/>
              <a:pPr>
                <a:defRPr/>
              </a:pPr>
              <a:t>10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066800"/>
          </a:xfrm>
        </p:spPr>
        <p:txBody>
          <a:bodyPr/>
          <a:lstStyle/>
          <a:p>
            <a:r>
              <a:rPr lang="en-US" dirty="0" smtClean="0"/>
              <a:t>Examples of Adaptation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458200" cy="4648200"/>
          </a:xfrm>
        </p:spPr>
        <p:txBody>
          <a:bodyPr/>
          <a:lstStyle/>
          <a:p>
            <a:r>
              <a:rPr lang="en-US" sz="2400" dirty="0" smtClean="0"/>
              <a:t>Query formulation</a:t>
            </a:r>
          </a:p>
          <a:p>
            <a:pPr lvl="1"/>
            <a:r>
              <a:rPr lang="en-US" sz="2000" dirty="0" smtClean="0"/>
              <a:t>Query completion: provide assistance while a user enters a query </a:t>
            </a:r>
          </a:p>
          <a:p>
            <a:pPr lvl="1"/>
            <a:r>
              <a:rPr lang="en-US" sz="2000" dirty="0" smtClean="0"/>
              <a:t>Query suggestion: suggest useful related queries</a:t>
            </a:r>
          </a:p>
          <a:p>
            <a:pPr lvl="1"/>
            <a:r>
              <a:rPr lang="en-US" sz="2000" dirty="0" smtClean="0"/>
              <a:t>Automatic generation of queries: proactive recommendation </a:t>
            </a:r>
          </a:p>
          <a:p>
            <a:r>
              <a:rPr lang="en-US" sz="2400" dirty="0" smtClean="0"/>
              <a:t>Dynamic re-ranking of unseen documents</a:t>
            </a:r>
          </a:p>
          <a:p>
            <a:pPr lvl="1"/>
            <a:r>
              <a:rPr lang="en-US" sz="2000" dirty="0" smtClean="0"/>
              <a:t>As a user clicks on the “back” button </a:t>
            </a:r>
          </a:p>
          <a:p>
            <a:pPr lvl="1"/>
            <a:r>
              <a:rPr lang="en-US" sz="2000" dirty="0" smtClean="0"/>
              <a:t>As a user scrolls down on a result list</a:t>
            </a:r>
          </a:p>
          <a:p>
            <a:pPr lvl="1"/>
            <a:r>
              <a:rPr lang="en-US" sz="2000" dirty="0" smtClean="0"/>
              <a:t>As a user clicks on the “next” button to view more results</a:t>
            </a:r>
          </a:p>
          <a:p>
            <a:r>
              <a:rPr lang="en-US" sz="2400" dirty="0" smtClean="0"/>
              <a:t>Adaptive presentation/summarization of search results</a:t>
            </a:r>
          </a:p>
          <a:p>
            <a:r>
              <a:rPr lang="en-US" sz="2400" dirty="0" smtClean="0"/>
              <a:t>Adaptive display of a document: display the most relevant part of a document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Keynote, AIRS 2010, Taipei, Dec. 2, 2010  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476DE-FC79-4390-81D4-00D62880FF0E}" type="slidenum">
              <a:rPr lang="en-US" altLang="ko-KR" smtClean="0"/>
              <a:pPr>
                <a:defRPr/>
              </a:pPr>
              <a:t>11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Keynote, AIRS 2010, Taipei, Dec. 2, 2010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72D56-10B1-4CED-8269-766D13F9189E}" type="slidenum">
              <a:rPr lang="en-US"/>
              <a:pPr/>
              <a:t>12</a:t>
            </a:fld>
            <a:endParaRPr lang="en-US"/>
          </a:p>
          <a:p>
            <a:endParaRPr lang="en-US"/>
          </a:p>
        </p:txBody>
      </p:sp>
      <p:sp>
        <p:nvSpPr>
          <p:cNvPr id="59392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066800"/>
          </a:xfrm>
        </p:spPr>
        <p:txBody>
          <a:bodyPr/>
          <a:lstStyle/>
          <a:p>
            <a:r>
              <a:rPr lang="en-US" dirty="0"/>
              <a:t>Challenges </a:t>
            </a:r>
            <a:r>
              <a:rPr lang="en-US" dirty="0" smtClean="0"/>
              <a:t>for </a:t>
            </a:r>
            <a:r>
              <a:rPr lang="en-US" dirty="0"/>
              <a:t>UCAIR</a:t>
            </a:r>
          </a:p>
        </p:txBody>
      </p:sp>
      <p:sp>
        <p:nvSpPr>
          <p:cNvPr id="5939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4648200"/>
          </a:xfrm>
        </p:spPr>
        <p:txBody>
          <a:bodyPr/>
          <a:lstStyle/>
          <a:p>
            <a:r>
              <a:rPr lang="en-US" dirty="0" smtClean="0"/>
              <a:t>General: how to obtain maximum personalization without requiring extra user effort? </a:t>
            </a:r>
          </a:p>
          <a:p>
            <a:r>
              <a:rPr lang="en-US" dirty="0" smtClean="0"/>
              <a:t>Specific challenges</a:t>
            </a:r>
          </a:p>
          <a:p>
            <a:pPr lvl="1"/>
            <a:r>
              <a:rPr lang="en-US" dirty="0" smtClean="0"/>
              <a:t>What’s </a:t>
            </a:r>
            <a:r>
              <a:rPr lang="en-US" dirty="0"/>
              <a:t>an appropriate retrieval framework for </a:t>
            </a:r>
            <a:r>
              <a:rPr lang="en-US" dirty="0" smtClean="0"/>
              <a:t>UCAIR?</a:t>
            </a:r>
            <a:endParaRPr lang="en-US" dirty="0"/>
          </a:p>
          <a:p>
            <a:pPr lvl="1"/>
            <a:r>
              <a:rPr lang="en-US" dirty="0" smtClean="0"/>
              <a:t>How do we optimize retrieval performance in interactive retrieval? </a:t>
            </a:r>
          </a:p>
          <a:p>
            <a:pPr lvl="1"/>
            <a:r>
              <a:rPr lang="en-US" dirty="0" smtClean="0"/>
              <a:t>How can we capture and manage all user information? </a:t>
            </a:r>
          </a:p>
          <a:p>
            <a:pPr lvl="1"/>
            <a:r>
              <a:rPr lang="en-US" dirty="0" smtClean="0"/>
              <a:t>How can we develop robust and accurate retrieval models to maximally exploit user information and search context? 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do we evaluate UCAIR methods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…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Keynote, AIRS 2010, Taipei, Dec. 2, 2010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7E8D8-5173-4496-887D-AA31551187FB}" type="slidenum">
              <a:rPr lang="en-US"/>
              <a:pPr/>
              <a:t>13</a:t>
            </a:fld>
            <a:endParaRPr lang="en-US"/>
          </a:p>
          <a:p>
            <a:endParaRPr lang="en-US"/>
          </a:p>
        </p:txBody>
      </p:sp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Rest of the Talk</a:t>
            </a:r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4648200"/>
          </a:xfrm>
        </p:spPr>
        <p:txBody>
          <a:bodyPr/>
          <a:lstStyle/>
          <a:p>
            <a:r>
              <a:rPr lang="en-US" dirty="0"/>
              <a:t>Part I: A </a:t>
            </a:r>
            <a:r>
              <a:rPr lang="en-US" dirty="0" smtClean="0"/>
              <a:t>decision-theoretic </a:t>
            </a:r>
            <a:r>
              <a:rPr lang="en-US" dirty="0"/>
              <a:t>framework for </a:t>
            </a:r>
            <a:r>
              <a:rPr lang="en-US" dirty="0" smtClean="0"/>
              <a:t>UCAIR </a:t>
            </a:r>
            <a:endParaRPr lang="en-US" sz="2000" dirty="0"/>
          </a:p>
          <a:p>
            <a:r>
              <a:rPr lang="en-US" dirty="0"/>
              <a:t>Part II: </a:t>
            </a:r>
            <a:r>
              <a:rPr lang="en-US" dirty="0" smtClean="0"/>
              <a:t>Algorithms for personalized search  </a:t>
            </a:r>
          </a:p>
          <a:p>
            <a:pPr lvl="1"/>
            <a:r>
              <a:rPr lang="en-US" dirty="0" smtClean="0"/>
              <a:t>Optimize initial document ranking</a:t>
            </a:r>
            <a:endParaRPr lang="en-US" sz="2000" dirty="0" smtClean="0"/>
          </a:p>
          <a:p>
            <a:pPr lvl="1"/>
            <a:r>
              <a:rPr lang="en-US" dirty="0" smtClean="0"/>
              <a:t>Dynamic re-ranking of search results</a:t>
            </a:r>
            <a:endParaRPr lang="en-US" sz="2000" dirty="0" smtClean="0"/>
          </a:p>
          <a:p>
            <a:pPr lvl="1"/>
            <a:r>
              <a:rPr lang="en-US" dirty="0" smtClean="0"/>
              <a:t>Personalize search result presentation</a:t>
            </a:r>
          </a:p>
          <a:p>
            <a:r>
              <a:rPr lang="en-US" dirty="0" smtClean="0"/>
              <a:t>Part III: Summary and open challenges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Keynote, AIRS 2010, Taipei, Dec. 2, 2010 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59099-E2F4-4FC3-B81A-F4FA9DADA27E}" type="slidenum">
              <a:rPr lang="en-US"/>
              <a:pPr/>
              <a:t>14</a:t>
            </a:fld>
            <a:endParaRPr lang="en-US"/>
          </a:p>
          <a:p>
            <a:endParaRPr lang="en-US"/>
          </a:p>
        </p:txBody>
      </p:sp>
      <p:sp>
        <p:nvSpPr>
          <p:cNvPr id="524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0"/>
            <a:ext cx="9296400" cy="1470025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sz="4800" dirty="0"/>
              <a:t>Part I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 </a:t>
            </a:r>
            <a:r>
              <a:rPr lang="en-US" dirty="0" smtClean="0"/>
              <a:t>Decision-Theoretic 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Framework for UCAIR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Keynote, AIRS 2010, Taipei, Dec. 2, 2010  </a:t>
            </a:r>
            <a:endParaRPr lang="en-US"/>
          </a:p>
        </p:txBody>
      </p:sp>
      <p:sp>
        <p:nvSpPr>
          <p:cNvPr id="3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525E5-2C93-4C4B-B703-788F68E3A6F6}" type="slidenum">
              <a:rPr lang="en-US"/>
              <a:pPr/>
              <a:t>15</a:t>
            </a:fld>
            <a:endParaRPr lang="en-US"/>
          </a:p>
          <a:p>
            <a:endParaRPr lang="en-U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title"/>
          </p:nvPr>
        </p:nvSpPr>
        <p:spPr>
          <a:xfrm>
            <a:off x="-228600" y="-76200"/>
            <a:ext cx="9601200" cy="1066800"/>
          </a:xfrm>
        </p:spPr>
        <p:txBody>
          <a:bodyPr/>
          <a:lstStyle/>
          <a:p>
            <a:r>
              <a:rPr lang="en-US" dirty="0"/>
              <a:t>IR as Sequential Decision Making</a:t>
            </a:r>
          </a:p>
        </p:txBody>
      </p:sp>
      <p:sp>
        <p:nvSpPr>
          <p:cNvPr id="540677" name="Text Box 5"/>
          <p:cNvSpPr txBox="1">
            <a:spLocks noChangeArrowheads="1"/>
          </p:cNvSpPr>
          <p:nvPr/>
        </p:nvSpPr>
        <p:spPr bwMode="auto">
          <a:xfrm>
            <a:off x="1981200" y="1416050"/>
            <a:ext cx="828675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User</a:t>
            </a:r>
          </a:p>
        </p:txBody>
      </p:sp>
      <p:sp>
        <p:nvSpPr>
          <p:cNvPr id="540678" name="Text Box 6"/>
          <p:cNvSpPr txBox="1">
            <a:spLocks noChangeArrowheads="1"/>
          </p:cNvSpPr>
          <p:nvPr/>
        </p:nvSpPr>
        <p:spPr bwMode="auto">
          <a:xfrm>
            <a:off x="5310188" y="1416050"/>
            <a:ext cx="120015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System</a:t>
            </a:r>
          </a:p>
        </p:txBody>
      </p:sp>
      <p:sp>
        <p:nvSpPr>
          <p:cNvPr id="540679" name="Text Box 7"/>
          <p:cNvSpPr txBox="1">
            <a:spLocks noChangeArrowheads="1"/>
          </p:cNvSpPr>
          <p:nvPr/>
        </p:nvSpPr>
        <p:spPr bwMode="auto">
          <a:xfrm>
            <a:off x="1360488" y="1981200"/>
            <a:ext cx="1946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CC0000"/>
                </a:solidFill>
              </a:rPr>
              <a:t>A</a:t>
            </a:r>
            <a:r>
              <a:rPr lang="en-US" sz="1600" b="1" baseline="-25000">
                <a:solidFill>
                  <a:srgbClr val="CC0000"/>
                </a:solidFill>
              </a:rPr>
              <a:t>1</a:t>
            </a:r>
            <a:r>
              <a:rPr lang="en-US" sz="1600" b="1"/>
              <a:t> : Enter a query </a:t>
            </a:r>
          </a:p>
        </p:txBody>
      </p:sp>
      <p:sp>
        <p:nvSpPr>
          <p:cNvPr id="540680" name="Line 8"/>
          <p:cNvSpPr>
            <a:spLocks noChangeShapeType="1"/>
          </p:cNvSpPr>
          <p:nvPr/>
        </p:nvSpPr>
        <p:spPr bwMode="auto">
          <a:xfrm>
            <a:off x="3276600" y="217805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0681" name="Text Box 9"/>
          <p:cNvSpPr txBox="1">
            <a:spLocks noChangeArrowheads="1"/>
          </p:cNvSpPr>
          <p:nvPr/>
        </p:nvSpPr>
        <p:spPr bwMode="auto">
          <a:xfrm>
            <a:off x="4846638" y="1993900"/>
            <a:ext cx="31543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Which  documents to present?</a:t>
            </a:r>
          </a:p>
          <a:p>
            <a:r>
              <a:rPr lang="en-US" sz="1600" b="1"/>
              <a:t>How to present them? </a:t>
            </a:r>
          </a:p>
        </p:txBody>
      </p:sp>
      <p:sp>
        <p:nvSpPr>
          <p:cNvPr id="540682" name="Line 10"/>
          <p:cNvSpPr>
            <a:spLocks noChangeShapeType="1"/>
          </p:cNvSpPr>
          <p:nvPr/>
        </p:nvSpPr>
        <p:spPr bwMode="auto">
          <a:xfrm flipH="1">
            <a:off x="3276600" y="309245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0683" name="Text Box 11"/>
          <p:cNvSpPr txBox="1">
            <a:spLocks noChangeArrowheads="1"/>
          </p:cNvSpPr>
          <p:nvPr/>
        </p:nvSpPr>
        <p:spPr bwMode="auto">
          <a:xfrm>
            <a:off x="5105400" y="2895600"/>
            <a:ext cx="2414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CC0000"/>
                </a:solidFill>
              </a:rPr>
              <a:t>R</a:t>
            </a:r>
            <a:r>
              <a:rPr lang="en-US" sz="1600" b="1" baseline="-25000">
                <a:solidFill>
                  <a:srgbClr val="CC0000"/>
                </a:solidFill>
              </a:rPr>
              <a:t>i</a:t>
            </a:r>
            <a:r>
              <a:rPr lang="en-US" sz="1600" b="1"/>
              <a:t>: results (i=1, 2, 3, …)</a:t>
            </a:r>
          </a:p>
        </p:txBody>
      </p:sp>
      <p:sp>
        <p:nvSpPr>
          <p:cNvPr id="540684" name="Text Box 12"/>
          <p:cNvSpPr txBox="1">
            <a:spLocks noChangeArrowheads="1"/>
          </p:cNvSpPr>
          <p:nvPr/>
        </p:nvSpPr>
        <p:spPr bwMode="auto">
          <a:xfrm>
            <a:off x="1143000" y="2787650"/>
            <a:ext cx="1990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Which documents </a:t>
            </a:r>
          </a:p>
          <a:p>
            <a:r>
              <a:rPr lang="en-US" sz="1600" b="1"/>
              <a:t>to view?</a:t>
            </a:r>
          </a:p>
        </p:txBody>
      </p:sp>
      <p:sp>
        <p:nvSpPr>
          <p:cNvPr id="540685" name="Line 13"/>
          <p:cNvSpPr>
            <a:spLocks noChangeShapeType="1"/>
          </p:cNvSpPr>
          <p:nvPr/>
        </p:nvSpPr>
        <p:spPr bwMode="auto">
          <a:xfrm>
            <a:off x="6096000" y="25590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0686" name="Text Box 14"/>
          <p:cNvSpPr txBox="1">
            <a:spLocks noChangeArrowheads="1"/>
          </p:cNvSpPr>
          <p:nvPr/>
        </p:nvSpPr>
        <p:spPr bwMode="auto">
          <a:xfrm>
            <a:off x="1230313" y="3757613"/>
            <a:ext cx="210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CC0000"/>
                </a:solidFill>
              </a:rPr>
              <a:t>A</a:t>
            </a:r>
            <a:r>
              <a:rPr lang="en-US" sz="1600" b="1" baseline="-25000">
                <a:solidFill>
                  <a:srgbClr val="CC0000"/>
                </a:solidFill>
              </a:rPr>
              <a:t>2</a:t>
            </a:r>
            <a:r>
              <a:rPr lang="en-US" sz="1600" b="1"/>
              <a:t> :</a:t>
            </a:r>
            <a:r>
              <a:rPr lang="en-US"/>
              <a:t> </a:t>
            </a:r>
            <a:r>
              <a:rPr lang="en-US" sz="1600" b="1"/>
              <a:t>View document</a:t>
            </a:r>
          </a:p>
        </p:txBody>
      </p:sp>
      <p:sp>
        <p:nvSpPr>
          <p:cNvPr id="540687" name="Line 15"/>
          <p:cNvSpPr>
            <a:spLocks noChangeShapeType="1"/>
          </p:cNvSpPr>
          <p:nvPr/>
        </p:nvSpPr>
        <p:spPr bwMode="auto">
          <a:xfrm>
            <a:off x="2286000" y="33972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0688" name="Line 16"/>
          <p:cNvSpPr>
            <a:spLocks noChangeShapeType="1"/>
          </p:cNvSpPr>
          <p:nvPr/>
        </p:nvSpPr>
        <p:spPr bwMode="auto">
          <a:xfrm>
            <a:off x="3429000" y="400685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0689" name="Text Box 17"/>
          <p:cNvSpPr txBox="1">
            <a:spLocks noChangeArrowheads="1"/>
          </p:cNvSpPr>
          <p:nvPr/>
        </p:nvSpPr>
        <p:spPr bwMode="auto">
          <a:xfrm>
            <a:off x="5029200" y="3625850"/>
            <a:ext cx="29305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Which part of the document </a:t>
            </a:r>
          </a:p>
          <a:p>
            <a:r>
              <a:rPr lang="en-US" sz="1600" b="1"/>
              <a:t>to show?  How?</a:t>
            </a:r>
          </a:p>
        </p:txBody>
      </p:sp>
      <p:sp>
        <p:nvSpPr>
          <p:cNvPr id="540690" name="Line 18"/>
          <p:cNvSpPr>
            <a:spLocks noChangeShapeType="1"/>
          </p:cNvSpPr>
          <p:nvPr/>
        </p:nvSpPr>
        <p:spPr bwMode="auto">
          <a:xfrm>
            <a:off x="6096000" y="42354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0691" name="Text Box 19"/>
          <p:cNvSpPr txBox="1">
            <a:spLocks noChangeArrowheads="1"/>
          </p:cNvSpPr>
          <p:nvPr/>
        </p:nvSpPr>
        <p:spPr bwMode="auto">
          <a:xfrm>
            <a:off x="5181600" y="4572000"/>
            <a:ext cx="2295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CC0000"/>
                </a:solidFill>
              </a:rPr>
              <a:t>R’:</a:t>
            </a:r>
            <a:r>
              <a:rPr lang="en-US" sz="1600" b="1"/>
              <a:t> Document content</a:t>
            </a:r>
          </a:p>
        </p:txBody>
      </p:sp>
      <p:sp>
        <p:nvSpPr>
          <p:cNvPr id="540692" name="Line 20"/>
          <p:cNvSpPr>
            <a:spLocks noChangeShapeType="1"/>
          </p:cNvSpPr>
          <p:nvPr/>
        </p:nvSpPr>
        <p:spPr bwMode="auto">
          <a:xfrm flipH="1">
            <a:off x="3352800" y="476885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0693" name="Text Box 21"/>
          <p:cNvSpPr txBox="1">
            <a:spLocks noChangeArrowheads="1"/>
          </p:cNvSpPr>
          <p:nvPr/>
        </p:nvSpPr>
        <p:spPr bwMode="auto">
          <a:xfrm>
            <a:off x="1600200" y="4616450"/>
            <a:ext cx="13255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View more?</a:t>
            </a:r>
          </a:p>
        </p:txBody>
      </p:sp>
      <p:sp>
        <p:nvSpPr>
          <p:cNvPr id="540694" name="Line 22"/>
          <p:cNvSpPr>
            <a:spLocks noChangeShapeType="1"/>
          </p:cNvSpPr>
          <p:nvPr/>
        </p:nvSpPr>
        <p:spPr bwMode="auto">
          <a:xfrm>
            <a:off x="2286000" y="49212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0695" name="Text Box 23"/>
          <p:cNvSpPr txBox="1">
            <a:spLocks noChangeArrowheads="1"/>
          </p:cNvSpPr>
          <p:nvPr/>
        </p:nvSpPr>
        <p:spPr bwMode="auto">
          <a:xfrm>
            <a:off x="788988" y="5302250"/>
            <a:ext cx="2814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CC0000"/>
                </a:solidFill>
              </a:rPr>
              <a:t>A</a:t>
            </a:r>
            <a:r>
              <a:rPr lang="en-US" sz="1600" b="1" baseline="-25000">
                <a:solidFill>
                  <a:srgbClr val="CC0000"/>
                </a:solidFill>
              </a:rPr>
              <a:t>3</a:t>
            </a:r>
            <a:r>
              <a:rPr lang="en-US" sz="1600" b="1"/>
              <a:t> : Click on “Back” button</a:t>
            </a:r>
          </a:p>
        </p:txBody>
      </p:sp>
      <p:sp>
        <p:nvSpPr>
          <p:cNvPr id="540696" name="Line 24"/>
          <p:cNvSpPr>
            <a:spLocks noChangeShapeType="1"/>
          </p:cNvSpPr>
          <p:nvPr/>
        </p:nvSpPr>
        <p:spPr bwMode="auto">
          <a:xfrm flipV="1">
            <a:off x="3505200" y="545465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0697" name="Line 25"/>
          <p:cNvSpPr>
            <a:spLocks noChangeShapeType="1"/>
          </p:cNvSpPr>
          <p:nvPr/>
        </p:nvSpPr>
        <p:spPr bwMode="auto">
          <a:xfrm flipV="1">
            <a:off x="8458200" y="17526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0698" name="Line 26"/>
          <p:cNvSpPr>
            <a:spLocks noChangeShapeType="1"/>
          </p:cNvSpPr>
          <p:nvPr/>
        </p:nvSpPr>
        <p:spPr bwMode="auto">
          <a:xfrm flipH="1">
            <a:off x="7010400" y="172085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0699" name="Line 27"/>
          <p:cNvSpPr>
            <a:spLocks noChangeShapeType="1"/>
          </p:cNvSpPr>
          <p:nvPr/>
        </p:nvSpPr>
        <p:spPr bwMode="auto">
          <a:xfrm>
            <a:off x="7010400" y="17208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40700" name="Text Box 28"/>
          <p:cNvSpPr txBox="1">
            <a:spLocks noChangeArrowheads="1"/>
          </p:cNvSpPr>
          <p:nvPr/>
        </p:nvSpPr>
        <p:spPr bwMode="auto">
          <a:xfrm>
            <a:off x="1243013" y="1066800"/>
            <a:ext cx="215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 </a:t>
            </a:r>
            <a:r>
              <a:rPr lang="en-US" sz="1800"/>
              <a:t>(Information Need)</a:t>
            </a:r>
          </a:p>
        </p:txBody>
      </p:sp>
      <p:sp>
        <p:nvSpPr>
          <p:cNvPr id="540701" name="Text Box 29"/>
          <p:cNvSpPr txBox="1">
            <a:spLocks noChangeArrowheads="1"/>
          </p:cNvSpPr>
          <p:nvPr/>
        </p:nvSpPr>
        <p:spPr bwMode="auto">
          <a:xfrm>
            <a:off x="4375150" y="1066800"/>
            <a:ext cx="3092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 </a:t>
            </a:r>
            <a:r>
              <a:rPr lang="en-US" sz="1800"/>
              <a:t>(Model of Information Need)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Keynote, AIRS 2010, Taipei, Dec. 2, 2010  </a:t>
            </a:r>
            <a:endParaRPr lang="en-US"/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6234B-76F4-4450-805B-AF6BA39172CC}" type="slidenum">
              <a:rPr lang="en-US"/>
              <a:pPr/>
              <a:t>16</a:t>
            </a:fld>
            <a:endParaRPr lang="en-US"/>
          </a:p>
          <a:p>
            <a:endParaRPr lang="en-US"/>
          </a:p>
        </p:txBody>
      </p:sp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Retrieval Decisions</a:t>
            </a:r>
          </a:p>
        </p:txBody>
      </p:sp>
      <p:sp>
        <p:nvSpPr>
          <p:cNvPr id="658436" name="Text Box 4"/>
          <p:cNvSpPr txBox="1">
            <a:spLocks noChangeArrowheads="1"/>
          </p:cNvSpPr>
          <p:nvPr/>
        </p:nvSpPr>
        <p:spPr bwMode="auto">
          <a:xfrm>
            <a:off x="457200" y="3200400"/>
            <a:ext cx="5867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/>
              <a:t>User </a:t>
            </a:r>
            <a:r>
              <a:rPr lang="en-US" b="1" dirty="0"/>
              <a:t>U</a:t>
            </a:r>
            <a:r>
              <a:rPr lang="en-US" dirty="0"/>
              <a:t>:       A</a:t>
            </a:r>
            <a:r>
              <a:rPr lang="en-US" baseline="-25000" dirty="0"/>
              <a:t>1</a:t>
            </a:r>
            <a:r>
              <a:rPr lang="en-US" dirty="0"/>
              <a:t>   A</a:t>
            </a:r>
            <a:r>
              <a:rPr lang="en-US" baseline="-25000" dirty="0"/>
              <a:t>2</a:t>
            </a:r>
            <a:r>
              <a:rPr lang="en-US" dirty="0"/>
              <a:t> … … A</a:t>
            </a:r>
            <a:r>
              <a:rPr lang="en-US" baseline="-25000" dirty="0"/>
              <a:t>t-1         </a:t>
            </a:r>
            <a:r>
              <a:rPr lang="en-US" b="1" dirty="0"/>
              <a:t>A</a:t>
            </a:r>
            <a:r>
              <a:rPr lang="en-US" b="1" baseline="-25000" dirty="0"/>
              <a:t>t</a:t>
            </a:r>
            <a:r>
              <a:rPr lang="en-US" baseline="-25000" dirty="0"/>
              <a:t>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System:      R</a:t>
            </a:r>
            <a:r>
              <a:rPr lang="en-US" baseline="-25000" dirty="0"/>
              <a:t>1</a:t>
            </a:r>
            <a:r>
              <a:rPr lang="en-US" dirty="0"/>
              <a:t>   R</a:t>
            </a:r>
            <a:r>
              <a:rPr lang="en-US" baseline="-25000" dirty="0"/>
              <a:t>2</a:t>
            </a:r>
            <a:r>
              <a:rPr lang="en-US" dirty="0"/>
              <a:t> … … R</a:t>
            </a:r>
            <a:r>
              <a:rPr lang="en-US" baseline="-25000" dirty="0"/>
              <a:t>t-1</a:t>
            </a:r>
          </a:p>
          <a:p>
            <a:pPr algn="l"/>
            <a:endParaRPr lang="en-US" dirty="0"/>
          </a:p>
        </p:txBody>
      </p:sp>
      <p:sp>
        <p:nvSpPr>
          <p:cNvPr id="658437" name="Line 5"/>
          <p:cNvSpPr>
            <a:spLocks noChangeShapeType="1"/>
          </p:cNvSpPr>
          <p:nvPr/>
        </p:nvSpPr>
        <p:spPr bwMode="auto">
          <a:xfrm>
            <a:off x="2133600" y="3657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38" name="Line 6"/>
          <p:cNvSpPr>
            <a:spLocks noChangeShapeType="1"/>
          </p:cNvSpPr>
          <p:nvPr/>
        </p:nvSpPr>
        <p:spPr bwMode="auto">
          <a:xfrm flipV="1">
            <a:off x="2286000" y="36576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39" name="Line 7"/>
          <p:cNvSpPr>
            <a:spLocks noChangeShapeType="1"/>
          </p:cNvSpPr>
          <p:nvPr/>
        </p:nvSpPr>
        <p:spPr bwMode="auto">
          <a:xfrm>
            <a:off x="2667000" y="3657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43" name="Line 11"/>
          <p:cNvSpPr>
            <a:spLocks noChangeShapeType="1"/>
          </p:cNvSpPr>
          <p:nvPr/>
        </p:nvSpPr>
        <p:spPr bwMode="auto">
          <a:xfrm flipV="1">
            <a:off x="2971800" y="36576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44" name="Line 12"/>
          <p:cNvSpPr>
            <a:spLocks noChangeShapeType="1"/>
          </p:cNvSpPr>
          <p:nvPr/>
        </p:nvSpPr>
        <p:spPr bwMode="auto">
          <a:xfrm>
            <a:off x="4495800" y="28956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45" name="Line 13"/>
          <p:cNvSpPr>
            <a:spLocks noChangeShapeType="1"/>
          </p:cNvSpPr>
          <p:nvPr/>
        </p:nvSpPr>
        <p:spPr bwMode="auto">
          <a:xfrm flipV="1">
            <a:off x="4191000" y="36576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8446" name="Text Box 14"/>
          <p:cNvSpPr txBox="1">
            <a:spLocks noChangeArrowheads="1"/>
          </p:cNvSpPr>
          <p:nvPr/>
        </p:nvSpPr>
        <p:spPr bwMode="auto">
          <a:xfrm>
            <a:off x="4518025" y="1219200"/>
            <a:ext cx="4379913" cy="11874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Given  U, C, A</a:t>
            </a:r>
            <a:r>
              <a:rPr lang="en-US" baseline="-25000"/>
              <a:t>t </a:t>
            </a:r>
            <a:r>
              <a:rPr lang="en-US"/>
              <a:t>, and H, choose</a:t>
            </a:r>
          </a:p>
          <a:p>
            <a:r>
              <a:rPr lang="en-US"/>
              <a:t>the best R</a:t>
            </a:r>
            <a:r>
              <a:rPr lang="en-US" baseline="-25000"/>
              <a:t>t</a:t>
            </a:r>
            <a:r>
              <a:rPr lang="en-US"/>
              <a:t> from all possible</a:t>
            </a:r>
          </a:p>
          <a:p>
            <a:r>
              <a:rPr lang="en-US"/>
              <a:t>responses to A</a:t>
            </a:r>
            <a:r>
              <a:rPr lang="en-US" baseline="-25000"/>
              <a:t>t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676400" y="1752600"/>
            <a:ext cx="2697163" cy="2743200"/>
            <a:chOff x="1056" y="720"/>
            <a:chExt cx="1699" cy="1728"/>
          </a:xfrm>
        </p:grpSpPr>
        <p:sp>
          <p:nvSpPr>
            <p:cNvPr id="658447" name="Rectangle 15"/>
            <p:cNvSpPr>
              <a:spLocks noChangeArrowheads="1"/>
            </p:cNvSpPr>
            <p:nvPr/>
          </p:nvSpPr>
          <p:spPr bwMode="auto">
            <a:xfrm>
              <a:off x="1200" y="1680"/>
              <a:ext cx="1536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48" name="Text Box 16"/>
            <p:cNvSpPr txBox="1">
              <a:spLocks noChangeArrowheads="1"/>
            </p:cNvSpPr>
            <p:nvPr/>
          </p:nvSpPr>
          <p:spPr bwMode="auto">
            <a:xfrm>
              <a:off x="1056" y="720"/>
              <a:ext cx="169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History </a:t>
              </a:r>
              <a:r>
                <a:rPr lang="en-US" b="1"/>
                <a:t>H={(A</a:t>
              </a:r>
              <a:r>
                <a:rPr lang="en-US" b="1" baseline="-25000"/>
                <a:t>i</a:t>
              </a:r>
              <a:r>
                <a:rPr lang="en-US" b="1"/>
                <a:t>,R</a:t>
              </a:r>
              <a:r>
                <a:rPr lang="en-US" b="1" baseline="-25000"/>
                <a:t>i</a:t>
              </a:r>
              <a:r>
                <a:rPr lang="en-US" b="1"/>
                <a:t>)}</a:t>
              </a:r>
            </a:p>
            <a:p>
              <a:r>
                <a:rPr lang="en-US"/>
                <a:t> i=1, …, t-1</a:t>
              </a:r>
            </a:p>
          </p:txBody>
        </p:sp>
        <p:sp>
          <p:nvSpPr>
            <p:cNvPr id="658449" name="AutoShape 17"/>
            <p:cNvSpPr>
              <a:spLocks noChangeArrowheads="1"/>
            </p:cNvSpPr>
            <p:nvPr/>
          </p:nvSpPr>
          <p:spPr bwMode="auto">
            <a:xfrm flipV="1">
              <a:off x="1872" y="1248"/>
              <a:ext cx="192" cy="327"/>
            </a:xfrm>
            <a:prstGeom prst="downArrow">
              <a:avLst>
                <a:gd name="adj1" fmla="val 50000"/>
                <a:gd name="adj2" fmla="val 4257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658450" name="AutoShape 18"/>
          <p:cNvSpPr>
            <a:spLocks noChangeArrowheads="1"/>
          </p:cNvSpPr>
          <p:nvPr/>
        </p:nvSpPr>
        <p:spPr bwMode="auto">
          <a:xfrm>
            <a:off x="2209800" y="5257800"/>
            <a:ext cx="1524000" cy="914400"/>
          </a:xfrm>
          <a:prstGeom prst="can">
            <a:avLst>
              <a:gd name="adj" fmla="val 25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8451" name="Text Box 19"/>
          <p:cNvSpPr txBox="1">
            <a:spLocks noChangeArrowheads="1"/>
          </p:cNvSpPr>
          <p:nvPr/>
        </p:nvSpPr>
        <p:spPr bwMode="auto">
          <a:xfrm>
            <a:off x="2230438" y="5410200"/>
            <a:ext cx="14271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Document</a:t>
            </a:r>
          </a:p>
          <a:p>
            <a:r>
              <a:rPr lang="en-US" sz="2000" b="1"/>
              <a:t>Collection</a:t>
            </a:r>
          </a:p>
        </p:txBody>
      </p:sp>
      <p:sp>
        <p:nvSpPr>
          <p:cNvPr id="658452" name="Text Box 20"/>
          <p:cNvSpPr txBox="1">
            <a:spLocks noChangeArrowheads="1"/>
          </p:cNvSpPr>
          <p:nvPr/>
        </p:nvSpPr>
        <p:spPr bwMode="auto">
          <a:xfrm>
            <a:off x="2693988" y="4764088"/>
            <a:ext cx="506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C</a:t>
            </a:r>
          </a:p>
        </p:txBody>
      </p:sp>
      <p:sp>
        <p:nvSpPr>
          <p:cNvPr id="658454" name="Text Box 22"/>
          <p:cNvSpPr txBox="1">
            <a:spLocks noChangeArrowheads="1"/>
          </p:cNvSpPr>
          <p:nvPr/>
        </p:nvSpPr>
        <p:spPr bwMode="auto">
          <a:xfrm>
            <a:off x="5105400" y="2819400"/>
            <a:ext cx="1758950" cy="3365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Query=“Jaguar”</a:t>
            </a:r>
          </a:p>
        </p:txBody>
      </p:sp>
      <p:sp>
        <p:nvSpPr>
          <p:cNvPr id="658455" name="Text Box 23"/>
          <p:cNvSpPr txBox="1">
            <a:spLocks noChangeArrowheads="1"/>
          </p:cNvSpPr>
          <p:nvPr/>
        </p:nvSpPr>
        <p:spPr bwMode="auto">
          <a:xfrm>
            <a:off x="4495800" y="5029200"/>
            <a:ext cx="2681288" cy="3365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All possible rankings of C</a:t>
            </a:r>
          </a:p>
        </p:txBody>
      </p:sp>
      <p:sp>
        <p:nvSpPr>
          <p:cNvPr id="658456" name="Text Box 24"/>
          <p:cNvSpPr txBox="1">
            <a:spLocks noChangeArrowheads="1"/>
          </p:cNvSpPr>
          <p:nvPr/>
        </p:nvSpPr>
        <p:spPr bwMode="auto">
          <a:xfrm>
            <a:off x="5486400" y="3810000"/>
            <a:ext cx="347345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The best ranking for the query</a:t>
            </a:r>
          </a:p>
        </p:txBody>
      </p:sp>
      <p:sp>
        <p:nvSpPr>
          <p:cNvPr id="658457" name="Text Box 25"/>
          <p:cNvSpPr txBox="1">
            <a:spLocks noChangeArrowheads="1"/>
          </p:cNvSpPr>
          <p:nvPr/>
        </p:nvSpPr>
        <p:spPr bwMode="auto">
          <a:xfrm>
            <a:off x="5942013" y="3168650"/>
            <a:ext cx="2363787" cy="336550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Click on “Next” button</a:t>
            </a:r>
          </a:p>
        </p:txBody>
      </p:sp>
      <p:sp>
        <p:nvSpPr>
          <p:cNvPr id="658458" name="Text Box 26"/>
          <p:cNvSpPr txBox="1">
            <a:spLocks noChangeArrowheads="1"/>
          </p:cNvSpPr>
          <p:nvPr/>
        </p:nvSpPr>
        <p:spPr bwMode="auto">
          <a:xfrm>
            <a:off x="4572000" y="5410200"/>
            <a:ext cx="3886200" cy="336550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/>
              <a:t>All possible rankings of unseen docs </a:t>
            </a:r>
          </a:p>
        </p:txBody>
      </p:sp>
      <p:sp>
        <p:nvSpPr>
          <p:cNvPr id="658459" name="Text Box 27"/>
          <p:cNvSpPr txBox="1">
            <a:spLocks noChangeArrowheads="1"/>
          </p:cNvSpPr>
          <p:nvPr/>
        </p:nvSpPr>
        <p:spPr bwMode="auto">
          <a:xfrm>
            <a:off x="5486400" y="4191000"/>
            <a:ext cx="3581400" cy="336550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/>
              <a:t>The best ranking of unseen docs 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4518025" y="3657600"/>
            <a:ext cx="1587500" cy="1295400"/>
            <a:chOff x="2846" y="1920"/>
            <a:chExt cx="1000" cy="816"/>
          </a:xfrm>
        </p:grpSpPr>
        <p:sp>
          <p:nvSpPr>
            <p:cNvPr id="658453" name="Text Box 21"/>
            <p:cNvSpPr txBox="1">
              <a:spLocks noChangeArrowheads="1"/>
            </p:cNvSpPr>
            <p:nvPr/>
          </p:nvSpPr>
          <p:spPr bwMode="auto">
            <a:xfrm>
              <a:off x="2956" y="2448"/>
              <a:ext cx="8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</a:t>
              </a:r>
              <a:r>
                <a:rPr lang="en-US" baseline="-25000"/>
                <a:t>t</a:t>
              </a:r>
              <a:r>
                <a:rPr lang="en-US"/>
                <a:t> </a:t>
              </a:r>
              <a:r>
                <a:rPr lang="en-US">
                  <a:sym typeface="Symbol" pitchFamily="18" charset="2"/>
                </a:rPr>
                <a:t> r(A</a:t>
              </a:r>
              <a:r>
                <a:rPr lang="en-US" baseline="-25000">
                  <a:sym typeface="Symbol" pitchFamily="18" charset="2"/>
                </a:rPr>
                <a:t>t</a:t>
              </a:r>
              <a:r>
                <a:rPr lang="en-US">
                  <a:sym typeface="Symbol" pitchFamily="18" charset="2"/>
                </a:rPr>
                <a:t>)</a:t>
              </a:r>
            </a:p>
          </p:txBody>
        </p:sp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2846" y="1920"/>
              <a:ext cx="580" cy="480"/>
              <a:chOff x="2846" y="1920"/>
              <a:chExt cx="580" cy="480"/>
            </a:xfrm>
          </p:grpSpPr>
          <p:sp>
            <p:nvSpPr>
              <p:cNvPr id="658441" name="Line 9"/>
              <p:cNvSpPr>
                <a:spLocks noChangeShapeType="1"/>
              </p:cNvSpPr>
              <p:nvPr/>
            </p:nvSpPr>
            <p:spPr bwMode="auto">
              <a:xfrm>
                <a:off x="3072" y="19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460" name="Rectangle 28"/>
              <p:cNvSpPr>
                <a:spLocks noChangeArrowheads="1"/>
              </p:cNvSpPr>
              <p:nvPr/>
            </p:nvSpPr>
            <p:spPr bwMode="auto">
              <a:xfrm>
                <a:off x="2846" y="2112"/>
                <a:ext cx="5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R</a:t>
                </a:r>
                <a:r>
                  <a:rPr lang="en-US" b="1" baseline="-25000"/>
                  <a:t>t</a:t>
                </a:r>
                <a:r>
                  <a:rPr lang="en-US" b="1"/>
                  <a:t> =?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8446" grpId="0" animBg="1"/>
      <p:bldP spid="658454" grpId="0" animBg="1"/>
      <p:bldP spid="658455" grpId="0" animBg="1"/>
      <p:bldP spid="658456" grpId="0" animBg="1"/>
      <p:bldP spid="658457" grpId="0" animBg="1"/>
      <p:bldP spid="658458" grpId="0" animBg="1"/>
      <p:bldP spid="65845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Keynote, AIRS 2010, Taipei, Dec. 2, 2010  </a:t>
            </a:r>
            <a:endParaRPr lang="en-US"/>
          </a:p>
        </p:txBody>
      </p:sp>
      <p:sp>
        <p:nvSpPr>
          <p:cNvPr id="3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66B92-E1E0-4FA8-B29D-B068CBC1D7C7}" type="slidenum">
              <a:rPr lang="en-US"/>
              <a:pPr/>
              <a:t>17</a:t>
            </a:fld>
            <a:endParaRPr lang="en-US"/>
          </a:p>
          <a:p>
            <a:endParaRPr lang="en-US"/>
          </a:p>
        </p:txBody>
      </p:sp>
      <p:sp>
        <p:nvSpPr>
          <p:cNvPr id="66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Risk Minimization </a:t>
            </a:r>
            <a:r>
              <a:rPr lang="en-US" dirty="0" smtClean="0"/>
              <a:t>Framework</a:t>
            </a:r>
            <a:endParaRPr lang="en-US" sz="2000" dirty="0"/>
          </a:p>
        </p:txBody>
      </p:sp>
      <p:sp>
        <p:nvSpPr>
          <p:cNvPr id="660485" name="Text Box 5"/>
          <p:cNvSpPr txBox="1">
            <a:spLocks noChangeArrowheads="1"/>
          </p:cNvSpPr>
          <p:nvPr/>
        </p:nvSpPr>
        <p:spPr bwMode="auto">
          <a:xfrm>
            <a:off x="457200" y="1600200"/>
            <a:ext cx="3414713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User:                          U </a:t>
            </a:r>
          </a:p>
          <a:p>
            <a:pPr algn="l"/>
            <a:r>
              <a:rPr lang="en-US"/>
              <a:t>Interaction history:     H</a:t>
            </a:r>
          </a:p>
          <a:p>
            <a:pPr algn="l"/>
            <a:r>
              <a:rPr lang="en-US"/>
              <a:t>Current user action:   A</a:t>
            </a:r>
            <a:r>
              <a:rPr lang="en-US" baseline="-25000"/>
              <a:t>t</a:t>
            </a:r>
          </a:p>
          <a:p>
            <a:pPr algn="l"/>
            <a:r>
              <a:rPr lang="en-US"/>
              <a:t>Document collection: C</a:t>
            </a:r>
          </a:p>
        </p:txBody>
      </p:sp>
      <p:sp>
        <p:nvSpPr>
          <p:cNvPr id="660486" name="Text Box 6"/>
          <p:cNvSpPr txBox="1">
            <a:spLocks noChangeArrowheads="1"/>
          </p:cNvSpPr>
          <p:nvPr/>
        </p:nvSpPr>
        <p:spPr bwMode="auto">
          <a:xfrm>
            <a:off x="1219200" y="1066800"/>
            <a:ext cx="1506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Observed</a:t>
            </a:r>
          </a:p>
        </p:txBody>
      </p:sp>
      <p:sp>
        <p:nvSpPr>
          <p:cNvPr id="660488" name="Text Box 8"/>
          <p:cNvSpPr txBox="1">
            <a:spLocks noChangeArrowheads="1"/>
          </p:cNvSpPr>
          <p:nvPr/>
        </p:nvSpPr>
        <p:spPr bwMode="auto">
          <a:xfrm>
            <a:off x="533400" y="3352800"/>
            <a:ext cx="33893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All possible responses: </a:t>
            </a:r>
          </a:p>
          <a:p>
            <a:r>
              <a:rPr lang="en-US"/>
              <a:t> r(A</a:t>
            </a:r>
            <a:r>
              <a:rPr lang="en-US" baseline="-25000"/>
              <a:t>t</a:t>
            </a:r>
            <a:r>
              <a:rPr lang="en-US"/>
              <a:t>)={r</a:t>
            </a:r>
            <a:r>
              <a:rPr lang="en-US" baseline="-25000"/>
              <a:t>1</a:t>
            </a:r>
            <a:r>
              <a:rPr lang="en-US"/>
              <a:t>, …, r</a:t>
            </a:r>
            <a:r>
              <a:rPr lang="en-US" baseline="-25000"/>
              <a:t>n</a:t>
            </a:r>
            <a:r>
              <a:rPr lang="en-US"/>
              <a:t>}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3810000" y="1524000"/>
            <a:ext cx="5181600" cy="1768475"/>
            <a:chOff x="2400" y="960"/>
            <a:chExt cx="3264" cy="1114"/>
          </a:xfrm>
        </p:grpSpPr>
        <p:sp>
          <p:nvSpPr>
            <p:cNvPr id="660493" name="AutoShape 13"/>
            <p:cNvSpPr>
              <a:spLocks/>
            </p:cNvSpPr>
            <p:nvPr/>
          </p:nvSpPr>
          <p:spPr bwMode="auto">
            <a:xfrm>
              <a:off x="2400" y="1152"/>
              <a:ext cx="192" cy="720"/>
            </a:xfrm>
            <a:prstGeom prst="rightBrace">
              <a:avLst>
                <a:gd name="adj1" fmla="val 3125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0494" name="AutoShape 14"/>
            <p:cNvSpPr>
              <a:spLocks noChangeArrowheads="1"/>
            </p:cNvSpPr>
            <p:nvPr/>
          </p:nvSpPr>
          <p:spPr bwMode="auto">
            <a:xfrm>
              <a:off x="2688" y="1488"/>
              <a:ext cx="576" cy="114"/>
            </a:xfrm>
            <a:prstGeom prst="rightArrow">
              <a:avLst>
                <a:gd name="adj1" fmla="val 50000"/>
                <a:gd name="adj2" fmla="val 12631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0495" name="Text Box 15"/>
            <p:cNvSpPr txBox="1">
              <a:spLocks noChangeArrowheads="1"/>
            </p:cNvSpPr>
            <p:nvPr/>
          </p:nvSpPr>
          <p:spPr bwMode="auto">
            <a:xfrm>
              <a:off x="3360" y="960"/>
              <a:ext cx="1099" cy="28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User Model</a:t>
              </a:r>
            </a:p>
          </p:txBody>
        </p:sp>
        <p:sp>
          <p:nvSpPr>
            <p:cNvPr id="660496" name="Text Box 16"/>
            <p:cNvSpPr txBox="1">
              <a:spLocks noChangeArrowheads="1"/>
            </p:cNvSpPr>
            <p:nvPr/>
          </p:nvSpPr>
          <p:spPr bwMode="auto">
            <a:xfrm>
              <a:off x="3388" y="1389"/>
              <a:ext cx="126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/>
                <a:t>M=(S, </a:t>
              </a:r>
              <a:r>
                <a:rPr lang="en-US" dirty="0">
                  <a:sym typeface="Symbol" pitchFamily="18" charset="2"/>
                </a:rPr>
                <a:t></a:t>
              </a:r>
              <a:r>
                <a:rPr lang="en-US" baseline="-25000" dirty="0" smtClean="0">
                  <a:sym typeface="Symbol" pitchFamily="18" charset="2"/>
                </a:rPr>
                <a:t>U</a:t>
              </a:r>
              <a:r>
                <a:rPr lang="en-US" dirty="0" smtClean="0">
                  <a:sym typeface="Symbol" pitchFamily="18" charset="2"/>
                </a:rPr>
                <a:t>,… ) </a:t>
              </a:r>
              <a:endParaRPr lang="en-US" dirty="0">
                <a:sym typeface="Symbol" pitchFamily="18" charset="2"/>
              </a:endParaRPr>
            </a:p>
          </p:txBody>
        </p:sp>
        <p:sp>
          <p:nvSpPr>
            <p:cNvPr id="660498" name="Text Box 18"/>
            <p:cNvSpPr txBox="1">
              <a:spLocks noChangeArrowheads="1"/>
            </p:cNvSpPr>
            <p:nvPr/>
          </p:nvSpPr>
          <p:spPr bwMode="auto">
            <a:xfrm>
              <a:off x="4518" y="1182"/>
              <a:ext cx="9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/>
                <a:t>Seen docs</a:t>
              </a:r>
            </a:p>
          </p:txBody>
        </p:sp>
        <p:sp>
          <p:nvSpPr>
            <p:cNvPr id="660500" name="Text Box 20"/>
            <p:cNvSpPr txBox="1">
              <a:spLocks noChangeArrowheads="1"/>
            </p:cNvSpPr>
            <p:nvPr/>
          </p:nvSpPr>
          <p:spPr bwMode="auto">
            <a:xfrm>
              <a:off x="4251" y="1824"/>
              <a:ext cx="141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/>
                <a:t>Information need</a:t>
              </a:r>
            </a:p>
          </p:txBody>
        </p:sp>
        <p:sp>
          <p:nvSpPr>
            <p:cNvPr id="660501" name="Freeform 21"/>
            <p:cNvSpPr>
              <a:spLocks/>
            </p:cNvSpPr>
            <p:nvPr/>
          </p:nvSpPr>
          <p:spPr bwMode="auto">
            <a:xfrm>
              <a:off x="3888" y="1328"/>
              <a:ext cx="576" cy="112"/>
            </a:xfrm>
            <a:custGeom>
              <a:avLst/>
              <a:gdLst/>
              <a:ahLst/>
              <a:cxnLst>
                <a:cxn ang="0">
                  <a:pos x="576" y="16"/>
                </a:cxn>
                <a:cxn ang="0">
                  <a:pos x="96" y="16"/>
                </a:cxn>
                <a:cxn ang="0">
                  <a:pos x="0" y="112"/>
                </a:cxn>
              </a:cxnLst>
              <a:rect l="0" t="0" r="r" b="b"/>
              <a:pathLst>
                <a:path w="576" h="112">
                  <a:moveTo>
                    <a:pt x="576" y="16"/>
                  </a:moveTo>
                  <a:cubicBezTo>
                    <a:pt x="384" y="8"/>
                    <a:pt x="192" y="0"/>
                    <a:pt x="96" y="16"/>
                  </a:cubicBezTo>
                  <a:cubicBezTo>
                    <a:pt x="0" y="32"/>
                    <a:pt x="0" y="72"/>
                    <a:pt x="0" y="1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0502" name="Line 22"/>
            <p:cNvSpPr>
              <a:spLocks noChangeShapeType="1"/>
            </p:cNvSpPr>
            <p:nvPr/>
          </p:nvSpPr>
          <p:spPr bwMode="auto">
            <a:xfrm flipH="1" flipV="1">
              <a:off x="4224" y="168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4876800" y="3657600"/>
            <a:ext cx="3584575" cy="457200"/>
            <a:chOff x="3072" y="2304"/>
            <a:chExt cx="2258" cy="288"/>
          </a:xfrm>
        </p:grpSpPr>
        <p:sp>
          <p:nvSpPr>
            <p:cNvPr id="660497" name="Text Box 17"/>
            <p:cNvSpPr txBox="1">
              <a:spLocks noChangeArrowheads="1"/>
            </p:cNvSpPr>
            <p:nvPr/>
          </p:nvSpPr>
          <p:spPr bwMode="auto">
            <a:xfrm>
              <a:off x="3072" y="2304"/>
              <a:ext cx="8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L(r</a:t>
              </a:r>
              <a:r>
                <a:rPr lang="en-US" baseline="-25000"/>
                <a:t>i</a:t>
              </a:r>
              <a:r>
                <a:rPr lang="en-US"/>
                <a:t>,A</a:t>
              </a:r>
              <a:r>
                <a:rPr lang="en-US" baseline="-25000"/>
                <a:t>t</a:t>
              </a:r>
              <a:r>
                <a:rPr lang="en-US"/>
                <a:t>,M)</a:t>
              </a:r>
            </a:p>
          </p:txBody>
        </p:sp>
        <p:sp>
          <p:nvSpPr>
            <p:cNvPr id="660505" name="Text Box 25"/>
            <p:cNvSpPr txBox="1">
              <a:spLocks noChangeArrowheads="1"/>
            </p:cNvSpPr>
            <p:nvPr/>
          </p:nvSpPr>
          <p:spPr bwMode="auto">
            <a:xfrm>
              <a:off x="4018" y="2304"/>
              <a:ext cx="13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Loss Function</a:t>
              </a:r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3581400" y="2895600"/>
            <a:ext cx="5410200" cy="2057400"/>
            <a:chOff x="2256" y="1824"/>
            <a:chExt cx="3408" cy="1296"/>
          </a:xfrm>
        </p:grpSpPr>
        <p:sp>
          <p:nvSpPr>
            <p:cNvPr id="660503" name="AutoShape 23"/>
            <p:cNvSpPr>
              <a:spLocks noChangeArrowheads="1"/>
            </p:cNvSpPr>
            <p:nvPr/>
          </p:nvSpPr>
          <p:spPr bwMode="auto">
            <a:xfrm>
              <a:off x="3504" y="1824"/>
              <a:ext cx="96" cy="432"/>
            </a:xfrm>
            <a:prstGeom prst="downArrow">
              <a:avLst>
                <a:gd name="adj1" fmla="val 50000"/>
                <a:gd name="adj2" fmla="val 1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60504" name="AutoShape 24"/>
            <p:cNvSpPr>
              <a:spLocks noChangeArrowheads="1"/>
            </p:cNvSpPr>
            <p:nvPr/>
          </p:nvSpPr>
          <p:spPr bwMode="auto">
            <a:xfrm>
              <a:off x="2256" y="2448"/>
              <a:ext cx="576" cy="96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0506" name="AutoShape 26"/>
            <p:cNvSpPr>
              <a:spLocks noChangeArrowheads="1"/>
            </p:cNvSpPr>
            <p:nvPr/>
          </p:nvSpPr>
          <p:spPr bwMode="auto">
            <a:xfrm>
              <a:off x="3442" y="2649"/>
              <a:ext cx="96" cy="231"/>
            </a:xfrm>
            <a:prstGeom prst="downArrow">
              <a:avLst>
                <a:gd name="adj1" fmla="val 50000"/>
                <a:gd name="adj2" fmla="val 6015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60507" name="Text Box 27"/>
            <p:cNvSpPr txBox="1">
              <a:spLocks noChangeArrowheads="1"/>
            </p:cNvSpPr>
            <p:nvPr/>
          </p:nvSpPr>
          <p:spPr bwMode="auto">
            <a:xfrm>
              <a:off x="2388" y="2832"/>
              <a:ext cx="3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Optimal response: r* (minimum loss) </a:t>
              </a:r>
            </a:p>
          </p:txBody>
        </p:sp>
      </p:grpSp>
      <p:graphicFrame>
        <p:nvGraphicFramePr>
          <p:cNvPr id="660508" name="Object 28"/>
          <p:cNvGraphicFramePr>
            <a:graphicFrameLocks noChangeAspect="1"/>
          </p:cNvGraphicFramePr>
          <p:nvPr/>
        </p:nvGraphicFramePr>
        <p:xfrm>
          <a:off x="1130300" y="5105400"/>
          <a:ext cx="68072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27" name="Equation" r:id="rId3" imgW="3314520" imgH="291960" progId="">
                  <p:embed/>
                </p:oleObj>
              </mc:Choice>
              <mc:Fallback>
                <p:oleObj name="Equation" r:id="rId3" imgW="3314520" imgH="2919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5105400"/>
                        <a:ext cx="6807200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5867400" y="5638800"/>
            <a:ext cx="1506538" cy="685800"/>
            <a:chOff x="3696" y="3552"/>
            <a:chExt cx="949" cy="432"/>
          </a:xfrm>
        </p:grpSpPr>
        <p:sp>
          <p:nvSpPr>
            <p:cNvPr id="660509" name="Line 29"/>
            <p:cNvSpPr>
              <a:spLocks noChangeShapeType="1"/>
            </p:cNvSpPr>
            <p:nvPr/>
          </p:nvSpPr>
          <p:spPr bwMode="auto">
            <a:xfrm>
              <a:off x="3744" y="3552"/>
              <a:ext cx="816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0510" name="Text Box 30"/>
            <p:cNvSpPr txBox="1">
              <a:spLocks noChangeArrowheads="1"/>
            </p:cNvSpPr>
            <p:nvPr/>
          </p:nvSpPr>
          <p:spPr bwMode="auto">
            <a:xfrm>
              <a:off x="3696" y="3696"/>
              <a:ext cx="9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Observed</a:t>
              </a:r>
            </a:p>
          </p:txBody>
        </p:sp>
        <p:sp>
          <p:nvSpPr>
            <p:cNvPr id="660514" name="Line 34"/>
            <p:cNvSpPr>
              <a:spLocks noChangeShapeType="1"/>
            </p:cNvSpPr>
            <p:nvPr/>
          </p:nvSpPr>
          <p:spPr bwMode="auto">
            <a:xfrm flipV="1">
              <a:off x="4176" y="360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4495800" y="5638800"/>
            <a:ext cx="1235075" cy="685800"/>
            <a:chOff x="2832" y="3552"/>
            <a:chExt cx="778" cy="432"/>
          </a:xfrm>
        </p:grpSpPr>
        <p:sp>
          <p:nvSpPr>
            <p:cNvPr id="660511" name="Line 31"/>
            <p:cNvSpPr>
              <a:spLocks noChangeShapeType="1"/>
            </p:cNvSpPr>
            <p:nvPr/>
          </p:nvSpPr>
          <p:spPr bwMode="auto">
            <a:xfrm>
              <a:off x="2928" y="3552"/>
              <a:ext cx="24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0512" name="Line 32"/>
            <p:cNvSpPr>
              <a:spLocks noChangeShapeType="1"/>
            </p:cNvSpPr>
            <p:nvPr/>
          </p:nvSpPr>
          <p:spPr bwMode="auto">
            <a:xfrm>
              <a:off x="3408" y="3552"/>
              <a:ext cx="192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0513" name="Text Box 33"/>
            <p:cNvSpPr txBox="1">
              <a:spLocks noChangeArrowheads="1"/>
            </p:cNvSpPr>
            <p:nvPr/>
          </p:nvSpPr>
          <p:spPr bwMode="auto">
            <a:xfrm>
              <a:off x="2832" y="3696"/>
              <a:ext cx="7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Inferred</a:t>
              </a:r>
            </a:p>
          </p:txBody>
        </p:sp>
        <p:sp>
          <p:nvSpPr>
            <p:cNvPr id="660515" name="Line 35"/>
            <p:cNvSpPr>
              <a:spLocks noChangeShapeType="1"/>
            </p:cNvSpPr>
            <p:nvPr/>
          </p:nvSpPr>
          <p:spPr bwMode="auto">
            <a:xfrm flipV="1">
              <a:off x="3360" y="360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0516" name="Line 36"/>
            <p:cNvSpPr>
              <a:spLocks noChangeShapeType="1"/>
            </p:cNvSpPr>
            <p:nvPr/>
          </p:nvSpPr>
          <p:spPr bwMode="auto">
            <a:xfrm flipH="1" flipV="1">
              <a:off x="3072" y="360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2133600" y="5715000"/>
            <a:ext cx="1590675" cy="609600"/>
            <a:chOff x="1344" y="3600"/>
            <a:chExt cx="1002" cy="384"/>
          </a:xfrm>
        </p:grpSpPr>
        <p:sp>
          <p:nvSpPr>
            <p:cNvPr id="660517" name="Text Box 37"/>
            <p:cNvSpPr txBox="1">
              <a:spLocks noChangeArrowheads="1"/>
            </p:cNvSpPr>
            <p:nvPr/>
          </p:nvSpPr>
          <p:spPr bwMode="auto">
            <a:xfrm>
              <a:off x="1344" y="3696"/>
              <a:ext cx="100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Bayes risk</a:t>
              </a:r>
            </a:p>
          </p:txBody>
        </p:sp>
        <p:sp>
          <p:nvSpPr>
            <p:cNvPr id="660518" name="Line 38"/>
            <p:cNvSpPr>
              <a:spLocks noChangeShapeType="1"/>
            </p:cNvSpPr>
            <p:nvPr/>
          </p:nvSpPr>
          <p:spPr bwMode="auto">
            <a:xfrm flipV="1">
              <a:off x="2064" y="3600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Keynote, AIRS 2010, Taipei, Dec. 2, 2010 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0785A-F1F7-4096-BA4F-3631943226A9}" type="slidenum">
              <a:rPr lang="en-US"/>
              <a:pPr/>
              <a:t>18</a:t>
            </a:fld>
            <a:endParaRPr lang="en-US"/>
          </a:p>
          <a:p>
            <a:endParaRPr lang="en-US"/>
          </a:p>
        </p:txBody>
      </p:sp>
      <p:sp>
        <p:nvSpPr>
          <p:cNvPr id="66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Approximate the Bayes risk by the loss at the mode of the posterior distribution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Two-step procedure</a:t>
            </a:r>
          </a:p>
          <a:p>
            <a:pPr lvl="1">
              <a:lnSpc>
                <a:spcPct val="90000"/>
              </a:lnSpc>
            </a:pPr>
            <a:r>
              <a:rPr lang="en-US"/>
              <a:t>Step 1: Compute an updated user model M* based on the currently available information</a:t>
            </a:r>
          </a:p>
          <a:p>
            <a:pPr lvl="1">
              <a:lnSpc>
                <a:spcPct val="90000"/>
              </a:lnSpc>
            </a:pPr>
            <a:r>
              <a:rPr lang="en-US"/>
              <a:t>Step 2: Given M*, choose a response to minimize the loss function</a:t>
            </a:r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 Simplified Two-Step </a:t>
            </a:r>
            <a:br>
              <a:rPr lang="en-US" sz="3600"/>
            </a:br>
            <a:r>
              <a:rPr lang="en-US" sz="3600"/>
              <a:t>Decision-Making Procedure </a:t>
            </a:r>
          </a:p>
        </p:txBody>
      </p:sp>
      <p:graphicFrame>
        <p:nvGraphicFramePr>
          <p:cNvPr id="662531" name="Object 3"/>
          <p:cNvGraphicFramePr>
            <a:graphicFrameLocks noChangeAspect="1"/>
          </p:cNvGraphicFramePr>
          <p:nvPr/>
        </p:nvGraphicFramePr>
        <p:xfrm>
          <a:off x="1362075" y="2057400"/>
          <a:ext cx="5354638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1" name="Equation" r:id="rId3" imgW="3314520" imgH="1041120" progId="">
                  <p:embed/>
                </p:oleObj>
              </mc:Choice>
              <mc:Fallback>
                <p:oleObj name="Equation" r:id="rId3" imgW="3314520" imgH="10411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2057400"/>
                        <a:ext cx="5354638" cy="167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Keynote, AIRS 2010, Taipei, Dec. 2, 2010  </a:t>
            </a:r>
            <a:endParaRPr lang="en-US"/>
          </a:p>
        </p:txBody>
      </p:sp>
      <p:sp>
        <p:nvSpPr>
          <p:cNvPr id="4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8739-B73A-4499-8A34-19ABB2E8AA9D}" type="slidenum">
              <a:rPr lang="en-US"/>
              <a:pPr/>
              <a:t>19</a:t>
            </a:fld>
            <a:endParaRPr lang="en-US"/>
          </a:p>
          <a:p>
            <a:endParaRPr lang="en-US"/>
          </a:p>
        </p:txBody>
      </p:sp>
      <p:sp>
        <p:nvSpPr>
          <p:cNvPr id="66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Optimal Interactive Retrieval</a:t>
            </a:r>
          </a:p>
        </p:txBody>
      </p:sp>
      <p:sp>
        <p:nvSpPr>
          <p:cNvPr id="664581" name="Text Box 5"/>
          <p:cNvSpPr txBox="1">
            <a:spLocks noChangeArrowheads="1"/>
          </p:cNvSpPr>
          <p:nvPr/>
        </p:nvSpPr>
        <p:spPr bwMode="auto">
          <a:xfrm>
            <a:off x="1219200" y="1258888"/>
            <a:ext cx="912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User </a:t>
            </a:r>
          </a:p>
        </p:txBody>
      </p:sp>
      <p:sp>
        <p:nvSpPr>
          <p:cNvPr id="664582" name="Text Box 6"/>
          <p:cNvSpPr txBox="1">
            <a:spLocks noChangeArrowheads="1"/>
          </p:cNvSpPr>
          <p:nvPr/>
        </p:nvSpPr>
        <p:spPr bwMode="auto">
          <a:xfrm>
            <a:off x="1447800" y="1905000"/>
            <a:ext cx="500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</a:t>
            </a:r>
            <a:r>
              <a:rPr lang="en-US" baseline="-25000"/>
              <a:t>1</a:t>
            </a:r>
          </a:p>
        </p:txBody>
      </p:sp>
      <p:sp>
        <p:nvSpPr>
          <p:cNvPr id="664584" name="Text Box 8"/>
          <p:cNvSpPr txBox="1">
            <a:spLocks noChangeArrowheads="1"/>
          </p:cNvSpPr>
          <p:nvPr/>
        </p:nvSpPr>
        <p:spPr bwMode="auto">
          <a:xfrm>
            <a:off x="4568825" y="1295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U </a:t>
            </a:r>
          </a:p>
        </p:txBody>
      </p:sp>
      <p:sp>
        <p:nvSpPr>
          <p:cNvPr id="664585" name="Line 9"/>
          <p:cNvSpPr>
            <a:spLocks noChangeShapeType="1"/>
          </p:cNvSpPr>
          <p:nvPr/>
        </p:nvSpPr>
        <p:spPr bwMode="auto">
          <a:xfrm>
            <a:off x="2130425" y="1524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4586" name="Text Box 10"/>
          <p:cNvSpPr txBox="1">
            <a:spLocks noChangeArrowheads="1"/>
          </p:cNvSpPr>
          <p:nvPr/>
        </p:nvSpPr>
        <p:spPr bwMode="auto">
          <a:xfrm>
            <a:off x="5146675" y="1295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 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2054225" y="1905000"/>
            <a:ext cx="4783138" cy="457200"/>
            <a:chOff x="1294" y="1200"/>
            <a:chExt cx="3013" cy="288"/>
          </a:xfrm>
        </p:grpSpPr>
        <p:sp>
          <p:nvSpPr>
            <p:cNvPr id="664583" name="Text Box 7"/>
            <p:cNvSpPr txBox="1">
              <a:spLocks noChangeArrowheads="1"/>
            </p:cNvSpPr>
            <p:nvPr/>
          </p:nvSpPr>
          <p:spPr bwMode="auto">
            <a:xfrm>
              <a:off x="2265" y="1200"/>
              <a:ext cx="42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M*</a:t>
              </a:r>
              <a:r>
                <a:rPr lang="en-US" baseline="-25000"/>
                <a:t>1</a:t>
              </a:r>
            </a:p>
          </p:txBody>
        </p:sp>
        <p:sp>
          <p:nvSpPr>
            <p:cNvPr id="664588" name="Line 12"/>
            <p:cNvSpPr>
              <a:spLocks noChangeShapeType="1"/>
            </p:cNvSpPr>
            <p:nvPr/>
          </p:nvSpPr>
          <p:spPr bwMode="auto">
            <a:xfrm>
              <a:off x="1294" y="1392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4590" name="Line 14"/>
            <p:cNvSpPr>
              <a:spLocks noChangeShapeType="1"/>
            </p:cNvSpPr>
            <p:nvPr/>
          </p:nvSpPr>
          <p:spPr bwMode="auto">
            <a:xfrm flipH="1">
              <a:off x="2686" y="1344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4591" name="Text Box 15"/>
            <p:cNvSpPr txBox="1">
              <a:spLocks noChangeArrowheads="1"/>
            </p:cNvSpPr>
            <p:nvPr/>
          </p:nvSpPr>
          <p:spPr bwMode="auto">
            <a:xfrm>
              <a:off x="3100" y="1200"/>
              <a:ext cx="12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P(M</a:t>
              </a:r>
              <a:r>
                <a:rPr lang="en-US" sz="2000" baseline="-25000"/>
                <a:t>1</a:t>
              </a:r>
              <a:r>
                <a:rPr lang="en-US" sz="2000"/>
                <a:t>|U,H,A</a:t>
              </a:r>
              <a:r>
                <a:rPr lang="en-US" sz="2000" baseline="-25000"/>
                <a:t>1</a:t>
              </a:r>
              <a:r>
                <a:rPr lang="en-US" sz="2000"/>
                <a:t>,C)</a:t>
              </a: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3730625" y="2438400"/>
            <a:ext cx="1654175" cy="914400"/>
            <a:chOff x="2350" y="1536"/>
            <a:chExt cx="1042" cy="576"/>
          </a:xfrm>
        </p:grpSpPr>
        <p:sp>
          <p:nvSpPr>
            <p:cNvPr id="664592" name="Text Box 16"/>
            <p:cNvSpPr txBox="1">
              <a:spLocks noChangeArrowheads="1"/>
            </p:cNvSpPr>
            <p:nvPr/>
          </p:nvSpPr>
          <p:spPr bwMode="auto">
            <a:xfrm>
              <a:off x="2494" y="1584"/>
              <a:ext cx="89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L(r,A</a:t>
              </a:r>
              <a:r>
                <a:rPr lang="en-US" sz="2000" baseline="-25000" dirty="0" smtClean="0"/>
                <a:t>1</a:t>
              </a:r>
              <a:r>
                <a:rPr lang="en-US" sz="2000" dirty="0" smtClean="0"/>
                <a:t>,M*</a:t>
              </a:r>
              <a:r>
                <a:rPr lang="en-US" sz="2000" baseline="-25000" dirty="0" smtClean="0"/>
                <a:t>1</a:t>
              </a:r>
              <a:r>
                <a:rPr lang="en-US" sz="2000" dirty="0"/>
                <a:t>)</a:t>
              </a:r>
            </a:p>
          </p:txBody>
        </p:sp>
        <p:sp>
          <p:nvSpPr>
            <p:cNvPr id="664593" name="Line 17"/>
            <p:cNvSpPr>
              <a:spLocks noChangeShapeType="1"/>
            </p:cNvSpPr>
            <p:nvPr/>
          </p:nvSpPr>
          <p:spPr bwMode="auto">
            <a:xfrm>
              <a:off x="2494" y="153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4594" name="Text Box 18"/>
            <p:cNvSpPr txBox="1">
              <a:spLocks noChangeArrowheads="1"/>
            </p:cNvSpPr>
            <p:nvPr/>
          </p:nvSpPr>
          <p:spPr bwMode="auto">
            <a:xfrm>
              <a:off x="2350" y="1824"/>
              <a:ext cx="3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</a:t>
              </a:r>
              <a:r>
                <a:rPr lang="en-US" baseline="-25000"/>
                <a:t>1</a:t>
              </a:r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1477963" y="3124200"/>
            <a:ext cx="2176462" cy="457200"/>
            <a:chOff x="931" y="1968"/>
            <a:chExt cx="1371" cy="288"/>
          </a:xfrm>
        </p:grpSpPr>
        <p:sp>
          <p:nvSpPr>
            <p:cNvPr id="664595" name="Line 19"/>
            <p:cNvSpPr>
              <a:spLocks noChangeShapeType="1"/>
            </p:cNvSpPr>
            <p:nvPr/>
          </p:nvSpPr>
          <p:spPr bwMode="auto">
            <a:xfrm flipH="1">
              <a:off x="1198" y="1968"/>
              <a:ext cx="110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4596" name="Text Box 20"/>
            <p:cNvSpPr txBox="1">
              <a:spLocks noChangeArrowheads="1"/>
            </p:cNvSpPr>
            <p:nvPr/>
          </p:nvSpPr>
          <p:spPr bwMode="auto">
            <a:xfrm>
              <a:off x="931" y="1968"/>
              <a:ext cx="3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  <a:r>
                <a:rPr lang="en-US" baseline="-25000"/>
                <a:t>2</a:t>
              </a:r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3789363" y="4191000"/>
            <a:ext cx="1609725" cy="914400"/>
            <a:chOff x="2387" y="2640"/>
            <a:chExt cx="1014" cy="576"/>
          </a:xfrm>
        </p:grpSpPr>
        <p:sp>
          <p:nvSpPr>
            <p:cNvPr id="664600" name="Text Box 24"/>
            <p:cNvSpPr txBox="1">
              <a:spLocks noChangeArrowheads="1"/>
            </p:cNvSpPr>
            <p:nvPr/>
          </p:nvSpPr>
          <p:spPr bwMode="auto">
            <a:xfrm>
              <a:off x="2531" y="2688"/>
              <a:ext cx="8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L(r,A</a:t>
              </a:r>
              <a:r>
                <a:rPr lang="en-US" sz="2000" baseline="-25000"/>
                <a:t>2</a:t>
              </a:r>
              <a:r>
                <a:rPr lang="en-US" sz="2000"/>
                <a:t>,M*</a:t>
              </a:r>
              <a:r>
                <a:rPr lang="en-US" sz="2000" baseline="-25000"/>
                <a:t>2</a:t>
              </a:r>
              <a:r>
                <a:rPr lang="en-US" sz="2000"/>
                <a:t>)</a:t>
              </a:r>
            </a:p>
          </p:txBody>
        </p:sp>
        <p:sp>
          <p:nvSpPr>
            <p:cNvPr id="664601" name="Line 25"/>
            <p:cNvSpPr>
              <a:spLocks noChangeShapeType="1"/>
            </p:cNvSpPr>
            <p:nvPr/>
          </p:nvSpPr>
          <p:spPr bwMode="auto">
            <a:xfrm>
              <a:off x="2531" y="264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4602" name="Text Box 26"/>
            <p:cNvSpPr txBox="1">
              <a:spLocks noChangeArrowheads="1"/>
            </p:cNvSpPr>
            <p:nvPr/>
          </p:nvSpPr>
          <p:spPr bwMode="auto">
            <a:xfrm>
              <a:off x="2387" y="2928"/>
              <a:ext cx="3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</a:t>
              </a:r>
              <a:r>
                <a:rPr lang="en-US" baseline="-25000"/>
                <a:t>2</a:t>
              </a: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1978025" y="3505200"/>
            <a:ext cx="4918075" cy="609600"/>
            <a:chOff x="1246" y="2208"/>
            <a:chExt cx="3098" cy="384"/>
          </a:xfrm>
        </p:grpSpPr>
        <p:sp>
          <p:nvSpPr>
            <p:cNvPr id="664597" name="Text Box 21"/>
            <p:cNvSpPr txBox="1">
              <a:spLocks noChangeArrowheads="1"/>
            </p:cNvSpPr>
            <p:nvPr/>
          </p:nvSpPr>
          <p:spPr bwMode="auto">
            <a:xfrm>
              <a:off x="2302" y="2304"/>
              <a:ext cx="42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M*</a:t>
              </a:r>
              <a:r>
                <a:rPr lang="en-US" baseline="-25000"/>
                <a:t>2</a:t>
              </a:r>
            </a:p>
          </p:txBody>
        </p:sp>
        <p:sp>
          <p:nvSpPr>
            <p:cNvPr id="664598" name="Line 22"/>
            <p:cNvSpPr>
              <a:spLocks noChangeShapeType="1"/>
            </p:cNvSpPr>
            <p:nvPr/>
          </p:nvSpPr>
          <p:spPr bwMode="auto">
            <a:xfrm flipH="1">
              <a:off x="2723" y="244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4599" name="Text Box 23"/>
            <p:cNvSpPr txBox="1">
              <a:spLocks noChangeArrowheads="1"/>
            </p:cNvSpPr>
            <p:nvPr/>
          </p:nvSpPr>
          <p:spPr bwMode="auto">
            <a:xfrm>
              <a:off x="3137" y="2304"/>
              <a:ext cx="12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/>
                <a:t>P(M</a:t>
              </a:r>
              <a:r>
                <a:rPr lang="en-US" sz="2000" baseline="-25000"/>
                <a:t>2</a:t>
              </a:r>
              <a:r>
                <a:rPr lang="en-US" sz="2000"/>
                <a:t>|U,H,A</a:t>
              </a:r>
              <a:r>
                <a:rPr lang="en-US" sz="2000" baseline="-25000"/>
                <a:t>2</a:t>
              </a:r>
              <a:r>
                <a:rPr lang="en-US" sz="2000"/>
                <a:t>,C)</a:t>
              </a:r>
            </a:p>
          </p:txBody>
        </p:sp>
        <p:sp>
          <p:nvSpPr>
            <p:cNvPr id="664603" name="Line 27"/>
            <p:cNvSpPr>
              <a:spLocks noChangeShapeType="1"/>
            </p:cNvSpPr>
            <p:nvPr/>
          </p:nvSpPr>
          <p:spPr bwMode="auto">
            <a:xfrm>
              <a:off x="1246" y="2208"/>
              <a:ext cx="100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1520825" y="4876800"/>
            <a:ext cx="3195638" cy="1295400"/>
            <a:chOff x="958" y="3072"/>
            <a:chExt cx="2013" cy="816"/>
          </a:xfrm>
        </p:grpSpPr>
        <p:sp>
          <p:nvSpPr>
            <p:cNvPr id="664604" name="Line 28"/>
            <p:cNvSpPr>
              <a:spLocks noChangeShapeType="1"/>
            </p:cNvSpPr>
            <p:nvPr/>
          </p:nvSpPr>
          <p:spPr bwMode="auto">
            <a:xfrm flipH="1">
              <a:off x="1225" y="3072"/>
              <a:ext cx="110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4605" name="Text Box 29"/>
            <p:cNvSpPr txBox="1">
              <a:spLocks noChangeArrowheads="1"/>
            </p:cNvSpPr>
            <p:nvPr/>
          </p:nvSpPr>
          <p:spPr bwMode="auto">
            <a:xfrm>
              <a:off x="958" y="3072"/>
              <a:ext cx="3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  <a:r>
                <a:rPr lang="en-US" baseline="-25000"/>
                <a:t>3</a:t>
              </a:r>
            </a:p>
          </p:txBody>
        </p:sp>
        <p:sp>
          <p:nvSpPr>
            <p:cNvPr id="664606" name="Line 30"/>
            <p:cNvSpPr>
              <a:spLocks noChangeShapeType="1"/>
            </p:cNvSpPr>
            <p:nvPr/>
          </p:nvSpPr>
          <p:spPr bwMode="auto">
            <a:xfrm>
              <a:off x="1273" y="3312"/>
              <a:ext cx="100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4607" name="Text Box 31"/>
            <p:cNvSpPr txBox="1">
              <a:spLocks noChangeArrowheads="1"/>
            </p:cNvSpPr>
            <p:nvPr/>
          </p:nvSpPr>
          <p:spPr bwMode="auto">
            <a:xfrm>
              <a:off x="2337" y="3398"/>
              <a:ext cx="634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>
              <a:spAutoFit/>
            </a:bodyPr>
            <a:lstStyle/>
            <a:p>
              <a:r>
                <a:rPr lang="en-US" sz="5400"/>
                <a:t>…</a:t>
              </a:r>
            </a:p>
          </p:txBody>
        </p:sp>
      </p:grpSp>
      <p:sp>
        <p:nvSpPr>
          <p:cNvPr id="664608" name="Line 32"/>
          <p:cNvSpPr>
            <a:spLocks noChangeShapeType="1"/>
          </p:cNvSpPr>
          <p:nvPr/>
        </p:nvSpPr>
        <p:spPr bwMode="auto">
          <a:xfrm flipH="1">
            <a:off x="5559425" y="1524000"/>
            <a:ext cx="1450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64609" name="Text Box 33"/>
          <p:cNvSpPr txBox="1">
            <a:spLocks noChangeArrowheads="1"/>
          </p:cNvSpPr>
          <p:nvPr/>
        </p:nvSpPr>
        <p:spPr bwMode="auto">
          <a:xfrm>
            <a:off x="7010400" y="1295400"/>
            <a:ext cx="1525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Collection</a:t>
            </a:r>
          </a:p>
        </p:txBody>
      </p:sp>
      <p:sp>
        <p:nvSpPr>
          <p:cNvPr id="664610" name="AutoShape 34"/>
          <p:cNvSpPr>
            <a:spLocks noChangeArrowheads="1"/>
          </p:cNvSpPr>
          <p:nvPr/>
        </p:nvSpPr>
        <p:spPr bwMode="auto">
          <a:xfrm>
            <a:off x="3276600" y="1295400"/>
            <a:ext cx="3581400" cy="4953000"/>
          </a:xfrm>
          <a:prstGeom prst="flowChartAlternateProcess">
            <a:avLst/>
          </a:prstGeom>
          <a:noFill/>
          <a:ln w="38100">
            <a:solidFill>
              <a:srgbClr val="00808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4611" name="Text Box 35"/>
          <p:cNvSpPr txBox="1">
            <a:spLocks noChangeArrowheads="1"/>
          </p:cNvSpPr>
          <p:nvPr/>
        </p:nvSpPr>
        <p:spPr bwMode="auto">
          <a:xfrm>
            <a:off x="4724400" y="5105400"/>
            <a:ext cx="153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IR system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1000" y="2438400"/>
            <a:ext cx="2749471" cy="1477328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Many possible actions:</a:t>
            </a:r>
          </a:p>
          <a:p>
            <a:pPr>
              <a:buFontTx/>
              <a:buChar char="-"/>
            </a:pPr>
            <a:r>
              <a:rPr lang="en-US" sz="1800" b="1" dirty="0" smtClean="0"/>
              <a:t>type in a query character</a:t>
            </a:r>
          </a:p>
          <a:p>
            <a:pPr>
              <a:buFontTx/>
              <a:buChar char="-"/>
            </a:pPr>
            <a:r>
              <a:rPr lang="en-US" sz="1800" b="1" dirty="0" smtClean="0"/>
              <a:t> scroll down a page</a:t>
            </a:r>
          </a:p>
          <a:p>
            <a:pPr>
              <a:buFontTx/>
              <a:buChar char="-"/>
            </a:pPr>
            <a:r>
              <a:rPr lang="en-US" sz="1800" b="1" dirty="0" smtClean="0"/>
              <a:t> click on any button </a:t>
            </a:r>
          </a:p>
          <a:p>
            <a:pPr>
              <a:buFontTx/>
              <a:buChar char="-"/>
            </a:pPr>
            <a:r>
              <a:rPr lang="en-US" sz="1800" b="1" dirty="0" smtClean="0"/>
              <a:t>… </a:t>
            </a:r>
            <a:endParaRPr lang="en-US" sz="18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019800" y="2362200"/>
            <a:ext cx="2681183" cy="1754326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800" b="1" dirty="0" smtClean="0"/>
              <a:t>Many possible responses:</a:t>
            </a:r>
          </a:p>
          <a:p>
            <a:pPr>
              <a:buFontTx/>
              <a:buChar char="-"/>
            </a:pPr>
            <a:r>
              <a:rPr lang="en-US" sz="1800" b="1" dirty="0" smtClean="0"/>
              <a:t>query completion</a:t>
            </a:r>
          </a:p>
          <a:p>
            <a:pPr>
              <a:buFontTx/>
              <a:buChar char="-"/>
            </a:pPr>
            <a:r>
              <a:rPr lang="en-US" sz="1800" b="1" dirty="0" smtClean="0"/>
              <a:t>display relevant passage</a:t>
            </a:r>
          </a:p>
          <a:p>
            <a:pPr>
              <a:buFontTx/>
              <a:buChar char="-"/>
            </a:pPr>
            <a:r>
              <a:rPr lang="en-US" sz="1800" b="1" dirty="0" smtClean="0"/>
              <a:t>recommendation </a:t>
            </a:r>
          </a:p>
          <a:p>
            <a:pPr>
              <a:buFontTx/>
              <a:buChar char="-"/>
            </a:pPr>
            <a:r>
              <a:rPr lang="en-US" sz="1800" b="1" dirty="0" smtClean="0"/>
              <a:t>clarification</a:t>
            </a:r>
          </a:p>
          <a:p>
            <a:pPr>
              <a:buFontTx/>
              <a:buChar char="-"/>
            </a:pPr>
            <a:r>
              <a:rPr lang="en-US" sz="1800" b="1" dirty="0" smtClean="0"/>
              <a:t>… 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582" grpId="0"/>
      <p:bldP spid="41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2" cstate="print"/>
          <a:srcRect t="16666" r="42969" b="6250"/>
          <a:stretch>
            <a:fillRect/>
          </a:stretch>
        </p:blipFill>
        <p:spPr bwMode="auto">
          <a:xfrm>
            <a:off x="228600" y="990600"/>
            <a:ext cx="5257800" cy="532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 smtClean="0"/>
              <a:t>Happy Users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Keynote, AIRS 2010, Taipei, Dec. 2, 2010  </a:t>
            </a: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476DE-FC79-4390-81D4-00D62880FF0E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  <p:pic>
        <p:nvPicPr>
          <p:cNvPr id="1269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9540" t="39030" r="54349" b="41762"/>
          <a:stretch>
            <a:fillRect/>
          </a:stretch>
        </p:blipFill>
        <p:spPr bwMode="auto">
          <a:xfrm>
            <a:off x="1524000" y="1447800"/>
            <a:ext cx="2209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81" name="Picture 5"/>
          <p:cNvPicPr>
            <a:picLocks noChangeAspect="1" noChangeArrowheads="1"/>
          </p:cNvPicPr>
          <p:nvPr/>
        </p:nvPicPr>
        <p:blipFill>
          <a:blip r:embed="rId4" cstate="print"/>
          <a:srcRect l="-4689" t="12500" r="37500" b="4167"/>
          <a:stretch>
            <a:fillRect/>
          </a:stretch>
        </p:blipFill>
        <p:spPr bwMode="auto">
          <a:xfrm>
            <a:off x="3429000" y="1066800"/>
            <a:ext cx="5715000" cy="531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79" name="Picture 3"/>
          <p:cNvPicPr>
            <a:picLocks noChangeAspect="1" noChangeArrowheads="1"/>
          </p:cNvPicPr>
          <p:nvPr/>
        </p:nvPicPr>
        <p:blipFill>
          <a:blip r:embed="rId5" cstate="print"/>
          <a:srcRect l="19860" t="48958" r="35938" b="31250"/>
          <a:stretch>
            <a:fillRect/>
          </a:stretch>
        </p:blipFill>
        <p:spPr bwMode="auto">
          <a:xfrm>
            <a:off x="5257800" y="1447800"/>
            <a:ext cx="3276600" cy="11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Keynote, AIRS 2010, Taipei, Dec. 2, 2010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8580A-8541-4BB9-8724-D55918ED8945}" type="slidenum">
              <a:rPr lang="en-US"/>
              <a:pPr/>
              <a:t>20</a:t>
            </a:fld>
            <a:endParaRPr lang="en-US"/>
          </a:p>
          <a:p>
            <a:endParaRPr lang="en-US"/>
          </a:p>
        </p:txBody>
      </p:sp>
      <p:sp>
        <p:nvSpPr>
          <p:cNvPr id="68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066800"/>
          </a:xfrm>
        </p:spPr>
        <p:txBody>
          <a:bodyPr/>
          <a:lstStyle/>
          <a:p>
            <a:r>
              <a:rPr lang="en-US" dirty="0"/>
              <a:t>Refinement of Risk Minimization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r(A</a:t>
            </a:r>
            <a:r>
              <a:rPr lang="en-US" sz="2000" baseline="-25000" dirty="0"/>
              <a:t>t</a:t>
            </a:r>
            <a:r>
              <a:rPr lang="en-US" sz="2000" dirty="0"/>
              <a:t>): decision space (A</a:t>
            </a:r>
            <a:r>
              <a:rPr lang="en-US" sz="2000" baseline="-25000" dirty="0"/>
              <a:t>t</a:t>
            </a:r>
            <a:r>
              <a:rPr lang="en-US" sz="2000" dirty="0"/>
              <a:t> dependent)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r(A</a:t>
            </a:r>
            <a:r>
              <a:rPr lang="en-US" sz="1800" baseline="-25000" dirty="0" smtClean="0"/>
              <a:t>t</a:t>
            </a:r>
            <a:r>
              <a:rPr lang="en-US" sz="1800" dirty="0"/>
              <a:t>) = all possible rankings of docs in C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r(A</a:t>
            </a:r>
            <a:r>
              <a:rPr lang="en-US" sz="1800" baseline="-25000" dirty="0"/>
              <a:t>t</a:t>
            </a:r>
            <a:r>
              <a:rPr lang="en-US" sz="1800" dirty="0"/>
              <a:t>) = all possible rankings of unseen docs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r(A</a:t>
            </a:r>
            <a:r>
              <a:rPr lang="en-US" sz="1800" baseline="-25000" dirty="0"/>
              <a:t>t</a:t>
            </a:r>
            <a:r>
              <a:rPr lang="en-US" sz="1800" dirty="0"/>
              <a:t>) = all possible </a:t>
            </a:r>
            <a:r>
              <a:rPr lang="en-US" sz="1800" dirty="0" smtClean="0"/>
              <a:t>summarization strategies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r(A</a:t>
            </a:r>
            <a:r>
              <a:rPr lang="en-US" sz="1800" baseline="-25000" dirty="0" smtClean="0"/>
              <a:t>t</a:t>
            </a:r>
            <a:r>
              <a:rPr lang="en-US" sz="1800" dirty="0" smtClean="0"/>
              <a:t>) = all possible ways to diversify top-ranked documents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000" dirty="0"/>
              <a:t>M: user model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Essential component: </a:t>
            </a:r>
            <a:r>
              <a:rPr lang="en-US" sz="1800" dirty="0">
                <a:sym typeface="Symbol" pitchFamily="18" charset="2"/>
              </a:rPr>
              <a:t></a:t>
            </a:r>
            <a:r>
              <a:rPr lang="en-US" sz="1800" baseline="-25000" dirty="0">
                <a:sym typeface="Symbol" pitchFamily="18" charset="2"/>
              </a:rPr>
              <a:t>U</a:t>
            </a:r>
            <a:r>
              <a:rPr lang="en-US" sz="1800" dirty="0">
                <a:sym typeface="Symbol" pitchFamily="18" charset="2"/>
              </a:rPr>
              <a:t> = user information need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S = seen documents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n = “Topic is new to the user</a:t>
            </a:r>
            <a:r>
              <a:rPr lang="en-US" sz="1800" dirty="0" smtClean="0"/>
              <a:t>”; r=“reading level of user”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000" dirty="0"/>
              <a:t>L(</a:t>
            </a:r>
            <a:r>
              <a:rPr lang="en-US" sz="2000" dirty="0" err="1"/>
              <a:t>R</a:t>
            </a:r>
            <a:r>
              <a:rPr lang="en-US" sz="2000" baseline="-25000" dirty="0" err="1"/>
              <a:t>t</a:t>
            </a:r>
            <a:r>
              <a:rPr lang="en-US" sz="2000" baseline="-25000" dirty="0"/>
              <a:t> </a:t>
            </a:r>
            <a:r>
              <a:rPr lang="en-US" sz="2000" dirty="0"/>
              <a:t>,</a:t>
            </a:r>
            <a:r>
              <a:rPr lang="en-US" sz="2000" dirty="0" err="1"/>
              <a:t>A</a:t>
            </a:r>
            <a:r>
              <a:rPr lang="en-US" sz="2000" baseline="-25000" dirty="0" err="1"/>
              <a:t>t</a:t>
            </a:r>
            <a:r>
              <a:rPr lang="en-US" sz="2000" dirty="0" err="1"/>
              <a:t>,M</a:t>
            </a:r>
            <a:r>
              <a:rPr lang="en-US" sz="2000" dirty="0"/>
              <a:t>): loss function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Generally measures the utility of </a:t>
            </a:r>
            <a:r>
              <a:rPr lang="en-US" sz="1800" dirty="0" err="1"/>
              <a:t>R</a:t>
            </a:r>
            <a:r>
              <a:rPr lang="en-US" sz="1800" baseline="-25000" dirty="0" err="1"/>
              <a:t>t</a:t>
            </a:r>
            <a:r>
              <a:rPr lang="en-US" sz="1800" dirty="0"/>
              <a:t> for a user </a:t>
            </a:r>
            <a:r>
              <a:rPr lang="en-US" sz="1800" dirty="0" smtClean="0"/>
              <a:t>modeled </a:t>
            </a:r>
            <a:r>
              <a:rPr lang="en-US" sz="1800" dirty="0"/>
              <a:t>as M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Often encodes retrieval </a:t>
            </a:r>
            <a:r>
              <a:rPr lang="en-US" sz="1800" dirty="0" smtClean="0"/>
              <a:t>criteria, but may also capture other preferences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000" dirty="0"/>
              <a:t>P(M|U, H, A</a:t>
            </a:r>
            <a:r>
              <a:rPr lang="en-US" sz="2000" baseline="-25000" dirty="0"/>
              <a:t>t</a:t>
            </a:r>
            <a:r>
              <a:rPr lang="en-US" sz="2000" dirty="0"/>
              <a:t>, C): user model inference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Often involves estimating </a:t>
            </a:r>
            <a:r>
              <a:rPr lang="en-US" sz="1800" dirty="0" smtClean="0"/>
              <a:t>the </a:t>
            </a:r>
            <a:r>
              <a:rPr lang="en-US" sz="1800" dirty="0"/>
              <a:t>unigram language model </a:t>
            </a:r>
            <a:r>
              <a:rPr lang="en-US" sz="1800" dirty="0">
                <a:sym typeface="Symbol" pitchFamily="18" charset="2"/>
              </a:rPr>
              <a:t></a:t>
            </a:r>
            <a:r>
              <a:rPr lang="en-US" sz="1800" baseline="-25000" dirty="0">
                <a:sym typeface="Symbol" pitchFamily="18" charset="2"/>
              </a:rPr>
              <a:t>U</a:t>
            </a:r>
            <a:r>
              <a:rPr lang="en-US" sz="1800" dirty="0">
                <a:sym typeface="Symbol" pitchFamily="18" charset="2"/>
              </a:rPr>
              <a:t> </a:t>
            </a:r>
            <a:endParaRPr lang="en-US" sz="1800" dirty="0" smtClean="0">
              <a:sym typeface="Symbol" pitchFamily="18" charset="2"/>
            </a:endParaRPr>
          </a:p>
          <a:p>
            <a:pPr lvl="1">
              <a:lnSpc>
                <a:spcPct val="80000"/>
              </a:lnSpc>
            </a:pPr>
            <a:r>
              <a:rPr lang="en-US" sz="1800" dirty="0" smtClean="0">
                <a:sym typeface="Symbol" pitchFamily="18" charset="2"/>
              </a:rPr>
              <a:t>May involve inference of other variables also (e.g., readability, tolerance of redundancy) </a:t>
            </a:r>
            <a:endParaRPr lang="en-US" sz="18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Keynote, AIRS 2010, Taipei, Dec. 2, 2010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E57CF-7E71-47EF-8BEE-D2C3DEA0AAE7}" type="slidenum">
              <a:rPr lang="en-US"/>
              <a:pPr/>
              <a:t>21</a:t>
            </a:fld>
            <a:endParaRPr lang="en-US"/>
          </a:p>
          <a:p>
            <a:endParaRPr lang="en-US"/>
          </a:p>
        </p:txBody>
      </p:sp>
      <p:sp>
        <p:nvSpPr>
          <p:cNvPr id="67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1: Context-Insensitive IR</a:t>
            </a:r>
          </a:p>
        </p:txBody>
      </p:sp>
      <p:sp>
        <p:nvSpPr>
          <p:cNvPr id="67687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458200" cy="4648200"/>
          </a:xfrm>
        </p:spPr>
        <p:txBody>
          <a:bodyPr/>
          <a:lstStyle/>
          <a:p>
            <a:pPr lvl="1"/>
            <a:r>
              <a:rPr lang="en-US" dirty="0"/>
              <a:t>A</a:t>
            </a:r>
            <a:r>
              <a:rPr lang="en-US" baseline="-25000" dirty="0"/>
              <a:t>t</a:t>
            </a:r>
            <a:r>
              <a:rPr lang="en-US" dirty="0"/>
              <a:t>=“enter a query Q”</a:t>
            </a:r>
          </a:p>
          <a:p>
            <a:pPr lvl="1"/>
            <a:r>
              <a:rPr lang="en-US" dirty="0"/>
              <a:t>r(A</a:t>
            </a:r>
            <a:r>
              <a:rPr lang="en-US" baseline="-25000" dirty="0"/>
              <a:t>t</a:t>
            </a:r>
            <a:r>
              <a:rPr lang="en-US" dirty="0"/>
              <a:t>) = all possible rankings of docs in C</a:t>
            </a:r>
          </a:p>
          <a:p>
            <a:pPr lvl="1"/>
            <a:r>
              <a:rPr lang="en-US" dirty="0"/>
              <a:t>M=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baseline="-25000" dirty="0">
                <a:sym typeface="Symbol" pitchFamily="18" charset="2"/>
              </a:rPr>
              <a:t>U</a:t>
            </a:r>
            <a:r>
              <a:rPr lang="en-US" dirty="0">
                <a:sym typeface="Symbol" pitchFamily="18" charset="2"/>
              </a:rPr>
              <a:t>, unigram language model (word distribution)</a:t>
            </a:r>
            <a:endParaRPr lang="en-US" dirty="0"/>
          </a:p>
          <a:p>
            <a:pPr lvl="1"/>
            <a:r>
              <a:rPr lang="en-US" dirty="0">
                <a:solidFill>
                  <a:srgbClr val="CC0000"/>
                </a:solidFill>
              </a:rPr>
              <a:t>p(</a:t>
            </a:r>
            <a:r>
              <a:rPr lang="en-US" dirty="0" err="1">
                <a:solidFill>
                  <a:srgbClr val="CC0000"/>
                </a:solidFill>
              </a:rPr>
              <a:t>M|U,H,At,C</a:t>
            </a:r>
            <a:r>
              <a:rPr lang="en-US" dirty="0">
                <a:solidFill>
                  <a:srgbClr val="CC0000"/>
                </a:solidFill>
              </a:rPr>
              <a:t>)=p(</a:t>
            </a:r>
            <a:r>
              <a:rPr lang="en-US" dirty="0">
                <a:solidFill>
                  <a:srgbClr val="CC0000"/>
                </a:solidFill>
                <a:sym typeface="Symbol" pitchFamily="18" charset="2"/>
              </a:rPr>
              <a:t></a:t>
            </a:r>
            <a:r>
              <a:rPr lang="en-US" baseline="-25000" dirty="0">
                <a:solidFill>
                  <a:srgbClr val="CC0000"/>
                </a:solidFill>
                <a:sym typeface="Symbol" pitchFamily="18" charset="2"/>
              </a:rPr>
              <a:t>U</a:t>
            </a:r>
            <a:r>
              <a:rPr lang="en-US" dirty="0">
                <a:solidFill>
                  <a:srgbClr val="CC0000"/>
                </a:solidFill>
              </a:rPr>
              <a:t> |Q)</a:t>
            </a:r>
          </a:p>
        </p:txBody>
      </p:sp>
      <p:graphicFrame>
        <p:nvGraphicFramePr>
          <p:cNvPr id="676875" name="Object 11"/>
          <p:cNvGraphicFramePr>
            <a:graphicFrameLocks noChangeAspect="1"/>
          </p:cNvGraphicFramePr>
          <p:nvPr/>
        </p:nvGraphicFramePr>
        <p:xfrm>
          <a:off x="768350" y="3657600"/>
          <a:ext cx="7154863" cy="188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5" name="Equation" r:id="rId3" imgW="4343400" imgH="1143000" progId="">
                  <p:embed/>
                </p:oleObj>
              </mc:Choice>
              <mc:Fallback>
                <p:oleObj name="Equation" r:id="rId3" imgW="4343400" imgH="1143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" y="3657600"/>
                        <a:ext cx="7154863" cy="188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876" name="Rectangle 12"/>
          <p:cNvSpPr>
            <a:spLocks noChangeArrowheads="1"/>
          </p:cNvSpPr>
          <p:nvPr/>
        </p:nvSpPr>
        <p:spPr bwMode="auto">
          <a:xfrm>
            <a:off x="685800" y="2743200"/>
            <a:ext cx="3810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Keynote, AIRS 2010, Taipei, Dec. 2, 2010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B956-34FA-4FD5-B142-E88B0226FF7F}" type="slidenum">
              <a:rPr lang="en-US"/>
              <a:pPr/>
              <a:t>22</a:t>
            </a:fld>
            <a:endParaRPr lang="en-US"/>
          </a:p>
          <a:p>
            <a:endParaRPr lang="en-US"/>
          </a:p>
        </p:txBody>
      </p:sp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066800"/>
          </a:xfrm>
        </p:spPr>
        <p:txBody>
          <a:bodyPr/>
          <a:lstStyle/>
          <a:p>
            <a:r>
              <a:rPr lang="en-US" dirty="0"/>
              <a:t>Case 2: Implicit Feedback </a:t>
            </a:r>
            <a:endParaRPr lang="en-US" sz="2400" dirty="0"/>
          </a:p>
        </p:txBody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458200" cy="4648200"/>
          </a:xfrm>
        </p:spPr>
        <p:txBody>
          <a:bodyPr/>
          <a:lstStyle/>
          <a:p>
            <a:pPr lvl="1"/>
            <a:r>
              <a:rPr lang="en-US" dirty="0"/>
              <a:t>A</a:t>
            </a:r>
            <a:r>
              <a:rPr lang="en-US" baseline="-25000" dirty="0"/>
              <a:t>t</a:t>
            </a:r>
            <a:r>
              <a:rPr lang="en-US" dirty="0"/>
              <a:t>=“enter a query Q” </a:t>
            </a:r>
          </a:p>
          <a:p>
            <a:pPr lvl="1"/>
            <a:r>
              <a:rPr lang="en-US" dirty="0"/>
              <a:t>r(A</a:t>
            </a:r>
            <a:r>
              <a:rPr lang="en-US" baseline="-25000" dirty="0"/>
              <a:t>t</a:t>
            </a:r>
            <a:r>
              <a:rPr lang="en-US" dirty="0"/>
              <a:t>) = all possible rankings of docs in C</a:t>
            </a:r>
          </a:p>
          <a:p>
            <a:pPr lvl="1"/>
            <a:r>
              <a:rPr lang="en-US" dirty="0"/>
              <a:t>M=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baseline="-25000" dirty="0">
                <a:sym typeface="Symbol" pitchFamily="18" charset="2"/>
              </a:rPr>
              <a:t>U</a:t>
            </a:r>
            <a:r>
              <a:rPr lang="en-US" dirty="0">
                <a:sym typeface="Symbol" pitchFamily="18" charset="2"/>
              </a:rPr>
              <a:t>, unigram language model (word distribution)</a:t>
            </a:r>
            <a:endParaRPr lang="en-US" dirty="0"/>
          </a:p>
          <a:p>
            <a:pPr lvl="1"/>
            <a:r>
              <a:rPr lang="en-US" dirty="0">
                <a:solidFill>
                  <a:srgbClr val="CC0000"/>
                </a:solidFill>
              </a:rPr>
              <a:t>H={previous queries} + {viewed snippets}</a:t>
            </a:r>
          </a:p>
          <a:p>
            <a:pPr lvl="1"/>
            <a:r>
              <a:rPr lang="en-US" dirty="0">
                <a:solidFill>
                  <a:srgbClr val="CC0000"/>
                </a:solidFill>
              </a:rPr>
              <a:t>p(</a:t>
            </a:r>
            <a:r>
              <a:rPr lang="en-US" dirty="0" err="1">
                <a:solidFill>
                  <a:srgbClr val="CC0000"/>
                </a:solidFill>
              </a:rPr>
              <a:t>M|U,H,At,C</a:t>
            </a:r>
            <a:r>
              <a:rPr lang="en-US" dirty="0">
                <a:solidFill>
                  <a:srgbClr val="CC0000"/>
                </a:solidFill>
              </a:rPr>
              <a:t>)=p(</a:t>
            </a:r>
            <a:r>
              <a:rPr lang="en-US" dirty="0">
                <a:solidFill>
                  <a:srgbClr val="CC0000"/>
                </a:solidFill>
                <a:sym typeface="Symbol" pitchFamily="18" charset="2"/>
              </a:rPr>
              <a:t></a:t>
            </a:r>
            <a:r>
              <a:rPr lang="en-US" baseline="-25000" dirty="0">
                <a:solidFill>
                  <a:srgbClr val="CC0000"/>
                </a:solidFill>
                <a:sym typeface="Symbol" pitchFamily="18" charset="2"/>
              </a:rPr>
              <a:t>U</a:t>
            </a:r>
            <a:r>
              <a:rPr lang="en-US" dirty="0">
                <a:solidFill>
                  <a:srgbClr val="CC0000"/>
                </a:solidFill>
              </a:rPr>
              <a:t> |Q,H)</a:t>
            </a:r>
          </a:p>
        </p:txBody>
      </p:sp>
      <p:graphicFrame>
        <p:nvGraphicFramePr>
          <p:cNvPr id="680964" name="Object 4"/>
          <p:cNvGraphicFramePr>
            <a:graphicFrameLocks noChangeAspect="1"/>
          </p:cNvGraphicFramePr>
          <p:nvPr/>
        </p:nvGraphicFramePr>
        <p:xfrm>
          <a:off x="692150" y="4038600"/>
          <a:ext cx="7154863" cy="188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99" name="Equation" r:id="rId3" imgW="4343400" imgH="1143000" progId="">
                  <p:embed/>
                </p:oleObj>
              </mc:Choice>
              <mc:Fallback>
                <p:oleObj name="Equation" r:id="rId3" imgW="4343400" imgH="1143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4038600"/>
                        <a:ext cx="7154863" cy="188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0965" name="Rectangle 5"/>
          <p:cNvSpPr>
            <a:spLocks noChangeArrowheads="1"/>
          </p:cNvSpPr>
          <p:nvPr/>
        </p:nvSpPr>
        <p:spPr bwMode="auto">
          <a:xfrm>
            <a:off x="533400" y="2743200"/>
            <a:ext cx="67818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Keynote, AIRS 2010, Taipei, Dec. 2, 2010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63260-D79C-4505-8E47-653E245A1FE1}" type="slidenum">
              <a:rPr lang="en-US"/>
              <a:pPr/>
              <a:t>23</a:t>
            </a:fld>
            <a:endParaRPr lang="en-US"/>
          </a:p>
          <a:p>
            <a:endParaRPr lang="en-US"/>
          </a:p>
        </p:txBody>
      </p:sp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/>
              <a:t>Case 3: General Implicit Feedback </a:t>
            </a:r>
            <a:endParaRPr lang="en-US" sz="2400" dirty="0"/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991600" cy="4648200"/>
          </a:xfrm>
        </p:spPr>
        <p:txBody>
          <a:bodyPr/>
          <a:lstStyle/>
          <a:p>
            <a:pPr lvl="1"/>
            <a:r>
              <a:rPr lang="en-US" dirty="0">
                <a:solidFill>
                  <a:srgbClr val="CC0000"/>
                </a:solidFill>
              </a:rPr>
              <a:t>A</a:t>
            </a:r>
            <a:r>
              <a:rPr lang="en-US" baseline="-25000" dirty="0">
                <a:solidFill>
                  <a:srgbClr val="CC0000"/>
                </a:solidFill>
              </a:rPr>
              <a:t>t</a:t>
            </a:r>
            <a:r>
              <a:rPr lang="en-US" dirty="0">
                <a:solidFill>
                  <a:srgbClr val="CC0000"/>
                </a:solidFill>
              </a:rPr>
              <a:t>=“enter a query Q” or “Back” button, “Next” button</a:t>
            </a:r>
          </a:p>
          <a:p>
            <a:pPr lvl="1"/>
            <a:r>
              <a:rPr lang="en-US" dirty="0">
                <a:solidFill>
                  <a:srgbClr val="CC0000"/>
                </a:solidFill>
              </a:rPr>
              <a:t>r(A</a:t>
            </a:r>
            <a:r>
              <a:rPr lang="en-US" baseline="-25000" dirty="0">
                <a:solidFill>
                  <a:srgbClr val="CC0000"/>
                </a:solidFill>
              </a:rPr>
              <a:t>t</a:t>
            </a:r>
            <a:r>
              <a:rPr lang="en-US" dirty="0">
                <a:solidFill>
                  <a:srgbClr val="CC0000"/>
                </a:solidFill>
              </a:rPr>
              <a:t>) = all possible rankings of unseen docs in C</a:t>
            </a:r>
          </a:p>
          <a:p>
            <a:pPr lvl="1"/>
            <a:r>
              <a:rPr lang="en-US" dirty="0"/>
              <a:t>M= (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baseline="-25000" dirty="0">
                <a:sym typeface="Symbol" pitchFamily="18" charset="2"/>
              </a:rPr>
              <a:t>U</a:t>
            </a:r>
            <a:r>
              <a:rPr lang="en-US" dirty="0">
                <a:sym typeface="Symbol" pitchFamily="18" charset="2"/>
              </a:rPr>
              <a:t>, S), S= seen documents </a:t>
            </a:r>
            <a:endParaRPr lang="en-US" dirty="0"/>
          </a:p>
          <a:p>
            <a:pPr lvl="1"/>
            <a:r>
              <a:rPr lang="en-US" dirty="0"/>
              <a:t>H={previous queries} + {viewed snippets}</a:t>
            </a:r>
          </a:p>
          <a:p>
            <a:pPr lvl="1"/>
            <a:r>
              <a:rPr lang="en-US" dirty="0"/>
              <a:t>p(</a:t>
            </a:r>
            <a:r>
              <a:rPr lang="en-US" dirty="0" err="1"/>
              <a:t>M|U,H,At,C</a:t>
            </a:r>
            <a:r>
              <a:rPr lang="en-US" dirty="0"/>
              <a:t>)=p(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baseline="-25000" dirty="0">
                <a:sym typeface="Symbol" pitchFamily="18" charset="2"/>
              </a:rPr>
              <a:t>U</a:t>
            </a:r>
            <a:r>
              <a:rPr lang="en-US" dirty="0"/>
              <a:t> |Q,H)</a:t>
            </a:r>
          </a:p>
        </p:txBody>
      </p:sp>
      <p:graphicFrame>
        <p:nvGraphicFramePr>
          <p:cNvPr id="684036" name="Object 4"/>
          <p:cNvGraphicFramePr>
            <a:graphicFrameLocks noChangeAspect="1"/>
          </p:cNvGraphicFramePr>
          <p:nvPr/>
        </p:nvGraphicFramePr>
        <p:xfrm>
          <a:off x="838200" y="4114800"/>
          <a:ext cx="7154863" cy="188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3" name="Equation" r:id="rId3" imgW="4343400" imgH="1143000" progId="">
                  <p:embed/>
                </p:oleObj>
              </mc:Choice>
              <mc:Fallback>
                <p:oleObj name="Equation" r:id="rId3" imgW="4343400" imgH="1143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114800"/>
                        <a:ext cx="7154863" cy="188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4037" name="Rectangle 5"/>
          <p:cNvSpPr>
            <a:spLocks noChangeArrowheads="1"/>
          </p:cNvSpPr>
          <p:nvPr/>
        </p:nvSpPr>
        <p:spPr bwMode="auto">
          <a:xfrm>
            <a:off x="533400" y="1066800"/>
            <a:ext cx="8382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Keynote, AIRS 2010, Taipei, Dec. 2, 2010  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F6CE-78D0-4692-993A-E5D911103980}" type="slidenum">
              <a:rPr lang="en-US"/>
              <a:pPr/>
              <a:t>24</a:t>
            </a:fld>
            <a:endParaRPr lang="en-US"/>
          </a:p>
          <a:p>
            <a:endParaRPr lang="en-US"/>
          </a:p>
        </p:txBody>
      </p:sp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Case 4: User-Specific Result Summary </a:t>
            </a:r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458200" cy="4648200"/>
          </a:xfrm>
        </p:spPr>
        <p:txBody>
          <a:bodyPr/>
          <a:lstStyle/>
          <a:p>
            <a:pPr lvl="1"/>
            <a:r>
              <a:rPr lang="en-US" dirty="0">
                <a:solidFill>
                  <a:srgbClr val="CC0000"/>
                </a:solidFill>
              </a:rPr>
              <a:t>A</a:t>
            </a:r>
            <a:r>
              <a:rPr lang="en-US" baseline="-25000" dirty="0">
                <a:solidFill>
                  <a:srgbClr val="CC0000"/>
                </a:solidFill>
              </a:rPr>
              <a:t>t</a:t>
            </a:r>
            <a:r>
              <a:rPr lang="en-US" dirty="0">
                <a:solidFill>
                  <a:srgbClr val="CC0000"/>
                </a:solidFill>
              </a:rPr>
              <a:t>=“enter a query Q”</a:t>
            </a:r>
          </a:p>
          <a:p>
            <a:pPr lvl="1"/>
            <a:r>
              <a:rPr lang="en-US" dirty="0">
                <a:solidFill>
                  <a:srgbClr val="CC0000"/>
                </a:solidFill>
              </a:rPr>
              <a:t>r(A</a:t>
            </a:r>
            <a:r>
              <a:rPr lang="en-US" baseline="-25000" dirty="0">
                <a:solidFill>
                  <a:srgbClr val="CC0000"/>
                </a:solidFill>
              </a:rPr>
              <a:t>t</a:t>
            </a:r>
            <a:r>
              <a:rPr lang="en-US" dirty="0">
                <a:solidFill>
                  <a:srgbClr val="CC0000"/>
                </a:solidFill>
              </a:rPr>
              <a:t>) = {(D,</a:t>
            </a:r>
            <a:r>
              <a:rPr lang="en-US" dirty="0">
                <a:solidFill>
                  <a:srgbClr val="CC0000"/>
                </a:solidFill>
                <a:sym typeface="Symbol" pitchFamily="18" charset="2"/>
              </a:rPr>
              <a:t>)}, DC, |D|=k, {“</a:t>
            </a:r>
            <a:r>
              <a:rPr lang="en-US" dirty="0" err="1">
                <a:solidFill>
                  <a:srgbClr val="CC0000"/>
                </a:solidFill>
                <a:sym typeface="Symbol" pitchFamily="18" charset="2"/>
              </a:rPr>
              <a:t>snippet”,”overview</a:t>
            </a:r>
            <a:r>
              <a:rPr lang="en-US" dirty="0">
                <a:solidFill>
                  <a:srgbClr val="CC0000"/>
                </a:solidFill>
                <a:sym typeface="Symbol" pitchFamily="18" charset="2"/>
              </a:rPr>
              <a:t>”}</a:t>
            </a:r>
          </a:p>
          <a:p>
            <a:pPr lvl="1"/>
            <a:r>
              <a:rPr lang="en-US" dirty="0"/>
              <a:t>M= (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baseline="-25000" dirty="0">
                <a:sym typeface="Symbol" pitchFamily="18" charset="2"/>
              </a:rPr>
              <a:t>U</a:t>
            </a:r>
            <a:r>
              <a:rPr lang="en-US" dirty="0">
                <a:sym typeface="Symbol" pitchFamily="18" charset="2"/>
              </a:rPr>
              <a:t>, n), n{0,1} “topic is new to the user” </a:t>
            </a:r>
            <a:endParaRPr lang="en-US" dirty="0"/>
          </a:p>
          <a:p>
            <a:pPr lvl="1"/>
            <a:r>
              <a:rPr lang="en-US" dirty="0"/>
              <a:t>p(</a:t>
            </a:r>
            <a:r>
              <a:rPr lang="en-US" dirty="0" err="1"/>
              <a:t>M|U,H,At,C</a:t>
            </a:r>
            <a:r>
              <a:rPr lang="en-US" dirty="0"/>
              <a:t>)=p(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baseline="-25000" dirty="0" smtClean="0">
                <a:sym typeface="Symbol" pitchFamily="18" charset="2"/>
              </a:rPr>
              <a:t>U</a:t>
            </a:r>
            <a:r>
              <a:rPr lang="en-US" dirty="0" smtClean="0">
                <a:sym typeface="Symbol" pitchFamily="18" charset="2"/>
              </a:rPr>
              <a:t>, </a:t>
            </a:r>
            <a:r>
              <a:rPr lang="en-US" dirty="0" err="1" smtClean="0"/>
              <a:t>n|Q,H</a:t>
            </a:r>
            <a:r>
              <a:rPr lang="en-US" dirty="0"/>
              <a:t>), M*=(</a:t>
            </a:r>
            <a:r>
              <a:rPr lang="en-US" dirty="0">
                <a:sym typeface="Symbol" pitchFamily="18" charset="2"/>
              </a:rPr>
              <a:t>*, n*)</a:t>
            </a:r>
          </a:p>
        </p:txBody>
      </p:sp>
      <p:graphicFrame>
        <p:nvGraphicFramePr>
          <p:cNvPr id="686084" name="Object 4"/>
          <p:cNvGraphicFramePr>
            <a:graphicFrameLocks noChangeAspect="1"/>
          </p:cNvGraphicFramePr>
          <p:nvPr/>
        </p:nvGraphicFramePr>
        <p:xfrm>
          <a:off x="484188" y="3657600"/>
          <a:ext cx="4748212" cy="181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8" name="Equation" r:id="rId3" imgW="2425680" imgH="927000" progId="">
                  <p:embed/>
                </p:oleObj>
              </mc:Choice>
              <mc:Fallback>
                <p:oleObj name="Equation" r:id="rId3" imgW="2425680" imgH="927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3657600"/>
                        <a:ext cx="4748212" cy="181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085" name="Rectangle 5"/>
          <p:cNvSpPr>
            <a:spLocks noChangeArrowheads="1"/>
          </p:cNvSpPr>
          <p:nvPr/>
        </p:nvSpPr>
        <p:spPr bwMode="auto">
          <a:xfrm>
            <a:off x="533400" y="1066800"/>
            <a:ext cx="8382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86127" name="Group 47"/>
          <p:cNvGraphicFramePr>
            <a:graphicFrameLocks noGrp="1"/>
          </p:cNvGraphicFramePr>
          <p:nvPr/>
        </p:nvGraphicFramePr>
        <p:xfrm>
          <a:off x="5486400" y="3586163"/>
          <a:ext cx="2971800" cy="1371600"/>
        </p:xfrm>
        <a:graphic>
          <a:graphicData uri="http://schemas.openxmlformats.org/drawingml/2006/table">
            <a:tbl>
              <a:tblPr/>
              <a:tblGrid>
                <a:gridCol w="1524000"/>
                <a:gridCol w="685800"/>
                <a:gridCol w="762000"/>
              </a:tblGrid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n*=1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n*=0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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i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=snippet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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i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=overview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86128" name="Object 48"/>
          <p:cNvGraphicFramePr>
            <a:graphicFrameLocks noChangeAspect="1"/>
          </p:cNvGraphicFramePr>
          <p:nvPr/>
        </p:nvGraphicFramePr>
        <p:xfrm>
          <a:off x="6477000" y="3128963"/>
          <a:ext cx="11430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9" name="Equation" r:id="rId5" imgW="583920" imgH="228600" progId="">
                  <p:embed/>
                </p:oleObj>
              </mc:Choice>
              <mc:Fallback>
                <p:oleObj name="Equation" r:id="rId5" imgW="583920" imgH="2286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128963"/>
                        <a:ext cx="11430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29" name="Text Box 49"/>
          <p:cNvSpPr txBox="1">
            <a:spLocks noChangeArrowheads="1"/>
          </p:cNvSpPr>
          <p:nvPr/>
        </p:nvSpPr>
        <p:spPr bwMode="auto">
          <a:xfrm>
            <a:off x="514350" y="5762625"/>
            <a:ext cx="3781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Choose k most relevant docs </a:t>
            </a:r>
          </a:p>
        </p:txBody>
      </p:sp>
      <p:sp>
        <p:nvSpPr>
          <p:cNvPr id="686130" name="Line 50"/>
          <p:cNvSpPr>
            <a:spLocks noChangeShapeType="1"/>
          </p:cNvSpPr>
          <p:nvPr/>
        </p:nvSpPr>
        <p:spPr bwMode="auto">
          <a:xfrm>
            <a:off x="3124200" y="5486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131" name="Line 51"/>
          <p:cNvSpPr>
            <a:spLocks noChangeShapeType="1"/>
          </p:cNvSpPr>
          <p:nvPr/>
        </p:nvSpPr>
        <p:spPr bwMode="auto">
          <a:xfrm>
            <a:off x="2362200" y="54102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132" name="Line 52"/>
          <p:cNvSpPr>
            <a:spLocks noChangeShapeType="1"/>
          </p:cNvSpPr>
          <p:nvPr/>
        </p:nvSpPr>
        <p:spPr bwMode="auto">
          <a:xfrm>
            <a:off x="4114800" y="5181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133" name="Line 53"/>
          <p:cNvSpPr>
            <a:spLocks noChangeShapeType="1"/>
          </p:cNvSpPr>
          <p:nvPr/>
        </p:nvSpPr>
        <p:spPr bwMode="auto">
          <a:xfrm>
            <a:off x="4419600" y="52578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6134" name="Text Box 54"/>
          <p:cNvSpPr txBox="1">
            <a:spLocks noChangeArrowheads="1"/>
          </p:cNvSpPr>
          <p:nvPr/>
        </p:nvSpPr>
        <p:spPr bwMode="auto">
          <a:xfrm>
            <a:off x="4343400" y="5470525"/>
            <a:ext cx="47513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/>
              <a:t>If a new topic (n*=1), </a:t>
            </a:r>
          </a:p>
          <a:p>
            <a:r>
              <a:rPr lang="en-US" sz="2000" b="1" dirty="0"/>
              <a:t>give an overview summary;</a:t>
            </a:r>
          </a:p>
          <a:p>
            <a:r>
              <a:rPr lang="en-US" sz="2000" b="1" dirty="0"/>
              <a:t>otherwise, a regular snippet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Keynote, AIRS 2010, Taipei, Dec. 2, 2010 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6918-761F-47C9-A81F-3BAC0B0ADCBC}" type="slidenum">
              <a:rPr lang="en-US"/>
              <a:pPr/>
              <a:t>25</a:t>
            </a:fld>
            <a:endParaRPr lang="en-US"/>
          </a:p>
          <a:p>
            <a:endParaRPr lang="en-US"/>
          </a:p>
        </p:txBody>
      </p:sp>
      <p:sp>
        <p:nvSpPr>
          <p:cNvPr id="599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0"/>
            <a:ext cx="9296400" cy="1470025"/>
          </a:xfrm>
        </p:spPr>
        <p:txBody>
          <a:bodyPr/>
          <a:lstStyle/>
          <a:p>
            <a:pPr algn="l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sz="4800" dirty="0"/>
              <a:t>Part </a:t>
            </a:r>
            <a:r>
              <a:rPr lang="en-US" sz="4800" dirty="0" smtClean="0"/>
              <a:t>II. </a:t>
            </a:r>
            <a:r>
              <a:rPr lang="en-US" dirty="0" smtClean="0"/>
              <a:t>Algorithms for personalized search 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olidFill>
                  <a:schemeClr val="tx1"/>
                </a:solidFill>
              </a:rPr>
              <a:t>- </a:t>
            </a:r>
            <a:r>
              <a:rPr lang="en-US" sz="3200" dirty="0" smtClean="0">
                <a:solidFill>
                  <a:schemeClr val="tx1"/>
                </a:solidFill>
              </a:rPr>
              <a:t>Optimize initial document ranking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	- Dynamic re-ranking of search results       	- Personalize search result presentation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r>
              <a:rPr lang="en-US" sz="2800" dirty="0" smtClean="0"/>
              <a:t>Scenario 1: After a user types in a query, </a:t>
            </a:r>
            <a:br>
              <a:rPr lang="en-US" sz="2800" dirty="0" smtClean="0"/>
            </a:br>
            <a:r>
              <a:rPr lang="en-US" sz="2800" dirty="0" smtClean="0"/>
              <a:t>how to exploit long-term search history to optimize initial results?    </a:t>
            </a:r>
            <a:endParaRPr lang="en-US" sz="28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Keynote, AIRS 2010, Taipei, Dec. 2, 2010  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476DE-FC79-4390-81D4-00D62880FF0E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Keynote, AIRS 2010, Taipei, Dec. 2, 2010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6B956-34FA-4FD5-B142-E88B0226FF7F}" type="slidenum">
              <a:rPr lang="en-US"/>
              <a:pPr/>
              <a:t>27</a:t>
            </a:fld>
            <a:endParaRPr lang="en-US"/>
          </a:p>
          <a:p>
            <a:endParaRPr lang="en-US"/>
          </a:p>
        </p:txBody>
      </p:sp>
      <p:sp>
        <p:nvSpPr>
          <p:cNvPr id="68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066800"/>
          </a:xfrm>
        </p:spPr>
        <p:txBody>
          <a:bodyPr/>
          <a:lstStyle/>
          <a:p>
            <a:r>
              <a:rPr lang="en-US" dirty="0"/>
              <a:t>Case 2: Implicit Feedback </a:t>
            </a:r>
            <a:endParaRPr lang="en-US" sz="2400" dirty="0"/>
          </a:p>
        </p:txBody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458200" cy="4648200"/>
          </a:xfrm>
        </p:spPr>
        <p:txBody>
          <a:bodyPr/>
          <a:lstStyle/>
          <a:p>
            <a:pPr lvl="1"/>
            <a:r>
              <a:rPr lang="en-US" dirty="0"/>
              <a:t>A</a:t>
            </a:r>
            <a:r>
              <a:rPr lang="en-US" baseline="-25000" dirty="0"/>
              <a:t>t</a:t>
            </a:r>
            <a:r>
              <a:rPr lang="en-US" dirty="0"/>
              <a:t>=“enter a query Q” </a:t>
            </a:r>
          </a:p>
          <a:p>
            <a:pPr lvl="1"/>
            <a:r>
              <a:rPr lang="en-US" dirty="0"/>
              <a:t>r(A</a:t>
            </a:r>
            <a:r>
              <a:rPr lang="en-US" baseline="-25000" dirty="0"/>
              <a:t>t</a:t>
            </a:r>
            <a:r>
              <a:rPr lang="en-US" dirty="0"/>
              <a:t>) = all possible rankings of docs in C</a:t>
            </a:r>
          </a:p>
          <a:p>
            <a:pPr lvl="1"/>
            <a:r>
              <a:rPr lang="en-US" dirty="0"/>
              <a:t>M= 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baseline="-25000" dirty="0">
                <a:sym typeface="Symbol" pitchFamily="18" charset="2"/>
              </a:rPr>
              <a:t>U</a:t>
            </a:r>
            <a:r>
              <a:rPr lang="en-US" dirty="0">
                <a:sym typeface="Symbol" pitchFamily="18" charset="2"/>
              </a:rPr>
              <a:t>, unigram language model (word distribution)</a:t>
            </a:r>
            <a:endParaRPr lang="en-US" dirty="0"/>
          </a:p>
          <a:p>
            <a:pPr lvl="1"/>
            <a:r>
              <a:rPr lang="en-US" dirty="0">
                <a:solidFill>
                  <a:srgbClr val="CC0000"/>
                </a:solidFill>
              </a:rPr>
              <a:t>H={previous queries} + {viewed snippets}</a:t>
            </a:r>
          </a:p>
          <a:p>
            <a:pPr lvl="1"/>
            <a:r>
              <a:rPr lang="en-US" dirty="0">
                <a:solidFill>
                  <a:srgbClr val="CC0000"/>
                </a:solidFill>
              </a:rPr>
              <a:t>p(</a:t>
            </a:r>
            <a:r>
              <a:rPr lang="en-US" dirty="0" err="1">
                <a:solidFill>
                  <a:srgbClr val="CC0000"/>
                </a:solidFill>
              </a:rPr>
              <a:t>M|U,H,At,C</a:t>
            </a:r>
            <a:r>
              <a:rPr lang="en-US" dirty="0">
                <a:solidFill>
                  <a:srgbClr val="CC0000"/>
                </a:solidFill>
              </a:rPr>
              <a:t>)=p(</a:t>
            </a:r>
            <a:r>
              <a:rPr lang="en-US" dirty="0">
                <a:solidFill>
                  <a:srgbClr val="CC0000"/>
                </a:solidFill>
                <a:sym typeface="Symbol" pitchFamily="18" charset="2"/>
              </a:rPr>
              <a:t></a:t>
            </a:r>
            <a:r>
              <a:rPr lang="en-US" baseline="-25000" dirty="0">
                <a:solidFill>
                  <a:srgbClr val="CC0000"/>
                </a:solidFill>
                <a:sym typeface="Symbol" pitchFamily="18" charset="2"/>
              </a:rPr>
              <a:t>U</a:t>
            </a:r>
            <a:r>
              <a:rPr lang="en-US" dirty="0">
                <a:solidFill>
                  <a:srgbClr val="CC0000"/>
                </a:solidFill>
              </a:rPr>
              <a:t> |Q,H)</a:t>
            </a:r>
          </a:p>
        </p:txBody>
      </p:sp>
      <p:graphicFrame>
        <p:nvGraphicFramePr>
          <p:cNvPr id="680964" name="Object 4"/>
          <p:cNvGraphicFramePr>
            <a:graphicFrameLocks noChangeAspect="1"/>
          </p:cNvGraphicFramePr>
          <p:nvPr/>
        </p:nvGraphicFramePr>
        <p:xfrm>
          <a:off x="692150" y="4038600"/>
          <a:ext cx="7154863" cy="188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35" name="Equation" r:id="rId3" imgW="4343400" imgH="1143000" progId="">
                  <p:embed/>
                </p:oleObj>
              </mc:Choice>
              <mc:Fallback>
                <p:oleObj name="Equation" r:id="rId3" imgW="4343400" imgH="1143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4038600"/>
                        <a:ext cx="7154863" cy="188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0965" name="Rectangle 5"/>
          <p:cNvSpPr>
            <a:spLocks noChangeArrowheads="1"/>
          </p:cNvSpPr>
          <p:nvPr/>
        </p:nvSpPr>
        <p:spPr bwMode="auto">
          <a:xfrm>
            <a:off x="533400" y="2743200"/>
            <a:ext cx="67818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4759-C608-438E-BBD1-0145EF904367}" type="slidenum">
              <a:rPr lang="en-US" altLang="zh-CN"/>
              <a:pPr/>
              <a:t>28</a:t>
            </a:fld>
            <a:endParaRPr lang="en-US" altLang="zh-CN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zh-CN" sz="3600"/>
              <a:t>Long-term Implicit Feedback from Personal Search Log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5867400" y="1660525"/>
            <a:ext cx="264001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2000" b="1">
                <a:cs typeface="宋体" pitchFamily="2" charset="-122"/>
              </a:rPr>
              <a:t>Search interests:</a:t>
            </a:r>
          </a:p>
          <a:p>
            <a:pPr algn="l"/>
            <a:r>
              <a:rPr lang="en-US" altLang="zh-CN" sz="2000">
                <a:cs typeface="宋体" pitchFamily="2" charset="-122"/>
              </a:rPr>
              <a:t>user interested in X</a:t>
            </a:r>
          </a:p>
          <a:p>
            <a:pPr algn="l"/>
            <a:r>
              <a:rPr lang="en-US" altLang="zh-CN" sz="2000">
                <a:cs typeface="宋体" pitchFamily="2" charset="-122"/>
              </a:rPr>
              <a:t>(</a:t>
            </a:r>
            <a:r>
              <a:rPr lang="en-US" altLang="zh-CN" sz="2000">
                <a:latin typeface="Times New Roman" pitchFamily="18" charset="0"/>
                <a:cs typeface="宋体" pitchFamily="2" charset="-122"/>
              </a:rPr>
              <a:t>champaign</a:t>
            </a:r>
            <a:r>
              <a:rPr lang="en-US" altLang="zh-CN" sz="2000">
                <a:cs typeface="宋体" pitchFamily="2" charset="-122"/>
              </a:rPr>
              <a:t>, </a:t>
            </a:r>
            <a:r>
              <a:rPr lang="en-US" altLang="zh-CN" sz="2000">
                <a:latin typeface="Times New Roman" pitchFamily="18" charset="0"/>
                <a:cs typeface="宋体" pitchFamily="2" charset="-122"/>
              </a:rPr>
              <a:t>luxury car</a:t>
            </a:r>
            <a:r>
              <a:rPr lang="en-US" altLang="zh-CN" sz="2000">
                <a:cs typeface="宋体" pitchFamily="2" charset="-122"/>
              </a:rPr>
              <a:t>)</a:t>
            </a:r>
          </a:p>
          <a:p>
            <a:pPr algn="l"/>
            <a:endParaRPr lang="en-US" altLang="zh-CN" sz="2000">
              <a:cs typeface="宋体" pitchFamily="2" charset="-122"/>
            </a:endParaRPr>
          </a:p>
          <a:p>
            <a:pPr algn="l"/>
            <a:r>
              <a:rPr lang="en-US" altLang="zh-CN" sz="2000">
                <a:cs typeface="宋体" pitchFamily="2" charset="-122"/>
              </a:rPr>
              <a:t>consistent &amp; distinct</a:t>
            </a:r>
          </a:p>
          <a:p>
            <a:pPr algn="l"/>
            <a:endParaRPr lang="en-US" altLang="zh-CN" sz="2000">
              <a:solidFill>
                <a:srgbClr val="CC0000"/>
              </a:solidFill>
              <a:cs typeface="宋体" pitchFamily="2" charset="-122"/>
            </a:endParaRPr>
          </a:p>
          <a:p>
            <a:pPr algn="l"/>
            <a:r>
              <a:rPr lang="en-US" altLang="zh-CN" sz="2000">
                <a:solidFill>
                  <a:srgbClr val="CC0000"/>
                </a:solidFill>
                <a:cs typeface="宋体" pitchFamily="2" charset="-122"/>
              </a:rPr>
              <a:t>Most useful for</a:t>
            </a:r>
          </a:p>
          <a:p>
            <a:pPr algn="l"/>
            <a:r>
              <a:rPr lang="en-US" altLang="zh-CN" sz="2000">
                <a:solidFill>
                  <a:srgbClr val="CC0000"/>
                </a:solidFill>
                <a:cs typeface="宋体" pitchFamily="2" charset="-122"/>
              </a:rPr>
              <a:t>ambiguous queries</a:t>
            </a:r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5867400" y="4572000"/>
            <a:ext cx="26257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2000" b="1">
                <a:cs typeface="宋体" pitchFamily="2" charset="-122"/>
              </a:rPr>
              <a:t>Search preferences:</a:t>
            </a:r>
          </a:p>
          <a:p>
            <a:pPr algn="l"/>
            <a:r>
              <a:rPr lang="en-US" altLang="zh-CN" sz="2000">
                <a:cs typeface="宋体" pitchFamily="2" charset="-122"/>
              </a:rPr>
              <a:t>For Y, user prefers X</a:t>
            </a:r>
          </a:p>
          <a:p>
            <a:pPr algn="l"/>
            <a:r>
              <a:rPr lang="en-US" altLang="zh-CN" sz="2000">
                <a:latin typeface="Times New Roman" pitchFamily="18" charset="0"/>
                <a:cs typeface="Arial" charset="0"/>
              </a:rPr>
              <a:t>quotes</a:t>
            </a:r>
            <a:r>
              <a:rPr lang="en-US" altLang="zh-CN" sz="2000">
                <a:cs typeface="Arial" charset="0"/>
              </a:rPr>
              <a:t> → </a:t>
            </a:r>
            <a:r>
              <a:rPr lang="en-US" altLang="zh-CN" sz="2000" i="1">
                <a:latin typeface="Times New Roman" pitchFamily="18" charset="0"/>
                <a:cs typeface="Arial" charset="0"/>
              </a:rPr>
              <a:t>newcars.com</a:t>
            </a:r>
          </a:p>
          <a:p>
            <a:pPr algn="l"/>
            <a:endParaRPr lang="en-US" altLang="zh-CN" sz="2000">
              <a:latin typeface="Times New Roman" pitchFamily="18" charset="0"/>
              <a:cs typeface="Arial" charset="0"/>
            </a:endParaRPr>
          </a:p>
          <a:p>
            <a:pPr algn="l"/>
            <a:r>
              <a:rPr lang="en-US" altLang="zh-CN" sz="2000">
                <a:solidFill>
                  <a:srgbClr val="CC0000"/>
                </a:solidFill>
                <a:cs typeface="Arial" charset="0"/>
              </a:rPr>
              <a:t>Most useful for</a:t>
            </a:r>
          </a:p>
          <a:p>
            <a:pPr algn="l"/>
            <a:r>
              <a:rPr lang="en-US" altLang="zh-CN" sz="2000">
                <a:solidFill>
                  <a:srgbClr val="CC0000"/>
                </a:solidFill>
                <a:cs typeface="Arial" charset="0"/>
              </a:rPr>
              <a:t>recurring queries</a:t>
            </a:r>
            <a:endParaRPr lang="en-US" altLang="zh-CN" sz="2000">
              <a:solidFill>
                <a:srgbClr val="33CCCC"/>
              </a:solidFill>
              <a:cs typeface="宋体" pitchFamily="2" charset="-122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85800" y="1752600"/>
            <a:ext cx="4538663" cy="4876800"/>
            <a:chOff x="432" y="1104"/>
            <a:chExt cx="2859" cy="3072"/>
          </a:xfrm>
        </p:grpSpPr>
        <p:sp>
          <p:nvSpPr>
            <p:cNvPr id="90120" name="Text Box 8"/>
            <p:cNvSpPr txBox="1">
              <a:spLocks noChangeArrowheads="1"/>
            </p:cNvSpPr>
            <p:nvPr/>
          </p:nvSpPr>
          <p:spPr bwMode="auto">
            <a:xfrm>
              <a:off x="2557" y="1872"/>
              <a:ext cx="65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000">
                  <a:solidFill>
                    <a:srgbClr val="CC0000"/>
                  </a:solidFill>
                  <a:cs typeface="宋体" pitchFamily="2" charset="-122"/>
                </a:rPr>
                <a:t>session</a:t>
              </a:r>
            </a:p>
          </p:txBody>
        </p:sp>
        <p:sp>
          <p:nvSpPr>
            <p:cNvPr id="90125" name="AutoShape 13"/>
            <p:cNvSpPr>
              <a:spLocks noChangeArrowheads="1"/>
            </p:cNvSpPr>
            <p:nvPr/>
          </p:nvSpPr>
          <p:spPr bwMode="auto">
            <a:xfrm>
              <a:off x="432" y="1104"/>
              <a:ext cx="2112" cy="3072"/>
            </a:xfrm>
            <a:prstGeom prst="flowChartDocument">
              <a:avLst/>
            </a:prstGeom>
            <a:noFill/>
            <a:ln w="9525" algn="ctr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endParaRPr lang="en-US" altLang="zh-CN" sz="2000">
                <a:latin typeface="Times New Roman" pitchFamily="18" charset="0"/>
                <a:cs typeface="宋体" pitchFamily="2" charset="-122"/>
              </a:endParaRPr>
            </a:p>
            <a:p>
              <a:pPr algn="l"/>
              <a:r>
                <a:rPr lang="en-US" altLang="zh-CN" sz="2000">
                  <a:solidFill>
                    <a:srgbClr val="33CCCC"/>
                  </a:solidFill>
                  <a:cs typeface="宋体" pitchFamily="2" charset="-122"/>
                </a:rPr>
                <a:t>query</a:t>
              </a:r>
              <a:r>
                <a:rPr lang="en-US" altLang="zh-CN" sz="2000">
                  <a:latin typeface="Times New Roman" pitchFamily="18" charset="0"/>
                  <a:cs typeface="宋体" pitchFamily="2" charset="-122"/>
                </a:rPr>
                <a:t> champaign map</a:t>
              </a:r>
            </a:p>
            <a:p>
              <a:pPr algn="l"/>
              <a:r>
                <a:rPr lang="en-US" altLang="zh-CN" sz="2000">
                  <a:latin typeface="Times New Roman" pitchFamily="18" charset="0"/>
                  <a:cs typeface="宋体" pitchFamily="2" charset="-122"/>
                </a:rPr>
                <a:t>......</a:t>
              </a:r>
            </a:p>
            <a:p>
              <a:pPr algn="l"/>
              <a:r>
                <a:rPr lang="en-US" altLang="zh-CN" sz="2000">
                  <a:solidFill>
                    <a:srgbClr val="33CCCC"/>
                  </a:solidFill>
                  <a:cs typeface="宋体" pitchFamily="2" charset="-122"/>
                </a:rPr>
                <a:t>query</a:t>
              </a:r>
              <a:r>
                <a:rPr lang="en-US" altLang="zh-CN" sz="2000">
                  <a:latin typeface="Times New Roman" pitchFamily="18" charset="0"/>
                  <a:cs typeface="宋体" pitchFamily="2" charset="-122"/>
                </a:rPr>
                <a:t> jaguar</a:t>
              </a:r>
            </a:p>
            <a:p>
              <a:pPr algn="l"/>
              <a:r>
                <a:rPr lang="en-US" altLang="zh-CN" sz="2000">
                  <a:solidFill>
                    <a:srgbClr val="33CCCC"/>
                  </a:solidFill>
                  <a:cs typeface="宋体" pitchFamily="2" charset="-122"/>
                </a:rPr>
                <a:t>query</a:t>
              </a:r>
              <a:r>
                <a:rPr lang="en-US" altLang="zh-CN" sz="2000">
                  <a:latin typeface="Times New Roman" pitchFamily="18" charset="0"/>
                  <a:cs typeface="宋体" pitchFamily="2" charset="-122"/>
                </a:rPr>
                <a:t> champaign jaguar</a:t>
              </a:r>
            </a:p>
            <a:p>
              <a:pPr algn="l"/>
              <a:r>
                <a:rPr lang="en-US" altLang="zh-CN" sz="2000">
                  <a:solidFill>
                    <a:srgbClr val="33CCCC"/>
                  </a:solidFill>
                  <a:cs typeface="宋体" pitchFamily="2" charset="-122"/>
                </a:rPr>
                <a:t>click</a:t>
              </a:r>
              <a:r>
                <a:rPr lang="en-US" altLang="zh-CN" sz="2000">
                  <a:latin typeface="Times New Roman" pitchFamily="18" charset="0"/>
                  <a:cs typeface="宋体" pitchFamily="2" charset="-122"/>
                </a:rPr>
                <a:t>   </a:t>
              </a:r>
              <a:r>
                <a:rPr lang="en-US" altLang="zh-CN" sz="2000" i="1">
                  <a:latin typeface="Times New Roman" pitchFamily="18" charset="0"/>
                  <a:cs typeface="宋体" pitchFamily="2" charset="-122"/>
                </a:rPr>
                <a:t>champaign.il.auto.com</a:t>
              </a:r>
            </a:p>
            <a:p>
              <a:pPr algn="l"/>
              <a:r>
                <a:rPr lang="en-US" altLang="zh-CN" sz="2000">
                  <a:solidFill>
                    <a:srgbClr val="33CCCC"/>
                  </a:solidFill>
                  <a:cs typeface="宋体" pitchFamily="2" charset="-122"/>
                </a:rPr>
                <a:t>query</a:t>
              </a:r>
              <a:r>
                <a:rPr lang="en-US" altLang="zh-CN" sz="2000">
                  <a:latin typeface="Times New Roman" pitchFamily="18" charset="0"/>
                  <a:cs typeface="宋体" pitchFamily="2" charset="-122"/>
                </a:rPr>
                <a:t> jaguar quotes</a:t>
              </a:r>
            </a:p>
            <a:p>
              <a:pPr algn="l"/>
              <a:r>
                <a:rPr lang="en-US" altLang="zh-CN" sz="2000">
                  <a:solidFill>
                    <a:srgbClr val="33CCCC"/>
                  </a:solidFill>
                  <a:cs typeface="宋体" pitchFamily="2" charset="-122"/>
                </a:rPr>
                <a:t>click</a:t>
              </a:r>
              <a:r>
                <a:rPr lang="en-US" altLang="zh-CN" sz="2000">
                  <a:latin typeface="Times New Roman" pitchFamily="18" charset="0"/>
                  <a:cs typeface="宋体" pitchFamily="2" charset="-122"/>
                </a:rPr>
                <a:t>   </a:t>
              </a:r>
              <a:r>
                <a:rPr lang="en-US" altLang="zh-CN" sz="2000" i="1">
                  <a:latin typeface="Times New Roman" pitchFamily="18" charset="0"/>
                  <a:cs typeface="宋体" pitchFamily="2" charset="-122"/>
                </a:rPr>
                <a:t>newcars.com</a:t>
              </a:r>
            </a:p>
            <a:p>
              <a:pPr algn="l"/>
              <a:r>
                <a:rPr lang="en-US" altLang="zh-CN" sz="2000">
                  <a:latin typeface="Times New Roman" pitchFamily="18" charset="0"/>
                  <a:cs typeface="宋体" pitchFamily="2" charset="-122"/>
                </a:rPr>
                <a:t>......</a:t>
              </a:r>
            </a:p>
            <a:p>
              <a:pPr algn="l"/>
              <a:r>
                <a:rPr lang="en-US" altLang="zh-CN" sz="2000">
                  <a:solidFill>
                    <a:srgbClr val="33CCCC"/>
                  </a:solidFill>
                  <a:cs typeface="宋体" pitchFamily="2" charset="-122"/>
                </a:rPr>
                <a:t>query</a:t>
              </a:r>
              <a:r>
                <a:rPr lang="en-US" altLang="zh-CN" sz="2000">
                  <a:latin typeface="Times New Roman" pitchFamily="18" charset="0"/>
                  <a:cs typeface="宋体" pitchFamily="2" charset="-122"/>
                </a:rPr>
                <a:t> yahoo mail</a:t>
              </a:r>
            </a:p>
            <a:p>
              <a:pPr algn="l"/>
              <a:r>
                <a:rPr lang="en-US" altLang="zh-CN" sz="2000">
                  <a:latin typeface="Times New Roman" pitchFamily="18" charset="0"/>
                  <a:cs typeface="宋体" pitchFamily="2" charset="-122"/>
                </a:rPr>
                <a:t>......</a:t>
              </a:r>
            </a:p>
            <a:p>
              <a:pPr algn="l"/>
              <a:r>
                <a:rPr lang="en-US" altLang="zh-CN" sz="2000">
                  <a:solidFill>
                    <a:srgbClr val="33CCCC"/>
                  </a:solidFill>
                  <a:cs typeface="宋体" pitchFamily="2" charset="-122"/>
                </a:rPr>
                <a:t>query</a:t>
              </a:r>
              <a:r>
                <a:rPr lang="en-US" altLang="zh-CN" sz="2000">
                  <a:latin typeface="Times New Roman" pitchFamily="18" charset="0"/>
                  <a:cs typeface="宋体" pitchFamily="2" charset="-122"/>
                </a:rPr>
                <a:t> jaguar quotes</a:t>
              </a:r>
            </a:p>
            <a:p>
              <a:pPr algn="l"/>
              <a:r>
                <a:rPr lang="en-US" altLang="zh-CN" sz="2000">
                  <a:solidFill>
                    <a:srgbClr val="33CCCC"/>
                  </a:solidFill>
                  <a:cs typeface="宋体" pitchFamily="2" charset="-122"/>
                </a:rPr>
                <a:t>click</a:t>
              </a:r>
              <a:r>
                <a:rPr lang="en-US" altLang="zh-CN" sz="2000">
                  <a:latin typeface="Times New Roman" pitchFamily="18" charset="0"/>
                  <a:cs typeface="宋体" pitchFamily="2" charset="-122"/>
                </a:rPr>
                <a:t>   </a:t>
              </a:r>
              <a:r>
                <a:rPr lang="en-US" altLang="zh-CN" sz="2000" i="1">
                  <a:latin typeface="Times New Roman" pitchFamily="18" charset="0"/>
                  <a:cs typeface="宋体" pitchFamily="2" charset="-122"/>
                </a:rPr>
                <a:t>newcars.com</a:t>
              </a:r>
              <a:endParaRPr lang="en-US" altLang="zh-CN" sz="2000">
                <a:latin typeface="Times New Roman" pitchFamily="18" charset="0"/>
                <a:cs typeface="宋体" pitchFamily="2" charset="-122"/>
              </a:endParaRPr>
            </a:p>
          </p:txBody>
        </p:sp>
        <p:sp>
          <p:nvSpPr>
            <p:cNvPr id="90126" name="Text Box 14"/>
            <p:cNvSpPr txBox="1">
              <a:spLocks noChangeArrowheads="1"/>
            </p:cNvSpPr>
            <p:nvPr/>
          </p:nvSpPr>
          <p:spPr bwMode="auto">
            <a:xfrm>
              <a:off x="2544" y="2774"/>
              <a:ext cx="4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000">
                  <a:solidFill>
                    <a:srgbClr val="CC0000"/>
                  </a:solidFill>
                  <a:cs typeface="宋体" pitchFamily="2" charset="-122"/>
                </a:rPr>
                <a:t>noise</a:t>
              </a:r>
            </a:p>
          </p:txBody>
        </p:sp>
        <p:sp>
          <p:nvSpPr>
            <p:cNvPr id="90127" name="Text Box 15"/>
            <p:cNvSpPr txBox="1">
              <a:spLocks noChangeArrowheads="1"/>
            </p:cNvSpPr>
            <p:nvPr/>
          </p:nvSpPr>
          <p:spPr bwMode="auto">
            <a:xfrm>
              <a:off x="2544" y="3158"/>
              <a:ext cx="74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2000">
                  <a:solidFill>
                    <a:srgbClr val="CC0000"/>
                  </a:solidFill>
                  <a:cs typeface="宋体" pitchFamily="2" charset="-122"/>
                </a:rPr>
                <a:t>recurring</a:t>
              </a:r>
            </a:p>
            <a:p>
              <a:pPr algn="l"/>
              <a:r>
                <a:rPr lang="en-US" altLang="zh-CN" sz="2000">
                  <a:solidFill>
                    <a:srgbClr val="CC0000"/>
                  </a:solidFill>
                  <a:cs typeface="宋体" pitchFamily="2" charset="-122"/>
                </a:rPr>
                <a:t>query</a:t>
              </a:r>
            </a:p>
          </p:txBody>
        </p:sp>
        <p:sp>
          <p:nvSpPr>
            <p:cNvPr id="90128" name="Text Box 16"/>
            <p:cNvSpPr txBox="1">
              <a:spLocks noChangeArrowheads="1"/>
            </p:cNvSpPr>
            <p:nvPr/>
          </p:nvSpPr>
          <p:spPr bwMode="auto">
            <a:xfrm>
              <a:off x="593" y="3744"/>
              <a:ext cx="1519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000">
                  <a:cs typeface="宋体" pitchFamily="2" charset="-122"/>
                </a:rPr>
                <a:t>avg 80 queries / mo</a:t>
              </a: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Keynote, AIRS 2010, Taipei, Dec. 2, 2010  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2" grpId="0"/>
      <p:bldP spid="901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F3565-9ADC-436E-B45F-F3DEE34EEA86}" type="slidenum">
              <a:rPr lang="en-US" altLang="zh-CN"/>
              <a:pPr/>
              <a:t>29</a:t>
            </a:fld>
            <a:endParaRPr lang="en-US" altLang="zh-CN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066800"/>
          </a:xfrm>
        </p:spPr>
        <p:txBody>
          <a:bodyPr/>
          <a:lstStyle/>
          <a:p>
            <a:r>
              <a:rPr lang="en-US" altLang="zh-CN" dirty="0" smtClean="0"/>
              <a:t>Estimate Query Language Model using the Entire Search History</a:t>
            </a:r>
            <a:endParaRPr lang="en-US" altLang="zh-CN" dirty="0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533400" y="1905000"/>
            <a:ext cx="1219200" cy="458788"/>
          </a:xfrm>
          <a:prstGeom prst="rect">
            <a:avLst/>
          </a:prstGeom>
          <a:noFill/>
          <a:ln w="25400" algn="ctr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2000">
                <a:cs typeface="宋体" pitchFamily="2" charset="-122"/>
              </a:rPr>
              <a:t>q</a:t>
            </a:r>
            <a:r>
              <a:rPr lang="en-US" altLang="zh-CN" sz="2000" baseline="-25000">
                <a:cs typeface="宋体" pitchFamily="2" charset="-122"/>
              </a:rPr>
              <a:t>1</a:t>
            </a:r>
            <a:r>
              <a:rPr lang="en-US" altLang="zh-CN" sz="2000">
                <a:cs typeface="宋体" pitchFamily="2" charset="-122"/>
              </a:rPr>
              <a:t>D</a:t>
            </a:r>
            <a:r>
              <a:rPr lang="en-US" altLang="zh-CN" sz="2000" baseline="-25000">
                <a:cs typeface="宋体" pitchFamily="2" charset="-122"/>
              </a:rPr>
              <a:t>1</a:t>
            </a:r>
            <a:r>
              <a:rPr lang="en-US" altLang="zh-CN" sz="2000">
                <a:cs typeface="宋体" pitchFamily="2" charset="-122"/>
              </a:rPr>
              <a:t>C</a:t>
            </a:r>
            <a:r>
              <a:rPr lang="en-US" altLang="zh-CN" sz="2000" baseline="-25000">
                <a:cs typeface="宋体" pitchFamily="2" charset="-122"/>
              </a:rPr>
              <a:t>1</a:t>
            </a: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900113" y="1535113"/>
            <a:ext cx="4460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>
                <a:cs typeface="宋体" pitchFamily="2" charset="-122"/>
              </a:rPr>
              <a:t>S</a:t>
            </a:r>
            <a:r>
              <a:rPr lang="en-US" altLang="zh-CN" sz="2000" baseline="-25000">
                <a:cs typeface="宋体" pitchFamily="2" charset="-122"/>
              </a:rPr>
              <a:t>1</a:t>
            </a:r>
            <a:endParaRPr lang="en-US" altLang="zh-CN" baseline="-25000">
              <a:cs typeface="宋体" pitchFamily="2" charset="-122"/>
            </a:endParaRPr>
          </a:p>
        </p:txBody>
      </p:sp>
      <p:grpSp>
        <p:nvGrpSpPr>
          <p:cNvPr id="2" name="Group 106"/>
          <p:cNvGrpSpPr>
            <a:grpSpLocks/>
          </p:cNvGrpSpPr>
          <p:nvPr/>
        </p:nvGrpSpPr>
        <p:grpSpPr bwMode="auto">
          <a:xfrm>
            <a:off x="838200" y="2362200"/>
            <a:ext cx="609600" cy="1009650"/>
            <a:chOff x="528" y="1488"/>
            <a:chExt cx="384" cy="636"/>
          </a:xfrm>
        </p:grpSpPr>
        <p:sp>
          <p:nvSpPr>
            <p:cNvPr id="139270" name="Line 6"/>
            <p:cNvSpPr>
              <a:spLocks noChangeShapeType="1"/>
            </p:cNvSpPr>
            <p:nvPr/>
          </p:nvSpPr>
          <p:spPr bwMode="auto">
            <a:xfrm>
              <a:off x="528" y="1488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271" name="Line 7"/>
            <p:cNvSpPr>
              <a:spLocks noChangeShapeType="1"/>
            </p:cNvSpPr>
            <p:nvPr/>
          </p:nvSpPr>
          <p:spPr bwMode="auto">
            <a:xfrm flipH="1">
              <a:off x="720" y="1488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272" name="Line 8"/>
            <p:cNvSpPr>
              <a:spLocks noChangeShapeType="1"/>
            </p:cNvSpPr>
            <p:nvPr/>
          </p:nvSpPr>
          <p:spPr bwMode="auto">
            <a:xfrm>
              <a:off x="720" y="148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139273" name="Picture 9" descr="circled_plu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6" y="1584"/>
              <a:ext cx="300" cy="300"/>
            </a:xfrm>
            <a:prstGeom prst="rect">
              <a:avLst/>
            </a:prstGeom>
            <a:noFill/>
          </p:spPr>
        </p:pic>
        <p:sp>
          <p:nvSpPr>
            <p:cNvPr id="139274" name="Text Box 10"/>
            <p:cNvSpPr txBox="1">
              <a:spLocks noChangeArrowheads="1"/>
            </p:cNvSpPr>
            <p:nvPr/>
          </p:nvSpPr>
          <p:spPr bwMode="auto">
            <a:xfrm>
              <a:off x="528" y="1872"/>
              <a:ext cx="330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altLang="zh-CN" sz="2000" dirty="0">
                  <a:cs typeface="Arial" charset="0"/>
                </a:rPr>
                <a:t>θ</a:t>
              </a:r>
              <a:r>
                <a:rPr lang="en-US" altLang="zh-CN" baseline="-25000" dirty="0">
                  <a:cs typeface="Arial" charset="0"/>
                </a:rPr>
                <a:t>S</a:t>
              </a:r>
              <a:r>
                <a:rPr lang="en-US" altLang="zh-CN" baseline="-40000" dirty="0">
                  <a:cs typeface="Arial" charset="0"/>
                </a:rPr>
                <a:t>1</a:t>
              </a:r>
              <a:endParaRPr lang="el-GR" altLang="zh-CN" baseline="-40000" dirty="0">
                <a:cs typeface="Arial" charset="0"/>
              </a:endParaRPr>
            </a:p>
          </p:txBody>
        </p:sp>
      </p:grpSp>
      <p:sp>
        <p:nvSpPr>
          <p:cNvPr id="139275" name="Rectangle 11"/>
          <p:cNvSpPr>
            <a:spLocks noChangeArrowheads="1"/>
          </p:cNvSpPr>
          <p:nvPr/>
        </p:nvSpPr>
        <p:spPr bwMode="auto">
          <a:xfrm>
            <a:off x="2209800" y="1905000"/>
            <a:ext cx="1219200" cy="458788"/>
          </a:xfrm>
          <a:prstGeom prst="rect">
            <a:avLst/>
          </a:prstGeom>
          <a:noFill/>
          <a:ln w="25400" algn="ctr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2000">
                <a:cs typeface="宋体" pitchFamily="2" charset="-122"/>
              </a:rPr>
              <a:t>q</a:t>
            </a:r>
            <a:r>
              <a:rPr lang="en-US" altLang="zh-CN" sz="2000" baseline="-25000">
                <a:cs typeface="宋体" pitchFamily="2" charset="-122"/>
              </a:rPr>
              <a:t>2</a:t>
            </a:r>
            <a:r>
              <a:rPr lang="en-US" altLang="zh-CN" sz="2000">
                <a:cs typeface="宋体" pitchFamily="2" charset="-122"/>
              </a:rPr>
              <a:t>D</a:t>
            </a:r>
            <a:r>
              <a:rPr lang="en-US" altLang="zh-CN" sz="2000" baseline="-25000">
                <a:cs typeface="宋体" pitchFamily="2" charset="-122"/>
              </a:rPr>
              <a:t>2</a:t>
            </a:r>
            <a:r>
              <a:rPr lang="en-US" altLang="zh-CN" sz="2000">
                <a:cs typeface="宋体" pitchFamily="2" charset="-122"/>
              </a:rPr>
              <a:t>C</a:t>
            </a:r>
            <a:r>
              <a:rPr lang="en-US" altLang="zh-CN" sz="2000" baseline="-25000">
                <a:cs typeface="宋体" pitchFamily="2" charset="-122"/>
              </a:rPr>
              <a:t>2</a:t>
            </a:r>
          </a:p>
        </p:txBody>
      </p:sp>
      <p:sp>
        <p:nvSpPr>
          <p:cNvPr id="139276" name="Text Box 12"/>
          <p:cNvSpPr txBox="1">
            <a:spLocks noChangeArrowheads="1"/>
          </p:cNvSpPr>
          <p:nvPr/>
        </p:nvSpPr>
        <p:spPr bwMode="auto">
          <a:xfrm>
            <a:off x="2624138" y="1535113"/>
            <a:ext cx="438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>
                <a:cs typeface="宋体" pitchFamily="2" charset="-122"/>
              </a:rPr>
              <a:t>S</a:t>
            </a:r>
            <a:r>
              <a:rPr lang="en-US" altLang="zh-CN" baseline="-25000">
                <a:cs typeface="宋体" pitchFamily="2" charset="-122"/>
              </a:rPr>
              <a:t>2</a:t>
            </a:r>
          </a:p>
        </p:txBody>
      </p:sp>
      <p:grpSp>
        <p:nvGrpSpPr>
          <p:cNvPr id="3" name="Group 107"/>
          <p:cNvGrpSpPr>
            <a:grpSpLocks/>
          </p:cNvGrpSpPr>
          <p:nvPr/>
        </p:nvGrpSpPr>
        <p:grpSpPr bwMode="auto">
          <a:xfrm>
            <a:off x="2559048" y="2362200"/>
            <a:ext cx="609600" cy="993775"/>
            <a:chOff x="1612" y="1488"/>
            <a:chExt cx="384" cy="626"/>
          </a:xfrm>
        </p:grpSpPr>
        <p:sp>
          <p:nvSpPr>
            <p:cNvPr id="139277" name="Line 13"/>
            <p:cNvSpPr>
              <a:spLocks noChangeShapeType="1"/>
            </p:cNvSpPr>
            <p:nvPr/>
          </p:nvSpPr>
          <p:spPr bwMode="auto">
            <a:xfrm>
              <a:off x="1612" y="1488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278" name="Line 14"/>
            <p:cNvSpPr>
              <a:spLocks noChangeShapeType="1"/>
            </p:cNvSpPr>
            <p:nvPr/>
          </p:nvSpPr>
          <p:spPr bwMode="auto">
            <a:xfrm flipH="1">
              <a:off x="1804" y="1488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279" name="Line 15"/>
            <p:cNvSpPr>
              <a:spLocks noChangeShapeType="1"/>
            </p:cNvSpPr>
            <p:nvPr/>
          </p:nvSpPr>
          <p:spPr bwMode="auto">
            <a:xfrm>
              <a:off x="1804" y="148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139280" name="Picture 16" descr="circled_plu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60" y="1584"/>
              <a:ext cx="300" cy="300"/>
            </a:xfrm>
            <a:prstGeom prst="rect">
              <a:avLst/>
            </a:prstGeom>
            <a:noFill/>
          </p:spPr>
        </p:pic>
        <p:sp>
          <p:nvSpPr>
            <p:cNvPr id="139281" name="Text Box 17"/>
            <p:cNvSpPr txBox="1">
              <a:spLocks noChangeArrowheads="1"/>
            </p:cNvSpPr>
            <p:nvPr/>
          </p:nvSpPr>
          <p:spPr bwMode="auto">
            <a:xfrm>
              <a:off x="1632" y="1862"/>
              <a:ext cx="330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altLang="zh-CN" sz="2000" dirty="0">
                  <a:cs typeface="Arial" charset="0"/>
                </a:rPr>
                <a:t>θ</a:t>
              </a:r>
              <a:r>
                <a:rPr lang="en-US" altLang="zh-CN" baseline="-25000" dirty="0">
                  <a:cs typeface="Arial" charset="0"/>
                </a:rPr>
                <a:t>S</a:t>
              </a:r>
              <a:r>
                <a:rPr lang="en-US" altLang="zh-CN" baseline="-40000" dirty="0">
                  <a:cs typeface="Arial" charset="0"/>
                </a:rPr>
                <a:t>2</a:t>
              </a:r>
              <a:endParaRPr lang="el-GR" altLang="zh-CN" baseline="-40000" dirty="0">
                <a:cs typeface="Arial" charset="0"/>
              </a:endParaRPr>
            </a:p>
          </p:txBody>
        </p:sp>
      </p:grpSp>
      <p:sp>
        <p:nvSpPr>
          <p:cNvPr id="139282" name="Text Box 18"/>
          <p:cNvSpPr txBox="1">
            <a:spLocks noChangeArrowheads="1"/>
          </p:cNvSpPr>
          <p:nvPr/>
        </p:nvSpPr>
        <p:spPr bwMode="auto">
          <a:xfrm>
            <a:off x="3886200" y="1843088"/>
            <a:ext cx="3937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>
                <a:cs typeface="宋体" pitchFamily="2" charset="-122"/>
              </a:rPr>
              <a:t>...</a:t>
            </a:r>
          </a:p>
        </p:txBody>
      </p:sp>
      <p:sp>
        <p:nvSpPr>
          <p:cNvPr id="139283" name="Rectangle 19"/>
          <p:cNvSpPr>
            <a:spLocks noChangeArrowheads="1"/>
          </p:cNvSpPr>
          <p:nvPr/>
        </p:nvSpPr>
        <p:spPr bwMode="auto">
          <a:xfrm>
            <a:off x="4572000" y="1893888"/>
            <a:ext cx="1295400" cy="458787"/>
          </a:xfrm>
          <a:prstGeom prst="rect">
            <a:avLst/>
          </a:prstGeom>
          <a:noFill/>
          <a:ln w="25400" algn="ctr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2000">
                <a:cs typeface="宋体" pitchFamily="2" charset="-122"/>
              </a:rPr>
              <a:t>q</a:t>
            </a:r>
            <a:r>
              <a:rPr lang="en-US" altLang="zh-CN" sz="2000" baseline="-25000">
                <a:cs typeface="宋体" pitchFamily="2" charset="-122"/>
              </a:rPr>
              <a:t>t-1</a:t>
            </a:r>
            <a:r>
              <a:rPr lang="en-US" altLang="zh-CN" sz="2000">
                <a:cs typeface="宋体" pitchFamily="2" charset="-122"/>
              </a:rPr>
              <a:t>D</a:t>
            </a:r>
            <a:r>
              <a:rPr lang="en-US" altLang="zh-CN" sz="2000" baseline="-25000">
                <a:cs typeface="宋体" pitchFamily="2" charset="-122"/>
              </a:rPr>
              <a:t>t-1</a:t>
            </a:r>
            <a:r>
              <a:rPr lang="en-US" altLang="zh-CN" sz="2000">
                <a:cs typeface="宋体" pitchFamily="2" charset="-122"/>
              </a:rPr>
              <a:t>C</a:t>
            </a:r>
            <a:r>
              <a:rPr lang="en-US" altLang="zh-CN" sz="2000" baseline="-25000">
                <a:cs typeface="宋体" pitchFamily="2" charset="-122"/>
              </a:rPr>
              <a:t>t-1</a:t>
            </a:r>
          </a:p>
        </p:txBody>
      </p:sp>
      <p:sp>
        <p:nvSpPr>
          <p:cNvPr id="139284" name="Text Box 20"/>
          <p:cNvSpPr txBox="1">
            <a:spLocks noChangeArrowheads="1"/>
          </p:cNvSpPr>
          <p:nvPr/>
        </p:nvSpPr>
        <p:spPr bwMode="auto">
          <a:xfrm>
            <a:off x="4951413" y="1524000"/>
            <a:ext cx="5318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>
                <a:cs typeface="宋体" pitchFamily="2" charset="-122"/>
              </a:rPr>
              <a:t>S</a:t>
            </a:r>
            <a:r>
              <a:rPr lang="en-US" altLang="zh-CN" baseline="-25000">
                <a:cs typeface="宋体" pitchFamily="2" charset="-122"/>
              </a:rPr>
              <a:t>t-1</a:t>
            </a:r>
          </a:p>
        </p:txBody>
      </p:sp>
      <p:grpSp>
        <p:nvGrpSpPr>
          <p:cNvPr id="4" name="Group 108"/>
          <p:cNvGrpSpPr>
            <a:grpSpLocks/>
          </p:cNvGrpSpPr>
          <p:nvPr/>
        </p:nvGrpSpPr>
        <p:grpSpPr bwMode="auto">
          <a:xfrm>
            <a:off x="4876800" y="2351088"/>
            <a:ext cx="676275" cy="1017587"/>
            <a:chOff x="3072" y="1481"/>
            <a:chExt cx="426" cy="641"/>
          </a:xfrm>
        </p:grpSpPr>
        <p:sp>
          <p:nvSpPr>
            <p:cNvPr id="139285" name="Line 21"/>
            <p:cNvSpPr>
              <a:spLocks noChangeShapeType="1"/>
            </p:cNvSpPr>
            <p:nvPr/>
          </p:nvSpPr>
          <p:spPr bwMode="auto">
            <a:xfrm>
              <a:off x="3107" y="1481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286" name="Line 22"/>
            <p:cNvSpPr>
              <a:spLocks noChangeShapeType="1"/>
            </p:cNvSpPr>
            <p:nvPr/>
          </p:nvSpPr>
          <p:spPr bwMode="auto">
            <a:xfrm flipH="1">
              <a:off x="3299" y="1481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9287" name="Line 23"/>
            <p:cNvSpPr>
              <a:spLocks noChangeShapeType="1"/>
            </p:cNvSpPr>
            <p:nvPr/>
          </p:nvSpPr>
          <p:spPr bwMode="auto">
            <a:xfrm>
              <a:off x="3299" y="1481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139288" name="Picture 24" descr="circled_plu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55" y="1577"/>
              <a:ext cx="300" cy="300"/>
            </a:xfrm>
            <a:prstGeom prst="rect">
              <a:avLst/>
            </a:prstGeom>
            <a:noFill/>
          </p:spPr>
        </p:pic>
        <p:sp>
          <p:nvSpPr>
            <p:cNvPr id="139289" name="Text Box 25"/>
            <p:cNvSpPr txBox="1">
              <a:spLocks noChangeArrowheads="1"/>
            </p:cNvSpPr>
            <p:nvPr/>
          </p:nvSpPr>
          <p:spPr bwMode="auto">
            <a:xfrm>
              <a:off x="3072" y="1872"/>
              <a:ext cx="426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altLang="zh-CN" sz="2000" dirty="0">
                  <a:cs typeface="Arial" charset="0"/>
                </a:rPr>
                <a:t>θ</a:t>
              </a:r>
              <a:r>
                <a:rPr lang="en-US" altLang="zh-CN" baseline="-25000" dirty="0">
                  <a:cs typeface="Arial" charset="0"/>
                </a:rPr>
                <a:t>S</a:t>
              </a:r>
              <a:r>
                <a:rPr lang="en-US" altLang="zh-CN" baseline="-40000" dirty="0">
                  <a:cs typeface="Arial" charset="0"/>
                </a:rPr>
                <a:t>t-1</a:t>
              </a:r>
              <a:endParaRPr lang="el-GR" altLang="zh-CN" baseline="-40000" dirty="0">
                <a:cs typeface="Arial" charset="0"/>
              </a:endParaRPr>
            </a:p>
          </p:txBody>
        </p:sp>
      </p:grpSp>
      <p:sp>
        <p:nvSpPr>
          <p:cNvPr id="139298" name="Text Box 34"/>
          <p:cNvSpPr txBox="1">
            <a:spLocks noChangeArrowheads="1"/>
          </p:cNvSpPr>
          <p:nvPr/>
        </p:nvSpPr>
        <p:spPr bwMode="auto">
          <a:xfrm>
            <a:off x="3048000" y="3962400"/>
            <a:ext cx="45557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zh-CN" sz="2000" dirty="0">
                <a:cs typeface="Arial" charset="0"/>
              </a:rPr>
              <a:t>θ</a:t>
            </a:r>
            <a:r>
              <a:rPr lang="en-US" altLang="zh-CN" baseline="-25000" dirty="0">
                <a:cs typeface="Arial" charset="0"/>
              </a:rPr>
              <a:t>H</a:t>
            </a:r>
            <a:endParaRPr lang="el-GR" altLang="zh-CN" baseline="-25000" dirty="0">
              <a:cs typeface="Arial" charset="0"/>
            </a:endParaRPr>
          </a:p>
        </p:txBody>
      </p:sp>
      <p:sp>
        <p:nvSpPr>
          <p:cNvPr id="139299" name="Line 35"/>
          <p:cNvSpPr>
            <a:spLocks noChangeShapeType="1"/>
          </p:cNvSpPr>
          <p:nvPr/>
        </p:nvSpPr>
        <p:spPr bwMode="auto">
          <a:xfrm>
            <a:off x="1143000" y="2895600"/>
            <a:ext cx="2133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9300" name="Line 36"/>
          <p:cNvSpPr>
            <a:spLocks noChangeShapeType="1"/>
          </p:cNvSpPr>
          <p:nvPr/>
        </p:nvSpPr>
        <p:spPr bwMode="auto">
          <a:xfrm flipV="1">
            <a:off x="3352800" y="2895600"/>
            <a:ext cx="1905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9301" name="Line 37"/>
          <p:cNvSpPr>
            <a:spLocks noChangeShapeType="1"/>
          </p:cNvSpPr>
          <p:nvPr/>
        </p:nvSpPr>
        <p:spPr bwMode="auto">
          <a:xfrm>
            <a:off x="2895600" y="2895600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39302" name="Picture 38" descr="circled_pl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429000"/>
            <a:ext cx="476250" cy="476250"/>
          </a:xfrm>
          <a:prstGeom prst="rect">
            <a:avLst/>
          </a:prstGeom>
          <a:noFill/>
        </p:spPr>
      </p:pic>
      <p:sp>
        <p:nvSpPr>
          <p:cNvPr id="139291" name="Rectangle 27"/>
          <p:cNvSpPr>
            <a:spLocks noChangeArrowheads="1"/>
          </p:cNvSpPr>
          <p:nvPr/>
        </p:nvSpPr>
        <p:spPr bwMode="auto">
          <a:xfrm>
            <a:off x="6781800" y="1970088"/>
            <a:ext cx="1295400" cy="458787"/>
          </a:xfrm>
          <a:prstGeom prst="rect">
            <a:avLst/>
          </a:prstGeom>
          <a:noFill/>
          <a:ln w="25400" algn="ctr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2000">
                <a:cs typeface="宋体" pitchFamily="2" charset="-122"/>
              </a:rPr>
              <a:t>q</a:t>
            </a:r>
            <a:r>
              <a:rPr lang="en-US" altLang="zh-CN" sz="2000" baseline="-25000">
                <a:cs typeface="宋体" pitchFamily="2" charset="-122"/>
              </a:rPr>
              <a:t>t</a:t>
            </a:r>
            <a:r>
              <a:rPr lang="en-US" altLang="zh-CN" sz="2000">
                <a:cs typeface="宋体" pitchFamily="2" charset="-122"/>
              </a:rPr>
              <a:t>D</a:t>
            </a:r>
            <a:r>
              <a:rPr lang="en-US" altLang="zh-CN" sz="2000" baseline="-25000">
                <a:cs typeface="宋体" pitchFamily="2" charset="-122"/>
              </a:rPr>
              <a:t>t</a:t>
            </a:r>
          </a:p>
        </p:txBody>
      </p:sp>
      <p:sp>
        <p:nvSpPr>
          <p:cNvPr id="139292" name="Text Box 28"/>
          <p:cNvSpPr txBox="1">
            <a:spLocks noChangeArrowheads="1"/>
          </p:cNvSpPr>
          <p:nvPr/>
        </p:nvSpPr>
        <p:spPr bwMode="auto">
          <a:xfrm>
            <a:off x="7227888" y="1600200"/>
            <a:ext cx="3968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>
                <a:cs typeface="宋体" pitchFamily="2" charset="-122"/>
              </a:rPr>
              <a:t>S</a:t>
            </a:r>
            <a:r>
              <a:rPr lang="en-US" altLang="zh-CN" baseline="-25000">
                <a:cs typeface="宋体" pitchFamily="2" charset="-122"/>
              </a:rPr>
              <a:t>t</a:t>
            </a:r>
          </a:p>
        </p:txBody>
      </p:sp>
      <p:sp>
        <p:nvSpPr>
          <p:cNvPr id="139303" name="Text Box 39"/>
          <p:cNvSpPr txBox="1">
            <a:spLocks noChangeArrowheads="1"/>
          </p:cNvSpPr>
          <p:nvPr/>
        </p:nvSpPr>
        <p:spPr bwMode="auto">
          <a:xfrm>
            <a:off x="7162800" y="3352800"/>
            <a:ext cx="4730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zh-CN" sz="2000">
                <a:cs typeface="Arial" charset="0"/>
              </a:rPr>
              <a:t>θ</a:t>
            </a:r>
            <a:r>
              <a:rPr lang="en-US" altLang="zh-CN">
                <a:cs typeface="Arial" charset="0"/>
              </a:rPr>
              <a:t>q</a:t>
            </a:r>
            <a:endParaRPr lang="el-GR" altLang="zh-CN" baseline="-25000">
              <a:cs typeface="Arial" charset="0"/>
            </a:endParaRPr>
          </a:p>
        </p:txBody>
      </p:sp>
      <p:sp>
        <p:nvSpPr>
          <p:cNvPr id="139304" name="Line 40"/>
          <p:cNvSpPr>
            <a:spLocks noChangeShapeType="1"/>
          </p:cNvSpPr>
          <p:nvPr/>
        </p:nvSpPr>
        <p:spPr bwMode="auto">
          <a:xfrm>
            <a:off x="7391400" y="2438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214"/>
          <p:cNvGrpSpPr>
            <a:grpSpLocks/>
          </p:cNvGrpSpPr>
          <p:nvPr/>
        </p:nvGrpSpPr>
        <p:grpSpPr bwMode="auto">
          <a:xfrm>
            <a:off x="5089525" y="4343400"/>
            <a:ext cx="609600" cy="857250"/>
            <a:chOff x="3206" y="2736"/>
            <a:chExt cx="384" cy="540"/>
          </a:xfrm>
        </p:grpSpPr>
        <p:sp>
          <p:nvSpPr>
            <p:cNvPr id="139313" name="Text Box 49"/>
            <p:cNvSpPr txBox="1">
              <a:spLocks noChangeArrowheads="1"/>
            </p:cNvSpPr>
            <p:nvPr/>
          </p:nvSpPr>
          <p:spPr bwMode="auto">
            <a:xfrm>
              <a:off x="3206" y="3024"/>
              <a:ext cx="384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altLang="zh-CN" sz="2000" dirty="0">
                  <a:cs typeface="Arial" charset="0"/>
                </a:rPr>
                <a:t>θ</a:t>
              </a:r>
              <a:r>
                <a:rPr lang="en-US" altLang="zh-CN" baseline="-25000" dirty="0">
                  <a:cs typeface="Arial" charset="0"/>
                </a:rPr>
                <a:t>q,H</a:t>
              </a:r>
              <a:endParaRPr lang="el-GR" altLang="zh-CN" baseline="-25000" dirty="0">
                <a:cs typeface="Arial" charset="0"/>
              </a:endParaRPr>
            </a:p>
          </p:txBody>
        </p:sp>
        <p:pic>
          <p:nvPicPr>
            <p:cNvPr id="139314" name="Picture 50" descr="circled_plu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64" y="2736"/>
              <a:ext cx="300" cy="300"/>
            </a:xfrm>
            <a:prstGeom prst="rect">
              <a:avLst/>
            </a:prstGeom>
            <a:noFill/>
          </p:spPr>
        </p:pic>
      </p:grpSp>
      <p:sp>
        <p:nvSpPr>
          <p:cNvPr id="139318" name="Text Box 54"/>
          <p:cNvSpPr txBox="1">
            <a:spLocks noChangeArrowheads="1"/>
          </p:cNvSpPr>
          <p:nvPr/>
        </p:nvSpPr>
        <p:spPr bwMode="auto">
          <a:xfrm>
            <a:off x="1752600" y="3124200"/>
            <a:ext cx="584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zh-CN" sz="2000">
                <a:solidFill>
                  <a:srgbClr val="CC0000"/>
                </a:solidFill>
                <a:cs typeface="Arial" charset="0"/>
              </a:rPr>
              <a:t>λ</a:t>
            </a:r>
            <a:r>
              <a:rPr lang="en-US" altLang="zh-CN" sz="2000" baseline="-25000">
                <a:solidFill>
                  <a:srgbClr val="CC0000"/>
                </a:solidFill>
                <a:cs typeface="Arial" charset="0"/>
              </a:rPr>
              <a:t>1</a:t>
            </a:r>
            <a:r>
              <a:rPr lang="en-US" altLang="zh-CN" sz="2400">
                <a:solidFill>
                  <a:srgbClr val="CC0000"/>
                </a:solidFill>
                <a:cs typeface="宋体" pitchFamily="2" charset="-122"/>
              </a:rPr>
              <a:t>?</a:t>
            </a:r>
          </a:p>
        </p:txBody>
      </p:sp>
      <p:sp>
        <p:nvSpPr>
          <p:cNvPr id="139320" name="Text Box 56"/>
          <p:cNvSpPr txBox="1">
            <a:spLocks noChangeArrowheads="1"/>
          </p:cNvSpPr>
          <p:nvPr/>
        </p:nvSpPr>
        <p:spPr bwMode="auto">
          <a:xfrm>
            <a:off x="3048000" y="2971800"/>
            <a:ext cx="584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zh-CN" sz="2000">
                <a:solidFill>
                  <a:srgbClr val="CC0000"/>
                </a:solidFill>
                <a:cs typeface="Arial" charset="0"/>
              </a:rPr>
              <a:t>λ</a:t>
            </a:r>
            <a:r>
              <a:rPr lang="en-US" altLang="zh-CN" sz="2000" baseline="-25000">
                <a:solidFill>
                  <a:srgbClr val="CC0000"/>
                </a:solidFill>
                <a:cs typeface="Arial" charset="0"/>
              </a:rPr>
              <a:t>2</a:t>
            </a:r>
            <a:r>
              <a:rPr lang="en-US" altLang="zh-CN" sz="2400">
                <a:solidFill>
                  <a:srgbClr val="CC0000"/>
                </a:solidFill>
                <a:cs typeface="宋体" pitchFamily="2" charset="-122"/>
              </a:rPr>
              <a:t>?</a:t>
            </a:r>
          </a:p>
        </p:txBody>
      </p:sp>
      <p:sp>
        <p:nvSpPr>
          <p:cNvPr id="139323" name="Rectangle 59"/>
          <p:cNvSpPr>
            <a:spLocks noChangeArrowheads="1"/>
          </p:cNvSpPr>
          <p:nvPr/>
        </p:nvSpPr>
        <p:spPr bwMode="auto">
          <a:xfrm>
            <a:off x="6324600" y="4114800"/>
            <a:ext cx="54854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zh-CN" sz="2000" dirty="0">
                <a:solidFill>
                  <a:srgbClr val="CC0000"/>
                </a:solidFill>
                <a:cs typeface="宋体" pitchFamily="2" charset="-122"/>
              </a:rPr>
              <a:t>λ</a:t>
            </a:r>
            <a:r>
              <a:rPr lang="en-US" altLang="zh-CN" baseline="-25000" dirty="0">
                <a:solidFill>
                  <a:srgbClr val="CC0000"/>
                </a:solidFill>
                <a:cs typeface="宋体" pitchFamily="2" charset="-122"/>
              </a:rPr>
              <a:t>q</a:t>
            </a:r>
            <a:r>
              <a:rPr lang="en-US" altLang="zh-CN" sz="2400" dirty="0">
                <a:solidFill>
                  <a:srgbClr val="CC0000"/>
                </a:solidFill>
                <a:cs typeface="宋体" pitchFamily="2" charset="-122"/>
              </a:rPr>
              <a:t>?</a:t>
            </a:r>
          </a:p>
        </p:txBody>
      </p:sp>
      <p:sp>
        <p:nvSpPr>
          <p:cNvPr id="139333" name="Text Box 69"/>
          <p:cNvSpPr txBox="1">
            <a:spLocks noChangeArrowheads="1"/>
          </p:cNvSpPr>
          <p:nvPr/>
        </p:nvSpPr>
        <p:spPr bwMode="auto">
          <a:xfrm>
            <a:off x="228600" y="4724400"/>
            <a:ext cx="89154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dirty="0" smtClean="0">
                <a:cs typeface="宋体" pitchFamily="2" charset="-122"/>
              </a:rPr>
              <a:t>How can we optimize </a:t>
            </a:r>
            <a:r>
              <a:rPr lang="el-GR" altLang="zh-CN" dirty="0" smtClean="0">
                <a:solidFill>
                  <a:srgbClr val="CC0000"/>
                </a:solidFill>
                <a:cs typeface="宋体" pitchFamily="2" charset="-122"/>
              </a:rPr>
              <a:t>λ</a:t>
            </a:r>
            <a:r>
              <a:rPr lang="en-US" altLang="zh-CN" baseline="-25000" dirty="0" err="1" smtClean="0">
                <a:solidFill>
                  <a:srgbClr val="CC0000"/>
                </a:solidFill>
                <a:cs typeface="宋体" pitchFamily="2" charset="-122"/>
              </a:rPr>
              <a:t>k</a:t>
            </a:r>
            <a:r>
              <a:rPr lang="en-US" altLang="zh-CN" dirty="0" err="1" smtClean="0">
                <a:cs typeface="宋体" pitchFamily="2" charset="-122"/>
              </a:rPr>
              <a:t>and</a:t>
            </a:r>
            <a:r>
              <a:rPr lang="en-US" altLang="zh-CN" dirty="0" smtClean="0">
                <a:cs typeface="宋体" pitchFamily="2" charset="-122"/>
              </a:rPr>
              <a:t> </a:t>
            </a:r>
            <a:r>
              <a:rPr lang="el-GR" altLang="zh-CN" dirty="0" smtClean="0">
                <a:solidFill>
                  <a:srgbClr val="CC0000"/>
                </a:solidFill>
                <a:cs typeface="宋体" pitchFamily="2" charset="-122"/>
              </a:rPr>
              <a:t>λ</a:t>
            </a:r>
            <a:r>
              <a:rPr lang="en-US" altLang="zh-CN" baseline="-25000" dirty="0" smtClean="0">
                <a:solidFill>
                  <a:srgbClr val="CC0000"/>
                </a:solidFill>
                <a:cs typeface="宋体" pitchFamily="2" charset="-122"/>
              </a:rPr>
              <a:t>q</a:t>
            </a:r>
            <a:r>
              <a:rPr lang="en-US" altLang="zh-CN" dirty="0" smtClean="0">
                <a:cs typeface="宋体" pitchFamily="2" charset="-122"/>
              </a:rPr>
              <a:t>?</a:t>
            </a:r>
          </a:p>
          <a:p>
            <a:endParaRPr lang="en-US" altLang="zh-CN" dirty="0" smtClean="0">
              <a:cs typeface="宋体" pitchFamily="2" charset="-122"/>
            </a:endParaRPr>
          </a:p>
          <a:p>
            <a:pPr>
              <a:buFontTx/>
              <a:buChar char="-"/>
            </a:pPr>
            <a:r>
              <a:rPr lang="en-US" altLang="zh-CN" dirty="0" smtClean="0">
                <a:cs typeface="宋体" pitchFamily="2" charset="-122"/>
              </a:rPr>
              <a:t>Need to distinguish </a:t>
            </a:r>
            <a:r>
              <a:rPr lang="en-US" altLang="zh-CN" dirty="0">
                <a:cs typeface="宋体" pitchFamily="2" charset="-122"/>
              </a:rPr>
              <a:t>informative/noisy past </a:t>
            </a:r>
            <a:r>
              <a:rPr lang="en-US" altLang="zh-CN" dirty="0" smtClean="0">
                <a:cs typeface="宋体" pitchFamily="2" charset="-122"/>
              </a:rPr>
              <a:t>searches</a:t>
            </a:r>
          </a:p>
          <a:p>
            <a:pPr>
              <a:buFontTx/>
              <a:buChar char="-"/>
            </a:pPr>
            <a:r>
              <a:rPr lang="en-US" altLang="zh-CN" dirty="0" smtClean="0">
                <a:cs typeface="宋体" pitchFamily="2" charset="-122"/>
              </a:rPr>
              <a:t>Need to distinguish queries with strong vs. weak support from history</a:t>
            </a:r>
            <a:endParaRPr lang="en-US" altLang="zh-CN" dirty="0">
              <a:cs typeface="宋体" pitchFamily="2" charset="-122"/>
            </a:endParaRPr>
          </a:p>
        </p:txBody>
      </p:sp>
      <p:sp>
        <p:nvSpPr>
          <p:cNvPr id="139336" name="Rectangle 72"/>
          <p:cNvSpPr>
            <a:spLocks noChangeArrowheads="1"/>
          </p:cNvSpPr>
          <p:nvPr/>
        </p:nvSpPr>
        <p:spPr bwMode="auto">
          <a:xfrm>
            <a:off x="4114800" y="4175125"/>
            <a:ext cx="62549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dirty="0">
                <a:cs typeface="宋体" pitchFamily="2" charset="-122"/>
              </a:rPr>
              <a:t>1-</a:t>
            </a:r>
            <a:r>
              <a:rPr lang="el-GR" altLang="zh-CN" sz="2000" dirty="0">
                <a:cs typeface="宋体" pitchFamily="2" charset="-122"/>
              </a:rPr>
              <a:t>λ</a:t>
            </a:r>
            <a:r>
              <a:rPr lang="en-US" altLang="zh-CN" baseline="-25000" dirty="0">
                <a:cs typeface="宋体" pitchFamily="2" charset="-122"/>
              </a:rPr>
              <a:t>q</a:t>
            </a:r>
            <a:endParaRPr lang="en-US" altLang="zh-CN" sz="2400" baseline="-25000" dirty="0">
              <a:cs typeface="宋体" pitchFamily="2" charset="-122"/>
            </a:endParaRPr>
          </a:p>
        </p:txBody>
      </p:sp>
      <p:sp>
        <p:nvSpPr>
          <p:cNvPr id="139337" name="Line 73"/>
          <p:cNvSpPr>
            <a:spLocks noChangeShapeType="1"/>
          </p:cNvSpPr>
          <p:nvPr/>
        </p:nvSpPr>
        <p:spPr bwMode="auto">
          <a:xfrm>
            <a:off x="3276600" y="3810000"/>
            <a:ext cx="2133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9338" name="Line 74"/>
          <p:cNvSpPr>
            <a:spLocks noChangeShapeType="1"/>
          </p:cNvSpPr>
          <p:nvPr/>
        </p:nvSpPr>
        <p:spPr bwMode="auto">
          <a:xfrm flipV="1">
            <a:off x="5410200" y="3810000"/>
            <a:ext cx="1981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9339" name="Text Box 75"/>
          <p:cNvSpPr txBox="1">
            <a:spLocks noChangeArrowheads="1"/>
          </p:cNvSpPr>
          <p:nvPr/>
        </p:nvSpPr>
        <p:spPr bwMode="auto">
          <a:xfrm>
            <a:off x="4191000" y="3124200"/>
            <a:ext cx="685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zh-CN" sz="2000">
                <a:solidFill>
                  <a:srgbClr val="CC0000"/>
                </a:solidFill>
                <a:cs typeface="Arial" charset="0"/>
              </a:rPr>
              <a:t>λ</a:t>
            </a:r>
            <a:r>
              <a:rPr lang="en-US" altLang="zh-CN" sz="2000" baseline="-25000">
                <a:solidFill>
                  <a:srgbClr val="CC0000"/>
                </a:solidFill>
                <a:cs typeface="Arial" charset="0"/>
              </a:rPr>
              <a:t>t-1</a:t>
            </a:r>
            <a:r>
              <a:rPr lang="en-US" altLang="zh-CN" sz="2400">
                <a:solidFill>
                  <a:srgbClr val="CC0000"/>
                </a:solidFill>
                <a:cs typeface="宋体" pitchFamily="2" charset="-122"/>
              </a:rPr>
              <a:t>?</a:t>
            </a:r>
          </a:p>
        </p:txBody>
      </p:sp>
      <p:sp>
        <p:nvSpPr>
          <p:cNvPr id="50" name="Footer Placeholder 4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Keynote, AIRS 2010, Taipei, Dec. 2, 2010  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98" grpId="0"/>
      <p:bldP spid="139299" grpId="0" animBg="1"/>
      <p:bldP spid="139300" grpId="0" animBg="1"/>
      <p:bldP spid="139301" grpId="0" animBg="1"/>
      <p:bldP spid="139303" grpId="0"/>
      <p:bldP spid="139304" grpId="0" animBg="1"/>
      <p:bldP spid="139318" grpId="0"/>
      <p:bldP spid="139320" grpId="0"/>
      <p:bldP spid="139323" grpId="0"/>
      <p:bldP spid="139333" grpId="0"/>
      <p:bldP spid="139336" grpId="0"/>
      <p:bldP spid="139337" grpId="0" animBg="1"/>
      <p:bldP spid="139338" grpId="0" animBg="1"/>
      <p:bldP spid="1393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Sad Users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Keynote, AIRS 2010, Taipei, Dec. 2, 2010  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476DE-FC79-4390-81D4-00D62880FF0E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7188" t="25000" r="25781" b="15625"/>
          <a:stretch>
            <a:fillRect/>
          </a:stretch>
        </p:blipFill>
        <p:spPr bwMode="auto">
          <a:xfrm>
            <a:off x="381000" y="1371600"/>
            <a:ext cx="5562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4" cstate="print"/>
          <a:srcRect l="18750" t="21875" r="33594" b="20833"/>
          <a:stretch>
            <a:fillRect/>
          </a:stretch>
        </p:blipFill>
        <p:spPr bwMode="auto">
          <a:xfrm>
            <a:off x="2133600" y="1371600"/>
            <a:ext cx="4648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5" cstate="print"/>
          <a:srcRect l="18750" t="22917" r="33594" b="26042"/>
          <a:stretch>
            <a:fillRect/>
          </a:stretch>
        </p:blipFill>
        <p:spPr bwMode="auto">
          <a:xfrm>
            <a:off x="3962400" y="1447800"/>
            <a:ext cx="4648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 l="17188" t="25000" r="26562" b="18750"/>
          <a:stretch>
            <a:fillRect/>
          </a:stretch>
        </p:blipFill>
        <p:spPr bwMode="auto">
          <a:xfrm>
            <a:off x="533400" y="19050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rcRect l="14959" t="24590" r="27254" b="34426"/>
          <a:stretch>
            <a:fillRect/>
          </a:stretch>
        </p:blipFill>
        <p:spPr bwMode="auto">
          <a:xfrm>
            <a:off x="5181600" y="2438400"/>
            <a:ext cx="3581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 l="12500" t="18750" r="44531" b="6250"/>
          <a:stretch>
            <a:fillRect/>
          </a:stretch>
        </p:blipFill>
        <p:spPr bwMode="auto">
          <a:xfrm>
            <a:off x="2057400" y="2438400"/>
            <a:ext cx="3048000" cy="399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9" cstate="print"/>
          <a:srcRect l="15625" t="25000" r="36719" b="25000"/>
          <a:stretch>
            <a:fillRect/>
          </a:stretch>
        </p:blipFill>
        <p:spPr bwMode="auto">
          <a:xfrm>
            <a:off x="914400" y="2438400"/>
            <a:ext cx="4648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914400" y="3886200"/>
            <a:ext cx="7315200" cy="150810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They’ve got to know the users better!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I work on information retrieval; I searched for similar pages </a:t>
            </a:r>
          </a:p>
          <a:p>
            <a:r>
              <a:rPr lang="en-US" sz="2000" b="1" dirty="0" smtClean="0"/>
              <a:t>last week; I clicked on AIRS-related pages (including keynote); 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2895600"/>
            <a:ext cx="8676927" cy="58477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How can search engines better help these users? 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FC17-4071-42A7-895B-5D8D10B5D685}" type="slidenum">
              <a:rPr lang="en-US" altLang="zh-CN"/>
              <a:pPr/>
              <a:t>30</a:t>
            </a:fld>
            <a:endParaRPr lang="en-US" altLang="zh-CN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Adaptive Weighting with</a:t>
            </a:r>
            <a:br>
              <a:rPr lang="en-US" altLang="zh-CN" sz="4000" dirty="0"/>
            </a:br>
            <a:r>
              <a:rPr lang="en-US" altLang="zh-CN" sz="4000" dirty="0"/>
              <a:t>Mixture </a:t>
            </a:r>
            <a:r>
              <a:rPr lang="en-US" altLang="zh-CN" sz="4000" dirty="0" smtClean="0"/>
              <a:t>Model </a:t>
            </a:r>
            <a:r>
              <a:rPr lang="en-US" altLang="zh-CN" sz="2000" dirty="0" smtClean="0"/>
              <a:t>[Tan et al. 06] </a:t>
            </a:r>
            <a:endParaRPr lang="en-US" altLang="zh-CN" sz="2000" dirty="0"/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381000" y="1752600"/>
            <a:ext cx="54854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zh-CN" dirty="0">
                <a:cs typeface="Arial" charset="0"/>
              </a:rPr>
              <a:t>θ</a:t>
            </a:r>
            <a:r>
              <a:rPr lang="en-US" altLang="zh-CN" baseline="-25000" dirty="0">
                <a:cs typeface="Arial" charset="0"/>
              </a:rPr>
              <a:t>S</a:t>
            </a:r>
            <a:r>
              <a:rPr lang="en-US" altLang="zh-CN" baseline="-40000" dirty="0">
                <a:cs typeface="Arial" charset="0"/>
              </a:rPr>
              <a:t>1</a:t>
            </a:r>
            <a:endParaRPr lang="el-GR" altLang="zh-CN" baseline="-40000" dirty="0">
              <a:cs typeface="Arial" charset="0"/>
            </a:endParaRPr>
          </a:p>
        </p:txBody>
      </p:sp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1295400" y="1752600"/>
            <a:ext cx="52450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zh-CN" sz="2000" dirty="0">
                <a:cs typeface="Arial" charset="0"/>
              </a:rPr>
              <a:t>θ</a:t>
            </a:r>
            <a:r>
              <a:rPr lang="en-US" altLang="zh-CN" baseline="-25000" dirty="0">
                <a:cs typeface="Arial" charset="0"/>
              </a:rPr>
              <a:t>S</a:t>
            </a:r>
            <a:r>
              <a:rPr lang="en-US" altLang="zh-CN" baseline="-40000" dirty="0">
                <a:cs typeface="Arial" charset="0"/>
              </a:rPr>
              <a:t>2</a:t>
            </a:r>
            <a:endParaRPr lang="el-GR" altLang="zh-CN" baseline="-40000" dirty="0">
              <a:cs typeface="Arial" charset="0"/>
            </a:endParaRPr>
          </a:p>
        </p:txBody>
      </p:sp>
      <p:sp>
        <p:nvSpPr>
          <p:cNvPr id="144402" name="Text Box 18"/>
          <p:cNvSpPr txBox="1">
            <a:spLocks noChangeArrowheads="1"/>
          </p:cNvSpPr>
          <p:nvPr/>
        </p:nvSpPr>
        <p:spPr bwMode="auto">
          <a:xfrm>
            <a:off x="3505200" y="1752600"/>
            <a:ext cx="6762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zh-CN" sz="2000" dirty="0">
                <a:cs typeface="Arial" charset="0"/>
              </a:rPr>
              <a:t>θ</a:t>
            </a:r>
            <a:r>
              <a:rPr lang="en-US" altLang="zh-CN" baseline="-25000" dirty="0">
                <a:cs typeface="Arial" charset="0"/>
              </a:rPr>
              <a:t>S</a:t>
            </a:r>
            <a:r>
              <a:rPr lang="en-US" altLang="zh-CN" baseline="-40000" dirty="0">
                <a:cs typeface="Arial" charset="0"/>
              </a:rPr>
              <a:t>t-1</a:t>
            </a:r>
            <a:endParaRPr lang="el-GR" altLang="zh-CN" baseline="-40000" dirty="0">
              <a:cs typeface="Arial" charset="0"/>
            </a:endParaRPr>
          </a:p>
        </p:txBody>
      </p:sp>
      <p:sp>
        <p:nvSpPr>
          <p:cNvPr id="144403" name="Text Box 19"/>
          <p:cNvSpPr txBox="1">
            <a:spLocks noChangeArrowheads="1"/>
          </p:cNvSpPr>
          <p:nvPr/>
        </p:nvSpPr>
        <p:spPr bwMode="auto">
          <a:xfrm>
            <a:off x="2286000" y="1752600"/>
            <a:ext cx="3937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b="1">
                <a:cs typeface="宋体" pitchFamily="2" charset="-122"/>
              </a:rPr>
              <a:t>...</a:t>
            </a:r>
          </a:p>
        </p:txBody>
      </p:sp>
      <p:sp>
        <p:nvSpPr>
          <p:cNvPr id="144405" name="Text Box 21"/>
          <p:cNvSpPr txBox="1">
            <a:spLocks noChangeArrowheads="1"/>
          </p:cNvSpPr>
          <p:nvPr/>
        </p:nvSpPr>
        <p:spPr bwMode="auto">
          <a:xfrm>
            <a:off x="1981200" y="2895600"/>
            <a:ext cx="45557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zh-CN" sz="2000" dirty="0">
                <a:cs typeface="Arial" charset="0"/>
              </a:rPr>
              <a:t>θ</a:t>
            </a:r>
            <a:r>
              <a:rPr lang="en-US" altLang="zh-CN" baseline="-25000" dirty="0">
                <a:cs typeface="Arial" charset="0"/>
              </a:rPr>
              <a:t>H</a:t>
            </a:r>
            <a:endParaRPr lang="el-GR" altLang="zh-CN" baseline="-25000" dirty="0">
              <a:cs typeface="Arial" charset="0"/>
            </a:endParaRPr>
          </a:p>
        </p:txBody>
      </p:sp>
      <p:sp>
        <p:nvSpPr>
          <p:cNvPr id="144406" name="Line 22"/>
          <p:cNvSpPr>
            <a:spLocks noChangeShapeType="1"/>
          </p:cNvSpPr>
          <p:nvPr/>
        </p:nvSpPr>
        <p:spPr bwMode="auto">
          <a:xfrm>
            <a:off x="533400" y="2133600"/>
            <a:ext cx="1676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407" name="Line 23"/>
          <p:cNvSpPr>
            <a:spLocks noChangeShapeType="1"/>
          </p:cNvSpPr>
          <p:nvPr/>
        </p:nvSpPr>
        <p:spPr bwMode="auto">
          <a:xfrm flipV="1">
            <a:off x="2209800" y="2133600"/>
            <a:ext cx="1524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408" name="Line 24"/>
          <p:cNvSpPr>
            <a:spLocks noChangeShapeType="1"/>
          </p:cNvSpPr>
          <p:nvPr/>
        </p:nvSpPr>
        <p:spPr bwMode="auto">
          <a:xfrm>
            <a:off x="1600200" y="21336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44409" name="Picture 25" descr="circled_pl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514600"/>
            <a:ext cx="476250" cy="476250"/>
          </a:xfrm>
          <a:prstGeom prst="rect">
            <a:avLst/>
          </a:prstGeom>
          <a:noFill/>
        </p:spPr>
      </p:pic>
      <p:sp>
        <p:nvSpPr>
          <p:cNvPr id="144413" name="Text Box 29"/>
          <p:cNvSpPr txBox="1">
            <a:spLocks noChangeArrowheads="1"/>
          </p:cNvSpPr>
          <p:nvPr/>
        </p:nvSpPr>
        <p:spPr bwMode="auto">
          <a:xfrm>
            <a:off x="3565525" y="3733800"/>
            <a:ext cx="6094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zh-CN" sz="2000" dirty="0">
                <a:cs typeface="Arial" charset="0"/>
              </a:rPr>
              <a:t>θ</a:t>
            </a:r>
            <a:r>
              <a:rPr lang="en-US" altLang="zh-CN" baseline="-25000" dirty="0">
                <a:cs typeface="Arial" charset="0"/>
              </a:rPr>
              <a:t>q,H</a:t>
            </a:r>
            <a:endParaRPr lang="el-GR" altLang="zh-CN" baseline="-25000" dirty="0">
              <a:cs typeface="Arial" charset="0"/>
            </a:endParaRPr>
          </a:p>
        </p:txBody>
      </p:sp>
      <p:pic>
        <p:nvPicPr>
          <p:cNvPr id="144414" name="Picture 30" descr="circled_pl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257550"/>
            <a:ext cx="476250" cy="476250"/>
          </a:xfrm>
          <a:prstGeom prst="rect">
            <a:avLst/>
          </a:prstGeom>
          <a:noFill/>
        </p:spPr>
      </p:pic>
      <p:sp>
        <p:nvSpPr>
          <p:cNvPr id="144415" name="Text Box 31"/>
          <p:cNvSpPr txBox="1">
            <a:spLocks noChangeArrowheads="1"/>
          </p:cNvSpPr>
          <p:nvPr/>
        </p:nvSpPr>
        <p:spPr bwMode="auto">
          <a:xfrm>
            <a:off x="990600" y="2286000"/>
            <a:ext cx="4143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zh-CN" sz="2000">
                <a:solidFill>
                  <a:srgbClr val="CC0000"/>
                </a:solidFill>
                <a:cs typeface="Arial" charset="0"/>
              </a:rPr>
              <a:t>λ</a:t>
            </a:r>
            <a:r>
              <a:rPr lang="en-US" altLang="zh-CN" sz="2000" baseline="-25000">
                <a:solidFill>
                  <a:srgbClr val="CC0000"/>
                </a:solidFill>
                <a:cs typeface="Arial" charset="0"/>
              </a:rPr>
              <a:t>1</a:t>
            </a:r>
            <a:endParaRPr lang="en-US" altLang="zh-CN" sz="2400">
              <a:solidFill>
                <a:srgbClr val="CC0000"/>
              </a:solidFill>
              <a:cs typeface="宋体" pitchFamily="2" charset="-122"/>
            </a:endParaRPr>
          </a:p>
        </p:txBody>
      </p:sp>
      <p:sp>
        <p:nvSpPr>
          <p:cNvPr id="144416" name="Text Box 32"/>
          <p:cNvSpPr txBox="1">
            <a:spLocks noChangeArrowheads="1"/>
          </p:cNvSpPr>
          <p:nvPr/>
        </p:nvSpPr>
        <p:spPr bwMode="auto">
          <a:xfrm>
            <a:off x="1871663" y="2057400"/>
            <a:ext cx="4143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zh-CN" sz="2000">
                <a:solidFill>
                  <a:srgbClr val="CC0000"/>
                </a:solidFill>
                <a:cs typeface="Arial" charset="0"/>
              </a:rPr>
              <a:t>λ</a:t>
            </a:r>
            <a:r>
              <a:rPr lang="en-US" altLang="zh-CN" sz="2000" baseline="-25000">
                <a:solidFill>
                  <a:srgbClr val="CC0000"/>
                </a:solidFill>
                <a:cs typeface="Arial" charset="0"/>
              </a:rPr>
              <a:t>2</a:t>
            </a:r>
            <a:endParaRPr lang="en-US" altLang="zh-CN" sz="2400">
              <a:solidFill>
                <a:srgbClr val="CC0000"/>
              </a:solidFill>
              <a:cs typeface="宋体" pitchFamily="2" charset="-122"/>
            </a:endParaRPr>
          </a:p>
        </p:txBody>
      </p:sp>
      <p:sp>
        <p:nvSpPr>
          <p:cNvPr id="144417" name="Text Box 33"/>
          <p:cNvSpPr txBox="1">
            <a:spLocks noChangeArrowheads="1"/>
          </p:cNvSpPr>
          <p:nvPr/>
        </p:nvSpPr>
        <p:spPr bwMode="auto">
          <a:xfrm>
            <a:off x="3065463" y="2286000"/>
            <a:ext cx="5159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zh-CN" sz="2000">
                <a:solidFill>
                  <a:srgbClr val="CC0000"/>
                </a:solidFill>
                <a:cs typeface="Arial" charset="0"/>
              </a:rPr>
              <a:t>λ</a:t>
            </a:r>
            <a:r>
              <a:rPr lang="en-US" altLang="zh-CN" sz="2000" baseline="-25000">
                <a:solidFill>
                  <a:srgbClr val="CC0000"/>
                </a:solidFill>
                <a:cs typeface="Arial" charset="0"/>
              </a:rPr>
              <a:t>t-1</a:t>
            </a:r>
            <a:endParaRPr lang="en-US" altLang="zh-CN" sz="2400">
              <a:solidFill>
                <a:srgbClr val="CC0000"/>
              </a:solidFill>
              <a:cs typeface="宋体" pitchFamily="2" charset="-122"/>
            </a:endParaRPr>
          </a:p>
        </p:txBody>
      </p:sp>
      <p:sp>
        <p:nvSpPr>
          <p:cNvPr id="144418" name="Rectangle 34"/>
          <p:cNvSpPr>
            <a:spLocks noChangeArrowheads="1"/>
          </p:cNvSpPr>
          <p:nvPr/>
        </p:nvSpPr>
        <p:spPr bwMode="auto">
          <a:xfrm>
            <a:off x="4503738" y="3124200"/>
            <a:ext cx="41229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zh-CN" sz="2000" dirty="0">
                <a:solidFill>
                  <a:srgbClr val="CC0000"/>
                </a:solidFill>
                <a:cs typeface="宋体" pitchFamily="2" charset="-122"/>
              </a:rPr>
              <a:t>λ</a:t>
            </a:r>
            <a:r>
              <a:rPr lang="en-US" altLang="zh-CN" baseline="-25000" dirty="0">
                <a:solidFill>
                  <a:srgbClr val="CC0000"/>
                </a:solidFill>
                <a:cs typeface="宋体" pitchFamily="2" charset="-122"/>
              </a:rPr>
              <a:t>q</a:t>
            </a:r>
            <a:endParaRPr lang="en-US" altLang="zh-CN" sz="2400" baseline="-25000" dirty="0">
              <a:solidFill>
                <a:srgbClr val="CC0000"/>
              </a:solidFill>
              <a:cs typeface="宋体" pitchFamily="2" charset="-122"/>
            </a:endParaRPr>
          </a:p>
        </p:txBody>
      </p:sp>
      <p:sp>
        <p:nvSpPr>
          <p:cNvPr id="144426" name="Line 42"/>
          <p:cNvSpPr>
            <a:spLocks noChangeShapeType="1"/>
          </p:cNvSpPr>
          <p:nvPr/>
        </p:nvSpPr>
        <p:spPr bwMode="auto">
          <a:xfrm>
            <a:off x="2209800" y="2895600"/>
            <a:ext cx="1676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427" name="Line 43"/>
          <p:cNvSpPr>
            <a:spLocks noChangeShapeType="1"/>
          </p:cNvSpPr>
          <p:nvPr/>
        </p:nvSpPr>
        <p:spPr bwMode="auto">
          <a:xfrm flipV="1">
            <a:off x="3886200" y="2895600"/>
            <a:ext cx="1524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44429" name="Picture 45" descr="circled_pl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875" y="4038600"/>
            <a:ext cx="476250" cy="476250"/>
          </a:xfrm>
          <a:prstGeom prst="rect">
            <a:avLst/>
          </a:prstGeom>
          <a:noFill/>
        </p:spPr>
      </p:pic>
      <p:sp>
        <p:nvSpPr>
          <p:cNvPr id="144431" name="Line 47"/>
          <p:cNvSpPr>
            <a:spLocks noChangeShapeType="1"/>
          </p:cNvSpPr>
          <p:nvPr/>
        </p:nvSpPr>
        <p:spPr bwMode="auto">
          <a:xfrm>
            <a:off x="727075" y="3657600"/>
            <a:ext cx="1676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432" name="Line 48"/>
          <p:cNvSpPr>
            <a:spLocks noChangeShapeType="1"/>
          </p:cNvSpPr>
          <p:nvPr/>
        </p:nvSpPr>
        <p:spPr bwMode="auto">
          <a:xfrm flipV="1">
            <a:off x="2403475" y="3657600"/>
            <a:ext cx="1524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4433" name="Text Box 49"/>
          <p:cNvSpPr txBox="1">
            <a:spLocks noChangeArrowheads="1"/>
          </p:cNvSpPr>
          <p:nvPr/>
        </p:nvSpPr>
        <p:spPr bwMode="auto">
          <a:xfrm>
            <a:off x="498475" y="3276600"/>
            <a:ext cx="44435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zh-CN" sz="2000" dirty="0">
                <a:cs typeface="Arial" charset="0"/>
              </a:rPr>
              <a:t>θ</a:t>
            </a:r>
            <a:r>
              <a:rPr lang="en-US" altLang="zh-CN" baseline="-25000" dirty="0">
                <a:cs typeface="Arial" charset="0"/>
              </a:rPr>
              <a:t>B</a:t>
            </a:r>
            <a:endParaRPr lang="el-GR" altLang="zh-CN" baseline="-25000" dirty="0">
              <a:cs typeface="Arial" charset="0"/>
            </a:endParaRPr>
          </a:p>
        </p:txBody>
      </p:sp>
      <p:sp>
        <p:nvSpPr>
          <p:cNvPr id="144435" name="Rectangle 51"/>
          <p:cNvSpPr>
            <a:spLocks noChangeArrowheads="1"/>
          </p:cNvSpPr>
          <p:nvPr/>
        </p:nvSpPr>
        <p:spPr bwMode="auto">
          <a:xfrm>
            <a:off x="2632075" y="3108325"/>
            <a:ext cx="62549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dirty="0">
                <a:cs typeface="宋体" pitchFamily="2" charset="-122"/>
              </a:rPr>
              <a:t>1-</a:t>
            </a:r>
            <a:r>
              <a:rPr lang="el-GR" altLang="zh-CN" sz="2000" dirty="0">
                <a:cs typeface="宋体" pitchFamily="2" charset="-122"/>
              </a:rPr>
              <a:t>λ</a:t>
            </a:r>
            <a:r>
              <a:rPr lang="en-US" altLang="zh-CN" baseline="-25000" dirty="0">
                <a:cs typeface="宋体" pitchFamily="2" charset="-122"/>
              </a:rPr>
              <a:t>q</a:t>
            </a:r>
            <a:endParaRPr lang="en-US" altLang="zh-CN" sz="2400" baseline="-25000" dirty="0">
              <a:cs typeface="宋体" pitchFamily="2" charset="-122"/>
            </a:endParaRPr>
          </a:p>
        </p:txBody>
      </p:sp>
      <p:sp>
        <p:nvSpPr>
          <p:cNvPr id="144436" name="Text Box 52"/>
          <p:cNvSpPr txBox="1">
            <a:spLocks noChangeArrowheads="1"/>
          </p:cNvSpPr>
          <p:nvPr/>
        </p:nvSpPr>
        <p:spPr bwMode="auto">
          <a:xfrm>
            <a:off x="5270500" y="2438400"/>
            <a:ext cx="41069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zh-CN" sz="2000" dirty="0">
                <a:cs typeface="Arial" charset="0"/>
              </a:rPr>
              <a:t>θ</a:t>
            </a:r>
            <a:r>
              <a:rPr lang="en-US" altLang="zh-CN" baseline="-25000" dirty="0">
                <a:cs typeface="Arial" charset="0"/>
              </a:rPr>
              <a:t>q</a:t>
            </a:r>
            <a:endParaRPr lang="el-GR" altLang="zh-CN" baseline="-25000" dirty="0">
              <a:cs typeface="Arial" charset="0"/>
            </a:endParaRPr>
          </a:p>
        </p:txBody>
      </p:sp>
      <p:sp>
        <p:nvSpPr>
          <p:cNvPr id="144437" name="Rectangle 53"/>
          <p:cNvSpPr>
            <a:spLocks noChangeArrowheads="1"/>
          </p:cNvSpPr>
          <p:nvPr/>
        </p:nvSpPr>
        <p:spPr bwMode="auto">
          <a:xfrm>
            <a:off x="1260475" y="3581400"/>
            <a:ext cx="423514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zh-CN" sz="2000" dirty="0">
                <a:cs typeface="宋体" pitchFamily="2" charset="-122"/>
              </a:rPr>
              <a:t>λ</a:t>
            </a:r>
            <a:r>
              <a:rPr lang="en-US" altLang="zh-CN" sz="2000" baseline="-25000" dirty="0">
                <a:cs typeface="宋体" pitchFamily="2" charset="-122"/>
              </a:rPr>
              <a:t>B</a:t>
            </a:r>
            <a:endParaRPr lang="en-US" altLang="zh-CN" sz="2400" baseline="-25000" dirty="0">
              <a:cs typeface="宋体" pitchFamily="2" charset="-122"/>
            </a:endParaRPr>
          </a:p>
        </p:txBody>
      </p:sp>
      <p:sp>
        <p:nvSpPr>
          <p:cNvPr id="144438" name="Rectangle 54"/>
          <p:cNvSpPr>
            <a:spLocks noChangeArrowheads="1"/>
          </p:cNvSpPr>
          <p:nvPr/>
        </p:nvSpPr>
        <p:spPr bwMode="auto">
          <a:xfrm>
            <a:off x="2555875" y="3657600"/>
            <a:ext cx="636713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dirty="0">
                <a:cs typeface="宋体" pitchFamily="2" charset="-122"/>
              </a:rPr>
              <a:t>1-</a:t>
            </a:r>
            <a:r>
              <a:rPr lang="el-GR" altLang="zh-CN" sz="2000" dirty="0">
                <a:cs typeface="宋体" pitchFamily="2" charset="-122"/>
              </a:rPr>
              <a:t>λ</a:t>
            </a:r>
            <a:r>
              <a:rPr lang="en-US" altLang="zh-CN" sz="2000" baseline="-25000" dirty="0">
                <a:cs typeface="宋体" pitchFamily="2" charset="-122"/>
              </a:rPr>
              <a:t>B</a:t>
            </a:r>
            <a:endParaRPr lang="en-US" altLang="zh-CN" sz="2400" baseline="-25000" dirty="0">
              <a:cs typeface="宋体" pitchFamily="2" charset="-122"/>
            </a:endParaRPr>
          </a:p>
        </p:txBody>
      </p:sp>
      <p:sp>
        <p:nvSpPr>
          <p:cNvPr id="144442" name="AutoShape 58"/>
          <p:cNvSpPr>
            <a:spLocks noChangeArrowheads="1"/>
          </p:cNvSpPr>
          <p:nvPr/>
        </p:nvSpPr>
        <p:spPr bwMode="auto">
          <a:xfrm>
            <a:off x="6019800" y="1676400"/>
            <a:ext cx="2819400" cy="3124200"/>
          </a:xfrm>
          <a:prstGeom prst="flowChartDocumen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altLang="zh-CN" dirty="0" smtClean="0">
              <a:cs typeface="宋体" pitchFamily="2" charset="-122"/>
            </a:endParaRPr>
          </a:p>
          <a:p>
            <a:pPr algn="l"/>
            <a:endParaRPr lang="en-US" altLang="zh-CN" dirty="0" smtClean="0">
              <a:cs typeface="宋体" pitchFamily="2" charset="-122"/>
            </a:endParaRPr>
          </a:p>
          <a:p>
            <a:pPr algn="l"/>
            <a:r>
              <a:rPr lang="en-US" altLang="zh-CN" dirty="0" smtClean="0">
                <a:cs typeface="宋体" pitchFamily="2" charset="-122"/>
              </a:rPr>
              <a:t>&lt;</a:t>
            </a:r>
            <a:r>
              <a:rPr lang="en-US" altLang="zh-CN" dirty="0">
                <a:cs typeface="宋体" pitchFamily="2" charset="-122"/>
              </a:rPr>
              <a:t>d1&gt;</a:t>
            </a:r>
          </a:p>
          <a:p>
            <a:pPr algn="l"/>
            <a:r>
              <a:rPr lang="en-US" altLang="zh-CN" dirty="0">
                <a:solidFill>
                  <a:srgbClr val="CC0000"/>
                </a:solidFill>
                <a:cs typeface="宋体" pitchFamily="2" charset="-122"/>
              </a:rPr>
              <a:t>jaguar</a:t>
            </a:r>
            <a:r>
              <a:rPr lang="en-US" altLang="zh-CN" dirty="0">
                <a:cs typeface="宋体" pitchFamily="2" charset="-122"/>
              </a:rPr>
              <a:t> </a:t>
            </a:r>
            <a:r>
              <a:rPr lang="en-US" altLang="zh-CN" dirty="0">
                <a:solidFill>
                  <a:schemeClr val="accent2"/>
                </a:solidFill>
                <a:cs typeface="宋体" pitchFamily="2" charset="-122"/>
              </a:rPr>
              <a:t>car</a:t>
            </a:r>
            <a:r>
              <a:rPr lang="en-US" altLang="zh-CN" dirty="0">
                <a:cs typeface="宋体" pitchFamily="2" charset="-122"/>
              </a:rPr>
              <a:t> official site</a:t>
            </a:r>
          </a:p>
          <a:p>
            <a:pPr algn="l"/>
            <a:r>
              <a:rPr lang="en-US" altLang="zh-CN" dirty="0">
                <a:cs typeface="宋体" pitchFamily="2" charset="-122"/>
              </a:rPr>
              <a:t> </a:t>
            </a:r>
            <a:r>
              <a:rPr lang="en-US" altLang="zh-CN" dirty="0">
                <a:solidFill>
                  <a:schemeClr val="accent2"/>
                </a:solidFill>
                <a:cs typeface="宋体" pitchFamily="2" charset="-122"/>
              </a:rPr>
              <a:t>racing</a:t>
            </a:r>
          </a:p>
          <a:p>
            <a:pPr algn="l"/>
            <a:r>
              <a:rPr lang="en-US" altLang="zh-CN" dirty="0">
                <a:cs typeface="宋体" pitchFamily="2" charset="-122"/>
              </a:rPr>
              <a:t>&lt;d2&gt;</a:t>
            </a:r>
          </a:p>
          <a:p>
            <a:pPr algn="l"/>
            <a:r>
              <a:rPr lang="en-US" altLang="zh-CN" dirty="0">
                <a:solidFill>
                  <a:srgbClr val="CC0000"/>
                </a:solidFill>
                <a:cs typeface="宋体" pitchFamily="2" charset="-122"/>
              </a:rPr>
              <a:t>jaguar</a:t>
            </a:r>
            <a:r>
              <a:rPr lang="en-US" altLang="zh-CN" dirty="0">
                <a:cs typeface="宋体" pitchFamily="2" charset="-122"/>
              </a:rPr>
              <a:t> is a big cat...</a:t>
            </a:r>
          </a:p>
          <a:p>
            <a:pPr algn="l"/>
            <a:r>
              <a:rPr lang="en-US" altLang="zh-CN" dirty="0">
                <a:cs typeface="宋体" pitchFamily="2" charset="-122"/>
              </a:rPr>
              <a:t>&lt;d3&gt;</a:t>
            </a:r>
          </a:p>
          <a:p>
            <a:pPr algn="l"/>
            <a:r>
              <a:rPr lang="en-US" altLang="zh-CN" dirty="0">
                <a:cs typeface="宋体" pitchFamily="2" charset="-122"/>
              </a:rPr>
              <a:t>local </a:t>
            </a:r>
            <a:r>
              <a:rPr lang="en-US" altLang="zh-CN" dirty="0">
                <a:solidFill>
                  <a:srgbClr val="CC0000"/>
                </a:solidFill>
                <a:cs typeface="宋体" pitchFamily="2" charset="-122"/>
              </a:rPr>
              <a:t>jaguar</a:t>
            </a:r>
            <a:r>
              <a:rPr lang="en-US" altLang="zh-CN" dirty="0">
                <a:cs typeface="宋体" pitchFamily="2" charset="-122"/>
              </a:rPr>
              <a:t> </a:t>
            </a:r>
            <a:r>
              <a:rPr lang="en-US" altLang="zh-CN" dirty="0">
                <a:solidFill>
                  <a:schemeClr val="accent2"/>
                </a:solidFill>
                <a:cs typeface="宋体" pitchFamily="2" charset="-122"/>
              </a:rPr>
              <a:t>dealer</a:t>
            </a:r>
          </a:p>
          <a:p>
            <a:pPr algn="l"/>
            <a:r>
              <a:rPr lang="en-US" altLang="zh-CN" dirty="0">
                <a:cs typeface="宋体" pitchFamily="2" charset="-122"/>
              </a:rPr>
              <a:t>in </a:t>
            </a:r>
            <a:r>
              <a:rPr lang="en-US" altLang="zh-CN" dirty="0" err="1">
                <a:solidFill>
                  <a:srgbClr val="008000"/>
                </a:solidFill>
                <a:cs typeface="宋体" pitchFamily="2" charset="-122"/>
              </a:rPr>
              <a:t>champaign</a:t>
            </a:r>
            <a:r>
              <a:rPr lang="en-US" altLang="zh-CN" dirty="0">
                <a:cs typeface="宋体" pitchFamily="2" charset="-122"/>
              </a:rPr>
              <a:t>...</a:t>
            </a:r>
          </a:p>
          <a:p>
            <a:pPr algn="l"/>
            <a:endParaRPr lang="en-US" altLang="zh-CN" dirty="0">
              <a:cs typeface="宋体" pitchFamily="2" charset="-122"/>
            </a:endParaRPr>
          </a:p>
        </p:txBody>
      </p:sp>
      <p:sp>
        <p:nvSpPr>
          <p:cNvPr id="144443" name="Text Box 59"/>
          <p:cNvSpPr txBox="1">
            <a:spLocks noChangeArrowheads="1"/>
          </p:cNvSpPr>
          <p:nvPr/>
        </p:nvSpPr>
        <p:spPr bwMode="auto">
          <a:xfrm>
            <a:off x="5943600" y="4876800"/>
            <a:ext cx="2787650" cy="1190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dirty="0">
                <a:solidFill>
                  <a:srgbClr val="CC0000"/>
                </a:solidFill>
                <a:cs typeface="宋体" pitchFamily="2" charset="-122"/>
              </a:rPr>
              <a:t>query</a:t>
            </a:r>
          </a:p>
          <a:p>
            <a:pPr algn="l"/>
            <a:r>
              <a:rPr lang="en-US" altLang="zh-CN" dirty="0">
                <a:solidFill>
                  <a:schemeClr val="accent2"/>
                </a:solidFill>
                <a:cs typeface="宋体" pitchFamily="2" charset="-122"/>
              </a:rPr>
              <a:t>past jaguar searches</a:t>
            </a:r>
          </a:p>
          <a:p>
            <a:pPr algn="l"/>
            <a:r>
              <a:rPr lang="en-US" altLang="zh-CN" dirty="0">
                <a:solidFill>
                  <a:srgbClr val="008000"/>
                </a:solidFill>
                <a:cs typeface="宋体" pitchFamily="2" charset="-122"/>
              </a:rPr>
              <a:t>past </a:t>
            </a:r>
            <a:r>
              <a:rPr lang="en-US" altLang="zh-CN" dirty="0" err="1">
                <a:solidFill>
                  <a:srgbClr val="008000"/>
                </a:solidFill>
                <a:cs typeface="宋体" pitchFamily="2" charset="-122"/>
              </a:rPr>
              <a:t>champaign</a:t>
            </a:r>
            <a:r>
              <a:rPr lang="en-US" altLang="zh-CN" dirty="0">
                <a:solidFill>
                  <a:srgbClr val="008000"/>
                </a:solidFill>
                <a:cs typeface="宋体" pitchFamily="2" charset="-122"/>
              </a:rPr>
              <a:t> searches</a:t>
            </a:r>
          </a:p>
          <a:p>
            <a:pPr algn="l"/>
            <a:r>
              <a:rPr lang="en-US" altLang="zh-CN" dirty="0">
                <a:cs typeface="宋体" pitchFamily="2" charset="-122"/>
              </a:rPr>
              <a:t>background</a:t>
            </a:r>
          </a:p>
        </p:txBody>
      </p:sp>
      <p:sp>
        <p:nvSpPr>
          <p:cNvPr id="144446" name="Text Box 62"/>
          <p:cNvSpPr txBox="1">
            <a:spLocks noChangeArrowheads="1"/>
          </p:cNvSpPr>
          <p:nvPr/>
        </p:nvSpPr>
        <p:spPr bwMode="auto">
          <a:xfrm>
            <a:off x="2117725" y="4495800"/>
            <a:ext cx="62869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altLang="zh-CN" sz="2000" dirty="0">
                <a:cs typeface="Arial" charset="0"/>
              </a:rPr>
              <a:t>θ</a:t>
            </a:r>
            <a:r>
              <a:rPr lang="en-US" altLang="zh-CN" baseline="-25000" dirty="0">
                <a:cs typeface="Arial" charset="0"/>
              </a:rPr>
              <a:t>mix</a:t>
            </a:r>
            <a:endParaRPr lang="el-GR" altLang="zh-CN" baseline="-25000" dirty="0">
              <a:cs typeface="Arial" charset="0"/>
            </a:endParaRPr>
          </a:p>
        </p:txBody>
      </p:sp>
      <p:sp>
        <p:nvSpPr>
          <p:cNvPr id="144447" name="Text Box 63"/>
          <p:cNvSpPr txBox="1">
            <a:spLocks noChangeArrowheads="1"/>
          </p:cNvSpPr>
          <p:nvPr/>
        </p:nvSpPr>
        <p:spPr bwMode="auto">
          <a:xfrm>
            <a:off x="381000" y="5170488"/>
            <a:ext cx="452078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b="1" dirty="0">
                <a:cs typeface="宋体" pitchFamily="2" charset="-122"/>
              </a:rPr>
              <a:t>select {</a:t>
            </a:r>
            <a:r>
              <a:rPr lang="el-GR" altLang="zh-CN" b="1" dirty="0">
                <a:solidFill>
                  <a:srgbClr val="CC0000"/>
                </a:solidFill>
                <a:cs typeface="宋体" pitchFamily="2" charset="-122"/>
              </a:rPr>
              <a:t>λ</a:t>
            </a:r>
            <a:r>
              <a:rPr lang="en-US" altLang="zh-CN" b="1" dirty="0">
                <a:cs typeface="宋体" pitchFamily="2" charset="-122"/>
              </a:rPr>
              <a:t>} to maximize P(</a:t>
            </a:r>
            <a:r>
              <a:rPr lang="en-US" altLang="zh-CN" b="1" dirty="0" err="1">
                <a:cs typeface="宋体" pitchFamily="2" charset="-122"/>
              </a:rPr>
              <a:t>D</a:t>
            </a:r>
            <a:r>
              <a:rPr lang="en-US" altLang="zh-CN" b="1" baseline="-25000" dirty="0" err="1">
                <a:cs typeface="宋体" pitchFamily="2" charset="-122"/>
              </a:rPr>
              <a:t>t</a:t>
            </a:r>
            <a:r>
              <a:rPr lang="en-US" altLang="zh-CN" b="1" dirty="0">
                <a:cs typeface="宋体" pitchFamily="2" charset="-122"/>
              </a:rPr>
              <a:t> | </a:t>
            </a:r>
            <a:r>
              <a:rPr lang="el-GR" altLang="zh-CN" b="1" dirty="0">
                <a:cs typeface="宋体" pitchFamily="2" charset="-122"/>
              </a:rPr>
              <a:t>θ</a:t>
            </a:r>
            <a:r>
              <a:rPr lang="en-US" altLang="zh-CN" b="1" baseline="-25000" dirty="0">
                <a:cs typeface="宋体" pitchFamily="2" charset="-122"/>
              </a:rPr>
              <a:t>mix</a:t>
            </a:r>
            <a:r>
              <a:rPr lang="en-US" altLang="zh-CN" b="1" dirty="0">
                <a:cs typeface="宋体" pitchFamily="2" charset="-122"/>
              </a:rPr>
              <a:t>)</a:t>
            </a:r>
            <a:endParaRPr lang="en-US" altLang="zh-CN" b="1" dirty="0">
              <a:solidFill>
                <a:srgbClr val="CC0000"/>
              </a:solidFill>
              <a:cs typeface="宋体" pitchFamily="2" charset="-122"/>
            </a:endParaRPr>
          </a:p>
        </p:txBody>
      </p:sp>
      <p:sp>
        <p:nvSpPr>
          <p:cNvPr id="144448" name="Text Box 64"/>
          <p:cNvSpPr txBox="1">
            <a:spLocks noChangeArrowheads="1"/>
          </p:cNvSpPr>
          <p:nvPr/>
        </p:nvSpPr>
        <p:spPr bwMode="auto">
          <a:xfrm>
            <a:off x="7292975" y="1179513"/>
            <a:ext cx="3921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dirty="0" err="1">
                <a:cs typeface="宋体" pitchFamily="2" charset="-122"/>
              </a:rPr>
              <a:t>D</a:t>
            </a:r>
            <a:r>
              <a:rPr lang="en-US" altLang="zh-CN" baseline="-25000" dirty="0" err="1">
                <a:cs typeface="宋体" pitchFamily="2" charset="-122"/>
              </a:rPr>
              <a:t>t</a:t>
            </a:r>
            <a:endParaRPr lang="en-US" altLang="zh-CN" baseline="-25000" dirty="0">
              <a:cs typeface="宋体" pitchFamily="2" charset="-122"/>
            </a:endParaRPr>
          </a:p>
        </p:txBody>
      </p:sp>
      <p:sp>
        <p:nvSpPr>
          <p:cNvPr id="144449" name="Rectangle 65"/>
          <p:cNvSpPr>
            <a:spLocks noChangeArrowheads="1"/>
          </p:cNvSpPr>
          <p:nvPr/>
        </p:nvSpPr>
        <p:spPr bwMode="auto">
          <a:xfrm>
            <a:off x="1933575" y="5689600"/>
            <a:ext cx="236795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800" b="1" dirty="0">
                <a:cs typeface="宋体" pitchFamily="2" charset="-122"/>
              </a:rPr>
              <a:t>EM algorithm</a:t>
            </a:r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Keynote, AIRS 2010, Taipei, Dec. 2, 2010  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31" grpId="0" animBg="1"/>
      <p:bldP spid="144432" grpId="0" animBg="1"/>
      <p:bldP spid="144433" grpId="0"/>
      <p:bldP spid="144437" grpId="0"/>
      <p:bldP spid="144438" grpId="0"/>
      <p:bldP spid="144442" grpId="0" animBg="1"/>
      <p:bldP spid="144443" grpId="0"/>
      <p:bldP spid="144446" grpId="0"/>
      <p:bldP spid="144447" grpId="0"/>
      <p:bldP spid="144448" grpId="0"/>
      <p:bldP spid="14444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DAE96-2CFF-4369-A6E9-F3AA7716061A}" type="slidenum">
              <a:rPr lang="en-US" altLang="zh-CN"/>
              <a:pPr/>
              <a:t>31</a:t>
            </a:fld>
            <a:endParaRPr lang="en-US" altLang="zh-CN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/>
          <a:lstStyle/>
          <a:p>
            <a:pPr algn="l"/>
            <a:r>
              <a:rPr lang="en-US" altLang="zh-CN" sz="3200" dirty="0" smtClean="0"/>
              <a:t>Sample Results: improving initial ranking with long-term  implicit feedback</a:t>
            </a:r>
            <a:endParaRPr lang="en-US" altLang="zh-CN" sz="3200" dirty="0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429000" y="5056188"/>
            <a:ext cx="2540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CC0000"/>
                </a:solidFill>
                <a:cs typeface="宋体" pitchFamily="2" charset="-122"/>
              </a:rPr>
              <a:t>recurring ≫ fresh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066800" y="5562600"/>
            <a:ext cx="76485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CN" sz="2400" b="1" dirty="0">
                <a:solidFill>
                  <a:srgbClr val="CC0000"/>
                </a:solidFill>
                <a:cs typeface="宋体" pitchFamily="2" charset="-122"/>
              </a:rPr>
              <a:t>combination </a:t>
            </a:r>
            <a:r>
              <a:rPr lang="en-US" altLang="zh-CN" sz="2400" b="1" dirty="0">
                <a:solidFill>
                  <a:srgbClr val="CC0000"/>
                </a:solidFill>
                <a:cs typeface="Arial" charset="0"/>
              </a:rPr>
              <a:t>≈ </a:t>
            </a:r>
            <a:r>
              <a:rPr lang="en-US" altLang="zh-CN" sz="2400" b="1" dirty="0" err="1">
                <a:solidFill>
                  <a:srgbClr val="CC0000"/>
                </a:solidFill>
                <a:cs typeface="Arial" charset="0"/>
              </a:rPr>
              <a:t>clickthrough</a:t>
            </a:r>
            <a:r>
              <a:rPr lang="en-US" altLang="zh-CN" sz="2400" b="1" dirty="0">
                <a:solidFill>
                  <a:srgbClr val="CC0000"/>
                </a:solidFill>
                <a:cs typeface="Arial" charset="0"/>
              </a:rPr>
              <a:t> &gt; docs &gt; query, </a:t>
            </a:r>
            <a:r>
              <a:rPr lang="en-US" altLang="zh-CN" sz="2400" b="1" dirty="0" err="1">
                <a:solidFill>
                  <a:srgbClr val="CC0000"/>
                </a:solidFill>
                <a:cs typeface="Arial" charset="0"/>
              </a:rPr>
              <a:t>contextless</a:t>
            </a:r>
            <a:endParaRPr lang="en-US" altLang="zh-CN" sz="2400" b="1" dirty="0">
              <a:solidFill>
                <a:srgbClr val="CC0000"/>
              </a:solidFill>
              <a:cs typeface="Arial" charset="0"/>
            </a:endParaRPr>
          </a:p>
        </p:txBody>
      </p: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827" y="1617662"/>
            <a:ext cx="8626973" cy="3106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Keynote, AIRS 2010, Taipei, Dec. 2, 2010  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4" grpId="1"/>
      <p:bldP spid="2765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28600" y="2362200"/>
            <a:ext cx="8610600" cy="1470025"/>
          </a:xfrm>
        </p:spPr>
        <p:txBody>
          <a:bodyPr/>
          <a:lstStyle/>
          <a:p>
            <a:r>
              <a:rPr lang="en-US" sz="2800" dirty="0" smtClean="0"/>
              <a:t>Scenario 2: The user is examining search results, how can we further dynamically optimize search results based on </a:t>
            </a:r>
            <a:r>
              <a:rPr lang="en-US" sz="2800" dirty="0" err="1" smtClean="0"/>
              <a:t>clickthroughs</a:t>
            </a:r>
            <a:r>
              <a:rPr lang="en-US" sz="2800" dirty="0" smtClean="0"/>
              <a:t>? 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Keynote, AIRS 2010, Taipei, Dec. 2, 2010  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476DE-FC79-4390-81D4-00D62880FF0E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Keynote, AIRS 2010, Taipei, Dec. 2, 2010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63260-D79C-4505-8E47-653E245A1FE1}" type="slidenum">
              <a:rPr lang="en-US"/>
              <a:pPr/>
              <a:t>33</a:t>
            </a:fld>
            <a:endParaRPr lang="en-US"/>
          </a:p>
          <a:p>
            <a:endParaRPr lang="en-US"/>
          </a:p>
        </p:txBody>
      </p:sp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/>
              <a:t>Case 3: General Implicit Feedback </a:t>
            </a:r>
            <a:endParaRPr lang="en-US" sz="2400" dirty="0"/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991600" cy="4648200"/>
          </a:xfrm>
        </p:spPr>
        <p:txBody>
          <a:bodyPr/>
          <a:lstStyle/>
          <a:p>
            <a:pPr lvl="1"/>
            <a:r>
              <a:rPr lang="en-US" dirty="0">
                <a:solidFill>
                  <a:srgbClr val="CC0000"/>
                </a:solidFill>
              </a:rPr>
              <a:t>A</a:t>
            </a:r>
            <a:r>
              <a:rPr lang="en-US" baseline="-25000" dirty="0">
                <a:solidFill>
                  <a:srgbClr val="CC0000"/>
                </a:solidFill>
              </a:rPr>
              <a:t>t</a:t>
            </a:r>
            <a:r>
              <a:rPr lang="en-US" dirty="0">
                <a:solidFill>
                  <a:srgbClr val="CC0000"/>
                </a:solidFill>
              </a:rPr>
              <a:t>=“enter a query Q” or “Back” button, “Next” button</a:t>
            </a:r>
          </a:p>
          <a:p>
            <a:pPr lvl="1"/>
            <a:r>
              <a:rPr lang="en-US" dirty="0">
                <a:solidFill>
                  <a:srgbClr val="CC0000"/>
                </a:solidFill>
              </a:rPr>
              <a:t>r(A</a:t>
            </a:r>
            <a:r>
              <a:rPr lang="en-US" baseline="-25000" dirty="0">
                <a:solidFill>
                  <a:srgbClr val="CC0000"/>
                </a:solidFill>
              </a:rPr>
              <a:t>t</a:t>
            </a:r>
            <a:r>
              <a:rPr lang="en-US" dirty="0">
                <a:solidFill>
                  <a:srgbClr val="CC0000"/>
                </a:solidFill>
              </a:rPr>
              <a:t>) = all possible rankings of unseen docs in C</a:t>
            </a:r>
          </a:p>
          <a:p>
            <a:pPr lvl="1"/>
            <a:r>
              <a:rPr lang="en-US" dirty="0"/>
              <a:t>M= (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baseline="-25000" dirty="0">
                <a:sym typeface="Symbol" pitchFamily="18" charset="2"/>
              </a:rPr>
              <a:t>U</a:t>
            </a:r>
            <a:r>
              <a:rPr lang="en-US" dirty="0">
                <a:sym typeface="Symbol" pitchFamily="18" charset="2"/>
              </a:rPr>
              <a:t>, S), S= seen documents </a:t>
            </a:r>
            <a:endParaRPr lang="en-US" dirty="0"/>
          </a:p>
          <a:p>
            <a:pPr lvl="1"/>
            <a:r>
              <a:rPr lang="en-US" dirty="0"/>
              <a:t>H={previous queries} + {viewed snippets}</a:t>
            </a:r>
          </a:p>
          <a:p>
            <a:pPr lvl="1"/>
            <a:r>
              <a:rPr lang="en-US" dirty="0"/>
              <a:t>p(</a:t>
            </a:r>
            <a:r>
              <a:rPr lang="en-US" dirty="0" err="1"/>
              <a:t>M|U,H,At,C</a:t>
            </a:r>
            <a:r>
              <a:rPr lang="en-US" dirty="0"/>
              <a:t>)=p(</a:t>
            </a:r>
            <a:r>
              <a:rPr lang="en-US" dirty="0">
                <a:sym typeface="Symbol" pitchFamily="18" charset="2"/>
              </a:rPr>
              <a:t></a:t>
            </a:r>
            <a:r>
              <a:rPr lang="en-US" baseline="-25000" dirty="0">
                <a:sym typeface="Symbol" pitchFamily="18" charset="2"/>
              </a:rPr>
              <a:t>U</a:t>
            </a:r>
            <a:r>
              <a:rPr lang="en-US" dirty="0"/>
              <a:t> |Q,H)</a:t>
            </a:r>
          </a:p>
        </p:txBody>
      </p:sp>
      <p:graphicFrame>
        <p:nvGraphicFramePr>
          <p:cNvPr id="684036" name="Object 4"/>
          <p:cNvGraphicFramePr>
            <a:graphicFrameLocks noChangeAspect="1"/>
          </p:cNvGraphicFramePr>
          <p:nvPr/>
        </p:nvGraphicFramePr>
        <p:xfrm>
          <a:off x="838200" y="4114800"/>
          <a:ext cx="7154863" cy="188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59" name="Equation" r:id="rId3" imgW="4343400" imgH="1143000" progId="">
                  <p:embed/>
                </p:oleObj>
              </mc:Choice>
              <mc:Fallback>
                <p:oleObj name="Equation" r:id="rId3" imgW="4343400" imgH="1143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114800"/>
                        <a:ext cx="7154863" cy="188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4037" name="Rectangle 5"/>
          <p:cNvSpPr>
            <a:spLocks noChangeArrowheads="1"/>
          </p:cNvSpPr>
          <p:nvPr/>
        </p:nvSpPr>
        <p:spPr bwMode="auto">
          <a:xfrm>
            <a:off x="533400" y="1066800"/>
            <a:ext cx="83820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Keynote, AIRS 2010, Taipei, Dec. 2, 2010  </a:t>
            </a:r>
            <a:endParaRPr lang="en-US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08B1D-303C-4EBB-807C-D0C6F242FEE9}" type="slidenum">
              <a:rPr lang="en-US"/>
              <a:pPr/>
              <a:t>34</a:t>
            </a:fld>
            <a:endParaRPr lang="en-US"/>
          </a:p>
          <a:p>
            <a:endParaRPr lang="en-US"/>
          </a:p>
        </p:txBody>
      </p:sp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Estimate a Context-Sensitive LM</a:t>
            </a:r>
          </a:p>
        </p:txBody>
      </p:sp>
      <p:sp>
        <p:nvSpPr>
          <p:cNvPr id="688132" name="Text Box 4"/>
          <p:cNvSpPr txBox="1">
            <a:spLocks noChangeArrowheads="1"/>
          </p:cNvSpPr>
          <p:nvPr/>
        </p:nvSpPr>
        <p:spPr bwMode="auto">
          <a:xfrm>
            <a:off x="914400" y="320040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Q</a:t>
            </a:r>
            <a:r>
              <a:rPr lang="en-US" i="1" baseline="-25000">
                <a:latin typeface="Comic Sans MS" pitchFamily="66" charset="0"/>
              </a:rPr>
              <a:t>2</a:t>
            </a:r>
          </a:p>
        </p:txBody>
      </p:sp>
      <p:sp>
        <p:nvSpPr>
          <p:cNvPr id="688135" name="Text Box 7"/>
          <p:cNvSpPr txBox="1">
            <a:spLocks noChangeArrowheads="1"/>
          </p:cNvSpPr>
          <p:nvPr/>
        </p:nvSpPr>
        <p:spPr bwMode="auto">
          <a:xfrm>
            <a:off x="1295400" y="3733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C</a:t>
            </a:r>
            <a:r>
              <a:rPr lang="en-US" baseline="-25000">
                <a:latin typeface="Comic Sans MS" pitchFamily="66" charset="0"/>
              </a:rPr>
              <a:t>2</a:t>
            </a:r>
            <a:r>
              <a:rPr lang="en-US">
                <a:latin typeface="Comic Sans MS" pitchFamily="66" charset="0"/>
              </a:rPr>
              <a:t>={C</a:t>
            </a:r>
            <a:r>
              <a:rPr lang="en-US" i="1" baseline="-25000">
                <a:latin typeface="Comic Sans MS" pitchFamily="66" charset="0"/>
              </a:rPr>
              <a:t>2,1</a:t>
            </a:r>
            <a:r>
              <a:rPr lang="en-US" baseline="-25000">
                <a:latin typeface="Comic Sans MS" pitchFamily="66" charset="0"/>
              </a:rPr>
              <a:t> </a:t>
            </a:r>
            <a:r>
              <a:rPr lang="en-US"/>
              <a:t>, C</a:t>
            </a:r>
            <a:r>
              <a:rPr lang="en-US" i="1" baseline="-25000">
                <a:latin typeface="Comic Sans MS" pitchFamily="66" charset="0"/>
              </a:rPr>
              <a:t>2,2</a:t>
            </a:r>
            <a:r>
              <a:rPr lang="en-US" i="1"/>
              <a:t> ,</a:t>
            </a:r>
            <a:r>
              <a:rPr lang="en-US"/>
              <a:t>C</a:t>
            </a:r>
            <a:r>
              <a:rPr lang="en-US" i="1" baseline="-25000">
                <a:latin typeface="Comic Sans MS" pitchFamily="66" charset="0"/>
              </a:rPr>
              <a:t>2,3 ,</a:t>
            </a:r>
            <a:r>
              <a:rPr lang="en-US"/>
              <a:t>… }</a:t>
            </a:r>
          </a:p>
        </p:txBody>
      </p:sp>
      <p:sp>
        <p:nvSpPr>
          <p:cNvPr id="688138" name="Text Box 10"/>
          <p:cNvSpPr txBox="1">
            <a:spLocks noChangeArrowheads="1"/>
          </p:cNvSpPr>
          <p:nvPr/>
        </p:nvSpPr>
        <p:spPr bwMode="auto">
          <a:xfrm>
            <a:off x="898525" y="4065588"/>
            <a:ext cx="423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Comic Sans MS" pitchFamily="66" charset="0"/>
              </a:rPr>
              <a:t>…</a:t>
            </a:r>
          </a:p>
        </p:txBody>
      </p:sp>
      <p:sp>
        <p:nvSpPr>
          <p:cNvPr id="688143" name="Text Box 15"/>
          <p:cNvSpPr txBox="1">
            <a:spLocks noChangeArrowheads="1"/>
          </p:cNvSpPr>
          <p:nvPr/>
        </p:nvSpPr>
        <p:spPr bwMode="auto">
          <a:xfrm>
            <a:off x="1371600" y="1738313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C</a:t>
            </a:r>
            <a:r>
              <a:rPr lang="en-US" baseline="-25000">
                <a:latin typeface="Comic Sans MS" pitchFamily="66" charset="0"/>
              </a:rPr>
              <a:t>1</a:t>
            </a:r>
            <a:r>
              <a:rPr lang="en-US">
                <a:latin typeface="Comic Sans MS" pitchFamily="66" charset="0"/>
              </a:rPr>
              <a:t>={C</a:t>
            </a:r>
            <a:r>
              <a:rPr lang="en-US" i="1" baseline="-25000">
                <a:latin typeface="Comic Sans MS" pitchFamily="66" charset="0"/>
              </a:rPr>
              <a:t>1,1</a:t>
            </a:r>
            <a:r>
              <a:rPr lang="en-US" baseline="-25000">
                <a:latin typeface="Comic Sans MS" pitchFamily="66" charset="0"/>
              </a:rPr>
              <a:t> </a:t>
            </a:r>
            <a:r>
              <a:rPr lang="en-US"/>
              <a:t>, C</a:t>
            </a:r>
            <a:r>
              <a:rPr lang="en-US" i="1" baseline="-25000">
                <a:latin typeface="Comic Sans MS" pitchFamily="66" charset="0"/>
              </a:rPr>
              <a:t>1,2</a:t>
            </a:r>
            <a:r>
              <a:rPr lang="en-US"/>
              <a:t> ,C</a:t>
            </a:r>
            <a:r>
              <a:rPr lang="en-US" i="1" baseline="-25000">
                <a:latin typeface="Comic Sans MS" pitchFamily="66" charset="0"/>
              </a:rPr>
              <a:t>1,3 ,</a:t>
            </a:r>
            <a:r>
              <a:rPr lang="en-US"/>
              <a:t>…} </a:t>
            </a:r>
          </a:p>
        </p:txBody>
      </p:sp>
      <p:sp>
        <p:nvSpPr>
          <p:cNvPr id="688145" name="Text Box 17"/>
          <p:cNvSpPr txBox="1">
            <a:spLocks noChangeArrowheads="1"/>
          </p:cNvSpPr>
          <p:nvPr/>
        </p:nvSpPr>
        <p:spPr bwMode="auto">
          <a:xfrm>
            <a:off x="4267200" y="1738313"/>
            <a:ext cx="46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i="1">
              <a:latin typeface="Comic Sans MS" pitchFamily="66" charset="0"/>
            </a:endParaRPr>
          </a:p>
        </p:txBody>
      </p:sp>
      <p:sp>
        <p:nvSpPr>
          <p:cNvPr id="688146" name="Text Box 18"/>
          <p:cNvSpPr txBox="1">
            <a:spLocks noChangeArrowheads="1"/>
          </p:cNvSpPr>
          <p:nvPr/>
        </p:nvSpPr>
        <p:spPr bwMode="auto">
          <a:xfrm>
            <a:off x="5160963" y="1727200"/>
            <a:ext cx="282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User Clickthrough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28600" y="4572000"/>
            <a:ext cx="8534400" cy="533400"/>
            <a:chOff x="192" y="2784"/>
            <a:chExt cx="5376" cy="336"/>
          </a:xfrm>
        </p:grpSpPr>
        <p:sp>
          <p:nvSpPr>
            <p:cNvPr id="688152" name="Text Box 24"/>
            <p:cNvSpPr txBox="1">
              <a:spLocks noChangeArrowheads="1"/>
            </p:cNvSpPr>
            <p:nvPr/>
          </p:nvSpPr>
          <p:spPr bwMode="auto">
            <a:xfrm>
              <a:off x="624" y="2832"/>
              <a:ext cx="36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Q</a:t>
              </a:r>
              <a:r>
                <a:rPr lang="en-US" i="1" baseline="-25000">
                  <a:latin typeface="Comic Sans MS" pitchFamily="66" charset="0"/>
                </a:rPr>
                <a:t>k</a:t>
              </a:r>
              <a:endParaRPr lang="en-US" i="1">
                <a:latin typeface="Comic Sans MS" pitchFamily="66" charset="0"/>
              </a:endParaRPr>
            </a:p>
          </p:txBody>
        </p:sp>
        <p:sp>
          <p:nvSpPr>
            <p:cNvPr id="688153" name="Line 25"/>
            <p:cNvSpPr>
              <a:spLocks noChangeShapeType="1"/>
            </p:cNvSpPr>
            <p:nvPr/>
          </p:nvSpPr>
          <p:spPr bwMode="auto">
            <a:xfrm>
              <a:off x="192" y="2784"/>
              <a:ext cx="5376" cy="0"/>
            </a:xfrm>
            <a:prstGeom prst="line">
              <a:avLst/>
            </a:prstGeom>
            <a:noFill/>
            <a:ln w="38100">
              <a:solidFill>
                <a:srgbClr val="3399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000125" y="1098550"/>
            <a:ext cx="5438775" cy="477838"/>
            <a:chOff x="630" y="692"/>
            <a:chExt cx="3426" cy="301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630" y="692"/>
              <a:ext cx="1719" cy="301"/>
              <a:chOff x="1198" y="1220"/>
              <a:chExt cx="1719" cy="301"/>
            </a:xfrm>
          </p:grpSpPr>
          <p:sp>
            <p:nvSpPr>
              <p:cNvPr id="688140" name="Text Box 12"/>
              <p:cNvSpPr txBox="1">
                <a:spLocks noChangeArrowheads="1"/>
              </p:cNvSpPr>
              <p:nvPr/>
            </p:nvSpPr>
            <p:spPr bwMode="auto">
              <a:xfrm>
                <a:off x="1198" y="1220"/>
                <a:ext cx="34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omic Sans MS" pitchFamily="66" charset="0"/>
                  </a:rPr>
                  <a:t>Q</a:t>
                </a:r>
                <a:r>
                  <a:rPr lang="en-US" i="1" baseline="-25000">
                    <a:latin typeface="Comic Sans MS" pitchFamily="66" charset="0"/>
                  </a:rPr>
                  <a:t>1</a:t>
                </a:r>
                <a:endParaRPr lang="en-US" i="1">
                  <a:latin typeface="Comic Sans MS" pitchFamily="66" charset="0"/>
                </a:endParaRPr>
              </a:p>
            </p:txBody>
          </p:sp>
          <p:sp>
            <p:nvSpPr>
              <p:cNvPr id="688141" name="Text Box 13"/>
              <p:cNvSpPr txBox="1">
                <a:spLocks noChangeArrowheads="1"/>
              </p:cNvSpPr>
              <p:nvPr/>
            </p:nvSpPr>
            <p:spPr bwMode="auto">
              <a:xfrm>
                <a:off x="1765" y="1233"/>
                <a:ext cx="115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latin typeface="Arial" charset="0"/>
                  </a:rPr>
                  <a:t>User Query</a:t>
                </a:r>
              </a:p>
            </p:txBody>
          </p:sp>
        </p:grpSp>
        <p:sp>
          <p:nvSpPr>
            <p:cNvPr id="688154" name="Text Box 26"/>
            <p:cNvSpPr txBox="1">
              <a:spLocks noChangeArrowheads="1"/>
            </p:cNvSpPr>
            <p:nvPr/>
          </p:nvSpPr>
          <p:spPr bwMode="auto">
            <a:xfrm>
              <a:off x="2592" y="705"/>
              <a:ext cx="1464" cy="231"/>
            </a:xfrm>
            <a:prstGeom prst="rect">
              <a:avLst/>
            </a:prstGeom>
            <a:solidFill>
              <a:srgbClr val="FFFF00"/>
            </a:solidFill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Arial" charset="0"/>
                </a:rPr>
                <a:t> e.g., Apple software</a:t>
              </a:r>
              <a:r>
                <a:rPr lang="en-US" sz="1600">
                  <a:latin typeface="Arial" charset="0"/>
                </a:rPr>
                <a:t> </a:t>
              </a:r>
            </a:p>
          </p:txBody>
        </p:sp>
      </p:grpSp>
      <p:sp>
        <p:nvSpPr>
          <p:cNvPr id="688155" name="Text Box 27"/>
          <p:cNvSpPr txBox="1">
            <a:spLocks noChangeArrowheads="1"/>
          </p:cNvSpPr>
          <p:nvPr/>
        </p:nvSpPr>
        <p:spPr bwMode="auto">
          <a:xfrm>
            <a:off x="3938588" y="2362200"/>
            <a:ext cx="4672012" cy="11906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>
                <a:latin typeface="Arial" charset="0"/>
              </a:rPr>
              <a:t>e.g.,  </a:t>
            </a:r>
            <a:r>
              <a:rPr lang="en-US" sz="1800">
                <a:latin typeface="Arial" charset="0"/>
                <a:hlinkClick r:id="rId4"/>
              </a:rPr>
              <a:t>Apple - Mac OS X</a:t>
            </a:r>
            <a:r>
              <a:rPr lang="en-US" sz="1800">
                <a:latin typeface="Arial" charset="0"/>
              </a:rPr>
              <a:t> </a:t>
            </a:r>
          </a:p>
          <a:p>
            <a:pPr algn="l"/>
            <a:r>
              <a:rPr lang="en-US" sz="1800">
                <a:latin typeface="Arial" charset="0"/>
              </a:rPr>
              <a:t>The Apple Mac OS X product page. Describes features in the current version of Mac OS X, …</a:t>
            </a:r>
          </a:p>
        </p:txBody>
      </p:sp>
      <p:sp>
        <p:nvSpPr>
          <p:cNvPr id="688156" name="Text Box 28"/>
          <p:cNvSpPr txBox="1">
            <a:spLocks noChangeArrowheads="1"/>
          </p:cNvSpPr>
          <p:nvPr/>
        </p:nvSpPr>
        <p:spPr bwMode="auto">
          <a:xfrm>
            <a:off x="1524000" y="4738688"/>
            <a:ext cx="1511300" cy="366712"/>
          </a:xfrm>
          <a:prstGeom prst="rect">
            <a:avLst/>
          </a:prstGeom>
          <a:solidFill>
            <a:srgbClr val="FFFF00"/>
          </a:solidFill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Arial" charset="0"/>
              </a:rPr>
              <a:t> e.g., Jaguar</a:t>
            </a:r>
            <a:r>
              <a:rPr lang="en-US" sz="1600">
                <a:latin typeface="Arial" charset="0"/>
              </a:rPr>
              <a:t> </a:t>
            </a:r>
          </a:p>
        </p:txBody>
      </p:sp>
      <p:graphicFrame>
        <p:nvGraphicFramePr>
          <p:cNvPr id="688157" name="Object 29"/>
          <p:cNvGraphicFramePr>
            <a:graphicFrameLocks noChangeAspect="1"/>
          </p:cNvGraphicFramePr>
          <p:nvPr/>
        </p:nvGraphicFramePr>
        <p:xfrm>
          <a:off x="2438400" y="5181600"/>
          <a:ext cx="641508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19" name="Equation" r:id="rId5" imgW="2831760" imgH="228600" progId="">
                  <p:embed/>
                </p:oleObj>
              </mc:Choice>
              <mc:Fallback>
                <p:oleObj name="Equation" r:id="rId5" imgW="2831760" imgH="2286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181600"/>
                        <a:ext cx="6415088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8159" name="Text Box 31"/>
          <p:cNvSpPr txBox="1">
            <a:spLocks noChangeArrowheads="1"/>
          </p:cNvSpPr>
          <p:nvPr/>
        </p:nvSpPr>
        <p:spPr bwMode="auto">
          <a:xfrm>
            <a:off x="228600" y="5181600"/>
            <a:ext cx="2222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latin typeface="Arial" charset="0"/>
              </a:rPr>
              <a:t>User Model:</a:t>
            </a:r>
          </a:p>
        </p:txBody>
      </p:sp>
      <p:sp>
        <p:nvSpPr>
          <p:cNvPr id="688161" name="Text Box 33"/>
          <p:cNvSpPr txBox="1">
            <a:spLocks noChangeArrowheads="1"/>
          </p:cNvSpPr>
          <p:nvPr/>
        </p:nvSpPr>
        <p:spPr bwMode="auto">
          <a:xfrm>
            <a:off x="4200525" y="5867400"/>
            <a:ext cx="220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  <a:latin typeface="Arial" charset="0"/>
              </a:rPr>
              <a:t>Query History</a:t>
            </a:r>
          </a:p>
        </p:txBody>
      </p:sp>
      <p:sp>
        <p:nvSpPr>
          <p:cNvPr id="688162" name="Text Box 34"/>
          <p:cNvSpPr txBox="1">
            <a:spLocks noChangeArrowheads="1"/>
          </p:cNvSpPr>
          <p:nvPr/>
        </p:nvSpPr>
        <p:spPr bwMode="auto">
          <a:xfrm>
            <a:off x="6705600" y="5867400"/>
            <a:ext cx="214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  <a:latin typeface="Arial" charset="0"/>
              </a:rPr>
              <a:t>Clickthrough</a:t>
            </a:r>
            <a:r>
              <a:rPr lang="en-US" b="1"/>
              <a:t> </a:t>
            </a:r>
          </a:p>
        </p:txBody>
      </p:sp>
      <p:sp>
        <p:nvSpPr>
          <p:cNvPr id="688163" name="Line 35"/>
          <p:cNvSpPr>
            <a:spLocks noChangeShapeType="1"/>
          </p:cNvSpPr>
          <p:nvPr/>
        </p:nvSpPr>
        <p:spPr bwMode="auto">
          <a:xfrm>
            <a:off x="5278438" y="5692775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8164" name="Line 36"/>
          <p:cNvSpPr>
            <a:spLocks noChangeShapeType="1"/>
          </p:cNvSpPr>
          <p:nvPr/>
        </p:nvSpPr>
        <p:spPr bwMode="auto">
          <a:xfrm>
            <a:off x="6802438" y="5692775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8165" name="Line 37"/>
          <p:cNvSpPr>
            <a:spLocks noChangeShapeType="1"/>
          </p:cNvSpPr>
          <p:nvPr/>
        </p:nvSpPr>
        <p:spPr bwMode="auto">
          <a:xfrm flipV="1">
            <a:off x="5943600" y="5715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8166" name="Line 38"/>
          <p:cNvSpPr>
            <a:spLocks noChangeShapeType="1"/>
          </p:cNvSpPr>
          <p:nvPr/>
        </p:nvSpPr>
        <p:spPr bwMode="auto">
          <a:xfrm flipV="1">
            <a:off x="7467600" y="5715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Keynote, AIRS 2010, Taipei, Dec. 2, 2010  </a:t>
            </a:r>
            <a:endParaRPr lang="en-US"/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62B2-21AD-49DD-8621-035CB90D9038}" type="slidenum">
              <a:rPr lang="en-US"/>
              <a:pPr/>
              <a:t>35</a:t>
            </a:fld>
            <a:endParaRPr lang="en-US"/>
          </a:p>
          <a:p>
            <a:endParaRPr lang="en-US"/>
          </a:p>
        </p:txBody>
      </p:sp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76200"/>
            <a:ext cx="9372600" cy="1066800"/>
          </a:xfrm>
        </p:spPr>
        <p:txBody>
          <a:bodyPr/>
          <a:lstStyle/>
          <a:p>
            <a:r>
              <a:rPr lang="en-US"/>
              <a:t>Method1: Fixed Coeff. Interpolation </a:t>
            </a:r>
            <a:r>
              <a:rPr lang="en-US" sz="2800"/>
              <a:t>(FixInt)</a:t>
            </a:r>
          </a:p>
        </p:txBody>
      </p:sp>
      <p:sp>
        <p:nvSpPr>
          <p:cNvPr id="690179" name="Text Box 3"/>
          <p:cNvSpPr txBox="1">
            <a:spLocks noChangeArrowheads="1"/>
          </p:cNvSpPr>
          <p:nvPr/>
        </p:nvSpPr>
        <p:spPr bwMode="auto">
          <a:xfrm>
            <a:off x="2571750" y="5715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Q</a:t>
            </a:r>
            <a:r>
              <a:rPr lang="en-US" i="1" baseline="-25000">
                <a:latin typeface="Comic Sans MS" pitchFamily="66" charset="0"/>
              </a:rPr>
              <a:t>k</a:t>
            </a:r>
            <a:endParaRPr lang="en-US" i="1">
              <a:latin typeface="Comic Sans MS" pitchFamily="66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08275" y="3457575"/>
            <a:ext cx="765175" cy="1371600"/>
            <a:chOff x="1438" y="2688"/>
            <a:chExt cx="482" cy="864"/>
          </a:xfrm>
        </p:grpSpPr>
        <p:sp>
          <p:nvSpPr>
            <p:cNvPr id="690181" name="Text Box 5"/>
            <p:cNvSpPr txBox="1">
              <a:spLocks noChangeArrowheads="1"/>
            </p:cNvSpPr>
            <p:nvPr/>
          </p:nvSpPr>
          <p:spPr bwMode="auto">
            <a:xfrm>
              <a:off x="1494" y="2688"/>
              <a:ext cx="3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Q</a:t>
              </a:r>
              <a:r>
                <a:rPr lang="en-US" i="1" baseline="-25000">
                  <a:latin typeface="Comic Sans MS" pitchFamily="66" charset="0"/>
                </a:rPr>
                <a:t>1</a:t>
              </a:r>
              <a:endParaRPr lang="en-US" i="1">
                <a:latin typeface="Comic Sans MS" pitchFamily="66" charset="0"/>
              </a:endParaRPr>
            </a:p>
          </p:txBody>
        </p:sp>
        <p:sp>
          <p:nvSpPr>
            <p:cNvPr id="690182" name="Text Box 6"/>
            <p:cNvSpPr txBox="1">
              <a:spLocks noChangeArrowheads="1"/>
            </p:cNvSpPr>
            <p:nvPr/>
          </p:nvSpPr>
          <p:spPr bwMode="auto">
            <a:xfrm>
              <a:off x="1438" y="3264"/>
              <a:ext cx="4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Q</a:t>
              </a:r>
              <a:r>
                <a:rPr lang="en-US" i="1" baseline="-25000">
                  <a:latin typeface="Comic Sans MS" pitchFamily="66" charset="0"/>
                </a:rPr>
                <a:t>k-1</a:t>
              </a:r>
              <a:endParaRPr lang="en-US" i="1">
                <a:latin typeface="Comic Sans MS" pitchFamily="66" charset="0"/>
              </a:endParaRPr>
            </a:p>
          </p:txBody>
        </p:sp>
        <p:sp>
          <p:nvSpPr>
            <p:cNvPr id="690183" name="Text Box 7"/>
            <p:cNvSpPr txBox="1">
              <a:spLocks noChangeArrowheads="1"/>
            </p:cNvSpPr>
            <p:nvPr/>
          </p:nvSpPr>
          <p:spPr bwMode="auto">
            <a:xfrm>
              <a:off x="1478" y="2928"/>
              <a:ext cx="2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i="1">
                  <a:latin typeface="Comic Sans MS" pitchFamily="66" charset="0"/>
                </a:rPr>
                <a:t>…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743200" y="1295400"/>
            <a:ext cx="765175" cy="1365250"/>
            <a:chOff x="1432" y="1204"/>
            <a:chExt cx="482" cy="860"/>
          </a:xfrm>
        </p:grpSpPr>
        <p:sp>
          <p:nvSpPr>
            <p:cNvPr id="690185" name="Text Box 9"/>
            <p:cNvSpPr txBox="1">
              <a:spLocks noChangeArrowheads="1"/>
            </p:cNvSpPr>
            <p:nvPr/>
          </p:nvSpPr>
          <p:spPr bwMode="auto">
            <a:xfrm>
              <a:off x="1506" y="1204"/>
              <a:ext cx="2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C</a:t>
              </a:r>
              <a:r>
                <a:rPr lang="en-US" i="1" baseline="-25000">
                  <a:latin typeface="Comic Sans MS" pitchFamily="66" charset="0"/>
                </a:rPr>
                <a:t>1</a:t>
              </a:r>
              <a:endParaRPr lang="en-US" i="1">
                <a:latin typeface="Comic Sans MS" pitchFamily="66" charset="0"/>
              </a:endParaRPr>
            </a:p>
          </p:txBody>
        </p:sp>
        <p:sp>
          <p:nvSpPr>
            <p:cNvPr id="690186" name="Text Box 10"/>
            <p:cNvSpPr txBox="1">
              <a:spLocks noChangeArrowheads="1"/>
            </p:cNvSpPr>
            <p:nvPr/>
          </p:nvSpPr>
          <p:spPr bwMode="auto">
            <a:xfrm>
              <a:off x="1432" y="1776"/>
              <a:ext cx="4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C</a:t>
              </a:r>
              <a:r>
                <a:rPr lang="en-US" i="1" baseline="-25000">
                  <a:latin typeface="Comic Sans MS" pitchFamily="66" charset="0"/>
                </a:rPr>
                <a:t>k-1</a:t>
              </a:r>
              <a:endParaRPr lang="en-US" i="1">
                <a:latin typeface="Comic Sans MS" pitchFamily="66" charset="0"/>
              </a:endParaRPr>
            </a:p>
          </p:txBody>
        </p:sp>
        <p:sp>
          <p:nvSpPr>
            <p:cNvPr id="690187" name="Text Box 11"/>
            <p:cNvSpPr txBox="1">
              <a:spLocks noChangeArrowheads="1"/>
            </p:cNvSpPr>
            <p:nvPr/>
          </p:nvSpPr>
          <p:spPr bwMode="auto">
            <a:xfrm>
              <a:off x="1472" y="1440"/>
              <a:ext cx="2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i="1">
                  <a:latin typeface="Comic Sans MS" pitchFamily="66" charset="0"/>
                </a:rPr>
                <a:t>…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0" y="1501775"/>
            <a:ext cx="4335463" cy="3063875"/>
            <a:chOff x="0" y="1138"/>
            <a:chExt cx="2731" cy="1930"/>
          </a:xfrm>
        </p:grpSpPr>
        <p:sp>
          <p:nvSpPr>
            <p:cNvPr id="690189" name="Text Box 13"/>
            <p:cNvSpPr txBox="1">
              <a:spLocks noChangeArrowheads="1"/>
            </p:cNvSpPr>
            <p:nvPr/>
          </p:nvSpPr>
          <p:spPr bwMode="auto">
            <a:xfrm>
              <a:off x="0" y="1872"/>
              <a:ext cx="254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dirty="0">
                  <a:solidFill>
                    <a:srgbClr val="CC0000"/>
                  </a:solidFill>
                  <a:latin typeface="Arial" charset="0"/>
                </a:rPr>
                <a:t>Average user query history and </a:t>
              </a:r>
              <a:r>
                <a:rPr lang="en-US" dirty="0" err="1">
                  <a:solidFill>
                    <a:srgbClr val="CC0000"/>
                  </a:solidFill>
                  <a:latin typeface="Arial" charset="0"/>
                </a:rPr>
                <a:t>clickthrough</a:t>
              </a:r>
              <a:endParaRPr lang="en-US" dirty="0">
                <a:solidFill>
                  <a:srgbClr val="CC0000"/>
                </a:solidFill>
                <a:latin typeface="Arial" charset="0"/>
              </a:endParaRPr>
            </a:p>
          </p:txBody>
        </p: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968" y="1138"/>
              <a:ext cx="690" cy="552"/>
              <a:chOff x="1776" y="1320"/>
              <a:chExt cx="690" cy="552"/>
            </a:xfrm>
          </p:grpSpPr>
          <p:graphicFrame>
            <p:nvGraphicFramePr>
              <p:cNvPr id="690191" name="Object 15"/>
              <p:cNvGraphicFramePr>
                <a:graphicFrameLocks noChangeAspect="1"/>
              </p:cNvGraphicFramePr>
              <p:nvPr/>
            </p:nvGraphicFramePr>
            <p:xfrm>
              <a:off x="2077" y="1320"/>
              <a:ext cx="389" cy="39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254" name="Equation" r:id="rId4" imgW="253800" imgH="241200" progId="">
                      <p:embed/>
                    </p:oleObj>
                  </mc:Choice>
                  <mc:Fallback>
                    <p:oleObj name="Equation" r:id="rId4" imgW="253800" imgH="241200" progId="">
                      <p:embed/>
                      <p:pic>
                        <p:nvPicPr>
                          <p:cNvPr id="0" name="Picture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77" y="1320"/>
                            <a:ext cx="389" cy="39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1776" y="1440"/>
                <a:ext cx="288" cy="432"/>
                <a:chOff x="1776" y="1440"/>
                <a:chExt cx="288" cy="432"/>
              </a:xfrm>
            </p:grpSpPr>
            <p:sp>
              <p:nvSpPr>
                <p:cNvPr id="690193" name="Line 17"/>
                <p:cNvSpPr>
                  <a:spLocks noChangeShapeType="1"/>
                </p:cNvSpPr>
                <p:nvPr/>
              </p:nvSpPr>
              <p:spPr bwMode="auto">
                <a:xfrm>
                  <a:off x="1776" y="1440"/>
                  <a:ext cx="273" cy="1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019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824" y="1680"/>
                  <a:ext cx="24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0195" name="Line 19"/>
                <p:cNvSpPr>
                  <a:spLocks noChangeShapeType="1"/>
                </p:cNvSpPr>
                <p:nvPr/>
              </p:nvSpPr>
              <p:spPr bwMode="auto">
                <a:xfrm>
                  <a:off x="1776" y="1632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2016" y="2636"/>
              <a:ext cx="715" cy="432"/>
              <a:chOff x="1824" y="2928"/>
              <a:chExt cx="715" cy="432"/>
            </a:xfrm>
          </p:grpSpPr>
          <p:graphicFrame>
            <p:nvGraphicFramePr>
              <p:cNvPr id="690197" name="Object 21"/>
              <p:cNvGraphicFramePr>
                <a:graphicFrameLocks noChangeAspect="1"/>
              </p:cNvGraphicFramePr>
              <p:nvPr/>
            </p:nvGraphicFramePr>
            <p:xfrm>
              <a:off x="2169" y="2951"/>
              <a:ext cx="370" cy="39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8255" name="Equation" r:id="rId6" imgW="253800" imgH="253800" progId="">
                      <p:embed/>
                    </p:oleObj>
                  </mc:Choice>
                  <mc:Fallback>
                    <p:oleObj name="Equation" r:id="rId6" imgW="253800" imgH="253800" progId="">
                      <p:embed/>
                      <p:pic>
                        <p:nvPicPr>
                          <p:cNvPr id="0" name="Picture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69" y="2951"/>
                            <a:ext cx="370" cy="39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8" name="Group 22"/>
              <p:cNvGrpSpPr>
                <a:grpSpLocks/>
              </p:cNvGrpSpPr>
              <p:nvPr/>
            </p:nvGrpSpPr>
            <p:grpSpPr bwMode="auto">
              <a:xfrm>
                <a:off x="1824" y="2928"/>
                <a:ext cx="288" cy="432"/>
                <a:chOff x="1776" y="1440"/>
                <a:chExt cx="288" cy="432"/>
              </a:xfrm>
            </p:grpSpPr>
            <p:sp>
              <p:nvSpPr>
                <p:cNvPr id="690199" name="Line 23"/>
                <p:cNvSpPr>
                  <a:spLocks noChangeShapeType="1"/>
                </p:cNvSpPr>
                <p:nvPr/>
              </p:nvSpPr>
              <p:spPr bwMode="auto">
                <a:xfrm>
                  <a:off x="1776" y="1440"/>
                  <a:ext cx="273" cy="1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0200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1824" y="1680"/>
                  <a:ext cx="24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0201" name="Line 25"/>
                <p:cNvSpPr>
                  <a:spLocks noChangeShapeType="1"/>
                </p:cNvSpPr>
                <p:nvPr/>
              </p:nvSpPr>
              <p:spPr bwMode="auto">
                <a:xfrm>
                  <a:off x="1776" y="1632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aphicFrame>
          <p:nvGraphicFramePr>
            <p:cNvPr id="690202" name="Object 26"/>
            <p:cNvGraphicFramePr>
              <a:graphicFrameLocks noChangeAspect="1"/>
            </p:cNvGraphicFramePr>
            <p:nvPr/>
          </p:nvGraphicFramePr>
          <p:xfrm>
            <a:off x="80" y="2544"/>
            <a:ext cx="1712" cy="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256" name="Equation" r:id="rId8" imgW="1688760" imgH="431640" progId="">
                    <p:embed/>
                  </p:oleObj>
                </mc:Choice>
                <mc:Fallback>
                  <p:oleObj name="Equation" r:id="rId8" imgW="1688760" imgH="431640" progId="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" y="2544"/>
                          <a:ext cx="1712" cy="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0203" name="Object 27"/>
            <p:cNvGraphicFramePr>
              <a:graphicFrameLocks noChangeAspect="1"/>
            </p:cNvGraphicFramePr>
            <p:nvPr/>
          </p:nvGraphicFramePr>
          <p:xfrm>
            <a:off x="108" y="1152"/>
            <a:ext cx="1712" cy="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257" name="Equation" r:id="rId10" imgW="1688760" imgH="431640" progId="">
                    <p:embed/>
                  </p:oleObj>
                </mc:Choice>
                <mc:Fallback>
                  <p:oleObj name="Equation" r:id="rId10" imgW="1688760" imgH="431640" progId="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" y="1152"/>
                          <a:ext cx="1712" cy="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4114800" y="1958975"/>
            <a:ext cx="4916488" cy="2057400"/>
            <a:chOff x="2592" y="1234"/>
            <a:chExt cx="3097" cy="1296"/>
          </a:xfrm>
        </p:grpSpPr>
        <p:sp>
          <p:nvSpPr>
            <p:cNvPr id="690205" name="Line 29"/>
            <p:cNvSpPr>
              <a:spLocks noChangeShapeType="1"/>
            </p:cNvSpPr>
            <p:nvPr/>
          </p:nvSpPr>
          <p:spPr bwMode="auto">
            <a:xfrm>
              <a:off x="2630" y="1458"/>
              <a:ext cx="490" cy="3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0206" name="Line 30"/>
            <p:cNvSpPr>
              <a:spLocks noChangeShapeType="1"/>
            </p:cNvSpPr>
            <p:nvPr/>
          </p:nvSpPr>
          <p:spPr bwMode="auto">
            <a:xfrm flipV="1">
              <a:off x="2592" y="2098"/>
              <a:ext cx="52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90207" name="Object 31"/>
            <p:cNvGraphicFramePr>
              <a:graphicFrameLocks noChangeAspect="1"/>
            </p:cNvGraphicFramePr>
            <p:nvPr/>
          </p:nvGraphicFramePr>
          <p:xfrm>
            <a:off x="2688" y="1618"/>
            <a:ext cx="363" cy="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258" name="Equation" r:id="rId12" imgW="152280" imgH="203040" progId="">
                    <p:embed/>
                  </p:oleObj>
                </mc:Choice>
                <mc:Fallback>
                  <p:oleObj name="Equation" r:id="rId12" imgW="152280" imgH="203040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" y="1618"/>
                          <a:ext cx="363" cy="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0208" name="Object 32"/>
            <p:cNvGraphicFramePr>
              <a:graphicFrameLocks noChangeAspect="1"/>
            </p:cNvGraphicFramePr>
            <p:nvPr/>
          </p:nvGraphicFramePr>
          <p:xfrm>
            <a:off x="2592" y="2114"/>
            <a:ext cx="384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259" name="Equation" r:id="rId14" imgW="342720" imgH="203040" progId="">
                    <p:embed/>
                  </p:oleObj>
                </mc:Choice>
                <mc:Fallback>
                  <p:oleObj name="Equation" r:id="rId14" imgW="342720" imgH="203040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2" y="2114"/>
                          <a:ext cx="384" cy="2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0209" name="Object 33"/>
            <p:cNvGraphicFramePr>
              <a:graphicFrameLocks noChangeAspect="1"/>
            </p:cNvGraphicFramePr>
            <p:nvPr/>
          </p:nvGraphicFramePr>
          <p:xfrm>
            <a:off x="3180" y="1655"/>
            <a:ext cx="338" cy="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260" name="Equation" r:id="rId16" imgW="203040" imgH="228600" progId="">
                    <p:embed/>
                  </p:oleObj>
                </mc:Choice>
                <mc:Fallback>
                  <p:oleObj name="Equation" r:id="rId16" imgW="203040" imgH="228600" progId="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0" y="1655"/>
                          <a:ext cx="338" cy="3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0210" name="Text Box 34"/>
            <p:cNvSpPr txBox="1">
              <a:spLocks noChangeArrowheads="1"/>
            </p:cNvSpPr>
            <p:nvPr/>
          </p:nvSpPr>
          <p:spPr bwMode="auto">
            <a:xfrm>
              <a:off x="3456" y="1484"/>
              <a:ext cx="2016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Arial" charset="0"/>
                </a:rPr>
                <a:t>Linearly interpolate history models</a:t>
              </a:r>
            </a:p>
          </p:txBody>
        </p:sp>
        <p:graphicFrame>
          <p:nvGraphicFramePr>
            <p:cNvPr id="690211" name="Object 35"/>
            <p:cNvGraphicFramePr>
              <a:graphicFrameLocks noChangeAspect="1"/>
            </p:cNvGraphicFramePr>
            <p:nvPr/>
          </p:nvGraphicFramePr>
          <p:xfrm>
            <a:off x="3024" y="1234"/>
            <a:ext cx="2665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261" name="Equation" r:id="rId18" imgW="2628720" imgH="241200" progId="">
                    <p:embed/>
                  </p:oleObj>
                </mc:Choice>
                <mc:Fallback>
                  <p:oleObj name="Equation" r:id="rId18" imgW="2628720" imgH="241200" progId="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4" y="1234"/>
                          <a:ext cx="2665" cy="2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0212" name="Line 36"/>
          <p:cNvSpPr>
            <a:spLocks noChangeShapeType="1"/>
          </p:cNvSpPr>
          <p:nvPr/>
        </p:nvSpPr>
        <p:spPr bwMode="auto">
          <a:xfrm flipV="1">
            <a:off x="0" y="4953000"/>
            <a:ext cx="8534400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3429000" y="3178175"/>
            <a:ext cx="5691188" cy="3165475"/>
            <a:chOff x="2160" y="2160"/>
            <a:chExt cx="3585" cy="1994"/>
          </a:xfrm>
        </p:grpSpPr>
        <p:sp>
          <p:nvSpPr>
            <p:cNvPr id="690214" name="Line 38"/>
            <p:cNvSpPr>
              <a:spLocks noChangeShapeType="1"/>
            </p:cNvSpPr>
            <p:nvPr/>
          </p:nvSpPr>
          <p:spPr bwMode="auto">
            <a:xfrm flipV="1">
              <a:off x="2160" y="2640"/>
              <a:ext cx="1728" cy="1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0215" name="Line 39"/>
            <p:cNvSpPr>
              <a:spLocks noChangeShapeType="1"/>
            </p:cNvSpPr>
            <p:nvPr/>
          </p:nvSpPr>
          <p:spPr bwMode="auto">
            <a:xfrm>
              <a:off x="3408" y="2160"/>
              <a:ext cx="48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90216" name="Object 40"/>
            <p:cNvGraphicFramePr>
              <a:graphicFrameLocks noChangeAspect="1"/>
            </p:cNvGraphicFramePr>
            <p:nvPr/>
          </p:nvGraphicFramePr>
          <p:xfrm>
            <a:off x="3984" y="2544"/>
            <a:ext cx="208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262" name="Equation" r:id="rId20" imgW="164880" imgH="228600" progId="">
                    <p:embed/>
                  </p:oleObj>
                </mc:Choice>
                <mc:Fallback>
                  <p:oleObj name="Equation" r:id="rId20" imgW="164880" imgH="22860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4" y="2544"/>
                          <a:ext cx="208" cy="2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0217" name="Object 41"/>
            <p:cNvGraphicFramePr>
              <a:graphicFrameLocks noChangeAspect="1"/>
            </p:cNvGraphicFramePr>
            <p:nvPr/>
          </p:nvGraphicFramePr>
          <p:xfrm>
            <a:off x="3120" y="2880"/>
            <a:ext cx="288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263" name="Equation" r:id="rId22" imgW="152280" imgH="139680" progId="">
                    <p:embed/>
                  </p:oleObj>
                </mc:Choice>
                <mc:Fallback>
                  <p:oleObj name="Equation" r:id="rId22" imgW="152280" imgH="13968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2880"/>
                          <a:ext cx="288" cy="1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0218" name="Object 42"/>
            <p:cNvGraphicFramePr>
              <a:graphicFrameLocks noChangeAspect="1"/>
            </p:cNvGraphicFramePr>
            <p:nvPr/>
          </p:nvGraphicFramePr>
          <p:xfrm>
            <a:off x="3360" y="2304"/>
            <a:ext cx="336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264" name="Equation" r:id="rId24" imgW="342720" imgH="177480" progId="">
                    <p:embed/>
                  </p:oleObj>
                </mc:Choice>
                <mc:Fallback>
                  <p:oleObj name="Equation" r:id="rId24" imgW="342720" imgH="17748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0" y="2304"/>
                          <a:ext cx="336" cy="2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0219" name="Text Box 43"/>
            <p:cNvSpPr txBox="1">
              <a:spLocks noChangeArrowheads="1"/>
            </p:cNvSpPr>
            <p:nvPr/>
          </p:nvSpPr>
          <p:spPr bwMode="auto">
            <a:xfrm>
              <a:off x="2819" y="3359"/>
              <a:ext cx="292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  <a:latin typeface="Arial" charset="0"/>
                </a:rPr>
                <a:t>Linearly interpolate current query</a:t>
              </a:r>
            </a:p>
            <a:p>
              <a:r>
                <a:rPr lang="en-US">
                  <a:solidFill>
                    <a:srgbClr val="CC0000"/>
                  </a:solidFill>
                  <a:latin typeface="Arial" charset="0"/>
                </a:rPr>
                <a:t>and history model</a:t>
              </a:r>
            </a:p>
          </p:txBody>
        </p:sp>
        <p:graphicFrame>
          <p:nvGraphicFramePr>
            <p:cNvPr id="690220" name="Object 44"/>
            <p:cNvGraphicFramePr>
              <a:graphicFrameLocks noChangeAspect="1"/>
            </p:cNvGraphicFramePr>
            <p:nvPr/>
          </p:nvGraphicFramePr>
          <p:xfrm>
            <a:off x="2842" y="3895"/>
            <a:ext cx="2549" cy="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265" name="Equation" r:id="rId26" imgW="2514600" imgH="228600" progId="">
                    <p:embed/>
                  </p:oleObj>
                </mc:Choice>
                <mc:Fallback>
                  <p:oleObj name="Equation" r:id="rId26" imgW="2514600" imgH="228600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2" y="3895"/>
                          <a:ext cx="2549" cy="2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Keynote, AIRS 2010, Taipei, Dec. 2, 2010  </a:t>
            </a:r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DFE9F-CE98-42E9-92EE-15D4AC795E18}" type="slidenum">
              <a:rPr lang="en-US"/>
              <a:pPr/>
              <a:t>36</a:t>
            </a:fld>
            <a:endParaRPr lang="en-US"/>
          </a:p>
          <a:p>
            <a:endParaRPr lang="en-US"/>
          </a:p>
        </p:txBody>
      </p:sp>
      <p:sp>
        <p:nvSpPr>
          <p:cNvPr id="69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0"/>
            <a:ext cx="9829800" cy="1066800"/>
          </a:xfrm>
        </p:spPr>
        <p:txBody>
          <a:bodyPr/>
          <a:lstStyle/>
          <a:p>
            <a:r>
              <a:rPr lang="en-US"/>
              <a:t>Method 2: Bayesian Interpolation</a:t>
            </a:r>
            <a:r>
              <a:rPr lang="en-US" sz="3600"/>
              <a:t> </a:t>
            </a:r>
            <a:br>
              <a:rPr lang="en-US" sz="3600"/>
            </a:br>
            <a:r>
              <a:rPr lang="en-US" sz="2800"/>
              <a:t>(BayesInt)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08275" y="3228975"/>
            <a:ext cx="765175" cy="1371600"/>
            <a:chOff x="1438" y="2688"/>
            <a:chExt cx="482" cy="864"/>
          </a:xfrm>
        </p:grpSpPr>
        <p:sp>
          <p:nvSpPr>
            <p:cNvPr id="692228" name="Text Box 4"/>
            <p:cNvSpPr txBox="1">
              <a:spLocks noChangeArrowheads="1"/>
            </p:cNvSpPr>
            <p:nvPr/>
          </p:nvSpPr>
          <p:spPr bwMode="auto">
            <a:xfrm>
              <a:off x="1494" y="2688"/>
              <a:ext cx="3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Q</a:t>
              </a:r>
              <a:r>
                <a:rPr lang="en-US" i="1" baseline="-25000">
                  <a:latin typeface="Comic Sans MS" pitchFamily="66" charset="0"/>
                </a:rPr>
                <a:t>1</a:t>
              </a:r>
              <a:endParaRPr lang="en-US" i="1">
                <a:latin typeface="Comic Sans MS" pitchFamily="66" charset="0"/>
              </a:endParaRPr>
            </a:p>
          </p:txBody>
        </p:sp>
        <p:sp>
          <p:nvSpPr>
            <p:cNvPr id="692229" name="Text Box 5"/>
            <p:cNvSpPr txBox="1">
              <a:spLocks noChangeArrowheads="1"/>
            </p:cNvSpPr>
            <p:nvPr/>
          </p:nvSpPr>
          <p:spPr bwMode="auto">
            <a:xfrm>
              <a:off x="1438" y="3264"/>
              <a:ext cx="4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Q</a:t>
              </a:r>
              <a:r>
                <a:rPr lang="en-US" i="1" baseline="-25000">
                  <a:latin typeface="Comic Sans MS" pitchFamily="66" charset="0"/>
                </a:rPr>
                <a:t>k-1</a:t>
              </a:r>
              <a:endParaRPr lang="en-US" i="1">
                <a:latin typeface="Comic Sans MS" pitchFamily="66" charset="0"/>
              </a:endParaRPr>
            </a:p>
          </p:txBody>
        </p:sp>
        <p:sp>
          <p:nvSpPr>
            <p:cNvPr id="692230" name="Text Box 6"/>
            <p:cNvSpPr txBox="1">
              <a:spLocks noChangeArrowheads="1"/>
            </p:cNvSpPr>
            <p:nvPr/>
          </p:nvSpPr>
          <p:spPr bwMode="auto">
            <a:xfrm>
              <a:off x="1478" y="2928"/>
              <a:ext cx="2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i="1">
                  <a:latin typeface="Comic Sans MS" pitchFamily="66" charset="0"/>
                </a:rPr>
                <a:t>…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743200" y="1066800"/>
            <a:ext cx="765175" cy="1365250"/>
            <a:chOff x="1432" y="1204"/>
            <a:chExt cx="482" cy="860"/>
          </a:xfrm>
        </p:grpSpPr>
        <p:sp>
          <p:nvSpPr>
            <p:cNvPr id="692232" name="Text Box 8"/>
            <p:cNvSpPr txBox="1">
              <a:spLocks noChangeArrowheads="1"/>
            </p:cNvSpPr>
            <p:nvPr/>
          </p:nvSpPr>
          <p:spPr bwMode="auto">
            <a:xfrm>
              <a:off x="1506" y="1204"/>
              <a:ext cx="2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C</a:t>
              </a:r>
              <a:r>
                <a:rPr lang="en-US" i="1" baseline="-25000">
                  <a:latin typeface="Comic Sans MS" pitchFamily="66" charset="0"/>
                </a:rPr>
                <a:t>1</a:t>
              </a:r>
              <a:endParaRPr lang="en-US" i="1">
                <a:latin typeface="Comic Sans MS" pitchFamily="66" charset="0"/>
              </a:endParaRPr>
            </a:p>
          </p:txBody>
        </p:sp>
        <p:sp>
          <p:nvSpPr>
            <p:cNvPr id="692233" name="Text Box 9"/>
            <p:cNvSpPr txBox="1">
              <a:spLocks noChangeArrowheads="1"/>
            </p:cNvSpPr>
            <p:nvPr/>
          </p:nvSpPr>
          <p:spPr bwMode="auto">
            <a:xfrm>
              <a:off x="1432" y="1776"/>
              <a:ext cx="4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C</a:t>
              </a:r>
              <a:r>
                <a:rPr lang="en-US" i="1" baseline="-25000">
                  <a:latin typeface="Comic Sans MS" pitchFamily="66" charset="0"/>
                </a:rPr>
                <a:t>k-1</a:t>
              </a:r>
              <a:endParaRPr lang="en-US" i="1">
                <a:latin typeface="Comic Sans MS" pitchFamily="66" charset="0"/>
              </a:endParaRPr>
            </a:p>
          </p:txBody>
        </p:sp>
        <p:sp>
          <p:nvSpPr>
            <p:cNvPr id="692234" name="Text Box 10"/>
            <p:cNvSpPr txBox="1">
              <a:spLocks noChangeArrowheads="1"/>
            </p:cNvSpPr>
            <p:nvPr/>
          </p:nvSpPr>
          <p:spPr bwMode="auto">
            <a:xfrm>
              <a:off x="1472" y="1440"/>
              <a:ext cx="2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i="1">
                  <a:latin typeface="Comic Sans MS" pitchFamily="66" charset="0"/>
                </a:rPr>
                <a:t>…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1273175"/>
            <a:ext cx="4335463" cy="3063875"/>
            <a:chOff x="0" y="1138"/>
            <a:chExt cx="2731" cy="1930"/>
          </a:xfrm>
        </p:grpSpPr>
        <p:sp>
          <p:nvSpPr>
            <p:cNvPr id="692236" name="Text Box 12"/>
            <p:cNvSpPr txBox="1">
              <a:spLocks noChangeArrowheads="1"/>
            </p:cNvSpPr>
            <p:nvPr/>
          </p:nvSpPr>
          <p:spPr bwMode="auto">
            <a:xfrm>
              <a:off x="0" y="1824"/>
              <a:ext cx="240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>
                  <a:solidFill>
                    <a:srgbClr val="CC0000"/>
                  </a:solidFill>
                  <a:latin typeface="Arial" charset="0"/>
                </a:rPr>
                <a:t>Average user query and</a:t>
              </a:r>
            </a:p>
            <a:p>
              <a:pPr algn="l"/>
              <a:r>
                <a:rPr lang="en-US">
                  <a:solidFill>
                    <a:srgbClr val="CC0000"/>
                  </a:solidFill>
                  <a:latin typeface="Arial" charset="0"/>
                </a:rPr>
                <a:t>clickthrough history</a:t>
              </a:r>
            </a:p>
          </p:txBody>
        </p: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1968" y="1138"/>
              <a:ext cx="690" cy="552"/>
              <a:chOff x="1776" y="1320"/>
              <a:chExt cx="690" cy="552"/>
            </a:xfrm>
          </p:grpSpPr>
          <p:graphicFrame>
            <p:nvGraphicFramePr>
              <p:cNvPr id="692238" name="Object 14"/>
              <p:cNvGraphicFramePr>
                <a:graphicFrameLocks noChangeAspect="1"/>
              </p:cNvGraphicFramePr>
              <p:nvPr/>
            </p:nvGraphicFramePr>
            <p:xfrm>
              <a:off x="2077" y="1320"/>
              <a:ext cx="389" cy="39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9274" name="Equation" r:id="rId4" imgW="253800" imgH="241200" progId="">
                      <p:embed/>
                    </p:oleObj>
                  </mc:Choice>
                  <mc:Fallback>
                    <p:oleObj name="Equation" r:id="rId4" imgW="253800" imgH="241200" progId="">
                      <p:embed/>
                      <p:pic>
                        <p:nvPicPr>
                          <p:cNvPr id="0" name="Picture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77" y="1320"/>
                            <a:ext cx="389" cy="39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6" name="Group 15"/>
              <p:cNvGrpSpPr>
                <a:grpSpLocks/>
              </p:cNvGrpSpPr>
              <p:nvPr/>
            </p:nvGrpSpPr>
            <p:grpSpPr bwMode="auto">
              <a:xfrm>
                <a:off x="1776" y="1440"/>
                <a:ext cx="288" cy="432"/>
                <a:chOff x="1776" y="1440"/>
                <a:chExt cx="288" cy="432"/>
              </a:xfrm>
            </p:grpSpPr>
            <p:sp>
              <p:nvSpPr>
                <p:cNvPr id="692240" name="Line 16"/>
                <p:cNvSpPr>
                  <a:spLocks noChangeShapeType="1"/>
                </p:cNvSpPr>
                <p:nvPr/>
              </p:nvSpPr>
              <p:spPr bwMode="auto">
                <a:xfrm>
                  <a:off x="1776" y="1440"/>
                  <a:ext cx="273" cy="1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2241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824" y="1680"/>
                  <a:ext cx="24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2242" name="Line 18"/>
                <p:cNvSpPr>
                  <a:spLocks noChangeShapeType="1"/>
                </p:cNvSpPr>
                <p:nvPr/>
              </p:nvSpPr>
              <p:spPr bwMode="auto">
                <a:xfrm>
                  <a:off x="1776" y="1632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2016" y="2636"/>
              <a:ext cx="715" cy="432"/>
              <a:chOff x="1824" y="2928"/>
              <a:chExt cx="715" cy="432"/>
            </a:xfrm>
          </p:grpSpPr>
          <p:graphicFrame>
            <p:nvGraphicFramePr>
              <p:cNvPr id="692244" name="Object 20"/>
              <p:cNvGraphicFramePr>
                <a:graphicFrameLocks noChangeAspect="1"/>
              </p:cNvGraphicFramePr>
              <p:nvPr/>
            </p:nvGraphicFramePr>
            <p:xfrm>
              <a:off x="2169" y="2951"/>
              <a:ext cx="370" cy="39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9275" name="Equation" r:id="rId6" imgW="253800" imgH="253800" progId="">
                      <p:embed/>
                    </p:oleObj>
                  </mc:Choice>
                  <mc:Fallback>
                    <p:oleObj name="Equation" r:id="rId6" imgW="253800" imgH="253800" progId="">
                      <p:embed/>
                      <p:pic>
                        <p:nvPicPr>
                          <p:cNvPr id="0" name="Picture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69" y="2951"/>
                            <a:ext cx="370" cy="39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8" name="Group 21"/>
              <p:cNvGrpSpPr>
                <a:grpSpLocks/>
              </p:cNvGrpSpPr>
              <p:nvPr/>
            </p:nvGrpSpPr>
            <p:grpSpPr bwMode="auto">
              <a:xfrm>
                <a:off x="1824" y="2928"/>
                <a:ext cx="288" cy="432"/>
                <a:chOff x="1776" y="1440"/>
                <a:chExt cx="288" cy="432"/>
              </a:xfrm>
            </p:grpSpPr>
            <p:sp>
              <p:nvSpPr>
                <p:cNvPr id="692246" name="Line 22"/>
                <p:cNvSpPr>
                  <a:spLocks noChangeShapeType="1"/>
                </p:cNvSpPr>
                <p:nvPr/>
              </p:nvSpPr>
              <p:spPr bwMode="auto">
                <a:xfrm>
                  <a:off x="1776" y="1440"/>
                  <a:ext cx="273" cy="14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2247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824" y="1680"/>
                  <a:ext cx="240" cy="19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2248" name="Line 24"/>
                <p:cNvSpPr>
                  <a:spLocks noChangeShapeType="1"/>
                </p:cNvSpPr>
                <p:nvPr/>
              </p:nvSpPr>
              <p:spPr bwMode="auto">
                <a:xfrm>
                  <a:off x="1776" y="1632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aphicFrame>
          <p:nvGraphicFramePr>
            <p:cNvPr id="692249" name="Object 25"/>
            <p:cNvGraphicFramePr>
              <a:graphicFrameLocks noChangeAspect="1"/>
            </p:cNvGraphicFramePr>
            <p:nvPr/>
          </p:nvGraphicFramePr>
          <p:xfrm>
            <a:off x="48" y="2544"/>
            <a:ext cx="1776" cy="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276" name="Equation" r:id="rId8" imgW="1752480" imgH="431640" progId="">
                    <p:embed/>
                  </p:oleObj>
                </mc:Choice>
                <mc:Fallback>
                  <p:oleObj name="Equation" r:id="rId8" imgW="1752480" imgH="431640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" y="2544"/>
                          <a:ext cx="1776" cy="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2250" name="Object 26"/>
            <p:cNvGraphicFramePr>
              <a:graphicFrameLocks noChangeAspect="1"/>
            </p:cNvGraphicFramePr>
            <p:nvPr/>
          </p:nvGraphicFramePr>
          <p:xfrm>
            <a:off x="57" y="1152"/>
            <a:ext cx="1815" cy="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277" name="Equation" r:id="rId10" imgW="1790640" imgH="431640" progId="">
                    <p:embed/>
                  </p:oleObj>
                </mc:Choice>
                <mc:Fallback>
                  <p:oleObj name="Equation" r:id="rId10" imgW="1790640" imgH="431640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" y="1152"/>
                          <a:ext cx="1815" cy="4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2251" name="Line 27"/>
          <p:cNvSpPr>
            <a:spLocks noChangeShapeType="1"/>
          </p:cNvSpPr>
          <p:nvPr/>
        </p:nvSpPr>
        <p:spPr bwMode="auto">
          <a:xfrm flipV="1">
            <a:off x="0" y="4724400"/>
            <a:ext cx="8534400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92252" name="Text Box 28"/>
          <p:cNvSpPr txBox="1">
            <a:spLocks noChangeArrowheads="1"/>
          </p:cNvSpPr>
          <p:nvPr/>
        </p:nvSpPr>
        <p:spPr bwMode="auto">
          <a:xfrm>
            <a:off x="4495800" y="1295400"/>
            <a:ext cx="44592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CC0000"/>
                </a:solidFill>
                <a:latin typeface="Arial" charset="0"/>
              </a:rPr>
              <a:t>Intuition: trust the current </a:t>
            </a:r>
          </a:p>
          <a:p>
            <a:r>
              <a:rPr lang="en-US" sz="2800">
                <a:solidFill>
                  <a:srgbClr val="CC0000"/>
                </a:solidFill>
                <a:latin typeface="Arial" charset="0"/>
              </a:rPr>
              <a:t>query </a:t>
            </a:r>
            <a:r>
              <a:rPr lang="en-US" sz="2800" i="1">
                <a:solidFill>
                  <a:srgbClr val="CC0000"/>
                </a:solidFill>
                <a:latin typeface="Arial" charset="0"/>
              </a:rPr>
              <a:t>Q</a:t>
            </a:r>
            <a:r>
              <a:rPr lang="en-US" sz="2800" i="1" baseline="-25000">
                <a:solidFill>
                  <a:srgbClr val="CC0000"/>
                </a:solidFill>
                <a:latin typeface="Arial" charset="0"/>
              </a:rPr>
              <a:t>k</a:t>
            </a:r>
            <a:r>
              <a:rPr lang="en-US" sz="2800">
                <a:solidFill>
                  <a:srgbClr val="CC0000"/>
                </a:solidFill>
                <a:latin typeface="Arial" charset="0"/>
              </a:rPr>
              <a:t> more if it’s longer</a:t>
            </a:r>
            <a:r>
              <a:rPr lang="en-US">
                <a:solidFill>
                  <a:srgbClr val="CC0000"/>
                </a:solidFill>
                <a:latin typeface="Times New Roman" pitchFamily="18" charset="0"/>
              </a:rPr>
              <a:t> </a:t>
            </a:r>
          </a:p>
        </p:txBody>
      </p: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1371600" y="1981200"/>
            <a:ext cx="5826125" cy="4021138"/>
            <a:chOff x="864" y="1248"/>
            <a:chExt cx="3670" cy="2533"/>
          </a:xfrm>
        </p:grpSpPr>
        <p:sp>
          <p:nvSpPr>
            <p:cNvPr id="692254" name="Text Box 30"/>
            <p:cNvSpPr txBox="1">
              <a:spLocks noChangeArrowheads="1"/>
            </p:cNvSpPr>
            <p:nvPr/>
          </p:nvSpPr>
          <p:spPr bwMode="auto">
            <a:xfrm>
              <a:off x="1598" y="2976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Q</a:t>
              </a:r>
              <a:r>
                <a:rPr lang="en-US" i="1" baseline="-25000">
                  <a:latin typeface="Comic Sans MS" pitchFamily="66" charset="0"/>
                </a:rPr>
                <a:t>k</a:t>
              </a:r>
              <a:endParaRPr lang="en-US" i="1">
                <a:latin typeface="Comic Sans MS" pitchFamily="66" charset="0"/>
              </a:endParaRPr>
            </a:p>
          </p:txBody>
        </p:sp>
        <p:graphicFrame>
          <p:nvGraphicFramePr>
            <p:cNvPr id="692255" name="Object 31"/>
            <p:cNvGraphicFramePr>
              <a:graphicFrameLocks noChangeAspect="1"/>
            </p:cNvGraphicFramePr>
            <p:nvPr/>
          </p:nvGraphicFramePr>
          <p:xfrm>
            <a:off x="3138" y="2261"/>
            <a:ext cx="292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278" name="Equation" r:id="rId12" imgW="152280" imgH="164880" progId="">
                    <p:embed/>
                  </p:oleObj>
                </mc:Choice>
                <mc:Fallback>
                  <p:oleObj name="Equation" r:id="rId12" imgW="152280" imgH="16488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8" y="2261"/>
                          <a:ext cx="292" cy="21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2256" name="Line 32"/>
            <p:cNvSpPr>
              <a:spLocks noChangeShapeType="1"/>
            </p:cNvSpPr>
            <p:nvPr/>
          </p:nvSpPr>
          <p:spPr bwMode="auto">
            <a:xfrm>
              <a:off x="2592" y="1248"/>
              <a:ext cx="864" cy="10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92257" name="Object 33"/>
            <p:cNvGraphicFramePr>
              <a:graphicFrameLocks noChangeAspect="1"/>
            </p:cNvGraphicFramePr>
            <p:nvPr/>
          </p:nvGraphicFramePr>
          <p:xfrm>
            <a:off x="3135" y="1746"/>
            <a:ext cx="157" cy="2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279" name="Equation" r:id="rId14" imgW="126720" imgH="139680" progId="">
                    <p:embed/>
                  </p:oleObj>
                </mc:Choice>
                <mc:Fallback>
                  <p:oleObj name="Equation" r:id="rId14" imgW="126720" imgH="13968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5" y="1746"/>
                          <a:ext cx="157" cy="20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2258" name="Line 34"/>
            <p:cNvSpPr>
              <a:spLocks noChangeShapeType="1"/>
            </p:cNvSpPr>
            <p:nvPr/>
          </p:nvSpPr>
          <p:spPr bwMode="auto">
            <a:xfrm flipV="1">
              <a:off x="2078" y="2544"/>
              <a:ext cx="1426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2259" name="Text Box 35"/>
            <p:cNvSpPr txBox="1">
              <a:spLocks noChangeArrowheads="1"/>
            </p:cNvSpPr>
            <p:nvPr/>
          </p:nvSpPr>
          <p:spPr bwMode="auto">
            <a:xfrm>
              <a:off x="3264" y="1824"/>
              <a:ext cx="12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CC0000"/>
                  </a:solidFill>
                  <a:latin typeface="Arial" charset="0"/>
                </a:rPr>
                <a:t>Dirichlet Prior</a:t>
              </a:r>
            </a:p>
          </p:txBody>
        </p:sp>
        <p:graphicFrame>
          <p:nvGraphicFramePr>
            <p:cNvPr id="692260" name="Object 36"/>
            <p:cNvGraphicFramePr>
              <a:graphicFrameLocks noChangeAspect="1"/>
            </p:cNvGraphicFramePr>
            <p:nvPr/>
          </p:nvGraphicFramePr>
          <p:xfrm>
            <a:off x="864" y="3360"/>
            <a:ext cx="3264" cy="4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280" name="Equation" r:id="rId16" imgW="1968480" imgH="291960" progId="">
                    <p:embed/>
                  </p:oleObj>
                </mc:Choice>
                <mc:Fallback>
                  <p:oleObj name="Equation" r:id="rId16" imgW="1968480" imgH="29196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3360"/>
                          <a:ext cx="3264" cy="4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2261" name="Line 37"/>
            <p:cNvSpPr>
              <a:spLocks noChangeShapeType="1"/>
            </p:cNvSpPr>
            <p:nvPr/>
          </p:nvSpPr>
          <p:spPr bwMode="auto">
            <a:xfrm>
              <a:off x="2688" y="2448"/>
              <a:ext cx="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92262" name="Object 38"/>
            <p:cNvGraphicFramePr>
              <a:graphicFrameLocks noChangeAspect="1"/>
            </p:cNvGraphicFramePr>
            <p:nvPr/>
          </p:nvGraphicFramePr>
          <p:xfrm>
            <a:off x="3544" y="2258"/>
            <a:ext cx="204" cy="3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281" name="Equation" r:id="rId18" imgW="164880" imgH="228600" progId="">
                    <p:embed/>
                  </p:oleObj>
                </mc:Choice>
                <mc:Fallback>
                  <p:oleObj name="Equation" r:id="rId18" imgW="164880" imgH="228600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4" y="2258"/>
                          <a:ext cx="204" cy="3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Keynote, AIRS 2010, Taipei, Dec. 2, 2010  </a:t>
            </a:r>
            <a:endParaRPr lang="en-US"/>
          </a:p>
        </p:txBody>
      </p:sp>
      <p:sp>
        <p:nvSpPr>
          <p:cNvPr id="4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DF0E0-30D1-42B4-8683-7538DF21AFD0}" type="slidenum">
              <a:rPr lang="en-US"/>
              <a:pPr/>
              <a:t>37</a:t>
            </a:fld>
            <a:endParaRPr lang="en-US" dirty="0"/>
          </a:p>
          <a:p>
            <a:endParaRPr lang="en-US" dirty="0"/>
          </a:p>
        </p:txBody>
      </p:sp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067800" cy="1066800"/>
          </a:xfrm>
        </p:spPr>
        <p:txBody>
          <a:bodyPr/>
          <a:lstStyle/>
          <a:p>
            <a:r>
              <a:rPr lang="en-US"/>
              <a:t>Method 3: Online Bayesian Updating </a:t>
            </a:r>
            <a:r>
              <a:rPr lang="en-US" sz="2800"/>
              <a:t>(OnlineUp)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016500" y="4876800"/>
            <a:ext cx="2436813" cy="1676400"/>
            <a:chOff x="3360" y="3024"/>
            <a:chExt cx="1535" cy="105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360" y="3024"/>
              <a:ext cx="833" cy="528"/>
              <a:chOff x="3360" y="3024"/>
              <a:chExt cx="833" cy="528"/>
            </a:xfrm>
          </p:grpSpPr>
          <p:sp>
            <p:nvSpPr>
              <p:cNvPr id="654341" name="Line 5"/>
              <p:cNvSpPr>
                <a:spLocks noChangeShapeType="1"/>
              </p:cNvSpPr>
              <p:nvPr/>
            </p:nvSpPr>
            <p:spPr bwMode="auto">
              <a:xfrm>
                <a:off x="3504" y="3024"/>
                <a:ext cx="384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654342" name="Object 6"/>
              <p:cNvGraphicFramePr>
                <a:graphicFrameLocks noChangeAspect="1"/>
              </p:cNvGraphicFramePr>
              <p:nvPr/>
            </p:nvGraphicFramePr>
            <p:xfrm>
              <a:off x="3825" y="3201"/>
              <a:ext cx="368" cy="3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0302" name="Equation" r:id="rId3" imgW="253800" imgH="241200" progId="">
                      <p:embed/>
                    </p:oleObj>
                  </mc:Choice>
                  <mc:Fallback>
                    <p:oleObj name="Equation" r:id="rId3" imgW="253800" imgH="241200" progId="">
                      <p:embed/>
                      <p:pic>
                        <p:nvPicPr>
                          <p:cNvPr id="0" name="Picture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25" y="3201"/>
                            <a:ext cx="368" cy="35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54343" name="Line 7"/>
              <p:cNvSpPr>
                <a:spLocks noChangeShapeType="1"/>
              </p:cNvSpPr>
              <p:nvPr/>
            </p:nvSpPr>
            <p:spPr bwMode="auto">
              <a:xfrm>
                <a:off x="3360" y="3120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344" name="Line 8"/>
              <p:cNvSpPr>
                <a:spLocks noChangeShapeType="1"/>
              </p:cNvSpPr>
              <p:nvPr/>
            </p:nvSpPr>
            <p:spPr bwMode="auto">
              <a:xfrm>
                <a:off x="3360" y="3408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744" y="3467"/>
              <a:ext cx="1151" cy="613"/>
              <a:chOff x="3744" y="3464"/>
              <a:chExt cx="1151" cy="613"/>
            </a:xfrm>
          </p:grpSpPr>
          <p:graphicFrame>
            <p:nvGraphicFramePr>
              <p:cNvPr id="654346" name="Object 10"/>
              <p:cNvGraphicFramePr>
                <a:graphicFrameLocks noChangeAspect="1"/>
              </p:cNvGraphicFramePr>
              <p:nvPr/>
            </p:nvGraphicFramePr>
            <p:xfrm>
              <a:off x="4434" y="3464"/>
              <a:ext cx="280" cy="32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0303" name="Equation" r:id="rId5" imgW="152280" imgH="164880" progId="">
                      <p:embed/>
                    </p:oleObj>
                  </mc:Choice>
                  <mc:Fallback>
                    <p:oleObj name="Equation" r:id="rId5" imgW="152280" imgH="164880" progId="">
                      <p:embed/>
                      <p:pic>
                        <p:nvPicPr>
                          <p:cNvPr id="0" name="Picture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34" y="3464"/>
                            <a:ext cx="280" cy="32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54347" name="Text Box 11"/>
              <p:cNvSpPr txBox="1">
                <a:spLocks noChangeArrowheads="1"/>
              </p:cNvSpPr>
              <p:nvPr/>
            </p:nvSpPr>
            <p:spPr bwMode="auto">
              <a:xfrm>
                <a:off x="3744" y="3744"/>
                <a:ext cx="4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>
                    <a:latin typeface="Comic Sans MS" pitchFamily="66" charset="0"/>
                  </a:rPr>
                  <a:t>Q</a:t>
                </a:r>
                <a:r>
                  <a:rPr lang="en-US" i="1" baseline="-25000">
                    <a:latin typeface="Comic Sans MS" pitchFamily="66" charset="0"/>
                  </a:rPr>
                  <a:t>k</a:t>
                </a:r>
                <a:endParaRPr lang="en-US" i="1">
                  <a:latin typeface="Comic Sans MS" pitchFamily="66" charset="0"/>
                </a:endParaRPr>
              </a:p>
            </p:txBody>
          </p:sp>
          <p:sp>
            <p:nvSpPr>
              <p:cNvPr id="654348" name="Line 12"/>
              <p:cNvSpPr>
                <a:spLocks noChangeShapeType="1"/>
              </p:cNvSpPr>
              <p:nvPr/>
            </p:nvSpPr>
            <p:spPr bwMode="auto">
              <a:xfrm>
                <a:off x="4176" y="3504"/>
                <a:ext cx="384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349" name="Line 13"/>
              <p:cNvSpPr>
                <a:spLocks noChangeShapeType="1"/>
              </p:cNvSpPr>
              <p:nvPr/>
            </p:nvSpPr>
            <p:spPr bwMode="auto">
              <a:xfrm>
                <a:off x="4128" y="3888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654350" name="Object 14"/>
              <p:cNvGraphicFramePr>
                <a:graphicFrameLocks noChangeAspect="1"/>
              </p:cNvGraphicFramePr>
              <p:nvPr/>
            </p:nvGraphicFramePr>
            <p:xfrm>
              <a:off x="4656" y="3744"/>
              <a:ext cx="239" cy="3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0304" name="Equation" r:id="rId7" imgW="164880" imgH="228600" progId="">
                      <p:embed/>
                    </p:oleObj>
                  </mc:Choice>
                  <mc:Fallback>
                    <p:oleObj name="Equation" r:id="rId7" imgW="164880" imgH="228600" progId="">
                      <p:embed/>
                      <p:pic>
                        <p:nvPicPr>
                          <p:cNvPr id="0" name="Picture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56" y="3744"/>
                            <a:ext cx="239" cy="33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613150" y="3632200"/>
            <a:ext cx="1600200" cy="1122363"/>
            <a:chOff x="2496" y="2374"/>
            <a:chExt cx="1008" cy="707"/>
          </a:xfrm>
        </p:grpSpPr>
        <p:sp>
          <p:nvSpPr>
            <p:cNvPr id="654352" name="Text Box 16"/>
            <p:cNvSpPr txBox="1">
              <a:spLocks noChangeArrowheads="1"/>
            </p:cNvSpPr>
            <p:nvPr/>
          </p:nvSpPr>
          <p:spPr bwMode="auto">
            <a:xfrm>
              <a:off x="2496" y="2688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C</a:t>
              </a:r>
              <a:r>
                <a:rPr lang="en-US" i="1" baseline="-25000">
                  <a:latin typeface="Comic Sans MS" pitchFamily="66" charset="0"/>
                </a:rPr>
                <a:t>2</a:t>
              </a:r>
              <a:endParaRPr lang="en-US" i="1">
                <a:latin typeface="Comic Sans MS" pitchFamily="66" charset="0"/>
              </a:endParaRPr>
            </a:p>
          </p:txBody>
        </p:sp>
        <p:sp>
          <p:nvSpPr>
            <p:cNvPr id="654353" name="Line 17"/>
            <p:cNvSpPr>
              <a:spLocks noChangeShapeType="1"/>
            </p:cNvSpPr>
            <p:nvPr/>
          </p:nvSpPr>
          <p:spPr bwMode="auto">
            <a:xfrm>
              <a:off x="2880" y="2544"/>
              <a:ext cx="38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4354" name="Line 18"/>
            <p:cNvSpPr>
              <a:spLocks noChangeShapeType="1"/>
            </p:cNvSpPr>
            <p:nvPr/>
          </p:nvSpPr>
          <p:spPr bwMode="auto">
            <a:xfrm>
              <a:off x="2832" y="288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54355" name="Object 19"/>
            <p:cNvGraphicFramePr>
              <a:graphicFrameLocks noChangeAspect="1"/>
            </p:cNvGraphicFramePr>
            <p:nvPr/>
          </p:nvGraphicFramePr>
          <p:xfrm>
            <a:off x="3265" y="2730"/>
            <a:ext cx="239" cy="3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305" name="Equation" r:id="rId9" imgW="164880" imgH="241200" progId="">
                    <p:embed/>
                  </p:oleObj>
                </mc:Choice>
                <mc:Fallback>
                  <p:oleObj name="Equation" r:id="rId9" imgW="164880" imgH="241200" progId="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5" y="2730"/>
                          <a:ext cx="239" cy="35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4356" name="Object 20"/>
            <p:cNvGraphicFramePr>
              <a:graphicFrameLocks noChangeAspect="1"/>
            </p:cNvGraphicFramePr>
            <p:nvPr/>
          </p:nvGraphicFramePr>
          <p:xfrm>
            <a:off x="3067" y="2374"/>
            <a:ext cx="248" cy="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306" name="Equation" r:id="rId11" imgW="114120" imgH="139680" progId="">
                    <p:embed/>
                  </p:oleObj>
                </mc:Choice>
                <mc:Fallback>
                  <p:oleObj name="Equation" r:id="rId11" imgW="114120" imgH="139680" progId="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7" y="2374"/>
                          <a:ext cx="248" cy="3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42875" y="1752600"/>
            <a:ext cx="1668463" cy="528638"/>
            <a:chOff x="90" y="1104"/>
            <a:chExt cx="1051" cy="333"/>
          </a:xfrm>
        </p:grpSpPr>
        <p:sp>
          <p:nvSpPr>
            <p:cNvPr id="654358" name="Text Box 22"/>
            <p:cNvSpPr txBox="1">
              <a:spLocks noChangeArrowheads="1"/>
            </p:cNvSpPr>
            <p:nvPr/>
          </p:nvSpPr>
          <p:spPr bwMode="auto">
            <a:xfrm>
              <a:off x="90" y="1104"/>
              <a:ext cx="3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Q</a:t>
              </a:r>
              <a:r>
                <a:rPr lang="en-US" i="1" baseline="-25000">
                  <a:latin typeface="Comic Sans MS" pitchFamily="66" charset="0"/>
                </a:rPr>
                <a:t>1</a:t>
              </a:r>
              <a:endParaRPr lang="en-US" i="1">
                <a:latin typeface="Comic Sans MS" pitchFamily="66" charset="0"/>
              </a:endParaRPr>
            </a:p>
          </p:txBody>
        </p:sp>
        <p:sp>
          <p:nvSpPr>
            <p:cNvPr id="654359" name="Line 23"/>
            <p:cNvSpPr>
              <a:spLocks noChangeShapeType="1"/>
            </p:cNvSpPr>
            <p:nvPr/>
          </p:nvSpPr>
          <p:spPr bwMode="auto">
            <a:xfrm>
              <a:off x="480" y="1248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54360" name="Object 24"/>
            <p:cNvGraphicFramePr>
              <a:graphicFrameLocks noChangeAspect="1"/>
            </p:cNvGraphicFramePr>
            <p:nvPr/>
          </p:nvGraphicFramePr>
          <p:xfrm>
            <a:off x="920" y="1104"/>
            <a:ext cx="221" cy="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307" name="Equation" r:id="rId13" imgW="152280" imgH="228600" progId="">
                    <p:embed/>
                  </p:oleObj>
                </mc:Choice>
                <mc:Fallback>
                  <p:oleObj name="Equation" r:id="rId13" imgW="152280" imgH="228600" progId="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0" y="1104"/>
                          <a:ext cx="221" cy="3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54361" name="Text Box 25"/>
          <p:cNvSpPr txBox="1">
            <a:spLocks noChangeArrowheads="1"/>
          </p:cNvSpPr>
          <p:nvPr/>
        </p:nvSpPr>
        <p:spPr bwMode="auto">
          <a:xfrm>
            <a:off x="304800" y="1219200"/>
            <a:ext cx="883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rgbClr val="CC0000"/>
                </a:solidFill>
                <a:latin typeface="Arial" charset="0"/>
              </a:rPr>
              <a:t>Intuition: incremental updating of the language model</a:t>
            </a:r>
          </a:p>
        </p:txBody>
      </p:sp>
      <p:sp>
        <p:nvSpPr>
          <p:cNvPr id="654362" name="Line 26"/>
          <p:cNvSpPr>
            <a:spLocks noChangeShapeType="1"/>
          </p:cNvSpPr>
          <p:nvPr/>
        </p:nvSpPr>
        <p:spPr bwMode="auto">
          <a:xfrm flipV="1">
            <a:off x="0" y="5803900"/>
            <a:ext cx="8534400" cy="0"/>
          </a:xfrm>
          <a:prstGeom prst="line">
            <a:avLst/>
          </a:prstGeom>
          <a:noFill/>
          <a:ln w="38100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1371600" y="2070100"/>
            <a:ext cx="4592638" cy="1206500"/>
            <a:chOff x="864" y="1248"/>
            <a:chExt cx="2893" cy="760"/>
          </a:xfrm>
        </p:grpSpPr>
        <p:grpSp>
          <p:nvGrpSpPr>
            <p:cNvPr id="8" name="Group 28"/>
            <p:cNvGrpSpPr>
              <a:grpSpLocks/>
            </p:cNvGrpSpPr>
            <p:nvPr/>
          </p:nvGrpSpPr>
          <p:grpSpPr bwMode="auto">
            <a:xfrm>
              <a:off x="864" y="1248"/>
              <a:ext cx="1033" cy="760"/>
              <a:chOff x="1152" y="1468"/>
              <a:chExt cx="1008" cy="653"/>
            </a:xfrm>
          </p:grpSpPr>
          <p:sp>
            <p:nvSpPr>
              <p:cNvPr id="654365" name="Text Box 29"/>
              <p:cNvSpPr txBox="1">
                <a:spLocks noChangeArrowheads="1"/>
              </p:cNvSpPr>
              <p:nvPr/>
            </p:nvSpPr>
            <p:spPr bwMode="auto">
              <a:xfrm>
                <a:off x="1152" y="1824"/>
                <a:ext cx="384" cy="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>
                    <a:latin typeface="Comic Sans MS" pitchFamily="66" charset="0"/>
                  </a:rPr>
                  <a:t>C</a:t>
                </a:r>
                <a:r>
                  <a:rPr lang="en-US" i="1" baseline="-25000">
                    <a:latin typeface="Comic Sans MS" pitchFamily="66" charset="0"/>
                  </a:rPr>
                  <a:t>1</a:t>
                </a:r>
                <a:endParaRPr lang="en-US" i="1">
                  <a:latin typeface="Comic Sans MS" pitchFamily="66" charset="0"/>
                </a:endParaRPr>
              </a:p>
            </p:txBody>
          </p:sp>
          <p:sp>
            <p:nvSpPr>
              <p:cNvPr id="654366" name="Line 30"/>
              <p:cNvSpPr>
                <a:spLocks noChangeShapeType="1"/>
              </p:cNvSpPr>
              <p:nvPr/>
            </p:nvSpPr>
            <p:spPr bwMode="auto">
              <a:xfrm>
                <a:off x="1488" y="1536"/>
                <a:ext cx="384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367" name="Line 31"/>
              <p:cNvSpPr>
                <a:spLocks noChangeShapeType="1"/>
              </p:cNvSpPr>
              <p:nvPr/>
            </p:nvSpPr>
            <p:spPr bwMode="auto">
              <a:xfrm>
                <a:off x="1536" y="1968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654368" name="Object 32"/>
              <p:cNvGraphicFramePr>
                <a:graphicFrameLocks noChangeAspect="1"/>
              </p:cNvGraphicFramePr>
              <p:nvPr/>
            </p:nvGraphicFramePr>
            <p:xfrm>
              <a:off x="1693" y="1468"/>
              <a:ext cx="194" cy="2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0308" name="Equation" r:id="rId15" imgW="114120" imgH="139680" progId="">
                      <p:embed/>
                    </p:oleObj>
                  </mc:Choice>
                  <mc:Fallback>
                    <p:oleObj name="Equation" r:id="rId15" imgW="114120" imgH="139680" progId="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93" y="1468"/>
                            <a:ext cx="194" cy="2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54369" name="Object 33"/>
              <p:cNvGraphicFramePr>
                <a:graphicFrameLocks noChangeAspect="1"/>
              </p:cNvGraphicFramePr>
              <p:nvPr/>
            </p:nvGraphicFramePr>
            <p:xfrm>
              <a:off x="1939" y="1770"/>
              <a:ext cx="221" cy="3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0309" name="Equation" r:id="rId16" imgW="152280" imgH="241200" progId="">
                      <p:embed/>
                    </p:oleObj>
                  </mc:Choice>
                  <mc:Fallback>
                    <p:oleObj name="Equation" r:id="rId16" imgW="152280" imgH="241200" progId="">
                      <p:embed/>
                      <p:pic>
                        <p:nvPicPr>
                          <p:cNvPr id="0" name="Picture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39" y="1770"/>
                            <a:ext cx="221" cy="35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654370" name="Object 34"/>
            <p:cNvGraphicFramePr>
              <a:graphicFrameLocks noChangeAspect="1"/>
            </p:cNvGraphicFramePr>
            <p:nvPr/>
          </p:nvGraphicFramePr>
          <p:xfrm>
            <a:off x="1904" y="1344"/>
            <a:ext cx="1853" cy="4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310" name="Equation" r:id="rId18" imgW="1434960" imgH="279360" progId="">
                    <p:embed/>
                  </p:oleObj>
                </mc:Choice>
                <mc:Fallback>
                  <p:oleObj name="Equation" r:id="rId18" imgW="1434960" imgH="279360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4" y="1344"/>
                          <a:ext cx="1853" cy="44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2470150" y="2655888"/>
            <a:ext cx="5067300" cy="1555750"/>
            <a:chOff x="1556" y="1673"/>
            <a:chExt cx="3192" cy="980"/>
          </a:xfrm>
        </p:grpSpPr>
        <p:grpSp>
          <p:nvGrpSpPr>
            <p:cNvPr id="10" name="Group 36"/>
            <p:cNvGrpSpPr>
              <a:grpSpLocks/>
            </p:cNvGrpSpPr>
            <p:nvPr/>
          </p:nvGrpSpPr>
          <p:grpSpPr bwMode="auto">
            <a:xfrm>
              <a:off x="1556" y="1872"/>
              <a:ext cx="3192" cy="781"/>
              <a:chOff x="1556" y="1872"/>
              <a:chExt cx="3192" cy="781"/>
            </a:xfrm>
          </p:grpSpPr>
          <p:grpSp>
            <p:nvGrpSpPr>
              <p:cNvPr id="11" name="Group 37"/>
              <p:cNvGrpSpPr>
                <a:grpSpLocks/>
              </p:cNvGrpSpPr>
              <p:nvPr/>
            </p:nvGrpSpPr>
            <p:grpSpPr bwMode="auto">
              <a:xfrm>
                <a:off x="1556" y="1872"/>
                <a:ext cx="1094" cy="643"/>
                <a:chOff x="1776" y="1949"/>
                <a:chExt cx="1094" cy="643"/>
              </a:xfrm>
            </p:grpSpPr>
            <p:sp>
              <p:nvSpPr>
                <p:cNvPr id="654374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1776" y="2256"/>
                  <a:ext cx="480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>
                      <a:latin typeface="Comic Sans MS" pitchFamily="66" charset="0"/>
                    </a:rPr>
                    <a:t>Q</a:t>
                  </a:r>
                  <a:r>
                    <a:rPr lang="en-US" i="1" baseline="-25000">
                      <a:latin typeface="Comic Sans MS" pitchFamily="66" charset="0"/>
                    </a:rPr>
                    <a:t>2</a:t>
                  </a:r>
                  <a:endParaRPr lang="en-US" i="1">
                    <a:latin typeface="Comic Sans MS" pitchFamily="66" charset="0"/>
                  </a:endParaRPr>
                </a:p>
              </p:txBody>
            </p:sp>
            <p:sp>
              <p:nvSpPr>
                <p:cNvPr id="654375" name="Line 39"/>
                <p:cNvSpPr>
                  <a:spLocks noChangeShapeType="1"/>
                </p:cNvSpPr>
                <p:nvPr/>
              </p:nvSpPr>
              <p:spPr bwMode="auto">
                <a:xfrm>
                  <a:off x="2160" y="2016"/>
                  <a:ext cx="384" cy="28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4376" name="Line 40"/>
                <p:cNvSpPr>
                  <a:spLocks noChangeShapeType="1"/>
                </p:cNvSpPr>
                <p:nvPr/>
              </p:nvSpPr>
              <p:spPr bwMode="auto">
                <a:xfrm>
                  <a:off x="2208" y="2448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aphicFrame>
              <p:nvGraphicFramePr>
                <p:cNvPr id="654377" name="Object 41"/>
                <p:cNvGraphicFramePr>
                  <a:graphicFrameLocks noChangeAspect="1"/>
                </p:cNvGraphicFramePr>
                <p:nvPr/>
              </p:nvGraphicFramePr>
              <p:xfrm>
                <a:off x="2631" y="2259"/>
                <a:ext cx="239" cy="33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0311" name="Equation" r:id="rId20" imgW="164880" imgH="228600" progId="">
                        <p:embed/>
                      </p:oleObj>
                    </mc:Choice>
                    <mc:Fallback>
                      <p:oleObj name="Equation" r:id="rId20" imgW="164880" imgH="228600" progId="">
                        <p:embed/>
                        <p:pic>
                          <p:nvPicPr>
                            <p:cNvPr id="0" name="Picture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631" y="2259"/>
                              <a:ext cx="239" cy="333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54378" name="Object 42"/>
                <p:cNvGraphicFramePr>
                  <a:graphicFrameLocks noChangeAspect="1"/>
                </p:cNvGraphicFramePr>
                <p:nvPr/>
              </p:nvGraphicFramePr>
              <p:xfrm>
                <a:off x="2320" y="1949"/>
                <a:ext cx="259" cy="28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0312" name="Equation" r:id="rId22" imgW="152280" imgH="164880" progId="">
                        <p:embed/>
                      </p:oleObj>
                    </mc:Choice>
                    <mc:Fallback>
                      <p:oleObj name="Equation" r:id="rId22" imgW="152280" imgH="164880" progId="">
                        <p:embed/>
                        <p:pic>
                          <p:nvPicPr>
                            <p:cNvPr id="0" name="Picture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20" y="1949"/>
                              <a:ext cx="259" cy="281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654379" name="Object 43"/>
              <p:cNvGraphicFramePr>
                <a:graphicFrameLocks noChangeAspect="1"/>
              </p:cNvGraphicFramePr>
              <p:nvPr/>
            </p:nvGraphicFramePr>
            <p:xfrm>
              <a:off x="2697" y="1958"/>
              <a:ext cx="2051" cy="69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0313" name="Equation" r:id="rId23" imgW="1511280" imgH="482400" progId="">
                      <p:embed/>
                    </p:oleObj>
                  </mc:Choice>
                  <mc:Fallback>
                    <p:oleObj name="Equation" r:id="rId23" imgW="1511280" imgH="482400" progId="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97" y="1958"/>
                            <a:ext cx="2051" cy="69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54380" name="Line 44"/>
            <p:cNvSpPr>
              <a:spLocks noChangeShapeType="1"/>
            </p:cNvSpPr>
            <p:nvPr/>
          </p:nvSpPr>
          <p:spPr bwMode="auto">
            <a:xfrm>
              <a:off x="2599" y="1673"/>
              <a:ext cx="1673" cy="39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Keynote, AIRS 2010, Taipei, Dec. 2, 2010  </a:t>
            </a:r>
            <a:endParaRPr lang="en-US"/>
          </a:p>
        </p:txBody>
      </p:sp>
      <p:sp>
        <p:nvSpPr>
          <p:cNvPr id="42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ED9DF-0423-4FA2-8CA8-7E4E459B0B10}" type="slidenum">
              <a:rPr lang="en-US"/>
              <a:pPr/>
              <a:t>38</a:t>
            </a:fld>
            <a:endParaRPr lang="en-US"/>
          </a:p>
          <a:p>
            <a:endParaRPr lang="en-US"/>
          </a:p>
        </p:txBody>
      </p:sp>
      <p:sp>
        <p:nvSpPr>
          <p:cNvPr id="69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 4: Batch Bayesian Update</a:t>
            </a:r>
            <a:r>
              <a:rPr lang="en-US" sz="3600"/>
              <a:t> </a:t>
            </a:r>
            <a:br>
              <a:rPr lang="en-US" sz="3600"/>
            </a:br>
            <a:r>
              <a:rPr lang="en-US" sz="2800"/>
              <a:t>(BatchUp)</a:t>
            </a:r>
          </a:p>
        </p:txBody>
      </p:sp>
      <p:sp>
        <p:nvSpPr>
          <p:cNvPr id="696324" name="Text Box 4"/>
          <p:cNvSpPr txBox="1">
            <a:spLocks noChangeArrowheads="1"/>
          </p:cNvSpPr>
          <p:nvPr/>
        </p:nvSpPr>
        <p:spPr bwMode="auto">
          <a:xfrm>
            <a:off x="1238250" y="5105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C</a:t>
            </a:r>
            <a:r>
              <a:rPr lang="en-US" i="1" baseline="-25000">
                <a:latin typeface="Comic Sans MS" pitchFamily="66" charset="0"/>
              </a:rPr>
              <a:t>2</a:t>
            </a:r>
            <a:endParaRPr lang="en-US" i="1">
              <a:latin typeface="Comic Sans MS" pitchFamily="66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19200" y="2895600"/>
            <a:ext cx="2943225" cy="3167063"/>
            <a:chOff x="738" y="1920"/>
            <a:chExt cx="1854" cy="1995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695" y="1920"/>
              <a:ext cx="897" cy="528"/>
              <a:chOff x="1695" y="1537"/>
              <a:chExt cx="897" cy="528"/>
            </a:xfrm>
          </p:grpSpPr>
          <p:sp>
            <p:nvSpPr>
              <p:cNvPr id="696327" name="Line 7"/>
              <p:cNvSpPr>
                <a:spLocks noChangeShapeType="1"/>
              </p:cNvSpPr>
              <p:nvPr/>
            </p:nvSpPr>
            <p:spPr bwMode="auto">
              <a:xfrm>
                <a:off x="1839" y="1537"/>
                <a:ext cx="384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696328" name="Object 8"/>
              <p:cNvGraphicFramePr>
                <a:graphicFrameLocks noChangeAspect="1"/>
              </p:cNvGraphicFramePr>
              <p:nvPr/>
            </p:nvGraphicFramePr>
            <p:xfrm>
              <a:off x="2224" y="1714"/>
              <a:ext cx="368" cy="35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1324" name="Equation" r:id="rId4" imgW="253800" imgH="241200" progId="">
                      <p:embed/>
                    </p:oleObj>
                  </mc:Choice>
                  <mc:Fallback>
                    <p:oleObj name="Equation" r:id="rId4" imgW="253800" imgH="241200" progId="">
                      <p:embed/>
                      <p:pic>
                        <p:nvPicPr>
                          <p:cNvPr id="0" name="Picture 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24" y="1714"/>
                            <a:ext cx="368" cy="35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96329" name="Line 9"/>
              <p:cNvSpPr>
                <a:spLocks noChangeShapeType="1"/>
              </p:cNvSpPr>
              <p:nvPr/>
            </p:nvSpPr>
            <p:spPr bwMode="auto">
              <a:xfrm>
                <a:off x="1695" y="1633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330" name="Line 10"/>
              <p:cNvSpPr>
                <a:spLocks noChangeShapeType="1"/>
              </p:cNvSpPr>
              <p:nvPr/>
            </p:nvSpPr>
            <p:spPr bwMode="auto">
              <a:xfrm>
                <a:off x="1695" y="1921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6331" name="Text Box 11"/>
            <p:cNvSpPr txBox="1">
              <a:spLocks noChangeArrowheads="1"/>
            </p:cNvSpPr>
            <p:nvPr/>
          </p:nvSpPr>
          <p:spPr bwMode="auto">
            <a:xfrm>
              <a:off x="738" y="3408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…</a:t>
              </a:r>
              <a:endParaRPr lang="en-US" i="1">
                <a:latin typeface="Comic Sans MS" pitchFamily="66" charset="0"/>
              </a:endParaRPr>
            </a:p>
          </p:txBody>
        </p:sp>
        <p:sp>
          <p:nvSpPr>
            <p:cNvPr id="696332" name="Text Box 12"/>
            <p:cNvSpPr txBox="1">
              <a:spLocks noChangeArrowheads="1"/>
            </p:cNvSpPr>
            <p:nvPr/>
          </p:nvSpPr>
          <p:spPr bwMode="auto">
            <a:xfrm>
              <a:off x="759" y="3627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C</a:t>
              </a:r>
              <a:r>
                <a:rPr lang="en-US" i="1" baseline="-25000">
                  <a:latin typeface="Comic Sans MS" pitchFamily="66" charset="0"/>
                </a:rPr>
                <a:t>k-1</a:t>
              </a:r>
              <a:endParaRPr lang="en-US" i="1">
                <a:latin typeface="Comic Sans MS" pitchFamily="66" charset="0"/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590800" y="4419600"/>
            <a:ext cx="4953000" cy="1905000"/>
            <a:chOff x="1584" y="2834"/>
            <a:chExt cx="3044" cy="1180"/>
          </a:xfrm>
        </p:grpSpPr>
        <p:sp>
          <p:nvSpPr>
            <p:cNvPr id="696334" name="Line 14"/>
            <p:cNvSpPr>
              <a:spLocks noChangeShapeType="1"/>
            </p:cNvSpPr>
            <p:nvPr/>
          </p:nvSpPr>
          <p:spPr bwMode="auto">
            <a:xfrm>
              <a:off x="1584" y="3312"/>
              <a:ext cx="20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335" name="Line 15"/>
            <p:cNvSpPr>
              <a:spLocks noChangeShapeType="1"/>
            </p:cNvSpPr>
            <p:nvPr/>
          </p:nvSpPr>
          <p:spPr bwMode="auto">
            <a:xfrm>
              <a:off x="3216" y="2901"/>
              <a:ext cx="384" cy="2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96336" name="Object 16"/>
            <p:cNvGraphicFramePr>
              <a:graphicFrameLocks noChangeAspect="1"/>
            </p:cNvGraphicFramePr>
            <p:nvPr/>
          </p:nvGraphicFramePr>
          <p:xfrm>
            <a:off x="3567" y="2834"/>
            <a:ext cx="230" cy="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325" name="Equation" r:id="rId6" imgW="126720" imgH="139680" progId="">
                    <p:embed/>
                  </p:oleObj>
                </mc:Choice>
                <mc:Fallback>
                  <p:oleObj name="Equation" r:id="rId6" imgW="126720" imgH="139680" progId="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7" y="2834"/>
                          <a:ext cx="230" cy="26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337" name="Object 17"/>
            <p:cNvGraphicFramePr>
              <a:graphicFrameLocks noChangeAspect="1"/>
            </p:cNvGraphicFramePr>
            <p:nvPr/>
          </p:nvGraphicFramePr>
          <p:xfrm>
            <a:off x="3700" y="3072"/>
            <a:ext cx="288" cy="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326" name="Equation" r:id="rId8" imgW="164880" imgH="241200" progId="">
                    <p:embed/>
                  </p:oleObj>
                </mc:Choice>
                <mc:Fallback>
                  <p:oleObj name="Equation" r:id="rId8" imgW="164880" imgH="241200" progId="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0" y="3072"/>
                          <a:ext cx="288" cy="38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338" name="Object 18"/>
            <p:cNvGraphicFramePr>
              <a:graphicFrameLocks noChangeAspect="1"/>
            </p:cNvGraphicFramePr>
            <p:nvPr/>
          </p:nvGraphicFramePr>
          <p:xfrm>
            <a:off x="1968" y="3329"/>
            <a:ext cx="2660" cy="6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327" name="Equation" r:id="rId10" imgW="1676160" imgH="431640" progId="">
                    <p:embed/>
                  </p:oleObj>
                </mc:Choice>
                <mc:Fallback>
                  <p:oleObj name="Equation" r:id="rId10" imgW="1676160" imgH="431640" progId="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8" y="3329"/>
                          <a:ext cx="2660" cy="68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6339" name="Text Box 19"/>
          <p:cNvSpPr txBox="1">
            <a:spLocks noChangeArrowheads="1"/>
          </p:cNvSpPr>
          <p:nvPr/>
        </p:nvSpPr>
        <p:spPr bwMode="auto">
          <a:xfrm>
            <a:off x="762000" y="1173163"/>
            <a:ext cx="7772400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rgbClr val="CC0000"/>
                </a:solidFill>
                <a:latin typeface="Arial" charset="0"/>
              </a:rPr>
              <a:t>Intuition: all clickthrough data are equally useful</a:t>
            </a:r>
            <a:r>
              <a:rPr lang="en-US">
                <a:solidFill>
                  <a:srgbClr val="CC0000"/>
                </a:solidFill>
                <a:latin typeface="Times New Roman" pitchFamily="18" charset="0"/>
              </a:rPr>
              <a:t>       </a:t>
            </a:r>
          </a:p>
          <a:p>
            <a:pPr algn="l"/>
            <a:endParaRPr lang="en-US">
              <a:solidFill>
                <a:srgbClr val="CC0000"/>
              </a:solidFill>
              <a:latin typeface="Times New Roman" pitchFamily="18" charset="0"/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0" y="3505200"/>
            <a:ext cx="8534400" cy="1179513"/>
            <a:chOff x="0" y="1849"/>
            <a:chExt cx="5376" cy="743"/>
          </a:xfrm>
        </p:grpSpPr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2099" y="1849"/>
              <a:ext cx="1151" cy="743"/>
              <a:chOff x="2079" y="2200"/>
              <a:chExt cx="1151" cy="743"/>
            </a:xfrm>
          </p:grpSpPr>
          <p:graphicFrame>
            <p:nvGraphicFramePr>
              <p:cNvPr id="696342" name="Object 22"/>
              <p:cNvGraphicFramePr>
                <a:graphicFrameLocks noChangeAspect="1"/>
              </p:cNvGraphicFramePr>
              <p:nvPr/>
            </p:nvGraphicFramePr>
            <p:xfrm>
              <a:off x="2696" y="2200"/>
              <a:ext cx="280" cy="3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1328" name="Equation" r:id="rId12" imgW="152280" imgH="164880" progId="">
                      <p:embed/>
                    </p:oleObj>
                  </mc:Choice>
                  <mc:Fallback>
                    <p:oleObj name="Equation" r:id="rId12" imgW="152280" imgH="164880" progId="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96" y="2200"/>
                            <a:ext cx="280" cy="32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96343" name="Text Box 23"/>
              <p:cNvSpPr txBox="1">
                <a:spLocks noChangeArrowheads="1"/>
              </p:cNvSpPr>
              <p:nvPr/>
            </p:nvSpPr>
            <p:spPr bwMode="auto">
              <a:xfrm>
                <a:off x="2079" y="2610"/>
                <a:ext cx="48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>
                    <a:latin typeface="Comic Sans MS" pitchFamily="66" charset="0"/>
                  </a:rPr>
                  <a:t>Q</a:t>
                </a:r>
                <a:r>
                  <a:rPr lang="en-US" i="1" baseline="-25000">
                    <a:latin typeface="Comic Sans MS" pitchFamily="66" charset="0"/>
                  </a:rPr>
                  <a:t>k</a:t>
                </a:r>
                <a:endParaRPr lang="en-US" i="1">
                  <a:latin typeface="Comic Sans MS" pitchFamily="66" charset="0"/>
                </a:endParaRPr>
              </a:p>
            </p:txBody>
          </p:sp>
          <p:sp>
            <p:nvSpPr>
              <p:cNvPr id="696344" name="Line 24"/>
              <p:cNvSpPr>
                <a:spLocks noChangeShapeType="1"/>
              </p:cNvSpPr>
              <p:nvPr/>
            </p:nvSpPr>
            <p:spPr bwMode="auto">
              <a:xfrm>
                <a:off x="2511" y="2370"/>
                <a:ext cx="384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345" name="Line 25"/>
              <p:cNvSpPr>
                <a:spLocks noChangeShapeType="1"/>
              </p:cNvSpPr>
              <p:nvPr/>
            </p:nvSpPr>
            <p:spPr bwMode="auto">
              <a:xfrm>
                <a:off x="2463" y="2754"/>
                <a:ext cx="3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696346" name="Object 26"/>
              <p:cNvGraphicFramePr>
                <a:graphicFrameLocks noChangeAspect="1"/>
              </p:cNvGraphicFramePr>
              <p:nvPr/>
            </p:nvGraphicFramePr>
            <p:xfrm>
              <a:off x="2991" y="2610"/>
              <a:ext cx="239" cy="33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41329" name="Equation" r:id="rId14" imgW="164880" imgH="228600" progId="">
                      <p:embed/>
                    </p:oleObj>
                  </mc:Choice>
                  <mc:Fallback>
                    <p:oleObj name="Equation" r:id="rId14" imgW="164880" imgH="228600" progId="">
                      <p:embed/>
                      <p:pic>
                        <p:nvPicPr>
                          <p:cNvPr id="0" name="Picture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91" y="2610"/>
                            <a:ext cx="239" cy="33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96347" name="Line 27"/>
            <p:cNvSpPr>
              <a:spLocks noChangeShapeType="1"/>
            </p:cNvSpPr>
            <p:nvPr/>
          </p:nvSpPr>
          <p:spPr bwMode="auto">
            <a:xfrm flipV="1">
              <a:off x="0" y="2304"/>
              <a:ext cx="5376" cy="0"/>
            </a:xfrm>
            <a:prstGeom prst="line">
              <a:avLst/>
            </a:prstGeom>
            <a:noFill/>
            <a:ln w="38100">
              <a:solidFill>
                <a:srgbClr val="3399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348" name="AutoShape 28"/>
          <p:cNvSpPr>
            <a:spLocks noChangeArrowheads="1"/>
          </p:cNvSpPr>
          <p:nvPr/>
        </p:nvSpPr>
        <p:spPr bwMode="auto">
          <a:xfrm>
            <a:off x="609600" y="4267200"/>
            <a:ext cx="1828800" cy="1828800"/>
          </a:xfrm>
          <a:prstGeom prst="can">
            <a:avLst>
              <a:gd name="adj" fmla="val 25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295275" y="1785938"/>
            <a:ext cx="1620838" cy="542925"/>
            <a:chOff x="186" y="1104"/>
            <a:chExt cx="1021" cy="342"/>
          </a:xfrm>
        </p:grpSpPr>
        <p:sp>
          <p:nvSpPr>
            <p:cNvPr id="696350" name="Text Box 30"/>
            <p:cNvSpPr txBox="1">
              <a:spLocks noChangeArrowheads="1"/>
            </p:cNvSpPr>
            <p:nvPr/>
          </p:nvSpPr>
          <p:spPr bwMode="auto">
            <a:xfrm>
              <a:off x="186" y="1104"/>
              <a:ext cx="3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Q</a:t>
              </a:r>
              <a:r>
                <a:rPr lang="en-US" i="1" baseline="-25000">
                  <a:latin typeface="Comic Sans MS" pitchFamily="66" charset="0"/>
                </a:rPr>
                <a:t>1</a:t>
              </a:r>
              <a:endParaRPr lang="en-US" i="1">
                <a:latin typeface="Comic Sans MS" pitchFamily="66" charset="0"/>
              </a:endParaRPr>
            </a:p>
          </p:txBody>
        </p:sp>
        <p:sp>
          <p:nvSpPr>
            <p:cNvPr id="696351" name="Line 31"/>
            <p:cNvSpPr>
              <a:spLocks noChangeShapeType="1"/>
            </p:cNvSpPr>
            <p:nvPr/>
          </p:nvSpPr>
          <p:spPr bwMode="auto">
            <a:xfrm>
              <a:off x="528" y="1248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96352" name="Object 32"/>
            <p:cNvGraphicFramePr>
              <a:graphicFrameLocks noChangeAspect="1"/>
            </p:cNvGraphicFramePr>
            <p:nvPr/>
          </p:nvGraphicFramePr>
          <p:xfrm>
            <a:off x="986" y="1113"/>
            <a:ext cx="221" cy="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330" name="Equation" r:id="rId16" imgW="152280" imgH="228600" progId="">
                    <p:embed/>
                  </p:oleObj>
                </mc:Choice>
                <mc:Fallback>
                  <p:oleObj name="Equation" r:id="rId16" imgW="152280" imgH="228600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6" y="1113"/>
                          <a:ext cx="221" cy="3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1219200" y="1752600"/>
            <a:ext cx="6292850" cy="3276600"/>
            <a:chOff x="768" y="1248"/>
            <a:chExt cx="3964" cy="2064"/>
          </a:xfrm>
        </p:grpSpPr>
        <p:sp>
          <p:nvSpPr>
            <p:cNvPr id="696323" name="Text Box 3"/>
            <p:cNvSpPr txBox="1">
              <a:spLocks noChangeArrowheads="1"/>
            </p:cNvSpPr>
            <p:nvPr/>
          </p:nvSpPr>
          <p:spPr bwMode="auto">
            <a:xfrm>
              <a:off x="777" y="3024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C</a:t>
              </a:r>
              <a:r>
                <a:rPr lang="en-US" i="1" baseline="-25000">
                  <a:latin typeface="Comic Sans MS" pitchFamily="66" charset="0"/>
                </a:rPr>
                <a:t>1</a:t>
              </a:r>
              <a:endParaRPr lang="en-US" i="1">
                <a:latin typeface="Comic Sans MS" pitchFamily="66" charset="0"/>
              </a:endParaRPr>
            </a:p>
          </p:txBody>
        </p:sp>
        <p:sp>
          <p:nvSpPr>
            <p:cNvPr id="696354" name="Line 34"/>
            <p:cNvSpPr>
              <a:spLocks noChangeShapeType="1"/>
            </p:cNvSpPr>
            <p:nvPr/>
          </p:nvSpPr>
          <p:spPr bwMode="auto">
            <a:xfrm>
              <a:off x="1200" y="1364"/>
              <a:ext cx="38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96355" name="Object 35"/>
            <p:cNvGraphicFramePr>
              <a:graphicFrameLocks noChangeAspect="1"/>
            </p:cNvGraphicFramePr>
            <p:nvPr/>
          </p:nvGraphicFramePr>
          <p:xfrm>
            <a:off x="2112" y="1392"/>
            <a:ext cx="2620" cy="5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331" name="Equation" r:id="rId18" imgW="1485720" imgH="291960" progId="">
                    <p:embed/>
                  </p:oleObj>
                </mc:Choice>
                <mc:Fallback>
                  <p:oleObj name="Equation" r:id="rId18" imgW="1485720" imgH="29196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2" y="1392"/>
                          <a:ext cx="2620" cy="5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6356" name="Line 36"/>
            <p:cNvSpPr>
              <a:spLocks noChangeShapeType="1"/>
            </p:cNvSpPr>
            <p:nvPr/>
          </p:nvSpPr>
          <p:spPr bwMode="auto">
            <a:xfrm>
              <a:off x="1248" y="179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6357" name="Text Box 37"/>
            <p:cNvSpPr txBox="1">
              <a:spLocks noChangeArrowheads="1"/>
            </p:cNvSpPr>
            <p:nvPr/>
          </p:nvSpPr>
          <p:spPr bwMode="auto">
            <a:xfrm>
              <a:off x="768" y="1632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Q</a:t>
              </a:r>
              <a:r>
                <a:rPr lang="en-US" i="1" baseline="-25000">
                  <a:latin typeface="Comic Sans MS" pitchFamily="66" charset="0"/>
                </a:rPr>
                <a:t>2</a:t>
              </a:r>
              <a:endParaRPr lang="en-US" i="1">
                <a:latin typeface="Comic Sans MS" pitchFamily="66" charset="0"/>
              </a:endParaRPr>
            </a:p>
          </p:txBody>
        </p:sp>
        <p:graphicFrame>
          <p:nvGraphicFramePr>
            <p:cNvPr id="696358" name="Object 38"/>
            <p:cNvGraphicFramePr>
              <a:graphicFrameLocks noChangeAspect="1"/>
            </p:cNvGraphicFramePr>
            <p:nvPr/>
          </p:nvGraphicFramePr>
          <p:xfrm>
            <a:off x="1632" y="1635"/>
            <a:ext cx="239" cy="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332" name="Equation" r:id="rId20" imgW="164880" imgH="228600" progId="">
                    <p:embed/>
                  </p:oleObj>
                </mc:Choice>
                <mc:Fallback>
                  <p:oleObj name="Equation" r:id="rId20" imgW="164880" imgH="22860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2" y="1635"/>
                          <a:ext cx="239" cy="3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6359" name="Object 39"/>
            <p:cNvGraphicFramePr>
              <a:graphicFrameLocks noChangeAspect="1"/>
            </p:cNvGraphicFramePr>
            <p:nvPr/>
          </p:nvGraphicFramePr>
          <p:xfrm>
            <a:off x="1392" y="1248"/>
            <a:ext cx="259" cy="2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333" name="Equation" r:id="rId22" imgW="152280" imgH="164880" progId="">
                    <p:embed/>
                  </p:oleObj>
                </mc:Choice>
                <mc:Fallback>
                  <p:oleObj name="Equation" r:id="rId22" imgW="152280" imgH="16488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248"/>
                          <a:ext cx="259" cy="2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Keynote, AIRS 2010, Taipei, Dec. 2, 2010  </a:t>
            </a:r>
            <a:endParaRPr lang="en-US"/>
          </a:p>
        </p:txBody>
      </p:sp>
      <p:sp>
        <p:nvSpPr>
          <p:cNvPr id="10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5E4D1-AA4A-4F2C-ADDA-B4CF610AFDC0}" type="slidenum">
              <a:rPr lang="en-US"/>
              <a:pPr/>
              <a:t>39</a:t>
            </a:fld>
            <a:endParaRPr lang="en-US"/>
          </a:p>
          <a:p>
            <a:endParaRPr lang="en-US"/>
          </a:p>
        </p:txBody>
      </p:sp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86800" cy="1066800"/>
          </a:xfrm>
        </p:spPr>
        <p:txBody>
          <a:bodyPr/>
          <a:lstStyle/>
          <a:p>
            <a:r>
              <a:rPr lang="en-US" dirty="0"/>
              <a:t>Overall Effect of Search </a:t>
            </a:r>
            <a:r>
              <a:rPr lang="en-US" dirty="0" smtClean="0"/>
              <a:t>Context </a:t>
            </a:r>
            <a:r>
              <a:rPr lang="en-US" sz="2000" dirty="0" smtClean="0"/>
              <a:t>[</a:t>
            </a:r>
            <a:r>
              <a:rPr lang="en-US" sz="2000" dirty="0" err="1" smtClean="0"/>
              <a:t>Shen</a:t>
            </a:r>
            <a:r>
              <a:rPr lang="en-US" sz="2000" dirty="0" smtClean="0"/>
              <a:t> et al. 05b]</a:t>
            </a:r>
            <a:endParaRPr lang="en-US" sz="2000" dirty="0"/>
          </a:p>
        </p:txBody>
      </p:sp>
      <p:graphicFrame>
        <p:nvGraphicFramePr>
          <p:cNvPr id="656387" name="Group 3"/>
          <p:cNvGraphicFramePr>
            <a:graphicFrameLocks noGrp="1"/>
          </p:cNvGraphicFramePr>
          <p:nvPr>
            <p:ph sz="half" idx="1"/>
          </p:nvPr>
        </p:nvGraphicFramePr>
        <p:xfrm>
          <a:off x="76200" y="1384300"/>
          <a:ext cx="8839200" cy="3419475"/>
        </p:xfrm>
        <a:graphic>
          <a:graphicData uri="http://schemas.openxmlformats.org/drawingml/2006/table">
            <a:tbl>
              <a:tblPr/>
              <a:tblGrid>
                <a:gridCol w="1295400"/>
                <a:gridCol w="914400"/>
                <a:gridCol w="890588"/>
                <a:gridCol w="931862"/>
                <a:gridCol w="996950"/>
                <a:gridCol w="990600"/>
                <a:gridCol w="941388"/>
                <a:gridCol w="887412"/>
                <a:gridCol w="990600"/>
              </a:tblGrid>
              <a:tr h="83820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Query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FixInt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=0.1,=1.0)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BayesInt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(=0.2,=5.0)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OnlineUp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(=5.0,=15.0)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BatchUp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(=2.0,=15.0)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60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pr@20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pr@20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pr@20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pr@20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0.0421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0.1483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0.0421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0.1483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0.0421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0.1483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0.0421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0.1483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+H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+H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0.0726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0.1967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0.0816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0.2067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0.0706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0.1783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0.0810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0.2067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Improve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72.4%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93.8%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39.4%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67.7%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20.2%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92.4%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39.4%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0.0536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0.1933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0.0536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0.1933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0.0536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0.1933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0.0536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0.1933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+H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+H</a:t>
                      </a:r>
                      <a:r>
                        <a:rPr kumimoji="0" lang="en-US" sz="16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0.0891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0.2233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0.0955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0.2317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0.0792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0.2067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0.0950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Improve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66.2%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78.2%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19.9%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47.8%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77.2%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6474" name="Text Box 90"/>
          <p:cNvSpPr txBox="1">
            <a:spLocks noChangeArrowheads="1"/>
          </p:cNvSpPr>
          <p:nvPr/>
        </p:nvSpPr>
        <p:spPr bwMode="auto">
          <a:xfrm>
            <a:off x="152400" y="5060950"/>
            <a:ext cx="944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b="1">
                <a:solidFill>
                  <a:srgbClr val="0000CC"/>
                </a:solidFill>
                <a:latin typeface="Arial" charset="0"/>
              </a:rPr>
              <a:t> Short-term context helps system improve retrieval accuracy</a:t>
            </a:r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823913" y="3276600"/>
            <a:ext cx="8096250" cy="1981200"/>
            <a:chOff x="528" y="2064"/>
            <a:chExt cx="5100" cy="1248"/>
          </a:xfrm>
        </p:grpSpPr>
        <p:sp>
          <p:nvSpPr>
            <p:cNvPr id="656476" name="Oval 92"/>
            <p:cNvSpPr>
              <a:spLocks noChangeArrowheads="1"/>
            </p:cNvSpPr>
            <p:nvPr/>
          </p:nvSpPr>
          <p:spPr bwMode="auto">
            <a:xfrm>
              <a:off x="720" y="2064"/>
              <a:ext cx="4848" cy="288"/>
            </a:xfrm>
            <a:prstGeom prst="ellips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77" name="Oval 93"/>
            <p:cNvSpPr>
              <a:spLocks noChangeArrowheads="1"/>
            </p:cNvSpPr>
            <p:nvPr/>
          </p:nvSpPr>
          <p:spPr bwMode="auto">
            <a:xfrm>
              <a:off x="780" y="2754"/>
              <a:ext cx="4848" cy="288"/>
            </a:xfrm>
            <a:prstGeom prst="ellips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78" name="Line 94"/>
            <p:cNvSpPr>
              <a:spLocks noChangeShapeType="1"/>
            </p:cNvSpPr>
            <p:nvPr/>
          </p:nvSpPr>
          <p:spPr bwMode="auto">
            <a:xfrm flipV="1">
              <a:off x="528" y="2928"/>
              <a:ext cx="288" cy="384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6479" name="Line 95"/>
            <p:cNvSpPr>
              <a:spLocks noChangeShapeType="1"/>
            </p:cNvSpPr>
            <p:nvPr/>
          </p:nvSpPr>
          <p:spPr bwMode="auto">
            <a:xfrm flipV="1">
              <a:off x="528" y="2256"/>
              <a:ext cx="240" cy="1008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6480" name="Text Box 96"/>
          <p:cNvSpPr txBox="1">
            <a:spLocks noChangeArrowheads="1"/>
          </p:cNvSpPr>
          <p:nvPr/>
        </p:nvSpPr>
        <p:spPr bwMode="auto">
          <a:xfrm>
            <a:off x="114300" y="5640388"/>
            <a:ext cx="8923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US" b="1">
                <a:solidFill>
                  <a:srgbClr val="FF0000"/>
                </a:solidFill>
              </a:rPr>
              <a:t> BayesInt better than FixInt;  BatchUp better than OnlineUp</a:t>
            </a:r>
          </a:p>
        </p:txBody>
      </p:sp>
      <p:grpSp>
        <p:nvGrpSpPr>
          <p:cNvPr id="3" name="Group 97"/>
          <p:cNvGrpSpPr>
            <a:grpSpLocks/>
          </p:cNvGrpSpPr>
          <p:nvPr/>
        </p:nvGrpSpPr>
        <p:grpSpPr bwMode="auto">
          <a:xfrm>
            <a:off x="1371600" y="3271838"/>
            <a:ext cx="7391400" cy="2462212"/>
            <a:chOff x="864" y="2061"/>
            <a:chExt cx="4656" cy="1551"/>
          </a:xfrm>
        </p:grpSpPr>
        <p:sp>
          <p:nvSpPr>
            <p:cNvPr id="656482" name="Rectangle 98"/>
            <p:cNvSpPr>
              <a:spLocks noChangeArrowheads="1"/>
            </p:cNvSpPr>
            <p:nvPr/>
          </p:nvSpPr>
          <p:spPr bwMode="auto">
            <a:xfrm>
              <a:off x="864" y="2061"/>
              <a:ext cx="2304" cy="105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83" name="Rectangle 99"/>
            <p:cNvSpPr>
              <a:spLocks noChangeArrowheads="1"/>
            </p:cNvSpPr>
            <p:nvPr/>
          </p:nvSpPr>
          <p:spPr bwMode="auto">
            <a:xfrm>
              <a:off x="3216" y="2064"/>
              <a:ext cx="2304" cy="105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84" name="Line 100"/>
            <p:cNvSpPr>
              <a:spLocks noChangeShapeType="1"/>
            </p:cNvSpPr>
            <p:nvPr/>
          </p:nvSpPr>
          <p:spPr bwMode="auto">
            <a:xfrm flipV="1">
              <a:off x="1689" y="3120"/>
              <a:ext cx="0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6485" name="Line 101"/>
            <p:cNvSpPr>
              <a:spLocks noChangeShapeType="1"/>
            </p:cNvSpPr>
            <p:nvPr/>
          </p:nvSpPr>
          <p:spPr bwMode="auto">
            <a:xfrm flipV="1">
              <a:off x="4083" y="3132"/>
              <a:ext cx="0" cy="4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6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56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474" grpId="0"/>
      <p:bldP spid="6564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Keynote, AIRS 2010, Taipei, Dec. 2, 2010  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476DE-FC79-4390-81D4-00D62880FF0E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52400" y="76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kern="0" noProof="0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Current Search </a:t>
            </a:r>
            <a:r>
              <a:rPr kumimoji="0" lang="en-US" sz="3600" b="1" kern="0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E</a:t>
            </a:r>
            <a:r>
              <a:rPr kumimoji="0" lang="en-US" sz="3600" b="1" kern="0" noProof="0" dirty="0" err="1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ngines</a:t>
            </a:r>
            <a:r>
              <a:rPr kumimoji="0" lang="en-US" sz="3600" b="1" kern="0" noProof="0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 are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kern="0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D</a:t>
            </a:r>
            <a:r>
              <a:rPr kumimoji="0" lang="en-US" sz="3600" b="1" kern="0" noProof="0" dirty="0" err="1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ocument</a:t>
            </a:r>
            <a:r>
              <a:rPr kumimoji="0" lang="en-US" sz="3600" b="1" kern="0" noProof="0" dirty="0" smtClean="0">
                <a:solidFill>
                  <a:srgbClr val="CC0000"/>
                </a:solidFill>
                <a:latin typeface="+mj-lt"/>
                <a:ea typeface="+mj-ea"/>
                <a:cs typeface="+mj-cs"/>
              </a:rPr>
              <a:t>-Centered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429000" y="4495800"/>
            <a:ext cx="2057400" cy="1295400"/>
          </a:xfrm>
          <a:prstGeom prst="can">
            <a:avLst>
              <a:gd name="adj" fmla="val 25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657600" y="5105400"/>
            <a:ext cx="1568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Documents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 rot="275233">
            <a:off x="1827213" y="3038475"/>
            <a:ext cx="1231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 smtClean="0">
                <a:latin typeface="Arial" charset="0"/>
              </a:rPr>
              <a:t>“airs”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810000" y="3276600"/>
            <a:ext cx="12446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Search </a:t>
            </a:r>
          </a:p>
          <a:p>
            <a:r>
              <a:rPr lang="en-US">
                <a:latin typeface="Arial" charset="0"/>
              </a:rPr>
              <a:t>Engine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 rot="16200000">
            <a:off x="4217988" y="4291012"/>
            <a:ext cx="533400" cy="333375"/>
          </a:xfrm>
          <a:prstGeom prst="leftRightArrow">
            <a:avLst>
              <a:gd name="adj1" fmla="val 50000"/>
              <a:gd name="adj2" fmla="val 32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286000" y="2514600"/>
            <a:ext cx="1371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3" name="Picture 32" descr="j02407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828800"/>
            <a:ext cx="582613" cy="914400"/>
          </a:xfrm>
          <a:prstGeom prst="rect">
            <a:avLst/>
          </a:prstGeom>
          <a:noFill/>
        </p:spPr>
      </p:pic>
      <p:pic>
        <p:nvPicPr>
          <p:cNvPr id="14" name="Picture 33" descr="j01953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295400"/>
            <a:ext cx="820738" cy="838200"/>
          </a:xfrm>
          <a:prstGeom prst="rect">
            <a:avLst/>
          </a:prstGeom>
          <a:noFill/>
        </p:spPr>
      </p:pic>
      <p:pic>
        <p:nvPicPr>
          <p:cNvPr id="15" name="Picture 34" descr="j03012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371600"/>
            <a:ext cx="990600" cy="847725"/>
          </a:xfrm>
          <a:prstGeom prst="rect">
            <a:avLst/>
          </a:prstGeom>
          <a:noFill/>
        </p:spPr>
      </p:pic>
      <p:pic>
        <p:nvPicPr>
          <p:cNvPr id="16" name="Picture 35" descr="MCj0411476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676400"/>
            <a:ext cx="909638" cy="676275"/>
          </a:xfrm>
          <a:prstGeom prst="rect">
            <a:avLst/>
          </a:prstGeom>
          <a:noFill/>
        </p:spPr>
      </p:pic>
      <p:pic>
        <p:nvPicPr>
          <p:cNvPr id="17" name="Picture 38" descr="MMj03034850000[1]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3048000"/>
            <a:ext cx="1133475" cy="714375"/>
          </a:xfrm>
          <a:prstGeom prst="rect">
            <a:avLst/>
          </a:prstGeom>
          <a:noFill/>
        </p:spPr>
      </p:pic>
      <p:pic>
        <p:nvPicPr>
          <p:cNvPr id="18" name="Picture 39" descr="MMj03033210000[1]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400" y="3429000"/>
            <a:ext cx="857250" cy="742950"/>
          </a:xfrm>
          <a:prstGeom prst="rect">
            <a:avLst/>
          </a:prstGeom>
          <a:noFill/>
        </p:spPr>
      </p:pic>
      <p:pic>
        <p:nvPicPr>
          <p:cNvPr id="19" name="Picture 40" descr="MCj0298733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4724400"/>
            <a:ext cx="981075" cy="635000"/>
          </a:xfrm>
          <a:prstGeom prst="rect">
            <a:avLst/>
          </a:prstGeom>
          <a:noFill/>
        </p:spPr>
      </p:pic>
      <p:pic>
        <p:nvPicPr>
          <p:cNvPr id="20" name="Picture 41" descr="MCj0298663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43800" y="4800600"/>
            <a:ext cx="720725" cy="838200"/>
          </a:xfrm>
          <a:prstGeom prst="rect">
            <a:avLst/>
          </a:prstGeom>
          <a:noFill/>
        </p:spPr>
      </p:pic>
      <p:sp>
        <p:nvSpPr>
          <p:cNvPr id="21" name="Line 42"/>
          <p:cNvSpPr>
            <a:spLocks noChangeShapeType="1"/>
          </p:cNvSpPr>
          <p:nvPr/>
        </p:nvSpPr>
        <p:spPr bwMode="auto">
          <a:xfrm>
            <a:off x="2057400" y="3429000"/>
            <a:ext cx="1600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43"/>
          <p:cNvSpPr>
            <a:spLocks noChangeShapeType="1"/>
          </p:cNvSpPr>
          <p:nvPr/>
        </p:nvSpPr>
        <p:spPr bwMode="auto">
          <a:xfrm flipH="1" flipV="1">
            <a:off x="5334000" y="3886200"/>
            <a:ext cx="18288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44"/>
          <p:cNvSpPr>
            <a:spLocks noChangeShapeType="1"/>
          </p:cNvSpPr>
          <p:nvPr/>
        </p:nvSpPr>
        <p:spPr bwMode="auto">
          <a:xfrm flipH="1">
            <a:off x="5334000" y="2819400"/>
            <a:ext cx="1828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45"/>
          <p:cNvSpPr>
            <a:spLocks noChangeShapeType="1"/>
          </p:cNvSpPr>
          <p:nvPr/>
        </p:nvSpPr>
        <p:spPr bwMode="auto">
          <a:xfrm flipH="1">
            <a:off x="4953000" y="2362200"/>
            <a:ext cx="11430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46"/>
          <p:cNvSpPr>
            <a:spLocks noChangeShapeType="1"/>
          </p:cNvSpPr>
          <p:nvPr/>
        </p:nvSpPr>
        <p:spPr bwMode="auto">
          <a:xfrm>
            <a:off x="4038600" y="2362200"/>
            <a:ext cx="304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Line 47"/>
          <p:cNvSpPr>
            <a:spLocks noChangeShapeType="1"/>
          </p:cNvSpPr>
          <p:nvPr/>
        </p:nvSpPr>
        <p:spPr bwMode="auto">
          <a:xfrm flipH="1" flipV="1">
            <a:off x="5257800" y="4114800"/>
            <a:ext cx="19050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48"/>
          <p:cNvSpPr>
            <a:spLocks noChangeShapeType="1"/>
          </p:cNvSpPr>
          <p:nvPr/>
        </p:nvSpPr>
        <p:spPr bwMode="auto">
          <a:xfrm flipV="1">
            <a:off x="2209800" y="4038600"/>
            <a:ext cx="1447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Text Box 49"/>
          <p:cNvSpPr txBox="1">
            <a:spLocks noChangeArrowheads="1"/>
          </p:cNvSpPr>
          <p:nvPr/>
        </p:nvSpPr>
        <p:spPr bwMode="auto">
          <a:xfrm rot="-137979">
            <a:off x="6172200" y="3505200"/>
            <a:ext cx="1347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 smtClean="0">
                <a:latin typeface="Arial" charset="0"/>
              </a:rPr>
              <a:t>“airs”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29" name="Text Box 50"/>
          <p:cNvSpPr txBox="1">
            <a:spLocks noChangeArrowheads="1"/>
          </p:cNvSpPr>
          <p:nvPr/>
        </p:nvSpPr>
        <p:spPr bwMode="auto">
          <a:xfrm>
            <a:off x="4452938" y="914400"/>
            <a:ext cx="88423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600"/>
              <a:t>...</a:t>
            </a:r>
          </a:p>
        </p:txBody>
      </p:sp>
      <p:sp>
        <p:nvSpPr>
          <p:cNvPr id="30" name="Text Box 51"/>
          <p:cNvSpPr txBox="1">
            <a:spLocks noChangeArrowheads="1"/>
          </p:cNvSpPr>
          <p:nvPr/>
        </p:nvSpPr>
        <p:spPr bwMode="auto">
          <a:xfrm>
            <a:off x="1219200" y="5867400"/>
            <a:ext cx="6598922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It’s hard for a search engine to know </a:t>
            </a:r>
            <a:r>
              <a:rPr lang="en-US" dirty="0" smtClean="0"/>
              <a:t>everyone well!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Keynote, AIRS 2010, Taipei, Dec. 2, 2010  </a:t>
            </a:r>
            <a:endParaRPr lang="en-US"/>
          </a:p>
        </p:txBody>
      </p:sp>
      <p:sp>
        <p:nvSpPr>
          <p:cNvPr id="1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82B9B-F1B8-428B-9E13-40B57BD0629C}" type="slidenum">
              <a:rPr lang="en-US"/>
              <a:pPr/>
              <a:t>40</a:t>
            </a:fld>
            <a:endParaRPr lang="en-US"/>
          </a:p>
          <a:p>
            <a:endParaRPr lang="en-US"/>
          </a:p>
        </p:txBody>
      </p:sp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686800" cy="1066800"/>
          </a:xfrm>
        </p:spPr>
        <p:txBody>
          <a:bodyPr/>
          <a:lstStyle/>
          <a:p>
            <a:r>
              <a:rPr lang="en-US"/>
              <a:t>Using  Clickthrough Data Only</a:t>
            </a:r>
          </a:p>
        </p:txBody>
      </p:sp>
      <p:graphicFrame>
        <p:nvGraphicFramePr>
          <p:cNvPr id="563341" name="Group 141"/>
          <p:cNvGraphicFramePr>
            <a:graphicFrameLocks noGrp="1"/>
          </p:cNvGraphicFramePr>
          <p:nvPr/>
        </p:nvGraphicFramePr>
        <p:xfrm>
          <a:off x="533400" y="1828800"/>
          <a:ext cx="3048000" cy="2560320"/>
        </p:xfrm>
        <a:graphic>
          <a:graphicData uri="http://schemas.openxmlformats.org/drawingml/2006/table">
            <a:tbl>
              <a:tblPr/>
              <a:tblGrid>
                <a:gridCol w="1219200"/>
                <a:gridCol w="923925"/>
                <a:gridCol w="90487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Query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pr@20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0.0421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0.1483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+H</a:t>
                      </a:r>
                      <a:r>
                        <a:rPr kumimoji="0" lang="en-US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0.0766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0.2033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Improve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81.9%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37.1%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0.0536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0.1930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en-US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+H</a:t>
                      </a:r>
                      <a:r>
                        <a:rPr kumimoji="0" lang="en-US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0.0925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0.2283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Improve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18.1%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3305" name="Text Box 105"/>
          <p:cNvSpPr txBox="1">
            <a:spLocks noChangeArrowheads="1"/>
          </p:cNvSpPr>
          <p:nvPr/>
        </p:nvSpPr>
        <p:spPr bwMode="auto">
          <a:xfrm>
            <a:off x="533400" y="4419600"/>
            <a:ext cx="2828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>
                <a:latin typeface="Arial" charset="0"/>
                <a:sym typeface="Symbol" pitchFamily="18" charset="2"/>
              </a:rPr>
              <a:t>BayesInt (=0.0,=5.0)</a:t>
            </a:r>
          </a:p>
        </p:txBody>
      </p:sp>
      <p:sp>
        <p:nvSpPr>
          <p:cNvPr id="563336" name="Rectangle 136"/>
          <p:cNvSpPr>
            <a:spLocks noChangeArrowheads="1"/>
          </p:cNvSpPr>
          <p:nvPr/>
        </p:nvSpPr>
        <p:spPr bwMode="auto">
          <a:xfrm>
            <a:off x="152400" y="1006475"/>
            <a:ext cx="3657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Clickthrough is the </a:t>
            </a:r>
          </a:p>
          <a:p>
            <a:r>
              <a:rPr lang="en-US" b="1">
                <a:solidFill>
                  <a:schemeClr val="accent2"/>
                </a:solidFill>
              </a:rPr>
              <a:t>major contributor</a:t>
            </a:r>
          </a:p>
        </p:txBody>
      </p:sp>
      <p:grpSp>
        <p:nvGrpSpPr>
          <p:cNvPr id="2" name="Group 152"/>
          <p:cNvGrpSpPr>
            <a:grpSpLocks/>
          </p:cNvGrpSpPr>
          <p:nvPr/>
        </p:nvGrpSpPr>
        <p:grpSpPr bwMode="auto">
          <a:xfrm>
            <a:off x="4267200" y="1143000"/>
            <a:ext cx="5105400" cy="2555875"/>
            <a:chOff x="2688" y="720"/>
            <a:chExt cx="3216" cy="1610"/>
          </a:xfrm>
        </p:grpSpPr>
        <p:sp>
          <p:nvSpPr>
            <p:cNvPr id="563272" name="Rectangle 72"/>
            <p:cNvSpPr>
              <a:spLocks noChangeArrowheads="1"/>
            </p:cNvSpPr>
            <p:nvPr/>
          </p:nvSpPr>
          <p:spPr bwMode="auto">
            <a:xfrm>
              <a:off x="4080" y="2100"/>
              <a:ext cx="62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45000"/>
                </a:spcBef>
                <a:buSzPct val="160000"/>
              </a:pPr>
              <a:r>
                <a:rPr lang="en-US" sz="1800" b="1">
                  <a:latin typeface="Arial" charset="0"/>
                </a:rPr>
                <a:t>13.9%</a:t>
              </a:r>
            </a:p>
          </p:txBody>
        </p:sp>
        <p:sp>
          <p:nvSpPr>
            <p:cNvPr id="563273" name="Rectangle 73"/>
            <p:cNvSpPr>
              <a:spLocks noChangeArrowheads="1"/>
            </p:cNvSpPr>
            <p:nvPr/>
          </p:nvSpPr>
          <p:spPr bwMode="auto">
            <a:xfrm>
              <a:off x="3408" y="2100"/>
              <a:ext cx="67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45000"/>
                </a:spcBef>
                <a:buSzPct val="160000"/>
              </a:pPr>
              <a:r>
                <a:rPr lang="en-US" sz="1800" b="1">
                  <a:latin typeface="Arial" charset="0"/>
                </a:rPr>
                <a:t> 67.2%</a:t>
              </a:r>
            </a:p>
          </p:txBody>
        </p:sp>
        <p:sp>
          <p:nvSpPr>
            <p:cNvPr id="563274" name="Rectangle 74"/>
            <p:cNvSpPr>
              <a:spLocks noChangeArrowheads="1"/>
            </p:cNvSpPr>
            <p:nvPr/>
          </p:nvSpPr>
          <p:spPr bwMode="auto">
            <a:xfrm>
              <a:off x="2688" y="2100"/>
              <a:ext cx="72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45000"/>
                </a:spcBef>
                <a:buSzPct val="160000"/>
              </a:pPr>
              <a:r>
                <a:rPr lang="en-US" sz="1800" b="1">
                  <a:latin typeface="Arial" charset="0"/>
                </a:rPr>
                <a:t>Improve</a:t>
              </a:r>
            </a:p>
          </p:txBody>
        </p:sp>
        <p:sp>
          <p:nvSpPr>
            <p:cNvPr id="563275" name="Rectangle 75"/>
            <p:cNvSpPr>
              <a:spLocks noChangeArrowheads="1"/>
            </p:cNvSpPr>
            <p:nvPr/>
          </p:nvSpPr>
          <p:spPr bwMode="auto">
            <a:xfrm>
              <a:off x="4080" y="1870"/>
              <a:ext cx="62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45000"/>
                </a:spcBef>
                <a:buSzPct val="160000"/>
              </a:pPr>
              <a:r>
                <a:rPr lang="en-US" sz="1800">
                  <a:latin typeface="Arial" charset="0"/>
                </a:rPr>
                <a:t>0.188</a:t>
              </a:r>
            </a:p>
          </p:txBody>
        </p:sp>
        <p:sp>
          <p:nvSpPr>
            <p:cNvPr id="563276" name="Rectangle 76"/>
            <p:cNvSpPr>
              <a:spLocks noChangeArrowheads="1"/>
            </p:cNvSpPr>
            <p:nvPr/>
          </p:nvSpPr>
          <p:spPr bwMode="auto">
            <a:xfrm>
              <a:off x="3408" y="1870"/>
              <a:ext cx="67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45000"/>
                </a:spcBef>
                <a:buSzPct val="160000"/>
              </a:pPr>
              <a:r>
                <a:rPr lang="en-US" sz="1800">
                  <a:latin typeface="Arial" charset="0"/>
                </a:rPr>
                <a:t>0.0739</a:t>
              </a:r>
            </a:p>
          </p:txBody>
        </p:sp>
        <p:sp>
          <p:nvSpPr>
            <p:cNvPr id="563277" name="Rectangle 77"/>
            <p:cNvSpPr>
              <a:spLocks noChangeArrowheads="1"/>
            </p:cNvSpPr>
            <p:nvPr/>
          </p:nvSpPr>
          <p:spPr bwMode="auto">
            <a:xfrm>
              <a:off x="2688" y="1870"/>
              <a:ext cx="72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45000"/>
                </a:spcBef>
                <a:buSzPct val="160000"/>
              </a:pPr>
              <a:r>
                <a:rPr lang="en-US" sz="1800" b="1" i="1">
                  <a:latin typeface="Arial" charset="0"/>
                </a:rPr>
                <a:t>Q</a:t>
              </a:r>
              <a:r>
                <a:rPr lang="en-US" sz="1800" b="1" i="1" baseline="-25000">
                  <a:latin typeface="Arial" charset="0"/>
                </a:rPr>
                <a:t>4</a:t>
              </a:r>
              <a:r>
                <a:rPr lang="en-US" sz="1800" b="1" i="1">
                  <a:latin typeface="Arial" charset="0"/>
                </a:rPr>
                <a:t>+H</a:t>
              </a:r>
              <a:r>
                <a:rPr lang="en-US" sz="1800" b="1" i="1" baseline="-25000">
                  <a:latin typeface="Arial" charset="0"/>
                </a:rPr>
                <a:t>C</a:t>
              </a:r>
            </a:p>
          </p:txBody>
        </p:sp>
        <p:sp>
          <p:nvSpPr>
            <p:cNvPr id="563278" name="Rectangle 78"/>
            <p:cNvSpPr>
              <a:spLocks noChangeArrowheads="1"/>
            </p:cNvSpPr>
            <p:nvPr/>
          </p:nvSpPr>
          <p:spPr bwMode="auto">
            <a:xfrm>
              <a:off x="4080" y="1640"/>
              <a:ext cx="62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45000"/>
                </a:spcBef>
                <a:buSzPct val="160000"/>
              </a:pPr>
              <a:r>
                <a:rPr lang="en-US" sz="1800">
                  <a:latin typeface="Arial" charset="0"/>
                </a:rPr>
                <a:t>0.165</a:t>
              </a:r>
            </a:p>
          </p:txBody>
        </p:sp>
        <p:sp>
          <p:nvSpPr>
            <p:cNvPr id="563279" name="Rectangle 79"/>
            <p:cNvSpPr>
              <a:spLocks noChangeArrowheads="1"/>
            </p:cNvSpPr>
            <p:nvPr/>
          </p:nvSpPr>
          <p:spPr bwMode="auto">
            <a:xfrm>
              <a:off x="3408" y="1640"/>
              <a:ext cx="67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45000"/>
                </a:spcBef>
                <a:buSzPct val="160000"/>
              </a:pPr>
              <a:r>
                <a:rPr lang="en-US" sz="1800">
                  <a:latin typeface="Arial" charset="0"/>
                </a:rPr>
                <a:t>0.0442</a:t>
              </a:r>
            </a:p>
          </p:txBody>
        </p:sp>
        <p:sp>
          <p:nvSpPr>
            <p:cNvPr id="563280" name="Rectangle 80"/>
            <p:cNvSpPr>
              <a:spLocks noChangeArrowheads="1"/>
            </p:cNvSpPr>
            <p:nvPr/>
          </p:nvSpPr>
          <p:spPr bwMode="auto">
            <a:xfrm>
              <a:off x="2688" y="1640"/>
              <a:ext cx="72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45000"/>
                </a:spcBef>
                <a:buSzPct val="160000"/>
              </a:pPr>
              <a:r>
                <a:rPr lang="en-US" sz="1800" b="1" i="1">
                  <a:latin typeface="Arial" charset="0"/>
                </a:rPr>
                <a:t>Q</a:t>
              </a:r>
              <a:r>
                <a:rPr lang="en-US" sz="1800" b="1" i="1" baseline="-25000">
                  <a:latin typeface="Arial" charset="0"/>
                </a:rPr>
                <a:t>4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563281" name="Rectangle 81"/>
            <p:cNvSpPr>
              <a:spLocks noChangeArrowheads="1"/>
            </p:cNvSpPr>
            <p:nvPr/>
          </p:nvSpPr>
          <p:spPr bwMode="auto">
            <a:xfrm>
              <a:off x="4080" y="1410"/>
              <a:ext cx="62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45000"/>
                </a:spcBef>
                <a:buSzPct val="160000"/>
              </a:pPr>
              <a:r>
                <a:rPr lang="en-US" sz="1800" b="1">
                  <a:latin typeface="Arial" charset="0"/>
                </a:rPr>
                <a:t>42.4%</a:t>
              </a:r>
            </a:p>
          </p:txBody>
        </p:sp>
        <p:sp>
          <p:nvSpPr>
            <p:cNvPr id="563282" name="Rectangle 82"/>
            <p:cNvSpPr>
              <a:spLocks noChangeArrowheads="1"/>
            </p:cNvSpPr>
            <p:nvPr/>
          </p:nvSpPr>
          <p:spPr bwMode="auto">
            <a:xfrm>
              <a:off x="3408" y="1410"/>
              <a:ext cx="67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45000"/>
                </a:spcBef>
                <a:buSzPct val="160000"/>
              </a:pPr>
              <a:r>
                <a:rPr lang="en-US" sz="1800" b="1">
                  <a:latin typeface="Arial" charset="0"/>
                </a:rPr>
                <a:t>99.7%</a:t>
              </a:r>
            </a:p>
          </p:txBody>
        </p:sp>
        <p:sp>
          <p:nvSpPr>
            <p:cNvPr id="563283" name="Rectangle 83"/>
            <p:cNvSpPr>
              <a:spLocks noChangeArrowheads="1"/>
            </p:cNvSpPr>
            <p:nvPr/>
          </p:nvSpPr>
          <p:spPr bwMode="auto">
            <a:xfrm>
              <a:off x="2688" y="1410"/>
              <a:ext cx="72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45000"/>
                </a:spcBef>
                <a:buSzPct val="160000"/>
              </a:pPr>
              <a:r>
                <a:rPr lang="en-US" sz="1800" b="1">
                  <a:latin typeface="Arial" charset="0"/>
                </a:rPr>
                <a:t>Improve</a:t>
              </a:r>
            </a:p>
          </p:txBody>
        </p:sp>
        <p:sp>
          <p:nvSpPr>
            <p:cNvPr id="563284" name="Rectangle 84"/>
            <p:cNvSpPr>
              <a:spLocks noChangeArrowheads="1"/>
            </p:cNvSpPr>
            <p:nvPr/>
          </p:nvSpPr>
          <p:spPr bwMode="auto">
            <a:xfrm>
              <a:off x="4080" y="1180"/>
              <a:ext cx="62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45000"/>
                </a:spcBef>
                <a:buSzPct val="160000"/>
              </a:pPr>
              <a:r>
                <a:rPr lang="en-US" sz="1800">
                  <a:latin typeface="Arial" charset="0"/>
                </a:rPr>
                <a:t>0.178</a:t>
              </a:r>
            </a:p>
          </p:txBody>
        </p:sp>
        <p:sp>
          <p:nvSpPr>
            <p:cNvPr id="563285" name="Rectangle 85"/>
            <p:cNvSpPr>
              <a:spLocks noChangeArrowheads="1"/>
            </p:cNvSpPr>
            <p:nvPr/>
          </p:nvSpPr>
          <p:spPr bwMode="auto">
            <a:xfrm>
              <a:off x="3408" y="1180"/>
              <a:ext cx="67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45000"/>
                </a:spcBef>
                <a:buSzPct val="160000"/>
              </a:pPr>
              <a:r>
                <a:rPr lang="en-US" sz="1800">
                  <a:latin typeface="Arial" charset="0"/>
                </a:rPr>
                <a:t>0.0661</a:t>
              </a:r>
            </a:p>
          </p:txBody>
        </p:sp>
        <p:sp>
          <p:nvSpPr>
            <p:cNvPr id="563286" name="Rectangle 86"/>
            <p:cNvSpPr>
              <a:spLocks noChangeArrowheads="1"/>
            </p:cNvSpPr>
            <p:nvPr/>
          </p:nvSpPr>
          <p:spPr bwMode="auto">
            <a:xfrm>
              <a:off x="2688" y="1180"/>
              <a:ext cx="72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45000"/>
                </a:spcBef>
                <a:buSzPct val="160000"/>
              </a:pPr>
              <a:r>
                <a:rPr lang="en-US" sz="1800" b="1" i="1">
                  <a:latin typeface="Arial" charset="0"/>
                </a:rPr>
                <a:t>Q</a:t>
              </a:r>
              <a:r>
                <a:rPr lang="en-US" sz="1800" b="1" i="1" baseline="-25000">
                  <a:latin typeface="Arial" charset="0"/>
                </a:rPr>
                <a:t>3</a:t>
              </a:r>
              <a:r>
                <a:rPr lang="en-US" sz="1800" b="1" i="1">
                  <a:latin typeface="Arial" charset="0"/>
                </a:rPr>
                <a:t>+H</a:t>
              </a:r>
              <a:r>
                <a:rPr lang="en-US" sz="1800" b="1" i="1" baseline="-25000">
                  <a:latin typeface="Arial" charset="0"/>
                </a:rPr>
                <a:t>C</a:t>
              </a:r>
            </a:p>
          </p:txBody>
        </p:sp>
        <p:sp>
          <p:nvSpPr>
            <p:cNvPr id="563287" name="Rectangle 87"/>
            <p:cNvSpPr>
              <a:spLocks noChangeArrowheads="1"/>
            </p:cNvSpPr>
            <p:nvPr/>
          </p:nvSpPr>
          <p:spPr bwMode="auto">
            <a:xfrm>
              <a:off x="4080" y="950"/>
              <a:ext cx="62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45000"/>
                </a:spcBef>
                <a:buSzPct val="160000"/>
              </a:pPr>
              <a:r>
                <a:rPr lang="en-US" sz="1800">
                  <a:latin typeface="Arial" charset="0"/>
                </a:rPr>
                <a:t>0.125</a:t>
              </a:r>
            </a:p>
          </p:txBody>
        </p:sp>
        <p:sp>
          <p:nvSpPr>
            <p:cNvPr id="563288" name="Rectangle 88"/>
            <p:cNvSpPr>
              <a:spLocks noChangeArrowheads="1"/>
            </p:cNvSpPr>
            <p:nvPr/>
          </p:nvSpPr>
          <p:spPr bwMode="auto">
            <a:xfrm>
              <a:off x="3408" y="950"/>
              <a:ext cx="67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45000"/>
                </a:spcBef>
                <a:buSzPct val="160000"/>
              </a:pPr>
              <a:r>
                <a:rPr lang="en-US" sz="1800">
                  <a:latin typeface="Arial" charset="0"/>
                </a:rPr>
                <a:t>0.0331</a:t>
              </a:r>
            </a:p>
          </p:txBody>
        </p:sp>
        <p:sp>
          <p:nvSpPr>
            <p:cNvPr id="563289" name="Rectangle 89"/>
            <p:cNvSpPr>
              <a:spLocks noChangeArrowheads="1"/>
            </p:cNvSpPr>
            <p:nvPr/>
          </p:nvSpPr>
          <p:spPr bwMode="auto">
            <a:xfrm>
              <a:off x="2688" y="950"/>
              <a:ext cx="72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45000"/>
                </a:spcBef>
                <a:buSzPct val="160000"/>
              </a:pPr>
              <a:r>
                <a:rPr lang="en-US" sz="1800" b="1" i="1">
                  <a:latin typeface="Arial" charset="0"/>
                </a:rPr>
                <a:t>Q</a:t>
              </a:r>
              <a:r>
                <a:rPr lang="en-US" sz="1800" b="1" i="1" baseline="-25000">
                  <a:latin typeface="Arial" charset="0"/>
                </a:rPr>
                <a:t>3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563290" name="Rectangle 90"/>
            <p:cNvSpPr>
              <a:spLocks noChangeArrowheads="1"/>
            </p:cNvSpPr>
            <p:nvPr/>
          </p:nvSpPr>
          <p:spPr bwMode="auto">
            <a:xfrm>
              <a:off x="4080" y="720"/>
              <a:ext cx="62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45000"/>
                </a:spcBef>
                <a:buSzPct val="160000"/>
              </a:pPr>
              <a:r>
                <a:rPr lang="en-US" sz="1800" b="1">
                  <a:latin typeface="Arial" charset="0"/>
                </a:rPr>
                <a:t>pr@20</a:t>
              </a:r>
            </a:p>
          </p:txBody>
        </p:sp>
        <p:sp>
          <p:nvSpPr>
            <p:cNvPr id="563291" name="Rectangle 91"/>
            <p:cNvSpPr>
              <a:spLocks noChangeArrowheads="1"/>
            </p:cNvSpPr>
            <p:nvPr/>
          </p:nvSpPr>
          <p:spPr bwMode="auto">
            <a:xfrm>
              <a:off x="3408" y="720"/>
              <a:ext cx="67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45000"/>
                </a:spcBef>
                <a:buSzPct val="160000"/>
              </a:pPr>
              <a:r>
                <a:rPr lang="en-US" sz="1800" b="1">
                  <a:latin typeface="Arial" charset="0"/>
                </a:rPr>
                <a:t>MAP</a:t>
              </a:r>
            </a:p>
          </p:txBody>
        </p:sp>
        <p:sp>
          <p:nvSpPr>
            <p:cNvPr id="563292" name="Rectangle 92"/>
            <p:cNvSpPr>
              <a:spLocks noChangeArrowheads="1"/>
            </p:cNvSpPr>
            <p:nvPr/>
          </p:nvSpPr>
          <p:spPr bwMode="auto">
            <a:xfrm>
              <a:off x="2688" y="720"/>
              <a:ext cx="72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45000"/>
                </a:spcBef>
                <a:buSzPct val="160000"/>
              </a:pPr>
              <a:r>
                <a:rPr lang="en-US" sz="1800" b="1">
                  <a:latin typeface="Arial" charset="0"/>
                </a:rPr>
                <a:t>Query</a:t>
              </a:r>
            </a:p>
          </p:txBody>
        </p:sp>
        <p:sp>
          <p:nvSpPr>
            <p:cNvPr id="563293" name="Line 93"/>
            <p:cNvSpPr>
              <a:spLocks noChangeShapeType="1"/>
            </p:cNvSpPr>
            <p:nvPr/>
          </p:nvSpPr>
          <p:spPr bwMode="auto">
            <a:xfrm>
              <a:off x="2688" y="720"/>
              <a:ext cx="201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294" name="Line 94"/>
            <p:cNvSpPr>
              <a:spLocks noChangeShapeType="1"/>
            </p:cNvSpPr>
            <p:nvPr/>
          </p:nvSpPr>
          <p:spPr bwMode="auto">
            <a:xfrm>
              <a:off x="2688" y="950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295" name="Line 95"/>
            <p:cNvSpPr>
              <a:spLocks noChangeShapeType="1"/>
            </p:cNvSpPr>
            <p:nvPr/>
          </p:nvSpPr>
          <p:spPr bwMode="auto">
            <a:xfrm>
              <a:off x="2688" y="1180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296" name="Line 96"/>
            <p:cNvSpPr>
              <a:spLocks noChangeShapeType="1"/>
            </p:cNvSpPr>
            <p:nvPr/>
          </p:nvSpPr>
          <p:spPr bwMode="auto">
            <a:xfrm>
              <a:off x="2688" y="1410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297" name="Line 97"/>
            <p:cNvSpPr>
              <a:spLocks noChangeShapeType="1"/>
            </p:cNvSpPr>
            <p:nvPr/>
          </p:nvSpPr>
          <p:spPr bwMode="auto">
            <a:xfrm>
              <a:off x="2688" y="1640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298" name="Line 98"/>
            <p:cNvSpPr>
              <a:spLocks noChangeShapeType="1"/>
            </p:cNvSpPr>
            <p:nvPr/>
          </p:nvSpPr>
          <p:spPr bwMode="auto">
            <a:xfrm>
              <a:off x="2688" y="1870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299" name="Line 99"/>
            <p:cNvSpPr>
              <a:spLocks noChangeShapeType="1"/>
            </p:cNvSpPr>
            <p:nvPr/>
          </p:nvSpPr>
          <p:spPr bwMode="auto">
            <a:xfrm>
              <a:off x="2688" y="2100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300" name="Line 100"/>
            <p:cNvSpPr>
              <a:spLocks noChangeShapeType="1"/>
            </p:cNvSpPr>
            <p:nvPr/>
          </p:nvSpPr>
          <p:spPr bwMode="auto">
            <a:xfrm>
              <a:off x="2688" y="2330"/>
              <a:ext cx="201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301" name="Line 101"/>
            <p:cNvSpPr>
              <a:spLocks noChangeShapeType="1"/>
            </p:cNvSpPr>
            <p:nvPr/>
          </p:nvSpPr>
          <p:spPr bwMode="auto">
            <a:xfrm>
              <a:off x="2688" y="720"/>
              <a:ext cx="0" cy="161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302" name="Line 102"/>
            <p:cNvSpPr>
              <a:spLocks noChangeShapeType="1"/>
            </p:cNvSpPr>
            <p:nvPr/>
          </p:nvSpPr>
          <p:spPr bwMode="auto">
            <a:xfrm>
              <a:off x="3408" y="720"/>
              <a:ext cx="0" cy="16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303" name="Line 103"/>
            <p:cNvSpPr>
              <a:spLocks noChangeShapeType="1"/>
            </p:cNvSpPr>
            <p:nvPr/>
          </p:nvSpPr>
          <p:spPr bwMode="auto">
            <a:xfrm>
              <a:off x="4080" y="720"/>
              <a:ext cx="0" cy="16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304" name="Line 104"/>
            <p:cNvSpPr>
              <a:spLocks noChangeShapeType="1"/>
            </p:cNvSpPr>
            <p:nvPr/>
          </p:nvSpPr>
          <p:spPr bwMode="auto">
            <a:xfrm>
              <a:off x="4704" y="720"/>
              <a:ext cx="0" cy="161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342" name="Rectangle 142"/>
            <p:cNvSpPr>
              <a:spLocks noChangeArrowheads="1"/>
            </p:cNvSpPr>
            <p:nvPr/>
          </p:nvSpPr>
          <p:spPr bwMode="auto">
            <a:xfrm>
              <a:off x="4656" y="960"/>
              <a:ext cx="124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</a:rPr>
                <a:t>Performance </a:t>
              </a:r>
            </a:p>
            <a:p>
              <a:r>
                <a:rPr lang="en-US" sz="1800" b="1">
                  <a:solidFill>
                    <a:schemeClr val="accent2"/>
                  </a:solidFill>
                </a:rPr>
                <a:t>on </a:t>
              </a:r>
            </a:p>
            <a:p>
              <a:r>
                <a:rPr lang="en-US" sz="1800" b="1">
                  <a:solidFill>
                    <a:schemeClr val="accent2"/>
                  </a:solidFill>
                </a:rPr>
                <a:t>unseen docs</a:t>
              </a:r>
            </a:p>
          </p:txBody>
        </p:sp>
      </p:grpSp>
      <p:grpSp>
        <p:nvGrpSpPr>
          <p:cNvPr id="3" name="Group 155"/>
          <p:cNvGrpSpPr>
            <a:grpSpLocks/>
          </p:cNvGrpSpPr>
          <p:nvPr/>
        </p:nvGrpSpPr>
        <p:grpSpPr bwMode="auto">
          <a:xfrm>
            <a:off x="152400" y="3886200"/>
            <a:ext cx="7315200" cy="2555875"/>
            <a:chOff x="96" y="2448"/>
            <a:chExt cx="4608" cy="1610"/>
          </a:xfrm>
        </p:grpSpPr>
        <p:sp>
          <p:nvSpPr>
            <p:cNvPr id="563238" name="Rectangle 38"/>
            <p:cNvSpPr>
              <a:spLocks noChangeArrowheads="1"/>
            </p:cNvSpPr>
            <p:nvPr/>
          </p:nvSpPr>
          <p:spPr bwMode="auto">
            <a:xfrm>
              <a:off x="4080" y="3828"/>
              <a:ext cx="62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45000"/>
                </a:spcBef>
                <a:buSzPct val="160000"/>
              </a:pPr>
              <a:r>
                <a:rPr lang="en-US" sz="1800" b="1">
                  <a:latin typeface="Arial" charset="0"/>
                </a:rPr>
                <a:t>-4.1%</a:t>
              </a:r>
            </a:p>
          </p:txBody>
        </p:sp>
        <p:sp>
          <p:nvSpPr>
            <p:cNvPr id="563239" name="Rectangle 39"/>
            <p:cNvSpPr>
              <a:spLocks noChangeArrowheads="1"/>
            </p:cNvSpPr>
            <p:nvPr/>
          </p:nvSpPr>
          <p:spPr bwMode="auto">
            <a:xfrm>
              <a:off x="3408" y="3828"/>
              <a:ext cx="67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45000"/>
                </a:spcBef>
                <a:buSzPct val="160000"/>
              </a:pPr>
              <a:r>
                <a:rPr lang="en-US" sz="1800" b="1">
                  <a:latin typeface="Arial" charset="0"/>
                </a:rPr>
                <a:t>15.7%</a:t>
              </a:r>
            </a:p>
          </p:txBody>
        </p:sp>
        <p:sp>
          <p:nvSpPr>
            <p:cNvPr id="563240" name="Rectangle 40"/>
            <p:cNvSpPr>
              <a:spLocks noChangeArrowheads="1"/>
            </p:cNvSpPr>
            <p:nvPr/>
          </p:nvSpPr>
          <p:spPr bwMode="auto">
            <a:xfrm>
              <a:off x="2688" y="3828"/>
              <a:ext cx="72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45000"/>
                </a:spcBef>
                <a:buSzPct val="160000"/>
              </a:pPr>
              <a:r>
                <a:rPr lang="en-US" sz="1800" b="1">
                  <a:latin typeface="Arial" charset="0"/>
                </a:rPr>
                <a:t>Improve</a:t>
              </a:r>
            </a:p>
          </p:txBody>
        </p:sp>
        <p:sp>
          <p:nvSpPr>
            <p:cNvPr id="563241" name="Rectangle 41"/>
            <p:cNvSpPr>
              <a:spLocks noChangeArrowheads="1"/>
            </p:cNvSpPr>
            <p:nvPr/>
          </p:nvSpPr>
          <p:spPr bwMode="auto">
            <a:xfrm>
              <a:off x="4080" y="3598"/>
              <a:ext cx="62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45000"/>
                </a:spcBef>
                <a:buSzPct val="160000"/>
              </a:pPr>
              <a:r>
                <a:rPr lang="en-US" sz="1800">
                  <a:latin typeface="Arial" charset="0"/>
                </a:rPr>
                <a:t>0.1850</a:t>
              </a:r>
            </a:p>
          </p:txBody>
        </p:sp>
        <p:sp>
          <p:nvSpPr>
            <p:cNvPr id="563242" name="Rectangle 42"/>
            <p:cNvSpPr>
              <a:spLocks noChangeArrowheads="1"/>
            </p:cNvSpPr>
            <p:nvPr/>
          </p:nvSpPr>
          <p:spPr bwMode="auto">
            <a:xfrm>
              <a:off x="3408" y="3598"/>
              <a:ext cx="67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45000"/>
                </a:spcBef>
                <a:buSzPct val="160000"/>
              </a:pPr>
              <a:r>
                <a:rPr lang="en-US" sz="1800">
                  <a:latin typeface="Arial" charset="0"/>
                </a:rPr>
                <a:t>0.0620</a:t>
              </a:r>
            </a:p>
          </p:txBody>
        </p:sp>
        <p:sp>
          <p:nvSpPr>
            <p:cNvPr id="563243" name="Rectangle 43"/>
            <p:cNvSpPr>
              <a:spLocks noChangeArrowheads="1"/>
            </p:cNvSpPr>
            <p:nvPr/>
          </p:nvSpPr>
          <p:spPr bwMode="auto">
            <a:xfrm>
              <a:off x="2688" y="3598"/>
              <a:ext cx="72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45000"/>
                </a:spcBef>
                <a:buSzPct val="160000"/>
              </a:pPr>
              <a:r>
                <a:rPr lang="en-US" sz="1800" b="1" i="1">
                  <a:latin typeface="Arial" charset="0"/>
                </a:rPr>
                <a:t>Q</a:t>
              </a:r>
              <a:r>
                <a:rPr lang="en-US" sz="1800" b="1" i="1" baseline="-25000">
                  <a:latin typeface="Arial" charset="0"/>
                </a:rPr>
                <a:t>4</a:t>
              </a:r>
              <a:r>
                <a:rPr lang="en-US" sz="1800" b="1" i="1">
                  <a:latin typeface="Arial" charset="0"/>
                </a:rPr>
                <a:t>+H</a:t>
              </a:r>
              <a:r>
                <a:rPr lang="en-US" sz="1800" b="1" i="1" baseline="-25000">
                  <a:latin typeface="Arial" charset="0"/>
                </a:rPr>
                <a:t>C</a:t>
              </a:r>
            </a:p>
          </p:txBody>
        </p:sp>
        <p:sp>
          <p:nvSpPr>
            <p:cNvPr id="563244" name="Rectangle 44"/>
            <p:cNvSpPr>
              <a:spLocks noChangeArrowheads="1"/>
            </p:cNvSpPr>
            <p:nvPr/>
          </p:nvSpPr>
          <p:spPr bwMode="auto">
            <a:xfrm>
              <a:off x="4080" y="3368"/>
              <a:ext cx="62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45000"/>
                </a:spcBef>
                <a:buSzPct val="160000"/>
              </a:pPr>
              <a:r>
                <a:rPr lang="en-US" sz="1800">
                  <a:latin typeface="Arial" charset="0"/>
                </a:rPr>
                <a:t>0.1930</a:t>
              </a:r>
            </a:p>
          </p:txBody>
        </p:sp>
        <p:sp>
          <p:nvSpPr>
            <p:cNvPr id="563245" name="Rectangle 45"/>
            <p:cNvSpPr>
              <a:spLocks noChangeArrowheads="1"/>
            </p:cNvSpPr>
            <p:nvPr/>
          </p:nvSpPr>
          <p:spPr bwMode="auto">
            <a:xfrm>
              <a:off x="3408" y="3368"/>
              <a:ext cx="67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45000"/>
                </a:spcBef>
                <a:buSzPct val="160000"/>
              </a:pPr>
              <a:r>
                <a:rPr lang="en-US" sz="1800">
                  <a:latin typeface="Arial" charset="0"/>
                </a:rPr>
                <a:t>0.0536</a:t>
              </a:r>
            </a:p>
          </p:txBody>
        </p:sp>
        <p:sp>
          <p:nvSpPr>
            <p:cNvPr id="563246" name="Rectangle 46"/>
            <p:cNvSpPr>
              <a:spLocks noChangeArrowheads="1"/>
            </p:cNvSpPr>
            <p:nvPr/>
          </p:nvSpPr>
          <p:spPr bwMode="auto">
            <a:xfrm>
              <a:off x="2688" y="3368"/>
              <a:ext cx="72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45000"/>
                </a:spcBef>
                <a:buSzPct val="160000"/>
              </a:pPr>
              <a:r>
                <a:rPr lang="en-US" sz="1800" b="1" i="1">
                  <a:latin typeface="Arial" charset="0"/>
                </a:rPr>
                <a:t>Q</a:t>
              </a:r>
              <a:r>
                <a:rPr lang="en-US" sz="1800" b="1" i="1" baseline="-25000">
                  <a:latin typeface="Arial" charset="0"/>
                </a:rPr>
                <a:t>4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563247" name="Rectangle 47"/>
            <p:cNvSpPr>
              <a:spLocks noChangeArrowheads="1"/>
            </p:cNvSpPr>
            <p:nvPr/>
          </p:nvSpPr>
          <p:spPr bwMode="auto">
            <a:xfrm>
              <a:off x="4080" y="3138"/>
              <a:ext cx="62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45000"/>
                </a:spcBef>
                <a:buSzPct val="160000"/>
              </a:pPr>
              <a:r>
                <a:rPr lang="en-US" sz="1800" b="1">
                  <a:latin typeface="Arial" charset="0"/>
                </a:rPr>
                <a:t>23.0%</a:t>
              </a:r>
            </a:p>
          </p:txBody>
        </p:sp>
        <p:sp>
          <p:nvSpPr>
            <p:cNvPr id="563248" name="Rectangle 48"/>
            <p:cNvSpPr>
              <a:spLocks noChangeArrowheads="1"/>
            </p:cNvSpPr>
            <p:nvPr/>
          </p:nvSpPr>
          <p:spPr bwMode="auto">
            <a:xfrm>
              <a:off x="3408" y="3138"/>
              <a:ext cx="67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45000"/>
                </a:spcBef>
                <a:buSzPct val="160000"/>
              </a:pPr>
              <a:r>
                <a:rPr lang="en-US" sz="1800" b="1">
                  <a:latin typeface="Arial" charset="0"/>
                </a:rPr>
                <a:t>23.8%</a:t>
              </a:r>
            </a:p>
          </p:txBody>
        </p:sp>
        <p:sp>
          <p:nvSpPr>
            <p:cNvPr id="563249" name="Rectangle 49"/>
            <p:cNvSpPr>
              <a:spLocks noChangeArrowheads="1"/>
            </p:cNvSpPr>
            <p:nvPr/>
          </p:nvSpPr>
          <p:spPr bwMode="auto">
            <a:xfrm>
              <a:off x="2688" y="3138"/>
              <a:ext cx="72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45000"/>
                </a:spcBef>
                <a:buSzPct val="160000"/>
              </a:pPr>
              <a:r>
                <a:rPr lang="en-US" sz="1800" b="1">
                  <a:latin typeface="Arial" charset="0"/>
                </a:rPr>
                <a:t>Improve</a:t>
              </a:r>
            </a:p>
          </p:txBody>
        </p:sp>
        <p:sp>
          <p:nvSpPr>
            <p:cNvPr id="563250" name="Rectangle 50"/>
            <p:cNvSpPr>
              <a:spLocks noChangeArrowheads="1"/>
            </p:cNvSpPr>
            <p:nvPr/>
          </p:nvSpPr>
          <p:spPr bwMode="auto">
            <a:xfrm>
              <a:off x="4080" y="2908"/>
              <a:ext cx="62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45000"/>
                </a:spcBef>
                <a:buSzPct val="160000"/>
              </a:pPr>
              <a:r>
                <a:rPr lang="en-US" sz="1800">
                  <a:latin typeface="Arial" charset="0"/>
                </a:rPr>
                <a:t>0.1820</a:t>
              </a:r>
            </a:p>
          </p:txBody>
        </p:sp>
        <p:sp>
          <p:nvSpPr>
            <p:cNvPr id="563251" name="Rectangle 51"/>
            <p:cNvSpPr>
              <a:spLocks noChangeArrowheads="1"/>
            </p:cNvSpPr>
            <p:nvPr/>
          </p:nvSpPr>
          <p:spPr bwMode="auto">
            <a:xfrm>
              <a:off x="3408" y="2908"/>
              <a:ext cx="67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45000"/>
                </a:spcBef>
                <a:buSzPct val="160000"/>
              </a:pPr>
              <a:r>
                <a:rPr lang="en-US" sz="1800">
                  <a:latin typeface="Arial" charset="0"/>
                </a:rPr>
                <a:t>0.0521</a:t>
              </a:r>
            </a:p>
          </p:txBody>
        </p:sp>
        <p:sp>
          <p:nvSpPr>
            <p:cNvPr id="563252" name="Rectangle 52"/>
            <p:cNvSpPr>
              <a:spLocks noChangeArrowheads="1"/>
            </p:cNvSpPr>
            <p:nvPr/>
          </p:nvSpPr>
          <p:spPr bwMode="auto">
            <a:xfrm>
              <a:off x="2688" y="2908"/>
              <a:ext cx="72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45000"/>
                </a:spcBef>
                <a:buSzPct val="160000"/>
              </a:pPr>
              <a:r>
                <a:rPr lang="en-US" sz="1800" b="1" i="1">
                  <a:latin typeface="Arial" charset="0"/>
                </a:rPr>
                <a:t>Q</a:t>
              </a:r>
              <a:r>
                <a:rPr lang="en-US" sz="1800" b="1" i="1" baseline="-25000">
                  <a:latin typeface="Arial" charset="0"/>
                </a:rPr>
                <a:t>3</a:t>
              </a:r>
              <a:r>
                <a:rPr lang="en-US" sz="1800" b="1" i="1">
                  <a:latin typeface="Arial" charset="0"/>
                </a:rPr>
                <a:t>+H</a:t>
              </a:r>
              <a:r>
                <a:rPr lang="en-US" sz="1800" b="1" i="1" baseline="-25000">
                  <a:latin typeface="Arial" charset="0"/>
                </a:rPr>
                <a:t>C</a:t>
              </a:r>
            </a:p>
          </p:txBody>
        </p:sp>
        <p:sp>
          <p:nvSpPr>
            <p:cNvPr id="563253" name="Rectangle 53"/>
            <p:cNvSpPr>
              <a:spLocks noChangeArrowheads="1"/>
            </p:cNvSpPr>
            <p:nvPr/>
          </p:nvSpPr>
          <p:spPr bwMode="auto">
            <a:xfrm>
              <a:off x="4080" y="2678"/>
              <a:ext cx="62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45000"/>
                </a:spcBef>
                <a:buSzPct val="160000"/>
              </a:pPr>
              <a:r>
                <a:rPr lang="en-US" sz="1800">
                  <a:latin typeface="Arial" charset="0"/>
                </a:rPr>
                <a:t>0.1483</a:t>
              </a:r>
            </a:p>
          </p:txBody>
        </p:sp>
        <p:sp>
          <p:nvSpPr>
            <p:cNvPr id="563254" name="Rectangle 54"/>
            <p:cNvSpPr>
              <a:spLocks noChangeArrowheads="1"/>
            </p:cNvSpPr>
            <p:nvPr/>
          </p:nvSpPr>
          <p:spPr bwMode="auto">
            <a:xfrm>
              <a:off x="3408" y="2678"/>
              <a:ext cx="67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45000"/>
                </a:spcBef>
                <a:buSzPct val="160000"/>
              </a:pPr>
              <a:r>
                <a:rPr lang="en-US" sz="1800">
                  <a:latin typeface="Arial" charset="0"/>
                </a:rPr>
                <a:t>0.0421</a:t>
              </a:r>
            </a:p>
          </p:txBody>
        </p:sp>
        <p:sp>
          <p:nvSpPr>
            <p:cNvPr id="563255" name="Rectangle 55"/>
            <p:cNvSpPr>
              <a:spLocks noChangeArrowheads="1"/>
            </p:cNvSpPr>
            <p:nvPr/>
          </p:nvSpPr>
          <p:spPr bwMode="auto">
            <a:xfrm>
              <a:off x="2688" y="2678"/>
              <a:ext cx="72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45000"/>
                </a:spcBef>
                <a:buSzPct val="160000"/>
              </a:pPr>
              <a:r>
                <a:rPr lang="en-US" sz="1800" b="1" i="1">
                  <a:latin typeface="Arial" charset="0"/>
                </a:rPr>
                <a:t>Q</a:t>
              </a:r>
              <a:r>
                <a:rPr lang="en-US" sz="1800" b="1" i="1" baseline="-25000">
                  <a:latin typeface="Arial" charset="0"/>
                </a:rPr>
                <a:t>3</a:t>
              </a:r>
              <a:endParaRPr lang="en-US" sz="1800" b="1">
                <a:latin typeface="Arial" charset="0"/>
              </a:endParaRPr>
            </a:p>
          </p:txBody>
        </p:sp>
        <p:sp>
          <p:nvSpPr>
            <p:cNvPr id="563256" name="Rectangle 56"/>
            <p:cNvSpPr>
              <a:spLocks noChangeArrowheads="1"/>
            </p:cNvSpPr>
            <p:nvPr/>
          </p:nvSpPr>
          <p:spPr bwMode="auto">
            <a:xfrm>
              <a:off x="4080" y="2448"/>
              <a:ext cx="62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45000"/>
                </a:spcBef>
                <a:buSzPct val="160000"/>
              </a:pPr>
              <a:r>
                <a:rPr lang="en-US" sz="1800" b="1">
                  <a:latin typeface="Arial" charset="0"/>
                </a:rPr>
                <a:t>pr@20</a:t>
              </a:r>
            </a:p>
          </p:txBody>
        </p:sp>
        <p:sp>
          <p:nvSpPr>
            <p:cNvPr id="563257" name="Rectangle 57"/>
            <p:cNvSpPr>
              <a:spLocks noChangeArrowheads="1"/>
            </p:cNvSpPr>
            <p:nvPr/>
          </p:nvSpPr>
          <p:spPr bwMode="auto">
            <a:xfrm>
              <a:off x="3408" y="2448"/>
              <a:ext cx="672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45000"/>
                </a:spcBef>
                <a:buSzPct val="160000"/>
              </a:pPr>
              <a:r>
                <a:rPr lang="en-US" sz="1800" b="1">
                  <a:latin typeface="Arial" charset="0"/>
                </a:rPr>
                <a:t>MAP</a:t>
              </a:r>
            </a:p>
          </p:txBody>
        </p:sp>
        <p:sp>
          <p:nvSpPr>
            <p:cNvPr id="563258" name="Rectangle 58"/>
            <p:cNvSpPr>
              <a:spLocks noChangeArrowheads="1"/>
            </p:cNvSpPr>
            <p:nvPr/>
          </p:nvSpPr>
          <p:spPr bwMode="auto">
            <a:xfrm>
              <a:off x="2688" y="2448"/>
              <a:ext cx="72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l">
                <a:spcBef>
                  <a:spcPct val="45000"/>
                </a:spcBef>
                <a:buSzPct val="160000"/>
              </a:pPr>
              <a:r>
                <a:rPr lang="en-US" sz="1800" b="1">
                  <a:latin typeface="Arial" charset="0"/>
                </a:rPr>
                <a:t>Query</a:t>
              </a:r>
            </a:p>
          </p:txBody>
        </p:sp>
        <p:sp>
          <p:nvSpPr>
            <p:cNvPr id="563259" name="Line 59"/>
            <p:cNvSpPr>
              <a:spLocks noChangeShapeType="1"/>
            </p:cNvSpPr>
            <p:nvPr/>
          </p:nvSpPr>
          <p:spPr bwMode="auto">
            <a:xfrm>
              <a:off x="2688" y="2448"/>
              <a:ext cx="201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260" name="Line 60"/>
            <p:cNvSpPr>
              <a:spLocks noChangeShapeType="1"/>
            </p:cNvSpPr>
            <p:nvPr/>
          </p:nvSpPr>
          <p:spPr bwMode="auto">
            <a:xfrm>
              <a:off x="2688" y="2678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261" name="Line 61"/>
            <p:cNvSpPr>
              <a:spLocks noChangeShapeType="1"/>
            </p:cNvSpPr>
            <p:nvPr/>
          </p:nvSpPr>
          <p:spPr bwMode="auto">
            <a:xfrm>
              <a:off x="2688" y="2908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262" name="Line 62"/>
            <p:cNvSpPr>
              <a:spLocks noChangeShapeType="1"/>
            </p:cNvSpPr>
            <p:nvPr/>
          </p:nvSpPr>
          <p:spPr bwMode="auto">
            <a:xfrm>
              <a:off x="2688" y="3138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263" name="Line 63"/>
            <p:cNvSpPr>
              <a:spLocks noChangeShapeType="1"/>
            </p:cNvSpPr>
            <p:nvPr/>
          </p:nvSpPr>
          <p:spPr bwMode="auto">
            <a:xfrm>
              <a:off x="2688" y="3368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264" name="Line 64"/>
            <p:cNvSpPr>
              <a:spLocks noChangeShapeType="1"/>
            </p:cNvSpPr>
            <p:nvPr/>
          </p:nvSpPr>
          <p:spPr bwMode="auto">
            <a:xfrm>
              <a:off x="2688" y="3598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265" name="Line 65"/>
            <p:cNvSpPr>
              <a:spLocks noChangeShapeType="1"/>
            </p:cNvSpPr>
            <p:nvPr/>
          </p:nvSpPr>
          <p:spPr bwMode="auto">
            <a:xfrm>
              <a:off x="2688" y="3828"/>
              <a:ext cx="20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266" name="Line 66"/>
            <p:cNvSpPr>
              <a:spLocks noChangeShapeType="1"/>
            </p:cNvSpPr>
            <p:nvPr/>
          </p:nvSpPr>
          <p:spPr bwMode="auto">
            <a:xfrm>
              <a:off x="2688" y="4058"/>
              <a:ext cx="201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267" name="Line 67"/>
            <p:cNvSpPr>
              <a:spLocks noChangeShapeType="1"/>
            </p:cNvSpPr>
            <p:nvPr/>
          </p:nvSpPr>
          <p:spPr bwMode="auto">
            <a:xfrm>
              <a:off x="2688" y="2448"/>
              <a:ext cx="0" cy="161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268" name="Line 68"/>
            <p:cNvSpPr>
              <a:spLocks noChangeShapeType="1"/>
            </p:cNvSpPr>
            <p:nvPr/>
          </p:nvSpPr>
          <p:spPr bwMode="auto">
            <a:xfrm>
              <a:off x="3408" y="2448"/>
              <a:ext cx="0" cy="16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269" name="Line 69"/>
            <p:cNvSpPr>
              <a:spLocks noChangeShapeType="1"/>
            </p:cNvSpPr>
            <p:nvPr/>
          </p:nvSpPr>
          <p:spPr bwMode="auto">
            <a:xfrm>
              <a:off x="4080" y="2448"/>
              <a:ext cx="0" cy="16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270" name="Line 70"/>
            <p:cNvSpPr>
              <a:spLocks noChangeShapeType="1"/>
            </p:cNvSpPr>
            <p:nvPr/>
          </p:nvSpPr>
          <p:spPr bwMode="auto">
            <a:xfrm>
              <a:off x="4704" y="2448"/>
              <a:ext cx="0" cy="161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316" name="Text Box 116"/>
            <p:cNvSpPr txBox="1">
              <a:spLocks noChangeArrowheads="1"/>
            </p:cNvSpPr>
            <p:nvPr/>
          </p:nvSpPr>
          <p:spPr bwMode="auto">
            <a:xfrm>
              <a:off x="96" y="3168"/>
              <a:ext cx="2448" cy="51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b="1">
                  <a:latin typeface="Arial" charset="0"/>
                </a:rPr>
                <a:t>Snippets for non-relevant docs are still useful!</a:t>
              </a: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563354" name="AutoShape 154"/>
            <p:cNvSpPr>
              <a:spLocks noChangeArrowheads="1"/>
            </p:cNvSpPr>
            <p:nvPr/>
          </p:nvSpPr>
          <p:spPr bwMode="auto">
            <a:xfrm>
              <a:off x="2304" y="3408"/>
              <a:ext cx="384" cy="162"/>
            </a:xfrm>
            <a:prstGeom prst="rightArrow">
              <a:avLst>
                <a:gd name="adj1" fmla="val 50000"/>
                <a:gd name="adj2" fmla="val 5925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Keynote, AIRS 2010, Taipei, Dec. 2, 2010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C78E1-F70D-42A8-90D8-E1A7C8DC350C}" type="slidenum">
              <a:rPr lang="en-US"/>
              <a:pPr/>
              <a:t>41</a:t>
            </a:fld>
            <a:endParaRPr lang="en-US"/>
          </a:p>
          <a:p>
            <a:endParaRPr lang="en-US"/>
          </a:p>
        </p:txBody>
      </p:sp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76200"/>
            <a:ext cx="9601200" cy="1143000"/>
          </a:xfrm>
        </p:spPr>
        <p:txBody>
          <a:bodyPr/>
          <a:lstStyle/>
          <a:p>
            <a:r>
              <a:rPr lang="en-US" sz="3600"/>
              <a:t>UCAIR Outperforms Google: </a:t>
            </a:r>
            <a:br>
              <a:rPr lang="en-US" sz="3600"/>
            </a:br>
            <a:r>
              <a:rPr lang="en-US" sz="3600"/>
              <a:t>PR Curve</a:t>
            </a:r>
          </a:p>
        </p:txBody>
      </p:sp>
      <p:pic>
        <p:nvPicPr>
          <p:cNvPr id="708611" name="Picture 3"/>
          <p:cNvPicPr>
            <a:picLocks noChangeAspect="1" noChangeArrowheads="1"/>
          </p:cNvPicPr>
          <p:nvPr/>
        </p:nvPicPr>
        <p:blipFill>
          <a:blip r:embed="rId3" cstate="print"/>
          <a:srcRect t="2919"/>
          <a:stretch>
            <a:fillRect/>
          </a:stretch>
        </p:blipFill>
        <p:spPr bwMode="auto">
          <a:xfrm>
            <a:off x="685800" y="1143000"/>
            <a:ext cx="739140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33400" y="2362200"/>
            <a:ext cx="8382000" cy="1470025"/>
          </a:xfrm>
        </p:spPr>
        <p:txBody>
          <a:bodyPr/>
          <a:lstStyle/>
          <a:p>
            <a:r>
              <a:rPr lang="en-US" sz="2800" dirty="0" smtClean="0"/>
              <a:t>Scenario 3: The user has not viewed any document on the first result page and is now clicking on “Next” to view more: how can we optimize the search results on the next page? </a:t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Keynote, AIRS 2010, Taipei, Dec. 2, 2010  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476DE-FC79-4390-81D4-00D62880FF0E}" type="slidenum">
              <a:rPr lang="en-US" altLang="ko-KR" smtClean="0"/>
              <a:pPr>
                <a:defRPr/>
              </a:pPr>
              <a:t>42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Problem Formulation</a:t>
            </a:r>
          </a:p>
        </p:txBody>
      </p:sp>
      <p:sp>
        <p:nvSpPr>
          <p:cNvPr id="1246211" name="Text Box 3"/>
          <p:cNvSpPr txBox="1">
            <a:spLocks noChangeArrowheads="1"/>
          </p:cNvSpPr>
          <p:nvPr/>
        </p:nvSpPr>
        <p:spPr bwMode="auto">
          <a:xfrm>
            <a:off x="819150" y="1295400"/>
            <a:ext cx="1839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Query:      </a:t>
            </a:r>
            <a:r>
              <a:rPr lang="en-US" altLang="zh-CN" i="1">
                <a:ea typeface="宋体" pitchFamily="2" charset="-122"/>
              </a:rPr>
              <a:t>Q</a:t>
            </a:r>
          </a:p>
        </p:txBody>
      </p:sp>
      <p:sp>
        <p:nvSpPr>
          <p:cNvPr id="1246212" name="AutoShape 4"/>
          <p:cNvSpPr>
            <a:spLocks noChangeArrowheads="1"/>
          </p:cNvSpPr>
          <p:nvPr/>
        </p:nvSpPr>
        <p:spPr bwMode="auto">
          <a:xfrm>
            <a:off x="381000" y="3886200"/>
            <a:ext cx="3124200" cy="1900238"/>
          </a:xfrm>
          <a:prstGeom prst="can">
            <a:avLst>
              <a:gd name="adj" fmla="val 25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6213" name="Text Box 5"/>
          <p:cNvSpPr txBox="1">
            <a:spLocks noChangeArrowheads="1"/>
          </p:cNvSpPr>
          <p:nvPr/>
        </p:nvSpPr>
        <p:spPr bwMode="auto">
          <a:xfrm>
            <a:off x="666750" y="4953000"/>
            <a:ext cx="233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Collection       </a:t>
            </a:r>
            <a:r>
              <a:rPr lang="en-US" altLang="zh-CN" i="1">
                <a:ea typeface="宋体" pitchFamily="2" charset="-122"/>
              </a:rPr>
              <a:t>C</a:t>
            </a:r>
          </a:p>
        </p:txBody>
      </p:sp>
      <p:sp>
        <p:nvSpPr>
          <p:cNvPr id="1246214" name="Rectangle 6"/>
          <p:cNvSpPr>
            <a:spLocks noChangeArrowheads="1"/>
          </p:cNvSpPr>
          <p:nvPr/>
        </p:nvSpPr>
        <p:spPr bwMode="auto">
          <a:xfrm>
            <a:off x="4495800" y="1905000"/>
            <a:ext cx="1600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246215" name="Text Box 7"/>
          <p:cNvSpPr txBox="1">
            <a:spLocks noChangeArrowheads="1"/>
          </p:cNvSpPr>
          <p:nvPr/>
        </p:nvSpPr>
        <p:spPr bwMode="auto">
          <a:xfrm>
            <a:off x="4724400" y="1981200"/>
            <a:ext cx="127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1</a:t>
            </a:r>
            <a:r>
              <a:rPr lang="en-US" altLang="zh-CN" baseline="30000">
                <a:ea typeface="宋体" pitchFamily="2" charset="-122"/>
              </a:rPr>
              <a:t>st</a:t>
            </a:r>
            <a:r>
              <a:rPr lang="en-US" altLang="zh-CN">
                <a:ea typeface="宋体" pitchFamily="2" charset="-122"/>
              </a:rPr>
              <a:t> page</a:t>
            </a:r>
          </a:p>
        </p:txBody>
      </p:sp>
      <p:sp>
        <p:nvSpPr>
          <p:cNvPr id="1246216" name="Text Box 8"/>
          <p:cNvSpPr txBox="1">
            <a:spLocks noChangeArrowheads="1"/>
          </p:cNvSpPr>
          <p:nvPr/>
        </p:nvSpPr>
        <p:spPr bwMode="auto">
          <a:xfrm>
            <a:off x="4572000" y="1219200"/>
            <a:ext cx="1201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Results</a:t>
            </a:r>
          </a:p>
        </p:txBody>
      </p:sp>
      <p:sp>
        <p:nvSpPr>
          <p:cNvPr id="1246217" name="Text Box 9"/>
          <p:cNvSpPr txBox="1">
            <a:spLocks noChangeArrowheads="1"/>
          </p:cNvSpPr>
          <p:nvPr/>
        </p:nvSpPr>
        <p:spPr bwMode="auto">
          <a:xfrm>
            <a:off x="6172200" y="1789113"/>
            <a:ext cx="412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800">
                <a:ea typeface="宋体" pitchFamily="2" charset="-122"/>
              </a:rPr>
              <a:t>L</a:t>
            </a:r>
            <a:r>
              <a:rPr lang="en-US" altLang="zh-CN" sz="1800" baseline="-25000">
                <a:ea typeface="宋体" pitchFamily="2" charset="-122"/>
              </a:rPr>
              <a:t>1</a:t>
            </a:r>
          </a:p>
          <a:p>
            <a:r>
              <a:rPr lang="en-US" altLang="zh-CN" sz="1800">
                <a:ea typeface="宋体" pitchFamily="2" charset="-122"/>
              </a:rPr>
              <a:t>L</a:t>
            </a:r>
            <a:r>
              <a:rPr lang="en-US" altLang="zh-CN" sz="1800" baseline="-25000">
                <a:ea typeface="宋体" pitchFamily="2" charset="-122"/>
              </a:rPr>
              <a:t>2</a:t>
            </a:r>
          </a:p>
          <a:p>
            <a:r>
              <a:rPr lang="en-US" altLang="zh-CN" sz="1800">
                <a:ea typeface="宋体" pitchFamily="2" charset="-122"/>
              </a:rPr>
              <a:t>…</a:t>
            </a:r>
          </a:p>
          <a:p>
            <a:r>
              <a:rPr lang="en-US" altLang="zh-CN" sz="1800">
                <a:ea typeface="宋体" pitchFamily="2" charset="-122"/>
              </a:rPr>
              <a:t>L</a:t>
            </a:r>
            <a:r>
              <a:rPr lang="en-US" altLang="zh-CN" sz="1800" baseline="-25000">
                <a:ea typeface="宋体" pitchFamily="2" charset="-122"/>
              </a:rPr>
              <a:t>f</a:t>
            </a:r>
          </a:p>
        </p:txBody>
      </p:sp>
      <p:sp>
        <p:nvSpPr>
          <p:cNvPr id="1246218" name="Line 10"/>
          <p:cNvSpPr>
            <a:spLocks noChangeShapeType="1"/>
          </p:cNvSpPr>
          <p:nvPr/>
        </p:nvSpPr>
        <p:spPr bwMode="auto">
          <a:xfrm>
            <a:off x="4419600" y="29718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6220" name="Rectangle 12"/>
          <p:cNvSpPr>
            <a:spLocks noChangeArrowheads="1"/>
          </p:cNvSpPr>
          <p:nvPr/>
        </p:nvSpPr>
        <p:spPr bwMode="auto">
          <a:xfrm>
            <a:off x="1828800" y="2209800"/>
            <a:ext cx="1219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>
                <a:ea typeface="宋体" pitchFamily="2" charset="-122"/>
              </a:rPr>
              <a:t>Search </a:t>
            </a:r>
          </a:p>
          <a:p>
            <a:r>
              <a:rPr lang="en-US" altLang="zh-CN">
                <a:ea typeface="宋体" pitchFamily="2" charset="-122"/>
              </a:rPr>
              <a:t>Engine</a:t>
            </a:r>
          </a:p>
        </p:txBody>
      </p:sp>
      <p:sp>
        <p:nvSpPr>
          <p:cNvPr id="1246221" name="AutoShape 13"/>
          <p:cNvSpPr>
            <a:spLocks noChangeArrowheads="1"/>
          </p:cNvSpPr>
          <p:nvPr/>
        </p:nvSpPr>
        <p:spPr bwMode="auto">
          <a:xfrm>
            <a:off x="3276600" y="2514600"/>
            <a:ext cx="685800" cy="333375"/>
          </a:xfrm>
          <a:prstGeom prst="rightArrow">
            <a:avLst>
              <a:gd name="adj1" fmla="val 50000"/>
              <a:gd name="adj2" fmla="val 514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6222" name="Line 14"/>
          <p:cNvSpPr>
            <a:spLocks noChangeShapeType="1"/>
          </p:cNvSpPr>
          <p:nvPr/>
        </p:nvSpPr>
        <p:spPr bwMode="auto">
          <a:xfrm>
            <a:off x="2438400" y="1752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6223" name="AutoShape 15"/>
          <p:cNvSpPr>
            <a:spLocks noChangeArrowheads="1"/>
          </p:cNvSpPr>
          <p:nvPr/>
        </p:nvSpPr>
        <p:spPr bwMode="auto">
          <a:xfrm>
            <a:off x="2133600" y="3124200"/>
            <a:ext cx="485775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246224" name="AutoShape 16"/>
          <p:cNvSpPr>
            <a:spLocks/>
          </p:cNvSpPr>
          <p:nvPr/>
        </p:nvSpPr>
        <p:spPr bwMode="auto">
          <a:xfrm>
            <a:off x="6681788" y="1905000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6225" name="Text Box 17"/>
          <p:cNvSpPr txBox="1">
            <a:spLocks noChangeArrowheads="1"/>
          </p:cNvSpPr>
          <p:nvPr/>
        </p:nvSpPr>
        <p:spPr bwMode="auto">
          <a:xfrm>
            <a:off x="6858000" y="2133600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800" i="1" dirty="0">
                <a:ea typeface="宋体" pitchFamily="2" charset="-122"/>
              </a:rPr>
              <a:t>N</a:t>
            </a:r>
            <a:r>
              <a:rPr lang="en-US" altLang="zh-CN" sz="2000" dirty="0">
                <a:ea typeface="宋体" pitchFamily="2" charset="-122"/>
              </a:rPr>
              <a:t> </a:t>
            </a:r>
            <a:endParaRPr lang="en-US" altLang="zh-CN" sz="2000" i="1" dirty="0">
              <a:ea typeface="宋体" pitchFamily="2" charset="-122"/>
            </a:endParaRPr>
          </a:p>
        </p:txBody>
      </p:sp>
      <p:sp>
        <p:nvSpPr>
          <p:cNvPr id="1246228" name="Rectangle 20"/>
          <p:cNvSpPr>
            <a:spLocks noChangeArrowheads="1"/>
          </p:cNvSpPr>
          <p:nvPr/>
        </p:nvSpPr>
        <p:spPr bwMode="auto">
          <a:xfrm>
            <a:off x="4495800" y="3352800"/>
            <a:ext cx="1600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6229" name="Text Box 21"/>
          <p:cNvSpPr txBox="1">
            <a:spLocks noChangeArrowheads="1"/>
          </p:cNvSpPr>
          <p:nvPr/>
        </p:nvSpPr>
        <p:spPr bwMode="auto">
          <a:xfrm>
            <a:off x="4724400" y="3352800"/>
            <a:ext cx="134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2</a:t>
            </a:r>
            <a:r>
              <a:rPr lang="en-US" altLang="zh-CN" baseline="30000">
                <a:ea typeface="宋体" pitchFamily="2" charset="-122"/>
              </a:rPr>
              <a:t>nd</a:t>
            </a:r>
            <a:r>
              <a:rPr lang="en-US" altLang="zh-CN">
                <a:ea typeface="宋体" pitchFamily="2" charset="-122"/>
              </a:rPr>
              <a:t> page</a:t>
            </a:r>
          </a:p>
        </p:txBody>
      </p:sp>
      <p:sp>
        <p:nvSpPr>
          <p:cNvPr id="1246230" name="Text Box 22"/>
          <p:cNvSpPr txBox="1">
            <a:spLocks noChangeArrowheads="1"/>
          </p:cNvSpPr>
          <p:nvPr/>
        </p:nvSpPr>
        <p:spPr bwMode="auto">
          <a:xfrm>
            <a:off x="6248400" y="3381375"/>
            <a:ext cx="609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sz="1800" dirty="0">
                <a:ea typeface="宋体" pitchFamily="2" charset="-122"/>
              </a:rPr>
              <a:t>L</a:t>
            </a:r>
            <a:r>
              <a:rPr lang="en-US" altLang="zh-CN" sz="1800" baseline="-25000" dirty="0">
                <a:ea typeface="宋体" pitchFamily="2" charset="-122"/>
              </a:rPr>
              <a:t>f+1</a:t>
            </a:r>
          </a:p>
          <a:p>
            <a:r>
              <a:rPr lang="en-US" altLang="zh-CN" sz="1800" dirty="0">
                <a:ea typeface="宋体" pitchFamily="2" charset="-122"/>
              </a:rPr>
              <a:t>L</a:t>
            </a:r>
            <a:r>
              <a:rPr lang="en-US" altLang="zh-CN" sz="1800" baseline="-25000" dirty="0">
                <a:ea typeface="宋体" pitchFamily="2" charset="-122"/>
              </a:rPr>
              <a:t>f+2</a:t>
            </a:r>
          </a:p>
          <a:p>
            <a:endParaRPr lang="en-US" altLang="zh-CN" sz="1800" dirty="0">
              <a:ea typeface="宋体" pitchFamily="2" charset="-122"/>
            </a:endParaRPr>
          </a:p>
          <a:p>
            <a:r>
              <a:rPr lang="en-US" altLang="zh-CN" sz="1800" dirty="0">
                <a:ea typeface="宋体" pitchFamily="2" charset="-122"/>
              </a:rPr>
              <a:t>…</a:t>
            </a:r>
          </a:p>
          <a:p>
            <a:endParaRPr lang="en-US" altLang="zh-CN" sz="1800" dirty="0">
              <a:ea typeface="宋体" pitchFamily="2" charset="-122"/>
            </a:endParaRPr>
          </a:p>
          <a:p>
            <a:r>
              <a:rPr lang="en-US" altLang="zh-CN" sz="1800" dirty="0" err="1">
                <a:ea typeface="宋体" pitchFamily="2" charset="-122"/>
              </a:rPr>
              <a:t>L</a:t>
            </a:r>
            <a:r>
              <a:rPr lang="en-US" altLang="zh-CN" sz="1800" baseline="-25000" dirty="0" err="1">
                <a:ea typeface="宋体" pitchFamily="2" charset="-122"/>
              </a:rPr>
              <a:t>f+r</a:t>
            </a:r>
            <a:endParaRPr lang="en-US" altLang="zh-CN" sz="1800" baseline="-25000" dirty="0">
              <a:ea typeface="宋体" pitchFamily="2" charset="-122"/>
            </a:endParaRPr>
          </a:p>
        </p:txBody>
      </p:sp>
      <p:sp>
        <p:nvSpPr>
          <p:cNvPr id="1246231" name="AutoShape 23"/>
          <p:cNvSpPr>
            <a:spLocks/>
          </p:cNvSpPr>
          <p:nvPr/>
        </p:nvSpPr>
        <p:spPr bwMode="auto">
          <a:xfrm>
            <a:off x="6781800" y="3276600"/>
            <a:ext cx="152400" cy="2193925"/>
          </a:xfrm>
          <a:prstGeom prst="rightBrace">
            <a:avLst>
              <a:gd name="adj1" fmla="val 11996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6232" name="Text Box 24"/>
          <p:cNvSpPr txBox="1">
            <a:spLocks noChangeArrowheads="1"/>
          </p:cNvSpPr>
          <p:nvPr/>
        </p:nvSpPr>
        <p:spPr bwMode="auto">
          <a:xfrm>
            <a:off x="3886200" y="5638800"/>
            <a:ext cx="4897438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How to rerank these unseen docs?</a:t>
            </a:r>
          </a:p>
        </p:txBody>
      </p:sp>
      <p:sp>
        <p:nvSpPr>
          <p:cNvPr id="1246233" name="Text Box 25"/>
          <p:cNvSpPr txBox="1">
            <a:spLocks noChangeArrowheads="1"/>
          </p:cNvSpPr>
          <p:nvPr/>
        </p:nvSpPr>
        <p:spPr bwMode="auto">
          <a:xfrm>
            <a:off x="5029200" y="4114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>
                <a:ea typeface="宋体" pitchFamily="2" charset="-122"/>
              </a:rPr>
              <a:t>…</a:t>
            </a:r>
          </a:p>
        </p:txBody>
      </p:sp>
      <p:sp>
        <p:nvSpPr>
          <p:cNvPr id="1246234" name="Rectangle 26"/>
          <p:cNvSpPr>
            <a:spLocks noChangeArrowheads="1"/>
          </p:cNvSpPr>
          <p:nvPr/>
        </p:nvSpPr>
        <p:spPr bwMode="auto">
          <a:xfrm>
            <a:off x="4495800" y="4572000"/>
            <a:ext cx="1600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6235" name="Text Box 27"/>
          <p:cNvSpPr txBox="1">
            <a:spLocks noChangeArrowheads="1"/>
          </p:cNvSpPr>
          <p:nvPr/>
        </p:nvSpPr>
        <p:spPr bwMode="auto">
          <a:xfrm>
            <a:off x="4587875" y="4572000"/>
            <a:ext cx="161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101</a:t>
            </a:r>
            <a:r>
              <a:rPr lang="en-US" altLang="zh-CN" baseline="30000">
                <a:ea typeface="宋体" pitchFamily="2" charset="-122"/>
              </a:rPr>
              <a:t>st</a:t>
            </a:r>
            <a:r>
              <a:rPr lang="en-US" altLang="zh-CN">
                <a:ea typeface="宋体" pitchFamily="2" charset="-122"/>
              </a:rPr>
              <a:t> page</a:t>
            </a:r>
          </a:p>
        </p:txBody>
      </p:sp>
      <p:sp>
        <p:nvSpPr>
          <p:cNvPr id="1246236" name="Text Box 28"/>
          <p:cNvSpPr txBox="1">
            <a:spLocks noChangeArrowheads="1"/>
          </p:cNvSpPr>
          <p:nvPr/>
        </p:nvSpPr>
        <p:spPr bwMode="auto">
          <a:xfrm>
            <a:off x="7162800" y="3886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i="1" dirty="0">
                <a:ea typeface="宋体" pitchFamily="2" charset="-122"/>
              </a:rPr>
              <a:t>U</a:t>
            </a:r>
          </a:p>
        </p:txBody>
      </p:sp>
      <p:sp>
        <p:nvSpPr>
          <p:cNvPr id="1246237" name="Text Box 29"/>
          <p:cNvSpPr txBox="1">
            <a:spLocks noChangeArrowheads="1"/>
          </p:cNvSpPr>
          <p:nvPr/>
        </p:nvSpPr>
        <p:spPr bwMode="auto">
          <a:xfrm>
            <a:off x="6858000" y="1600200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000">
                <a:ea typeface="宋体" pitchFamily="2" charset="-122"/>
              </a:rPr>
              <a:t>Seen, Negative</a:t>
            </a:r>
            <a:endParaRPr lang="en-US" altLang="zh-CN" sz="2000" i="1">
              <a:ea typeface="宋体" pitchFamily="2" charset="-122"/>
            </a:endParaRPr>
          </a:p>
        </p:txBody>
      </p:sp>
      <p:sp>
        <p:nvSpPr>
          <p:cNvPr id="1246238" name="Text Box 30"/>
          <p:cNvSpPr txBox="1">
            <a:spLocks noChangeArrowheads="1"/>
          </p:cNvSpPr>
          <p:nvPr/>
        </p:nvSpPr>
        <p:spPr bwMode="auto">
          <a:xfrm>
            <a:off x="7315200" y="3457575"/>
            <a:ext cx="1371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>
                <a:ea typeface="宋体" pitchFamily="2" charset="-122"/>
              </a:rPr>
              <a:t>Unseen, To be Reranked</a:t>
            </a:r>
            <a:endParaRPr lang="zh-CN" altLang="en-US" sz="1600">
              <a:ea typeface="宋体" pitchFamily="2" charset="-122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476DE-FC79-4390-81D4-00D62880FF0E}" type="slidenum">
              <a:rPr lang="en-US" altLang="ko-KR" smtClean="0"/>
              <a:pPr>
                <a:defRPr/>
              </a:pPr>
              <a:t>43</a:t>
            </a:fld>
            <a:endParaRPr lang="en-US" altLang="ko-KR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Keynote, AIRS 2010, Taipei, Dec. 2, 2010  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46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46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46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46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46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46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6214" grpId="0" animBg="1"/>
      <p:bldP spid="1246215" grpId="0"/>
      <p:bldP spid="1246216" grpId="0"/>
      <p:bldP spid="1246217" grpId="0"/>
      <p:bldP spid="1246221" grpId="0" animBg="1"/>
      <p:bldP spid="1246224" grpId="0" animBg="1"/>
      <p:bldP spid="1246225" grpId="0"/>
      <p:bldP spid="1246228" grpId="0" animBg="1"/>
      <p:bldP spid="1246229" grpId="0"/>
      <p:bldP spid="1246230" grpId="0"/>
      <p:bldP spid="1246231" grpId="0" animBg="1"/>
      <p:bldP spid="1246232" grpId="0" animBg="1"/>
      <p:bldP spid="1246233" grpId="0"/>
      <p:bldP spid="1246234" grpId="0" animBg="1"/>
      <p:bldP spid="1246235" grpId="0"/>
      <p:bldP spid="1246236" grpId="0"/>
      <p:bldP spid="124623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Strategy I: Query Modification</a:t>
            </a:r>
          </a:p>
        </p:txBody>
      </p:sp>
      <p:sp>
        <p:nvSpPr>
          <p:cNvPr id="1211413" name="Oval 21"/>
          <p:cNvSpPr>
            <a:spLocks noChangeArrowheads="1"/>
          </p:cNvSpPr>
          <p:nvPr/>
        </p:nvSpPr>
        <p:spPr bwMode="auto">
          <a:xfrm>
            <a:off x="3733800" y="16764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1414" name="Oval 22"/>
          <p:cNvSpPr>
            <a:spLocks noChangeArrowheads="1"/>
          </p:cNvSpPr>
          <p:nvPr/>
        </p:nvSpPr>
        <p:spPr bwMode="auto">
          <a:xfrm>
            <a:off x="3581400" y="24384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1415" name="AutoShape 23"/>
          <p:cNvSpPr>
            <a:spLocks noChangeAspect="1" noChangeArrowheads="1"/>
          </p:cNvSpPr>
          <p:nvPr/>
        </p:nvSpPr>
        <p:spPr bwMode="auto">
          <a:xfrm>
            <a:off x="4191000" y="2133600"/>
            <a:ext cx="165100" cy="1428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1416" name="Oval 24"/>
          <p:cNvSpPr>
            <a:spLocks noChangeArrowheads="1"/>
          </p:cNvSpPr>
          <p:nvPr/>
        </p:nvSpPr>
        <p:spPr bwMode="auto">
          <a:xfrm>
            <a:off x="4724400" y="28194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1417" name="Oval 25"/>
          <p:cNvSpPr>
            <a:spLocks noChangeArrowheads="1"/>
          </p:cNvSpPr>
          <p:nvPr/>
        </p:nvSpPr>
        <p:spPr bwMode="auto">
          <a:xfrm>
            <a:off x="3962400" y="1524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1418" name="Oval 26"/>
          <p:cNvSpPr>
            <a:spLocks noChangeArrowheads="1"/>
          </p:cNvSpPr>
          <p:nvPr/>
        </p:nvSpPr>
        <p:spPr bwMode="auto">
          <a:xfrm>
            <a:off x="4572000" y="1371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1419" name="Oval 27"/>
          <p:cNvSpPr>
            <a:spLocks noChangeArrowheads="1"/>
          </p:cNvSpPr>
          <p:nvPr/>
        </p:nvSpPr>
        <p:spPr bwMode="auto">
          <a:xfrm>
            <a:off x="5105400" y="1600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1420" name="Oval 28"/>
          <p:cNvSpPr>
            <a:spLocks noChangeArrowheads="1"/>
          </p:cNvSpPr>
          <p:nvPr/>
        </p:nvSpPr>
        <p:spPr bwMode="auto">
          <a:xfrm>
            <a:off x="5105400" y="1981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1421" name="Oval 29"/>
          <p:cNvSpPr>
            <a:spLocks noChangeArrowheads="1"/>
          </p:cNvSpPr>
          <p:nvPr/>
        </p:nvSpPr>
        <p:spPr bwMode="auto">
          <a:xfrm>
            <a:off x="3276600" y="2819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1422" name="Oval 30"/>
          <p:cNvSpPr>
            <a:spLocks noChangeArrowheads="1"/>
          </p:cNvSpPr>
          <p:nvPr/>
        </p:nvSpPr>
        <p:spPr bwMode="auto">
          <a:xfrm>
            <a:off x="5562600" y="2209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1423" name="Oval 31"/>
          <p:cNvSpPr>
            <a:spLocks noChangeArrowheads="1"/>
          </p:cNvSpPr>
          <p:nvPr/>
        </p:nvSpPr>
        <p:spPr bwMode="auto">
          <a:xfrm>
            <a:off x="4114800" y="3124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1424" name="Oval 32"/>
          <p:cNvSpPr>
            <a:spLocks noChangeArrowheads="1"/>
          </p:cNvSpPr>
          <p:nvPr/>
        </p:nvSpPr>
        <p:spPr bwMode="auto">
          <a:xfrm>
            <a:off x="3048000" y="2362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1425" name="Oval 33"/>
          <p:cNvSpPr>
            <a:spLocks noChangeArrowheads="1"/>
          </p:cNvSpPr>
          <p:nvPr/>
        </p:nvSpPr>
        <p:spPr bwMode="auto">
          <a:xfrm>
            <a:off x="3505200" y="17526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1426" name="Oval 34"/>
          <p:cNvSpPr>
            <a:spLocks noChangeArrowheads="1"/>
          </p:cNvSpPr>
          <p:nvPr/>
        </p:nvSpPr>
        <p:spPr bwMode="auto">
          <a:xfrm>
            <a:off x="3352800" y="25146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1427" name="Oval 35"/>
          <p:cNvSpPr>
            <a:spLocks noChangeArrowheads="1"/>
          </p:cNvSpPr>
          <p:nvPr/>
        </p:nvSpPr>
        <p:spPr bwMode="auto">
          <a:xfrm>
            <a:off x="4495800" y="28956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1428" name="Oval 36"/>
          <p:cNvSpPr>
            <a:spLocks noChangeArrowheads="1"/>
          </p:cNvSpPr>
          <p:nvPr/>
        </p:nvSpPr>
        <p:spPr bwMode="auto">
          <a:xfrm>
            <a:off x="4953000" y="2743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1429" name="AutoShape 37"/>
          <p:cNvSpPr>
            <a:spLocks noChangeAspect="1" noChangeArrowheads="1"/>
          </p:cNvSpPr>
          <p:nvPr/>
        </p:nvSpPr>
        <p:spPr bwMode="auto">
          <a:xfrm>
            <a:off x="4940300" y="1838325"/>
            <a:ext cx="165100" cy="142875"/>
          </a:xfrm>
          <a:prstGeom prst="triangle">
            <a:avLst>
              <a:gd name="adj" fmla="val 50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1430" name="Line 38"/>
          <p:cNvSpPr>
            <a:spLocks noChangeShapeType="1"/>
          </p:cNvSpPr>
          <p:nvPr/>
        </p:nvSpPr>
        <p:spPr bwMode="auto">
          <a:xfrm flipV="1">
            <a:off x="4381500" y="1952625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1434" name="Text Box 42"/>
          <p:cNvSpPr txBox="1">
            <a:spLocks noChangeArrowheads="1"/>
          </p:cNvSpPr>
          <p:nvPr/>
        </p:nvSpPr>
        <p:spPr bwMode="auto">
          <a:xfrm>
            <a:off x="3962400" y="1905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i="1">
                <a:ea typeface="宋体" pitchFamily="2" charset="-122"/>
              </a:rPr>
              <a:t>Q</a:t>
            </a:r>
          </a:p>
        </p:txBody>
      </p:sp>
      <p:sp>
        <p:nvSpPr>
          <p:cNvPr id="1211436" name="Text Box 44"/>
          <p:cNvSpPr txBox="1">
            <a:spLocks noChangeArrowheads="1"/>
          </p:cNvSpPr>
          <p:nvPr/>
        </p:nvSpPr>
        <p:spPr bwMode="auto">
          <a:xfrm>
            <a:off x="4572000" y="1600200"/>
            <a:ext cx="531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i="1">
                <a:ea typeface="宋体" pitchFamily="2" charset="-122"/>
              </a:rPr>
              <a:t>Q</a:t>
            </a:r>
            <a:r>
              <a:rPr lang="en-US" altLang="zh-CN" sz="1400" i="1" baseline="-25000">
                <a:ea typeface="宋体" pitchFamily="2" charset="-122"/>
              </a:rPr>
              <a:t>new</a:t>
            </a:r>
          </a:p>
        </p:txBody>
      </p:sp>
      <p:sp>
        <p:nvSpPr>
          <p:cNvPr id="1211440" name="Text Box 48"/>
          <p:cNvSpPr txBox="1">
            <a:spLocks noChangeArrowheads="1"/>
          </p:cNvSpPr>
          <p:nvPr/>
        </p:nvSpPr>
        <p:spPr bwMode="auto">
          <a:xfrm>
            <a:off x="2530475" y="3871913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i="1">
                <a:ea typeface="宋体" pitchFamily="2" charset="-122"/>
              </a:rPr>
              <a:t>Q</a:t>
            </a:r>
          </a:p>
        </p:txBody>
      </p:sp>
      <p:sp>
        <p:nvSpPr>
          <p:cNvPr id="1211441" name="Text Box 49"/>
          <p:cNvSpPr txBox="1">
            <a:spLocks noChangeArrowheads="1"/>
          </p:cNvSpPr>
          <p:nvPr/>
        </p:nvSpPr>
        <p:spPr bwMode="auto">
          <a:xfrm>
            <a:off x="5578475" y="3886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i="1">
                <a:ea typeface="宋体" pitchFamily="2" charset="-122"/>
              </a:rPr>
              <a:t>Q</a:t>
            </a:r>
            <a:r>
              <a:rPr lang="en-US" altLang="zh-CN" i="1" baseline="-25000">
                <a:ea typeface="宋体" pitchFamily="2" charset="-122"/>
              </a:rPr>
              <a:t>new</a:t>
            </a:r>
          </a:p>
        </p:txBody>
      </p:sp>
      <p:sp>
        <p:nvSpPr>
          <p:cNvPr id="1211442" name="Text Box 50"/>
          <p:cNvSpPr txBox="1">
            <a:spLocks noChangeArrowheads="1"/>
          </p:cNvSpPr>
          <p:nvPr/>
        </p:nvSpPr>
        <p:spPr bwMode="auto">
          <a:xfrm>
            <a:off x="3140075" y="3719513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i="1">
                <a:ea typeface="宋体" pitchFamily="2" charset="-122"/>
              </a:rPr>
              <a:t>N</a:t>
            </a:r>
            <a:r>
              <a:rPr lang="en-US" altLang="zh-CN" sz="2000">
                <a:ea typeface="宋体" pitchFamily="2" charset="-122"/>
              </a:rPr>
              <a:t> = {</a:t>
            </a:r>
            <a:r>
              <a:rPr lang="en-US" altLang="zh-CN" sz="2000" i="1">
                <a:ea typeface="宋体" pitchFamily="2" charset="-122"/>
              </a:rPr>
              <a:t>L</a:t>
            </a:r>
            <a:r>
              <a:rPr lang="en-US" altLang="zh-CN" sz="2000" i="1" baseline="-25000">
                <a:ea typeface="宋体" pitchFamily="2" charset="-122"/>
              </a:rPr>
              <a:t>1</a:t>
            </a:r>
            <a:r>
              <a:rPr lang="en-US" altLang="zh-CN" sz="2000">
                <a:ea typeface="宋体" pitchFamily="2" charset="-122"/>
              </a:rPr>
              <a:t>, …, </a:t>
            </a:r>
            <a:r>
              <a:rPr lang="en-US" altLang="zh-CN" sz="2000" i="1">
                <a:ea typeface="宋体" pitchFamily="2" charset="-122"/>
              </a:rPr>
              <a:t>L</a:t>
            </a:r>
            <a:r>
              <a:rPr lang="en-US" altLang="zh-CN" sz="2000" i="1" baseline="-25000">
                <a:ea typeface="宋体" pitchFamily="2" charset="-122"/>
              </a:rPr>
              <a:t>10</a:t>
            </a:r>
            <a:r>
              <a:rPr lang="en-US" altLang="zh-CN" sz="2000">
                <a:ea typeface="宋体" pitchFamily="2" charset="-122"/>
              </a:rPr>
              <a:t>}</a:t>
            </a:r>
            <a:endParaRPr lang="zh-CN" altLang="en-US" sz="2000">
              <a:ea typeface="宋体" pitchFamily="2" charset="-122"/>
            </a:endParaRPr>
          </a:p>
        </p:txBody>
      </p:sp>
      <p:sp>
        <p:nvSpPr>
          <p:cNvPr id="1211443" name="Line 51"/>
          <p:cNvSpPr>
            <a:spLocks noChangeShapeType="1"/>
          </p:cNvSpPr>
          <p:nvPr/>
        </p:nvSpPr>
        <p:spPr bwMode="auto">
          <a:xfrm>
            <a:off x="3140075" y="4176713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1444" name="Text Box 52"/>
          <p:cNvSpPr txBox="1">
            <a:spLocks noChangeArrowheads="1"/>
          </p:cNvSpPr>
          <p:nvPr/>
        </p:nvSpPr>
        <p:spPr bwMode="auto">
          <a:xfrm>
            <a:off x="1066800" y="3219450"/>
            <a:ext cx="10064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11</a:t>
            </a:r>
            <a:r>
              <a:rPr lang="en-US" altLang="zh-CN">
                <a:ea typeface="宋体" pitchFamily="2" charset="-122"/>
              </a:rPr>
              <a:t/>
            </a:r>
            <a:br>
              <a:rPr lang="en-US" altLang="zh-CN">
                <a:ea typeface="宋体" pitchFamily="2" charset="-122"/>
              </a:rPr>
            </a:br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12</a:t>
            </a:r>
            <a:r>
              <a:rPr lang="en-US" altLang="zh-CN">
                <a:ea typeface="宋体" pitchFamily="2" charset="-122"/>
              </a:rPr>
              <a:t/>
            </a:r>
            <a:br>
              <a:rPr lang="en-US" altLang="zh-CN">
                <a:ea typeface="宋体" pitchFamily="2" charset="-122"/>
              </a:rPr>
            </a:br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13</a:t>
            </a:r>
            <a:r>
              <a:rPr lang="en-US" altLang="zh-CN">
                <a:ea typeface="宋体" pitchFamily="2" charset="-122"/>
              </a:rPr>
              <a:t/>
            </a:r>
            <a:br>
              <a:rPr lang="en-US" altLang="zh-CN">
                <a:ea typeface="宋体" pitchFamily="2" charset="-122"/>
              </a:rPr>
            </a:br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14</a:t>
            </a:r>
            <a:br>
              <a:rPr lang="en-US" altLang="zh-CN" baseline="-25000">
                <a:ea typeface="宋体" pitchFamily="2" charset="-122"/>
              </a:rPr>
            </a:br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15</a:t>
            </a:r>
            <a:br>
              <a:rPr lang="en-US" altLang="zh-CN" baseline="-25000">
                <a:ea typeface="宋体" pitchFamily="2" charset="-122"/>
              </a:rPr>
            </a:br>
            <a:r>
              <a:rPr lang="en-US" altLang="zh-CN" b="1">
                <a:ea typeface="宋体" pitchFamily="2" charset="-122"/>
              </a:rPr>
              <a:t>…</a:t>
            </a:r>
            <a:br>
              <a:rPr lang="en-US" altLang="zh-CN" b="1">
                <a:ea typeface="宋体" pitchFamily="2" charset="-122"/>
              </a:rPr>
            </a:br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1010</a:t>
            </a:r>
          </a:p>
        </p:txBody>
      </p:sp>
      <p:sp>
        <p:nvSpPr>
          <p:cNvPr id="1211445" name="Text Box 53"/>
          <p:cNvSpPr txBox="1">
            <a:spLocks noChangeArrowheads="1"/>
          </p:cNvSpPr>
          <p:nvPr/>
        </p:nvSpPr>
        <p:spPr bwMode="auto">
          <a:xfrm>
            <a:off x="7086600" y="3295650"/>
            <a:ext cx="990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>
                <a:ea typeface="宋体" pitchFamily="2" charset="-122"/>
              </a:rPr>
              <a:t>D’</a:t>
            </a:r>
            <a:r>
              <a:rPr lang="en-US" altLang="zh-CN" baseline="-25000">
                <a:ea typeface="宋体" pitchFamily="2" charset="-122"/>
              </a:rPr>
              <a:t>11</a:t>
            </a:r>
            <a:r>
              <a:rPr lang="en-US" altLang="zh-CN">
                <a:ea typeface="宋体" pitchFamily="2" charset="-122"/>
              </a:rPr>
              <a:t/>
            </a:r>
            <a:br>
              <a:rPr lang="en-US" altLang="zh-CN">
                <a:ea typeface="宋体" pitchFamily="2" charset="-122"/>
              </a:rPr>
            </a:br>
            <a:r>
              <a:rPr lang="en-US" altLang="zh-CN">
                <a:ea typeface="宋体" pitchFamily="2" charset="-122"/>
              </a:rPr>
              <a:t>D’</a:t>
            </a:r>
            <a:r>
              <a:rPr lang="en-US" altLang="zh-CN" baseline="-25000">
                <a:ea typeface="宋体" pitchFamily="2" charset="-122"/>
              </a:rPr>
              <a:t>12</a:t>
            </a:r>
            <a:r>
              <a:rPr lang="en-US" altLang="zh-CN">
                <a:ea typeface="宋体" pitchFamily="2" charset="-122"/>
              </a:rPr>
              <a:t/>
            </a:r>
            <a:br>
              <a:rPr lang="en-US" altLang="zh-CN">
                <a:ea typeface="宋体" pitchFamily="2" charset="-122"/>
              </a:rPr>
            </a:br>
            <a:r>
              <a:rPr lang="en-US" altLang="zh-CN">
                <a:ea typeface="宋体" pitchFamily="2" charset="-122"/>
              </a:rPr>
              <a:t>D’</a:t>
            </a:r>
            <a:r>
              <a:rPr lang="en-US" altLang="zh-CN" baseline="-25000">
                <a:ea typeface="宋体" pitchFamily="2" charset="-122"/>
              </a:rPr>
              <a:t>13</a:t>
            </a:r>
            <a:r>
              <a:rPr lang="en-US" altLang="zh-CN">
                <a:ea typeface="宋体" pitchFamily="2" charset="-122"/>
              </a:rPr>
              <a:t/>
            </a:r>
            <a:br>
              <a:rPr lang="en-US" altLang="zh-CN">
                <a:ea typeface="宋体" pitchFamily="2" charset="-122"/>
              </a:rPr>
            </a:br>
            <a:r>
              <a:rPr lang="en-US" altLang="zh-CN">
                <a:ea typeface="宋体" pitchFamily="2" charset="-122"/>
              </a:rPr>
              <a:t>D’</a:t>
            </a:r>
            <a:r>
              <a:rPr lang="en-US" altLang="zh-CN" baseline="-25000">
                <a:ea typeface="宋体" pitchFamily="2" charset="-122"/>
              </a:rPr>
              <a:t>14</a:t>
            </a:r>
            <a:br>
              <a:rPr lang="en-US" altLang="zh-CN" baseline="-25000">
                <a:ea typeface="宋体" pitchFamily="2" charset="-122"/>
              </a:rPr>
            </a:br>
            <a:r>
              <a:rPr lang="en-US" altLang="zh-CN">
                <a:ea typeface="宋体" pitchFamily="2" charset="-122"/>
              </a:rPr>
              <a:t>D’</a:t>
            </a:r>
            <a:r>
              <a:rPr lang="en-US" altLang="zh-CN" baseline="-25000">
                <a:ea typeface="宋体" pitchFamily="2" charset="-122"/>
              </a:rPr>
              <a:t>15</a:t>
            </a:r>
            <a:br>
              <a:rPr lang="en-US" altLang="zh-CN" baseline="-25000">
                <a:ea typeface="宋体" pitchFamily="2" charset="-122"/>
              </a:rPr>
            </a:br>
            <a:r>
              <a:rPr lang="en-US" altLang="zh-CN" b="1">
                <a:ea typeface="宋体" pitchFamily="2" charset="-122"/>
              </a:rPr>
              <a:t>…</a:t>
            </a:r>
            <a:br>
              <a:rPr lang="en-US" altLang="zh-CN" b="1">
                <a:ea typeface="宋体" pitchFamily="2" charset="-122"/>
              </a:rPr>
            </a:br>
            <a:r>
              <a:rPr lang="en-US" altLang="zh-CN">
                <a:ea typeface="宋体" pitchFamily="2" charset="-122"/>
              </a:rPr>
              <a:t>D’</a:t>
            </a:r>
            <a:r>
              <a:rPr lang="en-US" altLang="zh-CN" baseline="-25000">
                <a:ea typeface="宋体" pitchFamily="2" charset="-122"/>
              </a:rPr>
              <a:t>1010</a:t>
            </a:r>
            <a:endParaRPr lang="en-US" altLang="zh-CN" b="1" baseline="-25000">
              <a:ea typeface="宋体" pitchFamily="2" charset="-122"/>
            </a:endParaRPr>
          </a:p>
        </p:txBody>
      </p:sp>
      <p:graphicFrame>
        <p:nvGraphicFramePr>
          <p:cNvPr id="1211446" name="Object 54"/>
          <p:cNvGraphicFramePr>
            <a:graphicFrameLocks noChangeAspect="1"/>
          </p:cNvGraphicFramePr>
          <p:nvPr/>
        </p:nvGraphicFramePr>
        <p:xfrm>
          <a:off x="3076575" y="5105400"/>
          <a:ext cx="250190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83" name="Equation" r:id="rId4" imgW="1498320" imgH="419040" progId="Equation.3">
                  <p:embed/>
                </p:oleObj>
              </mc:Choice>
              <mc:Fallback>
                <p:oleObj name="Equation" r:id="rId4" imgW="149832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575" y="5105400"/>
                        <a:ext cx="2501900" cy="70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1447" name="AutoShape 55"/>
          <p:cNvSpPr>
            <a:spLocks noChangeArrowheads="1"/>
          </p:cNvSpPr>
          <p:nvPr/>
        </p:nvSpPr>
        <p:spPr bwMode="auto">
          <a:xfrm rot="2700000">
            <a:off x="2057400" y="4114800"/>
            <a:ext cx="152400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1448" name="AutoShape 56"/>
          <p:cNvSpPr>
            <a:spLocks noChangeArrowheads="1"/>
          </p:cNvSpPr>
          <p:nvPr/>
        </p:nvSpPr>
        <p:spPr bwMode="auto">
          <a:xfrm rot="18900000">
            <a:off x="6705600" y="4114800"/>
            <a:ext cx="152400" cy="4572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11449" name="Line 57"/>
          <p:cNvSpPr>
            <a:spLocks noChangeShapeType="1"/>
          </p:cNvSpPr>
          <p:nvPr/>
        </p:nvSpPr>
        <p:spPr bwMode="auto">
          <a:xfrm flipV="1">
            <a:off x="4283075" y="4267200"/>
            <a:ext cx="0" cy="9906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1471" name="Freeform 79"/>
          <p:cNvSpPr>
            <a:spLocks/>
          </p:cNvSpPr>
          <p:nvPr/>
        </p:nvSpPr>
        <p:spPr bwMode="auto">
          <a:xfrm>
            <a:off x="2743200" y="1219200"/>
            <a:ext cx="3505200" cy="22098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1056" y="0"/>
              </a:cxn>
              <a:cxn ang="0">
                <a:pos x="2064" y="288"/>
              </a:cxn>
              <a:cxn ang="0">
                <a:pos x="2208" y="960"/>
              </a:cxn>
              <a:cxn ang="0">
                <a:pos x="1776" y="1200"/>
              </a:cxn>
              <a:cxn ang="0">
                <a:pos x="480" y="1392"/>
              </a:cxn>
              <a:cxn ang="0">
                <a:pos x="0" y="816"/>
              </a:cxn>
              <a:cxn ang="0">
                <a:pos x="96" y="0"/>
              </a:cxn>
            </a:cxnLst>
            <a:rect l="0" t="0" r="r" b="b"/>
            <a:pathLst>
              <a:path w="2208" h="1392">
                <a:moveTo>
                  <a:pt x="96" y="0"/>
                </a:moveTo>
                <a:lnTo>
                  <a:pt x="1056" y="0"/>
                </a:lnTo>
                <a:lnTo>
                  <a:pt x="2064" y="288"/>
                </a:lnTo>
                <a:lnTo>
                  <a:pt x="2208" y="960"/>
                </a:lnTo>
                <a:lnTo>
                  <a:pt x="1776" y="1200"/>
                </a:lnTo>
                <a:lnTo>
                  <a:pt x="480" y="1392"/>
                </a:lnTo>
                <a:lnTo>
                  <a:pt x="0" y="816"/>
                </a:lnTo>
                <a:lnTo>
                  <a:pt x="9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1473" name="Line 81"/>
          <p:cNvSpPr>
            <a:spLocks noChangeShapeType="1"/>
          </p:cNvSpPr>
          <p:nvPr/>
        </p:nvSpPr>
        <p:spPr bwMode="auto">
          <a:xfrm>
            <a:off x="4114800" y="5638800"/>
            <a:ext cx="2286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1474" name="Line 82"/>
          <p:cNvSpPr>
            <a:spLocks noChangeShapeType="1"/>
          </p:cNvSpPr>
          <p:nvPr/>
        </p:nvSpPr>
        <p:spPr bwMode="auto">
          <a:xfrm flipH="1">
            <a:off x="3962400" y="5638800"/>
            <a:ext cx="304800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11475" name="Text Box 83"/>
          <p:cNvSpPr txBox="1">
            <a:spLocks noChangeArrowheads="1"/>
          </p:cNvSpPr>
          <p:nvPr/>
        </p:nvSpPr>
        <p:spPr bwMode="auto">
          <a:xfrm>
            <a:off x="3124200" y="5867400"/>
            <a:ext cx="15748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宋体" pitchFamily="2" charset="-122"/>
              </a:rPr>
              <a:t>parameter</a:t>
            </a: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476DE-FC79-4390-81D4-00D62880FF0E}" type="slidenum">
              <a:rPr lang="en-US" altLang="ko-KR" smtClean="0"/>
              <a:pPr>
                <a:defRPr/>
              </a:pPr>
              <a:t>44</a:t>
            </a:fld>
            <a:endParaRPr lang="en-US" altLang="ko-KR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Keynote, AIRS 2010, Taipei, Dec. 2, 2010  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1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1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1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1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11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11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1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11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11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1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11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11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1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11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11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1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1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1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1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21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1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1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21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21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1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429" grpId="0" animBg="1"/>
      <p:bldP spid="1211430" grpId="0" animBg="1"/>
      <p:bldP spid="1211436" grpId="0"/>
      <p:bldP spid="1211441" grpId="0"/>
      <p:bldP spid="1211442" grpId="0"/>
      <p:bldP spid="1211443" grpId="0" animBg="1"/>
      <p:bldP spid="1211444" grpId="0"/>
      <p:bldP spid="1211445" grpId="0"/>
      <p:bldP spid="1211447" grpId="0" animBg="1"/>
      <p:bldP spid="1211448" grpId="0" animBg="1"/>
      <p:bldP spid="1211449" grpId="0" animBg="1"/>
      <p:bldP spid="1211473" grpId="0" animBg="1"/>
      <p:bldP spid="1211474" grpId="0" animBg="1"/>
      <p:bldP spid="121147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79" name="Freeform 67"/>
          <p:cNvSpPr>
            <a:spLocks/>
          </p:cNvSpPr>
          <p:nvPr/>
        </p:nvSpPr>
        <p:spPr bwMode="auto">
          <a:xfrm>
            <a:off x="533400" y="1066800"/>
            <a:ext cx="3505200" cy="22098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1056" y="0"/>
              </a:cxn>
              <a:cxn ang="0">
                <a:pos x="2064" y="288"/>
              </a:cxn>
              <a:cxn ang="0">
                <a:pos x="2208" y="960"/>
              </a:cxn>
              <a:cxn ang="0">
                <a:pos x="1776" y="1200"/>
              </a:cxn>
              <a:cxn ang="0">
                <a:pos x="480" y="1392"/>
              </a:cxn>
              <a:cxn ang="0">
                <a:pos x="0" y="816"/>
              </a:cxn>
              <a:cxn ang="0">
                <a:pos x="96" y="0"/>
              </a:cxn>
            </a:cxnLst>
            <a:rect l="0" t="0" r="r" b="b"/>
            <a:pathLst>
              <a:path w="2208" h="1392">
                <a:moveTo>
                  <a:pt x="96" y="0"/>
                </a:moveTo>
                <a:lnTo>
                  <a:pt x="1056" y="0"/>
                </a:lnTo>
                <a:lnTo>
                  <a:pt x="2064" y="288"/>
                </a:lnTo>
                <a:lnTo>
                  <a:pt x="2208" y="960"/>
                </a:lnTo>
                <a:lnTo>
                  <a:pt x="1776" y="1200"/>
                </a:lnTo>
                <a:lnTo>
                  <a:pt x="480" y="1392"/>
                </a:lnTo>
                <a:lnTo>
                  <a:pt x="0" y="816"/>
                </a:lnTo>
                <a:lnTo>
                  <a:pt x="9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Strategy II: Score Combination</a:t>
            </a:r>
          </a:p>
        </p:txBody>
      </p:sp>
      <p:graphicFrame>
        <p:nvGraphicFramePr>
          <p:cNvPr id="1139725" name="Object 13"/>
          <p:cNvGraphicFramePr>
            <a:graphicFrameLocks noChangeAspect="1"/>
          </p:cNvGraphicFramePr>
          <p:nvPr/>
        </p:nvGraphicFramePr>
        <p:xfrm>
          <a:off x="1981200" y="3449638"/>
          <a:ext cx="10096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09" name="Equation" r:id="rId4" imgW="672840" imgH="241200" progId="Equation.3">
                  <p:embed/>
                </p:oleObj>
              </mc:Choice>
              <mc:Fallback>
                <p:oleObj name="Equation" r:id="rId4" imgW="67284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449638"/>
                        <a:ext cx="1009650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9727" name="Object 15"/>
          <p:cNvGraphicFramePr>
            <a:graphicFrameLocks noChangeAspect="1"/>
          </p:cNvGraphicFramePr>
          <p:nvPr/>
        </p:nvGraphicFramePr>
        <p:xfrm>
          <a:off x="4343400" y="915988"/>
          <a:ext cx="800100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10" name="Equation" r:id="rId6" imgW="533160" imgH="203040" progId="Equation.3">
                  <p:embed/>
                </p:oleObj>
              </mc:Choice>
              <mc:Fallback>
                <p:oleObj name="Equation" r:id="rId6" imgW="53316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915988"/>
                        <a:ext cx="800100" cy="30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9732" name="Object 20"/>
          <p:cNvGraphicFramePr>
            <a:graphicFrameLocks noChangeAspect="1"/>
          </p:cNvGraphicFramePr>
          <p:nvPr/>
        </p:nvGraphicFramePr>
        <p:xfrm>
          <a:off x="6172200" y="2611438"/>
          <a:ext cx="22860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11" name="Equation" r:id="rId8" imgW="1523880" imgH="241200" progId="Equation.3">
                  <p:embed/>
                </p:oleObj>
              </mc:Choice>
              <mc:Fallback>
                <p:oleObj name="Equation" r:id="rId8" imgW="152388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611438"/>
                        <a:ext cx="2286000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9738" name="Text Box 26"/>
          <p:cNvSpPr txBox="1">
            <a:spLocks noChangeArrowheads="1"/>
          </p:cNvSpPr>
          <p:nvPr/>
        </p:nvSpPr>
        <p:spPr bwMode="auto">
          <a:xfrm>
            <a:off x="4114800" y="1160463"/>
            <a:ext cx="1752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11</a:t>
            </a:r>
            <a:r>
              <a:rPr lang="en-US" altLang="zh-CN">
                <a:ea typeface="宋体" pitchFamily="2" charset="-122"/>
              </a:rPr>
              <a:t>  0.05</a:t>
            </a:r>
            <a:br>
              <a:rPr lang="en-US" altLang="zh-CN">
                <a:ea typeface="宋体" pitchFamily="2" charset="-122"/>
              </a:rPr>
            </a:br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12</a:t>
            </a:r>
            <a:r>
              <a:rPr lang="en-US" altLang="zh-CN">
                <a:ea typeface="宋体" pitchFamily="2" charset="-122"/>
              </a:rPr>
              <a:t>  0.04</a:t>
            </a:r>
            <a:br>
              <a:rPr lang="en-US" altLang="zh-CN">
                <a:ea typeface="宋体" pitchFamily="2" charset="-122"/>
              </a:rPr>
            </a:br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13</a:t>
            </a:r>
            <a:r>
              <a:rPr lang="en-US" altLang="zh-CN">
                <a:ea typeface="宋体" pitchFamily="2" charset="-122"/>
              </a:rPr>
              <a:t>  0.04</a:t>
            </a:r>
            <a:br>
              <a:rPr lang="en-US" altLang="zh-CN">
                <a:ea typeface="宋体" pitchFamily="2" charset="-122"/>
              </a:rPr>
            </a:br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14</a:t>
            </a:r>
            <a:r>
              <a:rPr lang="en-US" altLang="zh-CN">
                <a:ea typeface="宋体" pitchFamily="2" charset="-122"/>
              </a:rPr>
              <a:t>  0.03 </a:t>
            </a:r>
            <a:br>
              <a:rPr lang="en-US" altLang="zh-CN">
                <a:ea typeface="宋体" pitchFamily="2" charset="-122"/>
              </a:rPr>
            </a:br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15</a:t>
            </a:r>
            <a:r>
              <a:rPr lang="en-US" altLang="zh-CN">
                <a:ea typeface="宋体" pitchFamily="2" charset="-122"/>
              </a:rPr>
              <a:t>  0.03</a:t>
            </a:r>
            <a:r>
              <a:rPr lang="en-US" altLang="zh-CN" baseline="-25000">
                <a:ea typeface="宋体" pitchFamily="2" charset="-122"/>
              </a:rPr>
              <a:t/>
            </a:r>
            <a:br>
              <a:rPr lang="en-US" altLang="zh-CN" baseline="-25000">
                <a:ea typeface="宋体" pitchFamily="2" charset="-122"/>
              </a:rPr>
            </a:br>
            <a:r>
              <a:rPr lang="en-US" altLang="zh-CN" b="1">
                <a:ea typeface="宋体" pitchFamily="2" charset="-122"/>
              </a:rPr>
              <a:t>…</a:t>
            </a:r>
            <a:br>
              <a:rPr lang="en-US" altLang="zh-CN" b="1">
                <a:ea typeface="宋体" pitchFamily="2" charset="-122"/>
              </a:rPr>
            </a:br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1010</a:t>
            </a:r>
            <a:r>
              <a:rPr lang="en-US" altLang="zh-CN">
                <a:ea typeface="宋体" pitchFamily="2" charset="-122"/>
              </a:rPr>
              <a:t>  0.01</a:t>
            </a:r>
            <a:endParaRPr lang="en-US" altLang="zh-CN" baseline="-25000">
              <a:ea typeface="宋体" pitchFamily="2" charset="-122"/>
            </a:endParaRPr>
          </a:p>
        </p:txBody>
      </p:sp>
      <p:sp>
        <p:nvSpPr>
          <p:cNvPr id="1139749" name="Text Box 37"/>
          <p:cNvSpPr txBox="1">
            <a:spLocks noChangeArrowheads="1"/>
          </p:cNvSpPr>
          <p:nvPr/>
        </p:nvSpPr>
        <p:spPr bwMode="auto">
          <a:xfrm>
            <a:off x="1828800" y="3829050"/>
            <a:ext cx="1752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11</a:t>
            </a:r>
            <a:r>
              <a:rPr lang="en-US" altLang="zh-CN">
                <a:ea typeface="宋体" pitchFamily="2" charset="-122"/>
              </a:rPr>
              <a:t>  0.03</a:t>
            </a:r>
            <a:br>
              <a:rPr lang="en-US" altLang="zh-CN">
                <a:ea typeface="宋体" pitchFamily="2" charset="-122"/>
              </a:rPr>
            </a:br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12</a:t>
            </a:r>
            <a:r>
              <a:rPr lang="en-US" altLang="zh-CN">
                <a:ea typeface="宋体" pitchFamily="2" charset="-122"/>
              </a:rPr>
              <a:t>  0.05</a:t>
            </a:r>
            <a:br>
              <a:rPr lang="en-US" altLang="zh-CN">
                <a:ea typeface="宋体" pitchFamily="2" charset="-122"/>
              </a:rPr>
            </a:br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13</a:t>
            </a:r>
            <a:r>
              <a:rPr lang="en-US" altLang="zh-CN">
                <a:ea typeface="宋体" pitchFamily="2" charset="-122"/>
              </a:rPr>
              <a:t>  0.02</a:t>
            </a:r>
            <a:br>
              <a:rPr lang="en-US" altLang="zh-CN">
                <a:ea typeface="宋体" pitchFamily="2" charset="-122"/>
              </a:rPr>
            </a:br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14</a:t>
            </a:r>
            <a:r>
              <a:rPr lang="en-US" altLang="zh-CN">
                <a:ea typeface="宋体" pitchFamily="2" charset="-122"/>
              </a:rPr>
              <a:t>  0.01 </a:t>
            </a:r>
            <a:br>
              <a:rPr lang="en-US" altLang="zh-CN">
                <a:ea typeface="宋体" pitchFamily="2" charset="-122"/>
              </a:rPr>
            </a:br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15</a:t>
            </a:r>
            <a:r>
              <a:rPr lang="en-US" altLang="zh-CN">
                <a:ea typeface="宋体" pitchFamily="2" charset="-122"/>
              </a:rPr>
              <a:t>  0.01</a:t>
            </a:r>
            <a:r>
              <a:rPr lang="en-US" altLang="zh-CN" baseline="-25000">
                <a:ea typeface="宋体" pitchFamily="2" charset="-122"/>
              </a:rPr>
              <a:t/>
            </a:r>
            <a:br>
              <a:rPr lang="en-US" altLang="zh-CN" baseline="-25000">
                <a:ea typeface="宋体" pitchFamily="2" charset="-122"/>
              </a:rPr>
            </a:br>
            <a:r>
              <a:rPr lang="en-US" altLang="zh-CN" b="1">
                <a:ea typeface="宋体" pitchFamily="2" charset="-122"/>
              </a:rPr>
              <a:t>…</a:t>
            </a:r>
            <a:br>
              <a:rPr lang="en-US" altLang="zh-CN" b="1">
                <a:ea typeface="宋体" pitchFamily="2" charset="-122"/>
              </a:rPr>
            </a:br>
            <a:r>
              <a:rPr lang="en-US" altLang="zh-CN">
                <a:ea typeface="宋体" pitchFamily="2" charset="-122"/>
              </a:rPr>
              <a:t>D</a:t>
            </a:r>
            <a:r>
              <a:rPr lang="en-US" altLang="zh-CN" baseline="-25000">
                <a:ea typeface="宋体" pitchFamily="2" charset="-122"/>
              </a:rPr>
              <a:t>1010</a:t>
            </a:r>
            <a:r>
              <a:rPr lang="en-US" altLang="zh-CN">
                <a:ea typeface="宋体" pitchFamily="2" charset="-122"/>
              </a:rPr>
              <a:t>  0.01</a:t>
            </a:r>
            <a:endParaRPr lang="en-US" altLang="zh-CN" baseline="-25000">
              <a:ea typeface="宋体" pitchFamily="2" charset="-122"/>
            </a:endParaRPr>
          </a:p>
        </p:txBody>
      </p:sp>
      <p:sp>
        <p:nvSpPr>
          <p:cNvPr id="1139752" name="Text Box 40"/>
          <p:cNvSpPr txBox="1">
            <a:spLocks noChangeArrowheads="1"/>
          </p:cNvSpPr>
          <p:nvPr/>
        </p:nvSpPr>
        <p:spPr bwMode="auto">
          <a:xfrm>
            <a:off x="6400800" y="3067050"/>
            <a:ext cx="1752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>
                <a:ea typeface="宋体" pitchFamily="2" charset="-122"/>
              </a:rPr>
              <a:t>D’</a:t>
            </a:r>
            <a:r>
              <a:rPr lang="en-US" altLang="zh-CN" baseline="-25000">
                <a:ea typeface="宋体" pitchFamily="2" charset="-122"/>
              </a:rPr>
              <a:t>11</a:t>
            </a:r>
            <a:r>
              <a:rPr lang="en-US" altLang="zh-CN">
                <a:ea typeface="宋体" pitchFamily="2" charset="-122"/>
              </a:rPr>
              <a:t>  0.04</a:t>
            </a:r>
            <a:br>
              <a:rPr lang="en-US" altLang="zh-CN">
                <a:ea typeface="宋体" pitchFamily="2" charset="-122"/>
              </a:rPr>
            </a:br>
            <a:r>
              <a:rPr lang="en-US" altLang="zh-CN">
                <a:ea typeface="宋体" pitchFamily="2" charset="-122"/>
              </a:rPr>
              <a:t>D’</a:t>
            </a:r>
            <a:r>
              <a:rPr lang="en-US" altLang="zh-CN" baseline="-25000">
                <a:ea typeface="宋体" pitchFamily="2" charset="-122"/>
              </a:rPr>
              <a:t>12</a:t>
            </a:r>
            <a:r>
              <a:rPr lang="en-US" altLang="zh-CN">
                <a:ea typeface="宋体" pitchFamily="2" charset="-122"/>
              </a:rPr>
              <a:t>  0.03</a:t>
            </a:r>
            <a:br>
              <a:rPr lang="en-US" altLang="zh-CN">
                <a:ea typeface="宋体" pitchFamily="2" charset="-122"/>
              </a:rPr>
            </a:br>
            <a:r>
              <a:rPr lang="en-US" altLang="zh-CN">
                <a:ea typeface="宋体" pitchFamily="2" charset="-122"/>
              </a:rPr>
              <a:t>D’</a:t>
            </a:r>
            <a:r>
              <a:rPr lang="en-US" altLang="zh-CN" baseline="-25000">
                <a:ea typeface="宋体" pitchFamily="2" charset="-122"/>
              </a:rPr>
              <a:t>13</a:t>
            </a:r>
            <a:r>
              <a:rPr lang="en-US" altLang="zh-CN">
                <a:ea typeface="宋体" pitchFamily="2" charset="-122"/>
              </a:rPr>
              <a:t>  0.03</a:t>
            </a:r>
            <a:br>
              <a:rPr lang="en-US" altLang="zh-CN">
                <a:ea typeface="宋体" pitchFamily="2" charset="-122"/>
              </a:rPr>
            </a:br>
            <a:r>
              <a:rPr lang="en-US" altLang="zh-CN">
                <a:ea typeface="宋体" pitchFamily="2" charset="-122"/>
              </a:rPr>
              <a:t>D’</a:t>
            </a:r>
            <a:r>
              <a:rPr lang="en-US" altLang="zh-CN" baseline="-25000">
                <a:ea typeface="宋体" pitchFamily="2" charset="-122"/>
              </a:rPr>
              <a:t>14</a:t>
            </a:r>
            <a:r>
              <a:rPr lang="en-US" altLang="zh-CN">
                <a:ea typeface="宋体" pitchFamily="2" charset="-122"/>
              </a:rPr>
              <a:t>  0.01 </a:t>
            </a:r>
            <a:br>
              <a:rPr lang="en-US" altLang="zh-CN">
                <a:ea typeface="宋体" pitchFamily="2" charset="-122"/>
              </a:rPr>
            </a:br>
            <a:r>
              <a:rPr lang="en-US" altLang="zh-CN">
                <a:ea typeface="宋体" pitchFamily="2" charset="-122"/>
              </a:rPr>
              <a:t>D’</a:t>
            </a:r>
            <a:r>
              <a:rPr lang="en-US" altLang="zh-CN" baseline="-25000">
                <a:ea typeface="宋体" pitchFamily="2" charset="-122"/>
              </a:rPr>
              <a:t>15</a:t>
            </a:r>
            <a:r>
              <a:rPr lang="en-US" altLang="zh-CN">
                <a:ea typeface="宋体" pitchFamily="2" charset="-122"/>
              </a:rPr>
              <a:t>  0.01</a:t>
            </a:r>
            <a:r>
              <a:rPr lang="en-US" altLang="zh-CN" baseline="-25000">
                <a:ea typeface="宋体" pitchFamily="2" charset="-122"/>
              </a:rPr>
              <a:t/>
            </a:r>
            <a:br>
              <a:rPr lang="en-US" altLang="zh-CN" baseline="-25000">
                <a:ea typeface="宋体" pitchFamily="2" charset="-122"/>
              </a:rPr>
            </a:br>
            <a:r>
              <a:rPr lang="en-US" altLang="zh-CN" b="1">
                <a:ea typeface="宋体" pitchFamily="2" charset="-122"/>
              </a:rPr>
              <a:t>…</a:t>
            </a:r>
            <a:br>
              <a:rPr lang="en-US" altLang="zh-CN" b="1">
                <a:ea typeface="宋体" pitchFamily="2" charset="-122"/>
              </a:rPr>
            </a:br>
            <a:r>
              <a:rPr lang="en-US" altLang="zh-CN">
                <a:ea typeface="宋体" pitchFamily="2" charset="-122"/>
              </a:rPr>
              <a:t>D’</a:t>
            </a:r>
            <a:r>
              <a:rPr lang="en-US" altLang="zh-CN" baseline="-25000">
                <a:ea typeface="宋体" pitchFamily="2" charset="-122"/>
              </a:rPr>
              <a:t>1010</a:t>
            </a:r>
            <a:r>
              <a:rPr lang="en-US" altLang="zh-CN">
                <a:ea typeface="宋体" pitchFamily="2" charset="-122"/>
              </a:rPr>
              <a:t>  0.01</a:t>
            </a:r>
            <a:endParaRPr lang="en-US" altLang="zh-CN" baseline="-25000">
              <a:ea typeface="宋体" pitchFamily="2" charset="-122"/>
            </a:endParaRPr>
          </a:p>
        </p:txBody>
      </p:sp>
      <p:sp>
        <p:nvSpPr>
          <p:cNvPr id="1139757" name="Oval 45"/>
          <p:cNvSpPr>
            <a:spLocks noChangeArrowheads="1"/>
          </p:cNvSpPr>
          <p:nvPr/>
        </p:nvSpPr>
        <p:spPr bwMode="auto">
          <a:xfrm>
            <a:off x="1447800" y="15240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9758" name="Oval 46"/>
          <p:cNvSpPr>
            <a:spLocks noChangeArrowheads="1"/>
          </p:cNvSpPr>
          <p:nvPr/>
        </p:nvSpPr>
        <p:spPr bwMode="auto">
          <a:xfrm>
            <a:off x="1295400" y="22860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9759" name="AutoShape 47"/>
          <p:cNvSpPr>
            <a:spLocks noChangeAspect="1" noChangeArrowheads="1"/>
          </p:cNvSpPr>
          <p:nvPr/>
        </p:nvSpPr>
        <p:spPr bwMode="auto">
          <a:xfrm>
            <a:off x="1905000" y="1981200"/>
            <a:ext cx="165100" cy="1428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9760" name="Oval 48"/>
          <p:cNvSpPr>
            <a:spLocks noChangeArrowheads="1"/>
          </p:cNvSpPr>
          <p:nvPr/>
        </p:nvSpPr>
        <p:spPr bwMode="auto">
          <a:xfrm>
            <a:off x="2438400" y="26670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9761" name="Oval 49"/>
          <p:cNvSpPr>
            <a:spLocks noChangeArrowheads="1"/>
          </p:cNvSpPr>
          <p:nvPr/>
        </p:nvSpPr>
        <p:spPr bwMode="auto">
          <a:xfrm>
            <a:off x="1676400" y="1371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9762" name="Oval 50"/>
          <p:cNvSpPr>
            <a:spLocks noChangeArrowheads="1"/>
          </p:cNvSpPr>
          <p:nvPr/>
        </p:nvSpPr>
        <p:spPr bwMode="auto">
          <a:xfrm>
            <a:off x="2286000" y="1219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9763" name="Oval 51"/>
          <p:cNvSpPr>
            <a:spLocks noChangeArrowheads="1"/>
          </p:cNvSpPr>
          <p:nvPr/>
        </p:nvSpPr>
        <p:spPr bwMode="auto">
          <a:xfrm>
            <a:off x="2819400" y="1447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9764" name="Oval 52"/>
          <p:cNvSpPr>
            <a:spLocks noChangeArrowheads="1"/>
          </p:cNvSpPr>
          <p:nvPr/>
        </p:nvSpPr>
        <p:spPr bwMode="auto">
          <a:xfrm>
            <a:off x="2819400" y="1828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9765" name="Oval 53"/>
          <p:cNvSpPr>
            <a:spLocks noChangeArrowheads="1"/>
          </p:cNvSpPr>
          <p:nvPr/>
        </p:nvSpPr>
        <p:spPr bwMode="auto">
          <a:xfrm>
            <a:off x="990600" y="2667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9766" name="Oval 54"/>
          <p:cNvSpPr>
            <a:spLocks noChangeArrowheads="1"/>
          </p:cNvSpPr>
          <p:nvPr/>
        </p:nvSpPr>
        <p:spPr bwMode="auto">
          <a:xfrm>
            <a:off x="3276600" y="2057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9767" name="Oval 55"/>
          <p:cNvSpPr>
            <a:spLocks noChangeArrowheads="1"/>
          </p:cNvSpPr>
          <p:nvPr/>
        </p:nvSpPr>
        <p:spPr bwMode="auto">
          <a:xfrm>
            <a:off x="1828800" y="2971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9768" name="Oval 56"/>
          <p:cNvSpPr>
            <a:spLocks noChangeArrowheads="1"/>
          </p:cNvSpPr>
          <p:nvPr/>
        </p:nvSpPr>
        <p:spPr bwMode="auto">
          <a:xfrm>
            <a:off x="762000" y="2209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9769" name="Oval 57"/>
          <p:cNvSpPr>
            <a:spLocks noChangeArrowheads="1"/>
          </p:cNvSpPr>
          <p:nvPr/>
        </p:nvSpPr>
        <p:spPr bwMode="auto">
          <a:xfrm>
            <a:off x="1219200" y="16002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9770" name="Oval 58"/>
          <p:cNvSpPr>
            <a:spLocks noChangeArrowheads="1"/>
          </p:cNvSpPr>
          <p:nvPr/>
        </p:nvSpPr>
        <p:spPr bwMode="auto">
          <a:xfrm>
            <a:off x="1066800" y="23622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9771" name="Oval 59"/>
          <p:cNvSpPr>
            <a:spLocks noChangeArrowheads="1"/>
          </p:cNvSpPr>
          <p:nvPr/>
        </p:nvSpPr>
        <p:spPr bwMode="auto">
          <a:xfrm>
            <a:off x="2209800" y="27432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9772" name="Oval 60"/>
          <p:cNvSpPr>
            <a:spLocks noChangeArrowheads="1"/>
          </p:cNvSpPr>
          <p:nvPr/>
        </p:nvSpPr>
        <p:spPr bwMode="auto">
          <a:xfrm>
            <a:off x="2667000" y="2590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9773" name="Text Box 61"/>
          <p:cNvSpPr txBox="1">
            <a:spLocks noChangeArrowheads="1"/>
          </p:cNvSpPr>
          <p:nvPr/>
        </p:nvSpPr>
        <p:spPr bwMode="auto">
          <a:xfrm>
            <a:off x="1676400" y="17526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i="1">
                <a:ea typeface="宋体" pitchFamily="2" charset="-122"/>
              </a:rPr>
              <a:t>Q</a:t>
            </a:r>
          </a:p>
        </p:txBody>
      </p:sp>
      <p:sp>
        <p:nvSpPr>
          <p:cNvPr id="1139774" name="AutoShape 62"/>
          <p:cNvSpPr>
            <a:spLocks noChangeAspect="1" noChangeArrowheads="1"/>
          </p:cNvSpPr>
          <p:nvPr/>
        </p:nvSpPr>
        <p:spPr bwMode="auto">
          <a:xfrm>
            <a:off x="1524000" y="2133600"/>
            <a:ext cx="165100" cy="142875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39775" name="Text Box 63"/>
          <p:cNvSpPr txBox="1">
            <a:spLocks noChangeArrowheads="1"/>
          </p:cNvSpPr>
          <p:nvPr/>
        </p:nvSpPr>
        <p:spPr bwMode="auto">
          <a:xfrm>
            <a:off x="1228725" y="1866900"/>
            <a:ext cx="512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i="1">
                <a:ea typeface="宋体" pitchFamily="2" charset="-122"/>
              </a:rPr>
              <a:t>Q</a:t>
            </a:r>
            <a:r>
              <a:rPr lang="en-US" altLang="zh-CN" sz="1400" i="1" baseline="-25000">
                <a:ea typeface="宋体" pitchFamily="2" charset="-122"/>
              </a:rPr>
              <a:t>neg</a:t>
            </a:r>
          </a:p>
        </p:txBody>
      </p:sp>
      <p:sp>
        <p:nvSpPr>
          <p:cNvPr id="1139780" name="Line 68"/>
          <p:cNvSpPr>
            <a:spLocks noChangeShapeType="1"/>
          </p:cNvSpPr>
          <p:nvPr/>
        </p:nvSpPr>
        <p:spPr bwMode="auto">
          <a:xfrm flipV="1">
            <a:off x="2057400" y="1143000"/>
            <a:ext cx="2362200" cy="9144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9781" name="Line 69"/>
          <p:cNvSpPr>
            <a:spLocks noChangeShapeType="1"/>
          </p:cNvSpPr>
          <p:nvPr/>
        </p:nvSpPr>
        <p:spPr bwMode="auto">
          <a:xfrm>
            <a:off x="1752600" y="2362200"/>
            <a:ext cx="685800" cy="11430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3657600" y="3810000"/>
            <a:ext cx="2667000" cy="1219200"/>
            <a:chOff x="2304" y="2400"/>
            <a:chExt cx="1680" cy="768"/>
          </a:xfrm>
        </p:grpSpPr>
        <p:sp>
          <p:nvSpPr>
            <p:cNvPr id="1139782" name="AutoShape 70"/>
            <p:cNvSpPr>
              <a:spLocks noChangeArrowheads="1"/>
            </p:cNvSpPr>
            <p:nvPr/>
          </p:nvSpPr>
          <p:spPr bwMode="auto">
            <a:xfrm>
              <a:off x="2304" y="2976"/>
              <a:ext cx="1680" cy="192"/>
            </a:xfrm>
            <a:prstGeom prst="rightArrow">
              <a:avLst>
                <a:gd name="adj1" fmla="val 50000"/>
                <a:gd name="adj2" fmla="val 2187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784" name="Rectangle 72"/>
            <p:cNvSpPr>
              <a:spLocks noChangeArrowheads="1"/>
            </p:cNvSpPr>
            <p:nvPr/>
          </p:nvSpPr>
          <p:spPr bwMode="auto">
            <a:xfrm>
              <a:off x="2928" y="2400"/>
              <a:ext cx="96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9786" name="Line 74"/>
          <p:cNvSpPr>
            <a:spLocks noChangeShapeType="1"/>
          </p:cNvSpPr>
          <p:nvPr/>
        </p:nvSpPr>
        <p:spPr bwMode="auto">
          <a:xfrm>
            <a:off x="1524000" y="16764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9788" name="Line 76"/>
          <p:cNvSpPr>
            <a:spLocks noChangeShapeType="1"/>
          </p:cNvSpPr>
          <p:nvPr/>
        </p:nvSpPr>
        <p:spPr bwMode="auto">
          <a:xfrm>
            <a:off x="1371600" y="1752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9789" name="Line 77"/>
          <p:cNvSpPr>
            <a:spLocks noChangeShapeType="1"/>
          </p:cNvSpPr>
          <p:nvPr/>
        </p:nvSpPr>
        <p:spPr bwMode="auto">
          <a:xfrm flipV="1">
            <a:off x="1219200" y="22098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9790" name="Line 78"/>
          <p:cNvSpPr>
            <a:spLocks noChangeShapeType="1"/>
          </p:cNvSpPr>
          <p:nvPr/>
        </p:nvSpPr>
        <p:spPr bwMode="auto">
          <a:xfrm flipH="1" flipV="1">
            <a:off x="1752600" y="22860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9791" name="Line 79"/>
          <p:cNvSpPr>
            <a:spLocks noChangeShapeType="1"/>
          </p:cNvSpPr>
          <p:nvPr/>
        </p:nvSpPr>
        <p:spPr bwMode="auto">
          <a:xfrm>
            <a:off x="7086600" y="2895600"/>
            <a:ext cx="2286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9792" name="Line 80"/>
          <p:cNvSpPr>
            <a:spLocks noChangeShapeType="1"/>
          </p:cNvSpPr>
          <p:nvPr/>
        </p:nvSpPr>
        <p:spPr bwMode="auto">
          <a:xfrm flipH="1">
            <a:off x="7239000" y="2400300"/>
            <a:ext cx="304800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9793" name="Text Box 81"/>
          <p:cNvSpPr txBox="1">
            <a:spLocks noChangeArrowheads="1"/>
          </p:cNvSpPr>
          <p:nvPr/>
        </p:nvSpPr>
        <p:spPr bwMode="auto">
          <a:xfrm>
            <a:off x="6578600" y="1924050"/>
            <a:ext cx="1574800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ea typeface="宋体" pitchFamily="2" charset="-122"/>
              </a:rPr>
              <a:t>parameter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476DE-FC79-4390-81D4-00D62880FF0E}" type="slidenum">
              <a:rPr lang="en-US" altLang="ko-KR" smtClean="0"/>
              <a:pPr>
                <a:defRPr/>
              </a:pPr>
              <a:t>45</a:t>
            </a:fld>
            <a:endParaRPr lang="en-US" altLang="ko-KR"/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Keynote, AIRS 2010, Taipei, Dec. 2, 2010  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39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3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3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39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39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3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39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139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139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139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139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39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39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39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39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39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3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13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13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13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39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139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139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9738" grpId="0"/>
      <p:bldP spid="1139749" grpId="0"/>
      <p:bldP spid="1139774" grpId="0" animBg="1"/>
      <p:bldP spid="1139780" grpId="0" animBg="1"/>
      <p:bldP spid="1139781" grpId="0" animBg="1"/>
      <p:bldP spid="1139786" grpId="0" animBg="1"/>
      <p:bldP spid="1139786" grpId="1" animBg="1"/>
      <p:bldP spid="1139788" grpId="0" animBg="1"/>
      <p:bldP spid="1139788" grpId="1" animBg="1"/>
      <p:bldP spid="1139789" grpId="0" animBg="1"/>
      <p:bldP spid="1139789" grpId="1" animBg="1"/>
      <p:bldP spid="1139790" grpId="0" animBg="1"/>
      <p:bldP spid="1139790" grpId="1" animBg="1"/>
      <p:bldP spid="1139791" grpId="0" animBg="1"/>
      <p:bldP spid="1139792" grpId="0" animBg="1"/>
      <p:bldP spid="113979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Multiple Negative Models</a:t>
            </a:r>
          </a:p>
        </p:txBody>
      </p:sp>
      <p:sp>
        <p:nvSpPr>
          <p:cNvPr id="119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4648200"/>
          </a:xfrm>
        </p:spPr>
        <p:txBody>
          <a:bodyPr/>
          <a:lstStyle/>
          <a:p>
            <a:r>
              <a:rPr lang="en-US" altLang="zh-CN" sz="2400" dirty="0">
                <a:ea typeface="宋体" pitchFamily="2" charset="-122"/>
              </a:rPr>
              <a:t>Negative feedback examples may be quite diverse</a:t>
            </a:r>
          </a:p>
          <a:p>
            <a:pPr lvl="1"/>
            <a:r>
              <a:rPr lang="en-US" altLang="zh-CN" sz="2000" dirty="0">
                <a:ea typeface="宋体" pitchFamily="2" charset="-122"/>
              </a:rPr>
              <a:t>They may distract in totally different ways</a:t>
            </a:r>
          </a:p>
          <a:p>
            <a:pPr lvl="1"/>
            <a:r>
              <a:rPr lang="en-US" altLang="zh-CN" sz="2000" dirty="0">
                <a:ea typeface="宋体" pitchFamily="2" charset="-122"/>
              </a:rPr>
              <a:t>A single negative model is not optimal</a:t>
            </a:r>
          </a:p>
          <a:p>
            <a:r>
              <a:rPr lang="en-US" altLang="zh-CN" sz="2400" dirty="0">
                <a:ea typeface="宋体" pitchFamily="2" charset="-122"/>
              </a:rPr>
              <a:t>Multiple negative models</a:t>
            </a:r>
          </a:p>
          <a:p>
            <a:pPr lvl="1"/>
            <a:r>
              <a:rPr lang="en-US" altLang="zh-CN" sz="2000" dirty="0">
                <a:ea typeface="宋体" pitchFamily="2" charset="-122"/>
              </a:rPr>
              <a:t>Learn multiple models from </a:t>
            </a:r>
            <a:r>
              <a:rPr lang="en-US" altLang="zh-CN" sz="2000" i="1" dirty="0">
                <a:ea typeface="宋体" pitchFamily="2" charset="-122"/>
              </a:rPr>
              <a:t>N</a:t>
            </a:r>
          </a:p>
          <a:p>
            <a:pPr lvl="1"/>
            <a:endParaRPr lang="en-US" altLang="zh-CN" sz="2000" i="1" dirty="0">
              <a:ea typeface="宋体" pitchFamily="2" charset="-122"/>
            </a:endParaRPr>
          </a:p>
          <a:p>
            <a:pPr lvl="1"/>
            <a:endParaRPr lang="en-US" altLang="zh-CN" sz="2000" i="1" dirty="0">
              <a:ea typeface="宋体" pitchFamily="2" charset="-122"/>
            </a:endParaRPr>
          </a:p>
          <a:p>
            <a:pPr lvl="1"/>
            <a:r>
              <a:rPr lang="en-US" altLang="zh-CN" sz="2000" dirty="0">
                <a:ea typeface="宋体" pitchFamily="2" charset="-122"/>
              </a:rPr>
              <a:t>Score function for negative query</a:t>
            </a:r>
            <a:endParaRPr lang="zh-CN" altLang="en-US" sz="2000" dirty="0">
              <a:ea typeface="宋体" pitchFamily="2" charset="-122"/>
            </a:endParaRPr>
          </a:p>
          <a:p>
            <a:endParaRPr lang="zh-CN" altLang="en-US" sz="2400" dirty="0">
              <a:ea typeface="宋体" pitchFamily="2" charset="-122"/>
            </a:endParaRPr>
          </a:p>
        </p:txBody>
      </p:sp>
      <p:graphicFrame>
        <p:nvGraphicFramePr>
          <p:cNvPr id="1197060" name="Object 4"/>
          <p:cNvGraphicFramePr>
            <a:graphicFrameLocks noChangeAspect="1"/>
          </p:cNvGraphicFramePr>
          <p:nvPr/>
        </p:nvGraphicFramePr>
        <p:xfrm>
          <a:off x="3028950" y="4994275"/>
          <a:ext cx="27622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55" name="Equation" r:id="rId4" imgW="1841400" imgH="431640" progId="Equation.3">
                  <p:embed/>
                </p:oleObj>
              </mc:Choice>
              <mc:Fallback>
                <p:oleObj name="Equation" r:id="rId4" imgW="184140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4994275"/>
                        <a:ext cx="2762250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7061" name="Text Box 5"/>
          <p:cNvSpPr txBox="1">
            <a:spLocks noChangeArrowheads="1"/>
          </p:cNvSpPr>
          <p:nvPr/>
        </p:nvSpPr>
        <p:spPr bwMode="auto">
          <a:xfrm>
            <a:off x="2727325" y="5715000"/>
            <a:ext cx="3303588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i="1">
                <a:ea typeface="宋体" pitchFamily="2" charset="-122"/>
              </a:rPr>
              <a:t>F</a:t>
            </a:r>
            <a:r>
              <a:rPr lang="en-US" altLang="zh-CN">
                <a:ea typeface="宋体" pitchFamily="2" charset="-122"/>
              </a:rPr>
              <a:t>: aggregation function</a:t>
            </a:r>
          </a:p>
        </p:txBody>
      </p:sp>
      <p:sp>
        <p:nvSpPr>
          <p:cNvPr id="1197062" name="Freeform 6"/>
          <p:cNvSpPr>
            <a:spLocks/>
          </p:cNvSpPr>
          <p:nvPr/>
        </p:nvSpPr>
        <p:spPr bwMode="auto">
          <a:xfrm>
            <a:off x="5181600" y="2667000"/>
            <a:ext cx="3505200" cy="2209800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1056" y="0"/>
              </a:cxn>
              <a:cxn ang="0">
                <a:pos x="2064" y="288"/>
              </a:cxn>
              <a:cxn ang="0">
                <a:pos x="2208" y="960"/>
              </a:cxn>
              <a:cxn ang="0">
                <a:pos x="1776" y="1200"/>
              </a:cxn>
              <a:cxn ang="0">
                <a:pos x="480" y="1392"/>
              </a:cxn>
              <a:cxn ang="0">
                <a:pos x="0" y="816"/>
              </a:cxn>
              <a:cxn ang="0">
                <a:pos x="96" y="0"/>
              </a:cxn>
            </a:cxnLst>
            <a:rect l="0" t="0" r="r" b="b"/>
            <a:pathLst>
              <a:path w="2208" h="1392">
                <a:moveTo>
                  <a:pt x="96" y="0"/>
                </a:moveTo>
                <a:lnTo>
                  <a:pt x="1056" y="0"/>
                </a:lnTo>
                <a:lnTo>
                  <a:pt x="2064" y="288"/>
                </a:lnTo>
                <a:lnTo>
                  <a:pt x="2208" y="960"/>
                </a:lnTo>
                <a:lnTo>
                  <a:pt x="1776" y="1200"/>
                </a:lnTo>
                <a:lnTo>
                  <a:pt x="480" y="1392"/>
                </a:lnTo>
                <a:lnTo>
                  <a:pt x="0" y="816"/>
                </a:lnTo>
                <a:lnTo>
                  <a:pt x="9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7063" name="Oval 7"/>
          <p:cNvSpPr>
            <a:spLocks noChangeArrowheads="1"/>
          </p:cNvSpPr>
          <p:nvPr/>
        </p:nvSpPr>
        <p:spPr bwMode="auto">
          <a:xfrm>
            <a:off x="6096000" y="31242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7064" name="Oval 8"/>
          <p:cNvSpPr>
            <a:spLocks noChangeArrowheads="1"/>
          </p:cNvSpPr>
          <p:nvPr/>
        </p:nvSpPr>
        <p:spPr bwMode="auto">
          <a:xfrm>
            <a:off x="5943600" y="38862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7065" name="AutoShape 9"/>
          <p:cNvSpPr>
            <a:spLocks noChangeAspect="1" noChangeArrowheads="1"/>
          </p:cNvSpPr>
          <p:nvPr/>
        </p:nvSpPr>
        <p:spPr bwMode="auto">
          <a:xfrm>
            <a:off x="6553200" y="3581400"/>
            <a:ext cx="165100" cy="1428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7066" name="Oval 10"/>
          <p:cNvSpPr>
            <a:spLocks noChangeArrowheads="1"/>
          </p:cNvSpPr>
          <p:nvPr/>
        </p:nvSpPr>
        <p:spPr bwMode="auto">
          <a:xfrm>
            <a:off x="7086600" y="42672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7067" name="Oval 11"/>
          <p:cNvSpPr>
            <a:spLocks noChangeArrowheads="1"/>
          </p:cNvSpPr>
          <p:nvPr/>
        </p:nvSpPr>
        <p:spPr bwMode="auto">
          <a:xfrm>
            <a:off x="6324600" y="2971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7068" name="Oval 12"/>
          <p:cNvSpPr>
            <a:spLocks noChangeArrowheads="1"/>
          </p:cNvSpPr>
          <p:nvPr/>
        </p:nvSpPr>
        <p:spPr bwMode="auto">
          <a:xfrm>
            <a:off x="6934200" y="28194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7069" name="Oval 13"/>
          <p:cNvSpPr>
            <a:spLocks noChangeArrowheads="1"/>
          </p:cNvSpPr>
          <p:nvPr/>
        </p:nvSpPr>
        <p:spPr bwMode="auto">
          <a:xfrm>
            <a:off x="7467600" y="3048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7070" name="Oval 14"/>
          <p:cNvSpPr>
            <a:spLocks noChangeArrowheads="1"/>
          </p:cNvSpPr>
          <p:nvPr/>
        </p:nvSpPr>
        <p:spPr bwMode="auto">
          <a:xfrm>
            <a:off x="7467600" y="3429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7071" name="Oval 15"/>
          <p:cNvSpPr>
            <a:spLocks noChangeArrowheads="1"/>
          </p:cNvSpPr>
          <p:nvPr/>
        </p:nvSpPr>
        <p:spPr bwMode="auto">
          <a:xfrm>
            <a:off x="5638800" y="42672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7072" name="Oval 16"/>
          <p:cNvSpPr>
            <a:spLocks noChangeArrowheads="1"/>
          </p:cNvSpPr>
          <p:nvPr/>
        </p:nvSpPr>
        <p:spPr bwMode="auto">
          <a:xfrm>
            <a:off x="7924800" y="36576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7073" name="Oval 17"/>
          <p:cNvSpPr>
            <a:spLocks noChangeArrowheads="1"/>
          </p:cNvSpPr>
          <p:nvPr/>
        </p:nvSpPr>
        <p:spPr bwMode="auto">
          <a:xfrm>
            <a:off x="6477000" y="4572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7074" name="Oval 18"/>
          <p:cNvSpPr>
            <a:spLocks noChangeArrowheads="1"/>
          </p:cNvSpPr>
          <p:nvPr/>
        </p:nvSpPr>
        <p:spPr bwMode="auto">
          <a:xfrm>
            <a:off x="5410200" y="3810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7075" name="Oval 19"/>
          <p:cNvSpPr>
            <a:spLocks noChangeArrowheads="1"/>
          </p:cNvSpPr>
          <p:nvPr/>
        </p:nvSpPr>
        <p:spPr bwMode="auto">
          <a:xfrm>
            <a:off x="5867400" y="32004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7076" name="Oval 20"/>
          <p:cNvSpPr>
            <a:spLocks noChangeArrowheads="1"/>
          </p:cNvSpPr>
          <p:nvPr/>
        </p:nvSpPr>
        <p:spPr bwMode="auto">
          <a:xfrm>
            <a:off x="5715000" y="39624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7077" name="Oval 21"/>
          <p:cNvSpPr>
            <a:spLocks noChangeArrowheads="1"/>
          </p:cNvSpPr>
          <p:nvPr/>
        </p:nvSpPr>
        <p:spPr bwMode="auto">
          <a:xfrm>
            <a:off x="6858000" y="43434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7078" name="Oval 22"/>
          <p:cNvSpPr>
            <a:spLocks noChangeArrowheads="1"/>
          </p:cNvSpPr>
          <p:nvPr/>
        </p:nvSpPr>
        <p:spPr bwMode="auto">
          <a:xfrm>
            <a:off x="7315200" y="41910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7079" name="Text Box 23"/>
          <p:cNvSpPr txBox="1">
            <a:spLocks noChangeArrowheads="1"/>
          </p:cNvSpPr>
          <p:nvPr/>
        </p:nvSpPr>
        <p:spPr bwMode="auto">
          <a:xfrm>
            <a:off x="6324600" y="33528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i="1">
                <a:ea typeface="宋体" pitchFamily="2" charset="-122"/>
              </a:rPr>
              <a:t>Q</a:t>
            </a:r>
          </a:p>
        </p:txBody>
      </p:sp>
      <p:sp>
        <p:nvSpPr>
          <p:cNvPr id="1197080" name="AutoShape 24"/>
          <p:cNvSpPr>
            <a:spLocks noChangeAspect="1" noChangeArrowheads="1"/>
          </p:cNvSpPr>
          <p:nvPr/>
        </p:nvSpPr>
        <p:spPr bwMode="auto">
          <a:xfrm>
            <a:off x="6096000" y="3133725"/>
            <a:ext cx="165100" cy="142875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7087" name="AutoShape 31"/>
          <p:cNvSpPr>
            <a:spLocks noChangeAspect="1" noChangeArrowheads="1"/>
          </p:cNvSpPr>
          <p:nvPr/>
        </p:nvSpPr>
        <p:spPr bwMode="auto">
          <a:xfrm>
            <a:off x="5867400" y="3200400"/>
            <a:ext cx="165100" cy="142875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7088" name="AutoShape 32"/>
          <p:cNvSpPr>
            <a:spLocks noChangeAspect="1" noChangeArrowheads="1"/>
          </p:cNvSpPr>
          <p:nvPr/>
        </p:nvSpPr>
        <p:spPr bwMode="auto">
          <a:xfrm>
            <a:off x="5943600" y="3895725"/>
            <a:ext cx="165100" cy="142875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7089" name="AutoShape 33"/>
          <p:cNvSpPr>
            <a:spLocks noChangeAspect="1" noChangeArrowheads="1"/>
          </p:cNvSpPr>
          <p:nvPr/>
        </p:nvSpPr>
        <p:spPr bwMode="auto">
          <a:xfrm>
            <a:off x="5715000" y="3971925"/>
            <a:ext cx="165100" cy="142875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7090" name="AutoShape 34"/>
          <p:cNvSpPr>
            <a:spLocks noChangeAspect="1" noChangeArrowheads="1"/>
          </p:cNvSpPr>
          <p:nvPr/>
        </p:nvSpPr>
        <p:spPr bwMode="auto">
          <a:xfrm>
            <a:off x="6845300" y="4343400"/>
            <a:ext cx="165100" cy="142875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7091" name="AutoShape 35"/>
          <p:cNvSpPr>
            <a:spLocks noChangeAspect="1" noChangeArrowheads="1"/>
          </p:cNvSpPr>
          <p:nvPr/>
        </p:nvSpPr>
        <p:spPr bwMode="auto">
          <a:xfrm>
            <a:off x="7073900" y="4276725"/>
            <a:ext cx="165100" cy="142875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97092" name="Text Box 36"/>
          <p:cNvSpPr txBox="1">
            <a:spLocks noChangeArrowheads="1"/>
          </p:cNvSpPr>
          <p:nvPr/>
        </p:nvSpPr>
        <p:spPr bwMode="auto">
          <a:xfrm>
            <a:off x="5695950" y="2819400"/>
            <a:ext cx="576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i="1">
                <a:ea typeface="宋体" pitchFamily="2" charset="-122"/>
              </a:rPr>
              <a:t>Q</a:t>
            </a:r>
            <a:r>
              <a:rPr lang="en-US" altLang="zh-CN" sz="1400" i="1" baseline="30000">
                <a:ea typeface="宋体" pitchFamily="2" charset="-122"/>
              </a:rPr>
              <a:t>1</a:t>
            </a:r>
            <a:r>
              <a:rPr lang="en-US" altLang="zh-CN" sz="1400" i="1" baseline="-25000">
                <a:ea typeface="宋体" pitchFamily="2" charset="-122"/>
              </a:rPr>
              <a:t>neg</a:t>
            </a:r>
          </a:p>
        </p:txBody>
      </p:sp>
      <p:sp>
        <p:nvSpPr>
          <p:cNvPr id="1197093" name="Text Box 37"/>
          <p:cNvSpPr txBox="1">
            <a:spLocks noChangeArrowheads="1"/>
          </p:cNvSpPr>
          <p:nvPr/>
        </p:nvSpPr>
        <p:spPr bwMode="auto">
          <a:xfrm>
            <a:off x="5310188" y="3048000"/>
            <a:ext cx="576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i="1">
                <a:ea typeface="宋体" pitchFamily="2" charset="-122"/>
              </a:rPr>
              <a:t>Q</a:t>
            </a:r>
            <a:r>
              <a:rPr lang="en-US" altLang="zh-CN" sz="1400" i="1" baseline="30000">
                <a:ea typeface="宋体" pitchFamily="2" charset="-122"/>
              </a:rPr>
              <a:t>2</a:t>
            </a:r>
            <a:r>
              <a:rPr lang="en-US" altLang="zh-CN" sz="1400" i="1" baseline="-25000">
                <a:ea typeface="宋体" pitchFamily="2" charset="-122"/>
              </a:rPr>
              <a:t>neg</a:t>
            </a:r>
          </a:p>
        </p:txBody>
      </p:sp>
      <p:sp>
        <p:nvSpPr>
          <p:cNvPr id="1197094" name="Text Box 38"/>
          <p:cNvSpPr txBox="1">
            <a:spLocks noChangeArrowheads="1"/>
          </p:cNvSpPr>
          <p:nvPr/>
        </p:nvSpPr>
        <p:spPr bwMode="auto">
          <a:xfrm>
            <a:off x="5791200" y="3581400"/>
            <a:ext cx="576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i="1">
                <a:ea typeface="宋体" pitchFamily="2" charset="-122"/>
              </a:rPr>
              <a:t>Q</a:t>
            </a:r>
            <a:r>
              <a:rPr lang="en-US" altLang="zh-CN" sz="1400" i="1" baseline="30000">
                <a:ea typeface="宋体" pitchFamily="2" charset="-122"/>
              </a:rPr>
              <a:t>3</a:t>
            </a:r>
            <a:r>
              <a:rPr lang="en-US" altLang="zh-CN" sz="1400" i="1" baseline="-25000">
                <a:ea typeface="宋体" pitchFamily="2" charset="-122"/>
              </a:rPr>
              <a:t>neg</a:t>
            </a:r>
          </a:p>
        </p:txBody>
      </p:sp>
      <p:sp>
        <p:nvSpPr>
          <p:cNvPr id="1197095" name="Text Box 39"/>
          <p:cNvSpPr txBox="1">
            <a:spLocks noChangeArrowheads="1"/>
          </p:cNvSpPr>
          <p:nvPr/>
        </p:nvSpPr>
        <p:spPr bwMode="auto">
          <a:xfrm>
            <a:off x="5672138" y="4038600"/>
            <a:ext cx="576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i="1">
                <a:ea typeface="宋体" pitchFamily="2" charset="-122"/>
              </a:rPr>
              <a:t>Q</a:t>
            </a:r>
            <a:r>
              <a:rPr lang="en-US" altLang="zh-CN" sz="1400" i="1" baseline="30000">
                <a:ea typeface="宋体" pitchFamily="2" charset="-122"/>
              </a:rPr>
              <a:t>4</a:t>
            </a:r>
            <a:r>
              <a:rPr lang="en-US" altLang="zh-CN" sz="1400" i="1" baseline="-25000">
                <a:ea typeface="宋体" pitchFamily="2" charset="-122"/>
              </a:rPr>
              <a:t>neg</a:t>
            </a:r>
          </a:p>
        </p:txBody>
      </p:sp>
      <p:sp>
        <p:nvSpPr>
          <p:cNvPr id="1197096" name="Text Box 40"/>
          <p:cNvSpPr txBox="1">
            <a:spLocks noChangeArrowheads="1"/>
          </p:cNvSpPr>
          <p:nvPr/>
        </p:nvSpPr>
        <p:spPr bwMode="auto">
          <a:xfrm>
            <a:off x="6357938" y="4114800"/>
            <a:ext cx="576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i="1">
                <a:ea typeface="宋体" pitchFamily="2" charset="-122"/>
              </a:rPr>
              <a:t>Q</a:t>
            </a:r>
            <a:r>
              <a:rPr lang="en-US" altLang="zh-CN" sz="1400" i="1" baseline="30000">
                <a:ea typeface="宋体" pitchFamily="2" charset="-122"/>
              </a:rPr>
              <a:t>5</a:t>
            </a:r>
            <a:r>
              <a:rPr lang="en-US" altLang="zh-CN" sz="1400" i="1" baseline="-25000">
                <a:ea typeface="宋体" pitchFamily="2" charset="-122"/>
              </a:rPr>
              <a:t>neg</a:t>
            </a:r>
          </a:p>
        </p:txBody>
      </p:sp>
      <p:sp>
        <p:nvSpPr>
          <p:cNvPr id="1197097" name="Text Box 41"/>
          <p:cNvSpPr txBox="1">
            <a:spLocks noChangeArrowheads="1"/>
          </p:cNvSpPr>
          <p:nvPr/>
        </p:nvSpPr>
        <p:spPr bwMode="auto">
          <a:xfrm>
            <a:off x="6738938" y="3962400"/>
            <a:ext cx="576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i="1">
                <a:ea typeface="宋体" pitchFamily="2" charset="-122"/>
              </a:rPr>
              <a:t>Q</a:t>
            </a:r>
            <a:r>
              <a:rPr lang="en-US" altLang="zh-CN" sz="1400" i="1" baseline="30000">
                <a:ea typeface="宋体" pitchFamily="2" charset="-122"/>
              </a:rPr>
              <a:t>6</a:t>
            </a:r>
            <a:r>
              <a:rPr lang="en-US" altLang="zh-CN" sz="1400" i="1" baseline="-25000">
                <a:ea typeface="宋体" pitchFamily="2" charset="-122"/>
              </a:rPr>
              <a:t>neg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476DE-FC79-4390-81D4-00D62880FF0E}" type="slidenum">
              <a:rPr lang="en-US" altLang="ko-KR" smtClean="0"/>
              <a:pPr>
                <a:defRPr/>
              </a:pPr>
              <a:t>46</a:t>
            </a:fld>
            <a:endParaRPr lang="en-US" altLang="ko-KR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Keynote, AIRS 2010, Taipei, Dec. 2, 2010  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197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1197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1197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1197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1197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1197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97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97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97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97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97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97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97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97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97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97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97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97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97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97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9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97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97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9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19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19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19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9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197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197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7063" grpId="0" animBg="1"/>
      <p:bldP spid="1197064" grpId="0" animBg="1"/>
      <p:bldP spid="1197066" grpId="0" animBg="1"/>
      <p:bldP spid="1197075" grpId="0" animBg="1"/>
      <p:bldP spid="1197076" grpId="0" animBg="1"/>
      <p:bldP spid="1197077" grpId="0" animBg="1"/>
      <p:bldP spid="1197080" grpId="0" animBg="1"/>
      <p:bldP spid="1197087" grpId="0" animBg="1"/>
      <p:bldP spid="1197088" grpId="0" animBg="1"/>
      <p:bldP spid="1197089" grpId="0" animBg="1"/>
      <p:bldP spid="1197090" grpId="0" animBg="1"/>
      <p:bldP spid="1197091" grpId="0" animBg="1"/>
      <p:bldP spid="1197092" grpId="0"/>
      <p:bldP spid="1197093" grpId="0"/>
      <p:bldP spid="1197094" grpId="0"/>
      <p:bldP spid="1197095" grpId="0"/>
      <p:bldP spid="1197096" grpId="0"/>
      <p:bldP spid="119709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066800"/>
          </a:xfrm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Effectiveness of Negative Feedback</a:t>
            </a:r>
            <a:br>
              <a:rPr lang="en-US" altLang="zh-CN" dirty="0" smtClean="0">
                <a:ea typeface="宋体" pitchFamily="2" charset="-122"/>
              </a:rPr>
            </a:br>
            <a:r>
              <a:rPr lang="en-US" altLang="zh-CN" sz="2000" dirty="0" smtClean="0">
                <a:ea typeface="宋体" pitchFamily="2" charset="-122"/>
              </a:rPr>
              <a:t>[Wang et al. 08]</a:t>
            </a:r>
            <a:endParaRPr lang="en-US" altLang="zh-CN" sz="2000" dirty="0">
              <a:ea typeface="宋体" pitchFamily="2" charset="-122"/>
            </a:endParaRPr>
          </a:p>
        </p:txBody>
      </p:sp>
      <p:graphicFrame>
        <p:nvGraphicFramePr>
          <p:cNvPr id="1179995" name="Group 347"/>
          <p:cNvGraphicFramePr>
            <a:graphicFrameLocks noGrp="1"/>
          </p:cNvGraphicFramePr>
          <p:nvPr/>
        </p:nvGraphicFramePr>
        <p:xfrm>
          <a:off x="990600" y="1066800"/>
          <a:ext cx="7239000" cy="2783524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MAP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GMAP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MAP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GMAP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ROBUST+LM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ROBUST+VSM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OriginalRank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0.0293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0.0137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0.0223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0.0097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SingleQuery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0.0325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0.0141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0.0222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0.0097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SingleNeg1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0.0325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0.0147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0.0225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0.0097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SingleNeg2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0.0330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0.0149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0.0226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0.0097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MultiNeg1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0.0346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0.0150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0.0226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0.0099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MultiNeg2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0.0363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0.0148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0.0233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0.0100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80004" name="Group 356"/>
          <p:cNvGraphicFramePr>
            <a:graphicFrameLocks noGrp="1"/>
          </p:cNvGraphicFramePr>
          <p:nvPr/>
        </p:nvGraphicFramePr>
        <p:xfrm>
          <a:off x="990600" y="3862388"/>
          <a:ext cx="7239000" cy="2432686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GOV+LM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GOV+VSM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OriginalRank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0.0257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0.0054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0.0290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0.0035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SingleQuery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0.0297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0.0056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0.0301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0.0038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SingleNeg1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0.0300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0.0056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0.0331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0.0038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SingleNeg2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0.0289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0.0055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0.0298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0.0036 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MultiNeg1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0.0331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0.0058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0.0294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0.0036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MultiNeg2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0.0311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0.0057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0.0290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0.0036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476DE-FC79-4390-81D4-00D62880FF0E}" type="slidenum">
              <a:rPr lang="en-US" altLang="ko-KR" smtClean="0"/>
              <a:pPr>
                <a:defRPr/>
              </a:pPr>
              <a:t>47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Keynote, AIRS 2010, Taipei, Dec. 2, 2010  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33400" y="2362200"/>
            <a:ext cx="8382000" cy="1470025"/>
          </a:xfrm>
        </p:spPr>
        <p:txBody>
          <a:bodyPr/>
          <a:lstStyle/>
          <a:p>
            <a:r>
              <a:rPr lang="en-US" sz="2800" dirty="0" smtClean="0"/>
              <a:t>Scenario 4:Can we leverage user interaction history to personalize result presentation?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Keynote, AIRS 2010, Taipei, Dec. 2, 2010  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476DE-FC79-4390-81D4-00D62880FF0E}" type="slidenum">
              <a:rPr lang="en-US" altLang="ko-KR" smtClean="0"/>
              <a:pPr>
                <a:defRPr/>
              </a:pPr>
              <a:t>48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Keynote, AIRS 2010, Taipei, Dec. 2, 2010  </a:t>
            </a: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5B0F-BC62-4692-B2C2-9C059972418C}" type="slidenum">
              <a:rPr lang="en-US"/>
              <a:pPr/>
              <a:t>49</a:t>
            </a:fld>
            <a:endParaRPr lang="en-US"/>
          </a:p>
          <a:p>
            <a:endParaRPr lang="en-US"/>
          </a:p>
        </p:txBody>
      </p:sp>
      <p:sp>
        <p:nvSpPr>
          <p:cNvPr id="6041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Need for User-Specific Summaries </a:t>
            </a:r>
            <a:endParaRPr lang="en-US" sz="2000"/>
          </a:p>
        </p:txBody>
      </p:sp>
      <p:pic>
        <p:nvPicPr>
          <p:cNvPr id="604165" name="Picture 5"/>
          <p:cNvPicPr>
            <a:picLocks noChangeAspect="1" noChangeArrowheads="1"/>
          </p:cNvPicPr>
          <p:nvPr/>
        </p:nvPicPr>
        <p:blipFill>
          <a:blip r:embed="rId2" cstate="print"/>
          <a:srcRect t="22502" r="37505" b="7501"/>
          <a:stretch>
            <a:fillRect/>
          </a:stretch>
        </p:blipFill>
        <p:spPr bwMode="auto">
          <a:xfrm>
            <a:off x="228600" y="1219200"/>
            <a:ext cx="5905500" cy="496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810000" y="2209800"/>
            <a:ext cx="5181600" cy="2895600"/>
            <a:chOff x="2400" y="1392"/>
            <a:chExt cx="3264" cy="1824"/>
          </a:xfrm>
        </p:grpSpPr>
        <p:sp>
          <p:nvSpPr>
            <p:cNvPr id="604166" name="Text Box 6"/>
            <p:cNvSpPr txBox="1">
              <a:spLocks noChangeArrowheads="1"/>
            </p:cNvSpPr>
            <p:nvPr/>
          </p:nvSpPr>
          <p:spPr bwMode="auto">
            <a:xfrm>
              <a:off x="2400" y="1392"/>
              <a:ext cx="3264" cy="44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/>
                <a:t>Such a snippet summary may be fine for </a:t>
              </a:r>
            </a:p>
            <a:p>
              <a:r>
                <a:rPr lang="en-US" sz="2000" b="1"/>
                <a:t>a user who knows about the topic</a:t>
              </a:r>
            </a:p>
          </p:txBody>
        </p:sp>
        <p:sp>
          <p:nvSpPr>
            <p:cNvPr id="604167" name="Text Box 7"/>
            <p:cNvSpPr txBox="1">
              <a:spLocks noChangeArrowheads="1"/>
            </p:cNvSpPr>
            <p:nvPr/>
          </p:nvSpPr>
          <p:spPr bwMode="auto">
            <a:xfrm>
              <a:off x="2400" y="2582"/>
              <a:ext cx="3264" cy="634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/>
                <a:t>But for a user who hasn’t been tracking </a:t>
              </a:r>
            </a:p>
            <a:p>
              <a:r>
                <a:rPr lang="en-US" sz="2000" b="1"/>
                <a:t>the news, a theme-based </a:t>
              </a:r>
            </a:p>
            <a:p>
              <a:r>
                <a:rPr lang="en-US" sz="2000" b="1"/>
                <a:t>overview summary may be more useful  </a:t>
              </a:r>
            </a:p>
          </p:txBody>
        </p:sp>
      </p:grpSp>
      <p:sp>
        <p:nvSpPr>
          <p:cNvPr id="604170" name="Text Box 10"/>
          <p:cNvSpPr txBox="1">
            <a:spLocks noChangeArrowheads="1"/>
          </p:cNvSpPr>
          <p:nvPr/>
        </p:nvSpPr>
        <p:spPr bwMode="auto">
          <a:xfrm>
            <a:off x="1828800" y="1524000"/>
            <a:ext cx="3194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CC0000"/>
                </a:solidFill>
              </a:rPr>
              <a:t>Query = “Asian tsunami”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Keynote, AIRS 2010, Taipei, Dec. 2, 2010  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476DE-FC79-4390-81D4-00D62880FF0E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sz="3600" dirty="0" smtClean="0"/>
              <a:t>To maximize personalization, </a:t>
            </a:r>
            <a:br>
              <a:rPr lang="en-US" sz="3600" dirty="0" smtClean="0"/>
            </a:br>
            <a:r>
              <a:rPr lang="en-US" sz="3600" dirty="0" smtClean="0"/>
              <a:t>we must put a user in the center!</a:t>
            </a:r>
            <a:endParaRPr lang="en-US" sz="3600" dirty="0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228600" y="1371600"/>
            <a:ext cx="2209800" cy="990600"/>
          </a:xfrm>
          <a:prstGeom prst="can">
            <a:avLst>
              <a:gd name="adj" fmla="val 25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47800" y="2916238"/>
            <a:ext cx="92710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Search </a:t>
            </a:r>
          </a:p>
          <a:p>
            <a:r>
              <a:rPr lang="en-US" sz="1600" b="1">
                <a:latin typeface="Arial" charset="0"/>
              </a:rPr>
              <a:t>Engine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 rot="14105850">
            <a:off x="1423988" y="2462212"/>
            <a:ext cx="533400" cy="333375"/>
          </a:xfrm>
          <a:prstGeom prst="leftRightArrow">
            <a:avLst>
              <a:gd name="adj1" fmla="val 50000"/>
              <a:gd name="adj2" fmla="val 32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" name="Picture 11" descr="j01953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953000"/>
            <a:ext cx="820738" cy="838200"/>
          </a:xfrm>
          <a:prstGeom prst="rect">
            <a:avLst/>
          </a:prstGeom>
          <a:noFill/>
        </p:spPr>
      </p:pic>
      <p:sp>
        <p:nvSpPr>
          <p:cNvPr id="11" name="Line 18"/>
          <p:cNvSpPr>
            <a:spLocks noChangeShapeType="1"/>
          </p:cNvSpPr>
          <p:nvPr/>
        </p:nvSpPr>
        <p:spPr bwMode="auto">
          <a:xfrm flipH="1" flipV="1">
            <a:off x="2438400" y="3200400"/>
            <a:ext cx="1066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 flipH="1" flipV="1">
            <a:off x="4343400" y="43434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 flipH="1">
            <a:off x="5486400" y="3276600"/>
            <a:ext cx="1295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>
            <a:off x="5486400" y="4191000"/>
            <a:ext cx="1143000" cy="5334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4208463" y="4479925"/>
            <a:ext cx="1049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 smtClean="0">
                <a:latin typeface="Arial" charset="0"/>
              </a:rPr>
              <a:t>“airs”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4191000" y="2057400"/>
            <a:ext cx="884238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600"/>
              <a:t>...</a:t>
            </a: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3611563" y="3552825"/>
            <a:ext cx="1830387" cy="711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Arial" charset="0"/>
              </a:rPr>
              <a:t>Personalized </a:t>
            </a:r>
          </a:p>
          <a:p>
            <a:r>
              <a:rPr lang="en-US" sz="2000" b="1">
                <a:latin typeface="Arial" charset="0"/>
              </a:rPr>
              <a:t>search agent</a:t>
            </a:r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990600" y="1752600"/>
            <a:ext cx="877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WEB</a:t>
            </a:r>
          </a:p>
        </p:txBody>
      </p:sp>
      <p:sp>
        <p:nvSpPr>
          <p:cNvPr id="19" name="AutoShape 30"/>
          <p:cNvSpPr>
            <a:spLocks noChangeArrowheads="1"/>
          </p:cNvSpPr>
          <p:nvPr/>
        </p:nvSpPr>
        <p:spPr bwMode="auto">
          <a:xfrm>
            <a:off x="6921500" y="1676400"/>
            <a:ext cx="1524000" cy="838200"/>
          </a:xfrm>
          <a:prstGeom prst="can">
            <a:avLst>
              <a:gd name="adj" fmla="val 25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6845300" y="3068638"/>
            <a:ext cx="92710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Search </a:t>
            </a:r>
          </a:p>
          <a:p>
            <a:r>
              <a:rPr lang="en-US" sz="1600" b="1">
                <a:latin typeface="Arial" charset="0"/>
              </a:rPr>
              <a:t>Engine</a:t>
            </a:r>
          </a:p>
        </p:txBody>
      </p:sp>
      <p:sp>
        <p:nvSpPr>
          <p:cNvPr id="21" name="AutoShape 32"/>
          <p:cNvSpPr>
            <a:spLocks noChangeArrowheads="1"/>
          </p:cNvSpPr>
          <p:nvPr/>
        </p:nvSpPr>
        <p:spPr bwMode="auto">
          <a:xfrm rot="-24832603">
            <a:off x="7215188" y="2690812"/>
            <a:ext cx="533400" cy="333375"/>
          </a:xfrm>
          <a:prstGeom prst="leftRightArrow">
            <a:avLst>
              <a:gd name="adj1" fmla="val 50000"/>
              <a:gd name="adj2" fmla="val 32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33"/>
          <p:cNvSpPr txBox="1">
            <a:spLocks noChangeArrowheads="1"/>
          </p:cNvSpPr>
          <p:nvPr/>
        </p:nvSpPr>
        <p:spPr bwMode="auto">
          <a:xfrm>
            <a:off x="7192963" y="1981200"/>
            <a:ext cx="947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Email</a:t>
            </a:r>
          </a:p>
        </p:txBody>
      </p:sp>
      <p:sp>
        <p:nvSpPr>
          <p:cNvPr id="23" name="Text Box 35"/>
          <p:cNvSpPr txBox="1">
            <a:spLocks noChangeArrowheads="1"/>
          </p:cNvSpPr>
          <p:nvPr/>
        </p:nvSpPr>
        <p:spPr bwMode="auto">
          <a:xfrm>
            <a:off x="2819400" y="2362200"/>
            <a:ext cx="12557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Viewed </a:t>
            </a:r>
          </a:p>
          <a:p>
            <a:r>
              <a:rPr lang="en-US" sz="1600" b="1"/>
              <a:t>Web pages</a:t>
            </a:r>
          </a:p>
        </p:txBody>
      </p:sp>
      <p:sp>
        <p:nvSpPr>
          <p:cNvPr id="24" name="Oval 36"/>
          <p:cNvSpPr>
            <a:spLocks noChangeArrowheads="1"/>
          </p:cNvSpPr>
          <p:nvPr/>
        </p:nvSpPr>
        <p:spPr bwMode="auto">
          <a:xfrm>
            <a:off x="2667000" y="2362200"/>
            <a:ext cx="1447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Text Box 37"/>
          <p:cNvSpPr txBox="1">
            <a:spLocks noChangeArrowheads="1"/>
          </p:cNvSpPr>
          <p:nvPr/>
        </p:nvSpPr>
        <p:spPr bwMode="auto">
          <a:xfrm>
            <a:off x="5443538" y="2438400"/>
            <a:ext cx="8842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Query</a:t>
            </a:r>
          </a:p>
          <a:p>
            <a:r>
              <a:rPr lang="en-US" sz="1600" b="1"/>
              <a:t>History</a:t>
            </a:r>
          </a:p>
        </p:txBody>
      </p:sp>
      <p:sp>
        <p:nvSpPr>
          <p:cNvPr id="26" name="Oval 38"/>
          <p:cNvSpPr>
            <a:spLocks noChangeArrowheads="1"/>
          </p:cNvSpPr>
          <p:nvPr/>
        </p:nvSpPr>
        <p:spPr bwMode="auto">
          <a:xfrm>
            <a:off x="5105400" y="2438400"/>
            <a:ext cx="14478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AutoShape 40"/>
          <p:cNvSpPr>
            <a:spLocks noChangeArrowheads="1"/>
          </p:cNvSpPr>
          <p:nvPr/>
        </p:nvSpPr>
        <p:spPr bwMode="auto">
          <a:xfrm>
            <a:off x="2590800" y="2209800"/>
            <a:ext cx="4038600" cy="914400"/>
          </a:xfrm>
          <a:prstGeom prst="flowChartAlternateProcess">
            <a:avLst/>
          </a:prstGeom>
          <a:noFill/>
          <a:ln w="38100">
            <a:solidFill>
              <a:srgbClr val="00808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AutoShape 41"/>
          <p:cNvSpPr>
            <a:spLocks noChangeArrowheads="1"/>
          </p:cNvSpPr>
          <p:nvPr/>
        </p:nvSpPr>
        <p:spPr bwMode="auto">
          <a:xfrm rot="16200000">
            <a:off x="4319588" y="3148012"/>
            <a:ext cx="533400" cy="333375"/>
          </a:xfrm>
          <a:prstGeom prst="leftRightArrow">
            <a:avLst>
              <a:gd name="adj1" fmla="val 50000"/>
              <a:gd name="adj2" fmla="val 32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42"/>
          <p:cNvSpPr>
            <a:spLocks noChangeArrowheads="1"/>
          </p:cNvSpPr>
          <p:nvPr/>
        </p:nvSpPr>
        <p:spPr bwMode="auto">
          <a:xfrm>
            <a:off x="533400" y="4951413"/>
            <a:ext cx="1600200" cy="1144587"/>
          </a:xfrm>
          <a:prstGeom prst="can">
            <a:avLst>
              <a:gd name="adj" fmla="val 25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43"/>
          <p:cNvSpPr txBox="1">
            <a:spLocks noChangeArrowheads="1"/>
          </p:cNvSpPr>
          <p:nvPr/>
        </p:nvSpPr>
        <p:spPr bwMode="auto">
          <a:xfrm>
            <a:off x="1600200" y="4038600"/>
            <a:ext cx="92710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Search </a:t>
            </a:r>
          </a:p>
          <a:p>
            <a:r>
              <a:rPr lang="en-US" sz="1600" b="1">
                <a:latin typeface="Arial" charset="0"/>
              </a:rPr>
              <a:t>Engine</a:t>
            </a:r>
          </a:p>
        </p:txBody>
      </p:sp>
      <p:sp>
        <p:nvSpPr>
          <p:cNvPr id="31" name="AutoShape 44"/>
          <p:cNvSpPr>
            <a:spLocks noChangeArrowheads="1"/>
          </p:cNvSpPr>
          <p:nvPr/>
        </p:nvSpPr>
        <p:spPr bwMode="auto">
          <a:xfrm rot="-24832603">
            <a:off x="1271588" y="4748212"/>
            <a:ext cx="533400" cy="333375"/>
          </a:xfrm>
          <a:prstGeom prst="leftRightArrow">
            <a:avLst>
              <a:gd name="adj1" fmla="val 50000"/>
              <a:gd name="adj2" fmla="val 32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45"/>
          <p:cNvSpPr txBox="1">
            <a:spLocks noChangeArrowheads="1"/>
          </p:cNvSpPr>
          <p:nvPr/>
        </p:nvSpPr>
        <p:spPr bwMode="auto">
          <a:xfrm>
            <a:off x="628650" y="5256213"/>
            <a:ext cx="13033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Desktop</a:t>
            </a:r>
          </a:p>
          <a:p>
            <a:r>
              <a:rPr lang="en-US"/>
              <a:t>Files</a:t>
            </a:r>
          </a:p>
        </p:txBody>
      </p:sp>
      <p:sp>
        <p:nvSpPr>
          <p:cNvPr id="33" name="Line 46"/>
          <p:cNvSpPr>
            <a:spLocks noChangeShapeType="1"/>
          </p:cNvSpPr>
          <p:nvPr/>
        </p:nvSpPr>
        <p:spPr bwMode="auto">
          <a:xfrm flipH="1">
            <a:off x="2590800" y="3886200"/>
            <a:ext cx="838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Text Box 47"/>
          <p:cNvSpPr txBox="1">
            <a:spLocks noChangeArrowheads="1"/>
          </p:cNvSpPr>
          <p:nvPr/>
        </p:nvSpPr>
        <p:spPr bwMode="auto">
          <a:xfrm>
            <a:off x="6792913" y="4697413"/>
            <a:ext cx="1503362" cy="5905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</a:rPr>
              <a:t>Personalized </a:t>
            </a:r>
          </a:p>
          <a:p>
            <a:r>
              <a:rPr lang="en-US" sz="1600" b="1">
                <a:latin typeface="Arial" charset="0"/>
              </a:rPr>
              <a:t>search agent</a:t>
            </a:r>
          </a:p>
        </p:txBody>
      </p:sp>
      <p:pic>
        <p:nvPicPr>
          <p:cNvPr id="35" name="Picture 48" descr="MCj041147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5715000"/>
            <a:ext cx="685800" cy="509588"/>
          </a:xfrm>
          <a:prstGeom prst="rect">
            <a:avLst/>
          </a:prstGeom>
          <a:noFill/>
        </p:spPr>
      </p:pic>
      <p:sp>
        <p:nvSpPr>
          <p:cNvPr id="36" name="Line 49"/>
          <p:cNvSpPr>
            <a:spLocks noChangeShapeType="1"/>
          </p:cNvSpPr>
          <p:nvPr/>
        </p:nvSpPr>
        <p:spPr bwMode="auto">
          <a:xfrm>
            <a:off x="7467600" y="5334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Line 50"/>
          <p:cNvSpPr>
            <a:spLocks noChangeShapeType="1"/>
          </p:cNvSpPr>
          <p:nvPr/>
        </p:nvSpPr>
        <p:spPr bwMode="auto">
          <a:xfrm flipH="1">
            <a:off x="7543800" y="3733800"/>
            <a:ext cx="762000" cy="9144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" name="Text Box 51"/>
          <p:cNvSpPr txBox="1">
            <a:spLocks noChangeArrowheads="1"/>
          </p:cNvSpPr>
          <p:nvPr/>
        </p:nvSpPr>
        <p:spPr bwMode="auto">
          <a:xfrm>
            <a:off x="7467600" y="5334000"/>
            <a:ext cx="10493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 smtClean="0">
                <a:latin typeface="Arial" charset="0"/>
              </a:rPr>
              <a:t>“airs”</a:t>
            </a:r>
            <a:endParaRPr lang="en-US" sz="2000" b="1" dirty="0">
              <a:latin typeface="Arial" charset="0"/>
            </a:endParaRPr>
          </a:p>
        </p:txBody>
      </p:sp>
      <p:sp>
        <p:nvSpPr>
          <p:cNvPr id="39" name="Text Box 52"/>
          <p:cNvSpPr txBox="1">
            <a:spLocks noChangeArrowheads="1"/>
          </p:cNvSpPr>
          <p:nvPr/>
        </p:nvSpPr>
        <p:spPr bwMode="auto">
          <a:xfrm>
            <a:off x="2667000" y="1143000"/>
            <a:ext cx="4116388" cy="8223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 search agent knows about </a:t>
            </a:r>
          </a:p>
          <a:p>
            <a:r>
              <a:rPr lang="en-US"/>
              <a:t>a particular user very well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Keynote, AIRS 2010, Taipei, Dec. 2, 2010  </a:t>
            </a:r>
            <a:endParaRPr lang="en-US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00AB-5BF5-46E9-82A0-56545C6ED0E1}" type="slidenum">
              <a:rPr lang="en-US"/>
              <a:pPr/>
              <a:t>50</a:t>
            </a:fld>
            <a:endParaRPr lang="en-US"/>
          </a:p>
          <a:p>
            <a:endParaRPr lang="en-US"/>
          </a:p>
        </p:txBody>
      </p:sp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altLang="zh-CN">
                <a:ea typeface="宋体" pitchFamily="2" charset="-122"/>
              </a:rPr>
              <a:t>A Theme Overview Summary</a:t>
            </a:r>
            <a:r>
              <a:rPr lang="en-US" altLang="zh-CN" sz="2800">
                <a:ea typeface="宋体" pitchFamily="2" charset="-122"/>
              </a:rPr>
              <a:t/>
            </a:r>
            <a:br>
              <a:rPr lang="en-US" altLang="zh-CN" sz="2800">
                <a:ea typeface="宋体" pitchFamily="2" charset="-122"/>
              </a:rPr>
            </a:br>
            <a:r>
              <a:rPr lang="en-US" altLang="zh-CN" sz="2800">
                <a:ea typeface="宋体" pitchFamily="2" charset="-122"/>
              </a:rPr>
              <a:t> (Asia Tsunami)</a:t>
            </a:r>
          </a:p>
        </p:txBody>
      </p:sp>
      <p:sp>
        <p:nvSpPr>
          <p:cNvPr id="711683" name="Line 3"/>
          <p:cNvSpPr>
            <a:spLocks noChangeShapeType="1"/>
          </p:cNvSpPr>
          <p:nvPr/>
        </p:nvSpPr>
        <p:spPr bwMode="auto">
          <a:xfrm flipV="1">
            <a:off x="539750" y="1541463"/>
            <a:ext cx="7127875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1684" name="Oval 4"/>
          <p:cNvSpPr>
            <a:spLocks noChangeArrowheads="1"/>
          </p:cNvSpPr>
          <p:nvPr/>
        </p:nvSpPr>
        <p:spPr bwMode="auto">
          <a:xfrm>
            <a:off x="1187450" y="2698750"/>
            <a:ext cx="1363663" cy="358775"/>
          </a:xfrm>
          <a:prstGeom prst="ellipse">
            <a:avLst/>
          </a:prstGeom>
          <a:solidFill>
            <a:srgbClr val="CCFF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1600" b="1">
                <a:latin typeface="Times New Roman" pitchFamily="18" charset="0"/>
                <a:ea typeface="宋体" pitchFamily="2" charset="-122"/>
              </a:rPr>
              <a:t>Immediate Reports</a:t>
            </a:r>
          </a:p>
        </p:txBody>
      </p:sp>
      <p:sp>
        <p:nvSpPr>
          <p:cNvPr id="711685" name="Oval 5"/>
          <p:cNvSpPr>
            <a:spLocks noChangeArrowheads="1"/>
          </p:cNvSpPr>
          <p:nvPr/>
        </p:nvSpPr>
        <p:spPr bwMode="auto">
          <a:xfrm>
            <a:off x="3322638" y="2435225"/>
            <a:ext cx="1465262" cy="406400"/>
          </a:xfrm>
          <a:prstGeom prst="ellipse">
            <a:avLst/>
          </a:prstGeom>
          <a:solidFill>
            <a:srgbClr val="CCFF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1600" b="1">
                <a:latin typeface="Times New Roman" pitchFamily="18" charset="0"/>
                <a:ea typeface="宋体" pitchFamily="2" charset="-122"/>
              </a:rPr>
              <a:t>Statistics of Death </a:t>
            </a:r>
            <a:br>
              <a:rPr lang="en-US" altLang="zh-CN" sz="1600" b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>
                <a:latin typeface="Times New Roman" pitchFamily="18" charset="0"/>
                <a:ea typeface="宋体" pitchFamily="2" charset="-122"/>
              </a:rPr>
              <a:t>and loss</a:t>
            </a:r>
          </a:p>
        </p:txBody>
      </p:sp>
      <p:sp>
        <p:nvSpPr>
          <p:cNvPr id="711686" name="Oval 6"/>
          <p:cNvSpPr>
            <a:spLocks noChangeArrowheads="1"/>
          </p:cNvSpPr>
          <p:nvPr/>
        </p:nvSpPr>
        <p:spPr bwMode="auto">
          <a:xfrm>
            <a:off x="3349625" y="3063875"/>
            <a:ext cx="1509713" cy="425450"/>
          </a:xfrm>
          <a:prstGeom prst="ellipse">
            <a:avLst/>
          </a:prstGeom>
          <a:solidFill>
            <a:srgbClr val="CCFF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1600" b="1">
                <a:latin typeface="Times New Roman" pitchFamily="18" charset="0"/>
                <a:ea typeface="宋体" pitchFamily="2" charset="-122"/>
              </a:rPr>
              <a:t>Personal Experience </a:t>
            </a:r>
            <a:br>
              <a:rPr lang="en-US" altLang="zh-CN" sz="1600" b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>
                <a:latin typeface="Times New Roman" pitchFamily="18" charset="0"/>
                <a:ea typeface="宋体" pitchFamily="2" charset="-122"/>
              </a:rPr>
              <a:t>of Survivors</a:t>
            </a:r>
          </a:p>
        </p:txBody>
      </p:sp>
      <p:sp>
        <p:nvSpPr>
          <p:cNvPr id="711687" name="Oval 7"/>
          <p:cNvSpPr>
            <a:spLocks noChangeArrowheads="1"/>
          </p:cNvSpPr>
          <p:nvPr/>
        </p:nvSpPr>
        <p:spPr bwMode="auto">
          <a:xfrm>
            <a:off x="6030913" y="2625725"/>
            <a:ext cx="1420812" cy="406400"/>
          </a:xfrm>
          <a:prstGeom prst="ellipse">
            <a:avLst/>
          </a:prstGeom>
          <a:solidFill>
            <a:srgbClr val="CCFF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1600" b="1">
                <a:latin typeface="Times New Roman" pitchFamily="18" charset="0"/>
                <a:ea typeface="宋体" pitchFamily="2" charset="-122"/>
              </a:rPr>
              <a:t>Statistics of further </a:t>
            </a:r>
            <a:br>
              <a:rPr lang="en-US" altLang="zh-CN" sz="1600" b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>
                <a:latin typeface="Times New Roman" pitchFamily="18" charset="0"/>
                <a:ea typeface="宋体" pitchFamily="2" charset="-122"/>
              </a:rPr>
              <a:t>impact</a:t>
            </a:r>
          </a:p>
        </p:txBody>
      </p:sp>
      <p:cxnSp>
        <p:nvCxnSpPr>
          <p:cNvPr id="711688" name="AutoShape 8"/>
          <p:cNvCxnSpPr>
            <a:cxnSpLocks noChangeShapeType="1"/>
            <a:endCxn id="711685" idx="2"/>
          </p:cNvCxnSpPr>
          <p:nvPr/>
        </p:nvCxnSpPr>
        <p:spPr bwMode="auto">
          <a:xfrm flipV="1">
            <a:off x="2627313" y="2638425"/>
            <a:ext cx="695325" cy="2016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11689" name="AutoShape 9"/>
          <p:cNvCxnSpPr>
            <a:cxnSpLocks noChangeShapeType="1"/>
            <a:stCxn id="711684" idx="5"/>
            <a:endCxn id="711686" idx="2"/>
          </p:cNvCxnSpPr>
          <p:nvPr/>
        </p:nvCxnSpPr>
        <p:spPr bwMode="auto">
          <a:xfrm>
            <a:off x="2351088" y="3005138"/>
            <a:ext cx="998537" cy="271462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11690" name="AutoShape 10"/>
          <p:cNvCxnSpPr>
            <a:cxnSpLocks noChangeShapeType="1"/>
            <a:stCxn id="711685" idx="6"/>
            <a:endCxn id="711687" idx="2"/>
          </p:cNvCxnSpPr>
          <p:nvPr/>
        </p:nvCxnSpPr>
        <p:spPr bwMode="auto">
          <a:xfrm>
            <a:off x="4787900" y="2638425"/>
            <a:ext cx="1243013" cy="1905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11691" name="AutoShape 11"/>
          <p:cNvCxnSpPr>
            <a:cxnSpLocks noChangeShapeType="1"/>
            <a:endCxn id="711687" idx="3"/>
          </p:cNvCxnSpPr>
          <p:nvPr/>
        </p:nvCxnSpPr>
        <p:spPr bwMode="auto">
          <a:xfrm flipV="1">
            <a:off x="5562600" y="2972609"/>
            <a:ext cx="676386" cy="15159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11692" name="Oval 12"/>
          <p:cNvSpPr>
            <a:spLocks noChangeArrowheads="1"/>
          </p:cNvSpPr>
          <p:nvPr/>
        </p:nvSpPr>
        <p:spPr bwMode="auto">
          <a:xfrm>
            <a:off x="1187450" y="3703638"/>
            <a:ext cx="1436688" cy="350837"/>
          </a:xfrm>
          <a:prstGeom prst="ellipse">
            <a:avLst/>
          </a:prstGeom>
          <a:solidFill>
            <a:srgbClr val="CCFF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1600" b="1">
                <a:latin typeface="Times New Roman" pitchFamily="18" charset="0"/>
                <a:ea typeface="宋体" pitchFamily="2" charset="-122"/>
              </a:rPr>
              <a:t>Aid from Local Areas</a:t>
            </a:r>
          </a:p>
        </p:txBody>
      </p:sp>
      <p:sp>
        <p:nvSpPr>
          <p:cNvPr id="711693" name="Oval 13"/>
          <p:cNvSpPr>
            <a:spLocks noChangeArrowheads="1"/>
          </p:cNvSpPr>
          <p:nvPr/>
        </p:nvSpPr>
        <p:spPr bwMode="auto">
          <a:xfrm>
            <a:off x="3562350" y="3703638"/>
            <a:ext cx="1557338" cy="360362"/>
          </a:xfrm>
          <a:prstGeom prst="ellipse">
            <a:avLst/>
          </a:prstGeom>
          <a:solidFill>
            <a:srgbClr val="CCFF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1600" b="1">
                <a:latin typeface="Times New Roman" pitchFamily="18" charset="0"/>
                <a:ea typeface="宋体" pitchFamily="2" charset="-122"/>
              </a:rPr>
              <a:t>Aid from the world</a:t>
            </a:r>
          </a:p>
        </p:txBody>
      </p:sp>
      <p:sp>
        <p:nvSpPr>
          <p:cNvPr id="711694" name="Oval 14"/>
          <p:cNvSpPr>
            <a:spLocks noChangeArrowheads="1"/>
          </p:cNvSpPr>
          <p:nvPr/>
        </p:nvSpPr>
        <p:spPr bwMode="auto">
          <a:xfrm>
            <a:off x="5838825" y="3419475"/>
            <a:ext cx="1612900" cy="357188"/>
          </a:xfrm>
          <a:prstGeom prst="ellipse">
            <a:avLst/>
          </a:prstGeom>
          <a:solidFill>
            <a:srgbClr val="CCFF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1600" b="1">
                <a:latin typeface="Times New Roman" pitchFamily="18" charset="0"/>
                <a:ea typeface="宋体" pitchFamily="2" charset="-122"/>
              </a:rPr>
              <a:t>Donations from </a:t>
            </a:r>
            <a:br>
              <a:rPr lang="en-US" altLang="zh-CN" sz="1600" b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>
                <a:latin typeface="Times New Roman" pitchFamily="18" charset="0"/>
                <a:ea typeface="宋体" pitchFamily="2" charset="-122"/>
              </a:rPr>
              <a:t>countries</a:t>
            </a:r>
          </a:p>
        </p:txBody>
      </p:sp>
      <p:sp>
        <p:nvSpPr>
          <p:cNvPr id="711695" name="Oval 15"/>
          <p:cNvSpPr>
            <a:spLocks noChangeArrowheads="1"/>
          </p:cNvSpPr>
          <p:nvPr/>
        </p:nvSpPr>
        <p:spPr bwMode="auto">
          <a:xfrm>
            <a:off x="5838825" y="4006850"/>
            <a:ext cx="1539875" cy="417513"/>
          </a:xfrm>
          <a:prstGeom prst="ellipse">
            <a:avLst/>
          </a:prstGeom>
          <a:solidFill>
            <a:srgbClr val="CCFF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1600" b="1">
                <a:latin typeface="Times New Roman" pitchFamily="18" charset="0"/>
                <a:ea typeface="宋体" pitchFamily="2" charset="-122"/>
              </a:rPr>
              <a:t>Specific Events of Aid</a:t>
            </a:r>
          </a:p>
        </p:txBody>
      </p:sp>
      <p:cxnSp>
        <p:nvCxnSpPr>
          <p:cNvPr id="711696" name="AutoShape 16"/>
          <p:cNvCxnSpPr>
            <a:cxnSpLocks noChangeShapeType="1"/>
          </p:cNvCxnSpPr>
          <p:nvPr/>
        </p:nvCxnSpPr>
        <p:spPr bwMode="auto">
          <a:xfrm>
            <a:off x="3124200" y="4038600"/>
            <a:ext cx="576262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11697" name="AutoShape 17"/>
          <p:cNvCxnSpPr>
            <a:cxnSpLocks noChangeShapeType="1"/>
            <a:endCxn id="711694" idx="3"/>
          </p:cNvCxnSpPr>
          <p:nvPr/>
        </p:nvCxnSpPr>
        <p:spPr bwMode="auto">
          <a:xfrm flipV="1">
            <a:off x="5562600" y="3724354"/>
            <a:ext cx="512429" cy="8564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11698" name="AutoShape 18"/>
          <p:cNvCxnSpPr>
            <a:cxnSpLocks noChangeShapeType="1"/>
            <a:endCxn id="711695" idx="1"/>
          </p:cNvCxnSpPr>
          <p:nvPr/>
        </p:nvCxnSpPr>
        <p:spPr bwMode="auto">
          <a:xfrm>
            <a:off x="5562600" y="3962400"/>
            <a:ext cx="501735" cy="10559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11699" name="Text Box 19"/>
          <p:cNvSpPr txBox="1">
            <a:spLocks noChangeArrowheads="1"/>
          </p:cNvSpPr>
          <p:nvPr/>
        </p:nvSpPr>
        <p:spPr bwMode="auto">
          <a:xfrm>
            <a:off x="5938838" y="3713163"/>
            <a:ext cx="892175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latin typeface="Times New Roman" pitchFamily="18" charset="0"/>
                <a:ea typeface="宋体" pitchFamily="2" charset="-122"/>
              </a:rPr>
              <a:t>…</a:t>
            </a:r>
          </a:p>
        </p:txBody>
      </p:sp>
      <p:sp>
        <p:nvSpPr>
          <p:cNvPr id="711700" name="Text Box 20"/>
          <p:cNvSpPr txBox="1">
            <a:spLocks noChangeArrowheads="1"/>
          </p:cNvSpPr>
          <p:nvPr/>
        </p:nvSpPr>
        <p:spPr bwMode="auto">
          <a:xfrm>
            <a:off x="5938838" y="4303713"/>
            <a:ext cx="129698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>
                <a:latin typeface="Times New Roman" pitchFamily="18" charset="0"/>
                <a:ea typeface="宋体" pitchFamily="2" charset="-122"/>
              </a:rPr>
              <a:t>…</a:t>
            </a:r>
          </a:p>
        </p:txBody>
      </p:sp>
      <p:sp>
        <p:nvSpPr>
          <p:cNvPr id="711701" name="Oval 21"/>
          <p:cNvSpPr>
            <a:spLocks noChangeArrowheads="1"/>
          </p:cNvSpPr>
          <p:nvPr/>
        </p:nvSpPr>
        <p:spPr bwMode="auto">
          <a:xfrm>
            <a:off x="2124075" y="4568825"/>
            <a:ext cx="1439863" cy="433388"/>
          </a:xfrm>
          <a:prstGeom prst="ellipse">
            <a:avLst/>
          </a:prstGeom>
          <a:solidFill>
            <a:srgbClr val="CCFF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1600" b="1" dirty="0">
                <a:latin typeface="Times New Roman" pitchFamily="18" charset="0"/>
                <a:ea typeface="宋体" pitchFamily="2" charset="-122"/>
              </a:rPr>
              <a:t>Lessons from Tsunami</a:t>
            </a:r>
          </a:p>
        </p:txBody>
      </p:sp>
      <p:sp>
        <p:nvSpPr>
          <p:cNvPr id="711702" name="Oval 22"/>
          <p:cNvSpPr>
            <a:spLocks noChangeArrowheads="1"/>
          </p:cNvSpPr>
          <p:nvPr/>
        </p:nvSpPr>
        <p:spPr bwMode="auto">
          <a:xfrm>
            <a:off x="5651500" y="4568825"/>
            <a:ext cx="1511300" cy="433388"/>
          </a:xfrm>
          <a:prstGeom prst="ellipse">
            <a:avLst/>
          </a:prstGeom>
          <a:solidFill>
            <a:srgbClr val="CCFFFF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1600" b="1">
                <a:latin typeface="Times New Roman" pitchFamily="18" charset="0"/>
                <a:ea typeface="宋体" pitchFamily="2" charset="-122"/>
              </a:rPr>
              <a:t>Research inspired</a:t>
            </a:r>
          </a:p>
        </p:txBody>
      </p:sp>
      <p:cxnSp>
        <p:nvCxnSpPr>
          <p:cNvPr id="711703" name="AutoShape 23"/>
          <p:cNvCxnSpPr>
            <a:cxnSpLocks noChangeShapeType="1"/>
          </p:cNvCxnSpPr>
          <p:nvPr/>
        </p:nvCxnSpPr>
        <p:spPr bwMode="auto">
          <a:xfrm>
            <a:off x="4495800" y="4800600"/>
            <a:ext cx="1279525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11704" name="Text Box 24"/>
          <p:cNvSpPr txBox="1">
            <a:spLocks noChangeArrowheads="1"/>
          </p:cNvSpPr>
          <p:nvPr/>
        </p:nvSpPr>
        <p:spPr bwMode="auto">
          <a:xfrm>
            <a:off x="3779838" y="1182688"/>
            <a:ext cx="892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Time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7243763" y="2973388"/>
            <a:ext cx="1430337" cy="1595437"/>
            <a:chOff x="4563" y="1873"/>
            <a:chExt cx="901" cy="1005"/>
          </a:xfrm>
        </p:grpSpPr>
        <p:sp>
          <p:nvSpPr>
            <p:cNvPr id="711705" name="AutoShape 25"/>
            <p:cNvSpPr>
              <a:spLocks noChangeArrowheads="1"/>
            </p:cNvSpPr>
            <p:nvPr/>
          </p:nvSpPr>
          <p:spPr bwMode="auto">
            <a:xfrm>
              <a:off x="5011" y="2288"/>
              <a:ext cx="453" cy="590"/>
            </a:xfrm>
            <a:prstGeom prst="foldedCorner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CN" sz="1600" b="1" i="1">
                  <a:latin typeface="Times New Roman" pitchFamily="18" charset="0"/>
                  <a:ea typeface="宋体" pitchFamily="2" charset="-122"/>
                </a:rPr>
                <a:t>Doc1</a:t>
              </a:r>
            </a:p>
            <a:p>
              <a:r>
                <a:rPr lang="en-US" altLang="zh-CN" sz="1600" b="1" i="1">
                  <a:latin typeface="Times New Roman" pitchFamily="18" charset="0"/>
                  <a:ea typeface="宋体" pitchFamily="2" charset="-122"/>
                </a:rPr>
                <a:t>Doc3 </a:t>
              </a:r>
            </a:p>
            <a:p>
              <a:r>
                <a:rPr lang="en-US" altLang="zh-CN" sz="1600" b="1" i="1">
                  <a:latin typeface="Times New Roman" pitchFamily="18" charset="0"/>
                  <a:ea typeface="宋体" pitchFamily="2" charset="-122"/>
                </a:rPr>
                <a:t>Doc ..</a:t>
              </a:r>
            </a:p>
          </p:txBody>
        </p:sp>
        <p:cxnSp>
          <p:nvCxnSpPr>
            <p:cNvPr id="711706" name="AutoShape 26"/>
            <p:cNvCxnSpPr>
              <a:cxnSpLocks noChangeShapeType="1"/>
              <a:stCxn id="711687" idx="5"/>
              <a:endCxn id="711705" idx="0"/>
            </p:cNvCxnSpPr>
            <p:nvPr/>
          </p:nvCxnSpPr>
          <p:spPr bwMode="auto">
            <a:xfrm>
              <a:off x="4563" y="1873"/>
              <a:ext cx="675" cy="4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</p:cxnSp>
      </p:grpSp>
      <p:sp>
        <p:nvSpPr>
          <p:cNvPr id="711707" name="Rectangle 27"/>
          <p:cNvSpPr>
            <a:spLocks noChangeArrowheads="1"/>
          </p:cNvSpPr>
          <p:nvPr/>
        </p:nvSpPr>
        <p:spPr bwMode="auto">
          <a:xfrm>
            <a:off x="1276350" y="5432425"/>
            <a:ext cx="1085850" cy="358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2000" b="1">
                <a:latin typeface="Arial" charset="0"/>
                <a:ea typeface="宋体" pitchFamily="2" charset="-122"/>
              </a:rPr>
              <a:t>Theme</a:t>
            </a:r>
          </a:p>
        </p:txBody>
      </p:sp>
      <p:sp>
        <p:nvSpPr>
          <p:cNvPr id="711708" name="Line 28"/>
          <p:cNvSpPr>
            <a:spLocks noChangeShapeType="1"/>
          </p:cNvSpPr>
          <p:nvPr/>
        </p:nvSpPr>
        <p:spPr bwMode="auto">
          <a:xfrm flipV="1">
            <a:off x="1908175" y="5000625"/>
            <a:ext cx="43338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1709" name="Rectangle 29"/>
          <p:cNvSpPr>
            <a:spLocks noChangeArrowheads="1"/>
          </p:cNvSpPr>
          <p:nvPr/>
        </p:nvSpPr>
        <p:spPr bwMode="auto">
          <a:xfrm>
            <a:off x="3635375" y="5432425"/>
            <a:ext cx="3170238" cy="2889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2000" b="1">
                <a:latin typeface="Arial" charset="0"/>
                <a:ea typeface="宋体" pitchFamily="2" charset="-122"/>
              </a:rPr>
              <a:t>Evolutionary transitions</a:t>
            </a:r>
          </a:p>
        </p:txBody>
      </p:sp>
      <p:sp>
        <p:nvSpPr>
          <p:cNvPr id="711710" name="Line 30"/>
          <p:cNvSpPr>
            <a:spLocks noChangeShapeType="1"/>
          </p:cNvSpPr>
          <p:nvPr/>
        </p:nvSpPr>
        <p:spPr bwMode="auto">
          <a:xfrm flipH="1" flipV="1">
            <a:off x="4787900" y="4857750"/>
            <a:ext cx="144463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1711" name="Rectangle 31"/>
          <p:cNvSpPr>
            <a:spLocks noChangeArrowheads="1"/>
          </p:cNvSpPr>
          <p:nvPr/>
        </p:nvSpPr>
        <p:spPr bwMode="auto">
          <a:xfrm>
            <a:off x="323850" y="1685925"/>
            <a:ext cx="3240088" cy="3603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2000" b="1">
                <a:latin typeface="Arial" charset="0"/>
                <a:ea typeface="宋体" pitchFamily="2" charset="-122"/>
              </a:rPr>
              <a:t>Theme evolution thread</a:t>
            </a:r>
          </a:p>
        </p:txBody>
      </p:sp>
      <p:sp>
        <p:nvSpPr>
          <p:cNvPr id="711712" name="Freeform 32"/>
          <p:cNvSpPr>
            <a:spLocks/>
          </p:cNvSpPr>
          <p:nvPr/>
        </p:nvSpPr>
        <p:spPr bwMode="auto">
          <a:xfrm>
            <a:off x="490538" y="2238375"/>
            <a:ext cx="7550150" cy="984250"/>
          </a:xfrm>
          <a:custGeom>
            <a:avLst/>
            <a:gdLst/>
            <a:ahLst/>
            <a:cxnLst>
              <a:cxn ang="0">
                <a:pos x="303" y="197"/>
              </a:cxn>
              <a:cxn ang="0">
                <a:pos x="1845" y="15"/>
              </a:cxn>
              <a:cxn ang="0">
                <a:pos x="3387" y="106"/>
              </a:cxn>
              <a:cxn ang="0">
                <a:pos x="4567" y="106"/>
              </a:cxn>
              <a:cxn ang="0">
                <a:pos x="4521" y="514"/>
              </a:cxn>
              <a:cxn ang="0">
                <a:pos x="3705" y="605"/>
              </a:cxn>
              <a:cxn ang="0">
                <a:pos x="3025" y="423"/>
              </a:cxn>
              <a:cxn ang="0">
                <a:pos x="1573" y="469"/>
              </a:cxn>
              <a:cxn ang="0">
                <a:pos x="757" y="559"/>
              </a:cxn>
              <a:cxn ang="0">
                <a:pos x="76" y="469"/>
              </a:cxn>
              <a:cxn ang="0">
                <a:pos x="303" y="197"/>
              </a:cxn>
            </a:cxnLst>
            <a:rect l="0" t="0" r="r" b="b"/>
            <a:pathLst>
              <a:path w="4756" h="620">
                <a:moveTo>
                  <a:pt x="303" y="197"/>
                </a:moveTo>
                <a:cubicBezTo>
                  <a:pt x="598" y="121"/>
                  <a:pt x="1331" y="30"/>
                  <a:pt x="1845" y="15"/>
                </a:cubicBezTo>
                <a:cubicBezTo>
                  <a:pt x="2359" y="0"/>
                  <a:pt x="2933" y="91"/>
                  <a:pt x="3387" y="106"/>
                </a:cubicBezTo>
                <a:cubicBezTo>
                  <a:pt x="3841" y="121"/>
                  <a:pt x="4378" y="38"/>
                  <a:pt x="4567" y="106"/>
                </a:cubicBezTo>
                <a:cubicBezTo>
                  <a:pt x="4756" y="174"/>
                  <a:pt x="4665" y="431"/>
                  <a:pt x="4521" y="514"/>
                </a:cubicBezTo>
                <a:cubicBezTo>
                  <a:pt x="4377" y="597"/>
                  <a:pt x="3954" y="620"/>
                  <a:pt x="3705" y="605"/>
                </a:cubicBezTo>
                <a:cubicBezTo>
                  <a:pt x="3456" y="590"/>
                  <a:pt x="3380" y="446"/>
                  <a:pt x="3025" y="423"/>
                </a:cubicBezTo>
                <a:cubicBezTo>
                  <a:pt x="2670" y="400"/>
                  <a:pt x="1951" y="446"/>
                  <a:pt x="1573" y="469"/>
                </a:cubicBezTo>
                <a:cubicBezTo>
                  <a:pt x="1195" y="492"/>
                  <a:pt x="1006" y="559"/>
                  <a:pt x="757" y="559"/>
                </a:cubicBezTo>
                <a:cubicBezTo>
                  <a:pt x="508" y="559"/>
                  <a:pt x="152" y="522"/>
                  <a:pt x="76" y="469"/>
                </a:cubicBezTo>
                <a:cubicBezTo>
                  <a:pt x="0" y="416"/>
                  <a:pt x="8" y="273"/>
                  <a:pt x="303" y="197"/>
                </a:cubicBezTo>
                <a:close/>
              </a:path>
            </a:pathLst>
          </a:custGeom>
          <a:noFill/>
          <a:ln w="22225" cap="flat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1713" name="Line 33"/>
          <p:cNvSpPr>
            <a:spLocks noChangeShapeType="1"/>
          </p:cNvSpPr>
          <p:nvPr/>
        </p:nvSpPr>
        <p:spPr bwMode="auto">
          <a:xfrm>
            <a:off x="2051050" y="2046288"/>
            <a:ext cx="1444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Keynote, AIRS 2010, Taipei, Dec. 2, 2010  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DC5A2-8180-4091-A371-DEF106E6862C}" type="slidenum">
              <a:rPr lang="en-US"/>
              <a:pPr/>
              <a:t>51</a:t>
            </a:fld>
            <a:endParaRPr lang="en-US"/>
          </a:p>
          <a:p>
            <a:endParaRPr lang="en-US"/>
          </a:p>
        </p:txBody>
      </p:sp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Risk Minimization for User-Specific Summary </a:t>
            </a:r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b="0"/>
              <a:t>A</a:t>
            </a:r>
            <a:r>
              <a:rPr lang="en-US" b="0" baseline="-25000"/>
              <a:t>t</a:t>
            </a:r>
            <a:r>
              <a:rPr lang="en-US" b="0"/>
              <a:t>=“enter a query Q”</a:t>
            </a:r>
          </a:p>
          <a:p>
            <a:pPr lvl="1"/>
            <a:r>
              <a:rPr lang="en-US" b="0"/>
              <a:t>r(A</a:t>
            </a:r>
            <a:r>
              <a:rPr lang="en-US" b="0" baseline="-25000"/>
              <a:t>t</a:t>
            </a:r>
            <a:r>
              <a:rPr lang="en-US" b="0"/>
              <a:t>) = {(D,</a:t>
            </a:r>
            <a:r>
              <a:rPr lang="en-US" b="0">
                <a:sym typeface="Symbol" pitchFamily="18" charset="2"/>
              </a:rPr>
              <a:t>)}, DC, |D|=k, {“snippet”, “overview”}</a:t>
            </a:r>
          </a:p>
          <a:p>
            <a:pPr lvl="1"/>
            <a:r>
              <a:rPr lang="en-US" b="0"/>
              <a:t>M= (</a:t>
            </a:r>
            <a:r>
              <a:rPr lang="en-US" b="0">
                <a:sym typeface="Symbol" pitchFamily="18" charset="2"/>
              </a:rPr>
              <a:t></a:t>
            </a:r>
            <a:r>
              <a:rPr lang="en-US" b="0" baseline="-25000">
                <a:sym typeface="Symbol" pitchFamily="18" charset="2"/>
              </a:rPr>
              <a:t>U</a:t>
            </a:r>
            <a:r>
              <a:rPr lang="en-US" b="0">
                <a:sym typeface="Symbol" pitchFamily="18" charset="2"/>
              </a:rPr>
              <a:t>, n), n{0,1} “topic is new to the user” </a:t>
            </a:r>
            <a:endParaRPr lang="en-US" b="0"/>
          </a:p>
          <a:p>
            <a:pPr lvl="1"/>
            <a:r>
              <a:rPr lang="en-US" b="0"/>
              <a:t>p(M|U,H,At,C)=p(</a:t>
            </a:r>
            <a:r>
              <a:rPr lang="en-US" b="0">
                <a:sym typeface="Symbol" pitchFamily="18" charset="2"/>
              </a:rPr>
              <a:t></a:t>
            </a:r>
            <a:r>
              <a:rPr lang="en-US" b="0" baseline="-25000">
                <a:sym typeface="Symbol" pitchFamily="18" charset="2"/>
              </a:rPr>
              <a:t>U</a:t>
            </a:r>
            <a:r>
              <a:rPr lang="en-US" b="0"/>
              <a:t>,n|Q,H), M*=(</a:t>
            </a:r>
            <a:r>
              <a:rPr lang="en-US" b="0">
                <a:sym typeface="Symbol" pitchFamily="18" charset="2"/>
              </a:rPr>
              <a:t>*, n*)</a:t>
            </a:r>
          </a:p>
        </p:txBody>
      </p:sp>
      <p:graphicFrame>
        <p:nvGraphicFramePr>
          <p:cNvPr id="715780" name="Object 4"/>
          <p:cNvGraphicFramePr>
            <a:graphicFrameLocks noChangeAspect="1"/>
          </p:cNvGraphicFramePr>
          <p:nvPr/>
        </p:nvGraphicFramePr>
        <p:xfrm>
          <a:off x="533400" y="3429000"/>
          <a:ext cx="4648200" cy="181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4" name="Equation" r:id="rId3" imgW="2374560" imgH="927000" progId="">
                  <p:embed/>
                </p:oleObj>
              </mc:Choice>
              <mc:Fallback>
                <p:oleObj name="Equation" r:id="rId3" imgW="2374560" imgH="927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429000"/>
                        <a:ext cx="4648200" cy="181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5782" name="Group 6"/>
          <p:cNvGraphicFramePr>
            <a:graphicFrameLocks noGrp="1"/>
          </p:cNvGraphicFramePr>
          <p:nvPr/>
        </p:nvGraphicFramePr>
        <p:xfrm>
          <a:off x="5486400" y="3586163"/>
          <a:ext cx="2971800" cy="1371600"/>
        </p:xfrm>
        <a:graphic>
          <a:graphicData uri="http://schemas.openxmlformats.org/drawingml/2006/table">
            <a:tbl>
              <a:tblPr/>
              <a:tblGrid>
                <a:gridCol w="1524000"/>
                <a:gridCol w="685800"/>
                <a:gridCol w="762000"/>
              </a:tblGrid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n*=1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n*=0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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i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=snippet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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i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=overview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45000"/>
                        </a:spcBef>
                        <a:spcAft>
                          <a:spcPct val="0"/>
                        </a:spcAft>
                        <a:buClrTx/>
                        <a:buSzPct val="16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15800" name="Object 24"/>
          <p:cNvGraphicFramePr>
            <a:graphicFrameLocks noChangeAspect="1"/>
          </p:cNvGraphicFramePr>
          <p:nvPr/>
        </p:nvGraphicFramePr>
        <p:xfrm>
          <a:off x="6477000" y="3128963"/>
          <a:ext cx="11430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5" name="Equation" r:id="rId5" imgW="583920" imgH="228600" progId="">
                  <p:embed/>
                </p:oleObj>
              </mc:Choice>
              <mc:Fallback>
                <p:oleObj name="Equation" r:id="rId5" imgW="583920" imgH="2286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128963"/>
                        <a:ext cx="11430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5806" name="Text Box 30"/>
          <p:cNvSpPr txBox="1">
            <a:spLocks noChangeArrowheads="1"/>
          </p:cNvSpPr>
          <p:nvPr/>
        </p:nvSpPr>
        <p:spPr bwMode="auto">
          <a:xfrm>
            <a:off x="1447800" y="5334000"/>
            <a:ext cx="6442075" cy="8223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/>
              <a:t>Task 1 = Estimating n*: p(n=1)</a:t>
            </a:r>
            <a:r>
              <a:rPr lang="en-US" b="1">
                <a:sym typeface="Symbol" pitchFamily="18" charset="2"/>
              </a:rPr>
              <a:t>p(Q|H)</a:t>
            </a:r>
          </a:p>
          <a:p>
            <a:pPr algn="l"/>
            <a:r>
              <a:rPr lang="en-US" b="1">
                <a:sym typeface="Symbol" pitchFamily="18" charset="2"/>
              </a:rPr>
              <a:t>Task 2 = Generating an overview summary 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Keynote, AIRS 2010, Taipei, Dec. 2, 2010  </a:t>
            </a:r>
            <a:endParaRPr lang="en-US"/>
          </a:p>
        </p:txBody>
      </p:sp>
      <p:sp>
        <p:nvSpPr>
          <p:cNvPr id="4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CA8E3-13F6-4A84-AC9C-F1CAC43E2AE9}" type="slidenum">
              <a:rPr lang="en-US"/>
              <a:pPr/>
              <a:t>52</a:t>
            </a:fld>
            <a:endParaRPr lang="en-US"/>
          </a:p>
          <a:p>
            <a:endParaRPr lang="en-US"/>
          </a:p>
        </p:txBody>
      </p:sp>
      <p:sp>
        <p:nvSpPr>
          <p:cNvPr id="648194" name="Text Box 2"/>
          <p:cNvSpPr txBox="1">
            <a:spLocks noChangeArrowheads="1"/>
          </p:cNvSpPr>
          <p:nvPr/>
        </p:nvSpPr>
        <p:spPr bwMode="auto">
          <a:xfrm>
            <a:off x="1143000" y="11430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 u="sng">
                <a:solidFill>
                  <a:srgbClr val="CC0000"/>
                </a:solidFill>
                <a:latin typeface="Arial" charset="0"/>
              </a:rPr>
              <a:t>General problem definition:</a:t>
            </a:r>
          </a:p>
        </p:txBody>
      </p:sp>
      <p:sp>
        <p:nvSpPr>
          <p:cNvPr id="648195" name="Rectangle 3"/>
          <p:cNvSpPr>
            <a:spLocks noChangeArrowheads="1"/>
          </p:cNvSpPr>
          <p:nvPr/>
        </p:nvSpPr>
        <p:spPr bwMode="auto">
          <a:xfrm>
            <a:off x="1371600" y="1600200"/>
            <a:ext cx="7924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buFont typeface="Wingdings" pitchFamily="2" charset="2"/>
              <a:buChar char="§"/>
            </a:pPr>
            <a:r>
              <a:rPr lang="en-US" sz="1800" b="1">
                <a:latin typeface="Arial" charset="0"/>
              </a:rPr>
              <a:t> Given a  text collection with time stamps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1800" b="1">
                <a:latin typeface="Arial" charset="0"/>
              </a:rPr>
              <a:t>  Extract a theme evolution graph 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sz="1800" b="1">
                <a:latin typeface="Arial" charset="0"/>
              </a:rPr>
              <a:t>  Model the life cycles of the most salient themes</a:t>
            </a:r>
            <a:endParaRPr lang="en-US" sz="1600" b="1">
              <a:latin typeface="Arial" charset="0"/>
            </a:endParaRPr>
          </a:p>
        </p:txBody>
      </p:sp>
      <p:sp>
        <p:nvSpPr>
          <p:cNvPr id="648212" name="Line 20"/>
          <p:cNvSpPr>
            <a:spLocks noChangeShapeType="1"/>
          </p:cNvSpPr>
          <p:nvPr/>
        </p:nvSpPr>
        <p:spPr bwMode="auto">
          <a:xfrm>
            <a:off x="1219200" y="1143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8213" name="Line 21"/>
          <p:cNvSpPr>
            <a:spLocks noChangeShapeType="1"/>
          </p:cNvSpPr>
          <p:nvPr/>
        </p:nvSpPr>
        <p:spPr bwMode="auto">
          <a:xfrm>
            <a:off x="1219200" y="2514600"/>
            <a:ext cx="678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8214" name="Line 22"/>
          <p:cNvSpPr>
            <a:spLocks noChangeShapeType="1"/>
          </p:cNvSpPr>
          <p:nvPr/>
        </p:nvSpPr>
        <p:spPr bwMode="auto">
          <a:xfrm>
            <a:off x="1219200" y="1143000"/>
            <a:ext cx="678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8215" name="Line 23"/>
          <p:cNvSpPr>
            <a:spLocks noChangeShapeType="1"/>
          </p:cNvSpPr>
          <p:nvPr/>
        </p:nvSpPr>
        <p:spPr bwMode="auto">
          <a:xfrm flipV="1">
            <a:off x="8001000" y="11430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8217" name="Rectangle 25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600" b="1">
                <a:solidFill>
                  <a:srgbClr val="CC0000"/>
                </a:solidFill>
                <a:latin typeface="Arial" charset="0"/>
              </a:rPr>
              <a:t>Temporal Theme Mining for </a:t>
            </a:r>
            <a:br>
              <a:rPr lang="en-US" sz="3600" b="1">
                <a:solidFill>
                  <a:srgbClr val="CC0000"/>
                </a:solidFill>
                <a:latin typeface="Arial" charset="0"/>
              </a:rPr>
            </a:br>
            <a:r>
              <a:rPr lang="en-US" sz="3600" b="1">
                <a:solidFill>
                  <a:srgbClr val="CC0000"/>
                </a:solidFill>
                <a:latin typeface="Arial" charset="0"/>
              </a:rPr>
              <a:t>Generating Overview News Summaries </a:t>
            </a:r>
          </a:p>
        </p:txBody>
      </p:sp>
      <p:sp>
        <p:nvSpPr>
          <p:cNvPr id="648219" name="Line 27"/>
          <p:cNvSpPr>
            <a:spLocks noChangeShapeType="1"/>
          </p:cNvSpPr>
          <p:nvPr/>
        </p:nvSpPr>
        <p:spPr bwMode="auto">
          <a:xfrm>
            <a:off x="838200" y="2971800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8220" name="Text Box 28"/>
          <p:cNvSpPr txBox="1">
            <a:spLocks noChangeArrowheads="1"/>
          </p:cNvSpPr>
          <p:nvPr/>
        </p:nvSpPr>
        <p:spPr bwMode="auto">
          <a:xfrm>
            <a:off x="3881438" y="2663825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Time</a:t>
            </a:r>
          </a:p>
        </p:txBody>
      </p:sp>
      <p:sp>
        <p:nvSpPr>
          <p:cNvPr id="648221" name="Rectangle 29"/>
          <p:cNvSpPr>
            <a:spLocks noChangeArrowheads="1"/>
          </p:cNvSpPr>
          <p:nvPr/>
        </p:nvSpPr>
        <p:spPr bwMode="auto">
          <a:xfrm>
            <a:off x="1219200" y="3581400"/>
            <a:ext cx="1066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8222" name="Text Box 30"/>
          <p:cNvSpPr txBox="1">
            <a:spLocks noChangeArrowheads="1"/>
          </p:cNvSpPr>
          <p:nvPr/>
        </p:nvSpPr>
        <p:spPr bwMode="auto">
          <a:xfrm>
            <a:off x="1196975" y="3565525"/>
            <a:ext cx="1120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Theme1.1</a:t>
            </a:r>
          </a:p>
        </p:txBody>
      </p:sp>
      <p:sp>
        <p:nvSpPr>
          <p:cNvPr id="648223" name="Text Box 31"/>
          <p:cNvSpPr txBox="1">
            <a:spLocks noChangeArrowheads="1"/>
          </p:cNvSpPr>
          <p:nvPr/>
        </p:nvSpPr>
        <p:spPr bwMode="auto">
          <a:xfrm>
            <a:off x="1589088" y="2968625"/>
            <a:ext cx="407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T</a:t>
            </a:r>
            <a:r>
              <a:rPr lang="en-US" sz="1800" b="1" baseline="-25000"/>
              <a:t>1</a:t>
            </a:r>
          </a:p>
        </p:txBody>
      </p:sp>
      <p:sp>
        <p:nvSpPr>
          <p:cNvPr id="648224" name="Text Box 32"/>
          <p:cNvSpPr txBox="1">
            <a:spLocks noChangeArrowheads="1"/>
          </p:cNvSpPr>
          <p:nvPr/>
        </p:nvSpPr>
        <p:spPr bwMode="auto">
          <a:xfrm>
            <a:off x="3135313" y="2968625"/>
            <a:ext cx="407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T</a:t>
            </a:r>
            <a:r>
              <a:rPr lang="en-US" sz="1800" b="1" baseline="-25000"/>
              <a:t>2</a:t>
            </a:r>
          </a:p>
        </p:txBody>
      </p:sp>
      <p:sp>
        <p:nvSpPr>
          <p:cNvPr id="648225" name="Text Box 33"/>
          <p:cNvSpPr txBox="1">
            <a:spLocks noChangeArrowheads="1"/>
          </p:cNvSpPr>
          <p:nvPr/>
        </p:nvSpPr>
        <p:spPr bwMode="auto">
          <a:xfrm>
            <a:off x="6965950" y="3044825"/>
            <a:ext cx="417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T</a:t>
            </a:r>
            <a:r>
              <a:rPr lang="en-US" sz="1800" b="1" baseline="-25000"/>
              <a:t>n</a:t>
            </a:r>
          </a:p>
        </p:txBody>
      </p:sp>
      <p:sp>
        <p:nvSpPr>
          <p:cNvPr id="648226" name="Text Box 34"/>
          <p:cNvSpPr txBox="1">
            <a:spLocks noChangeArrowheads="1"/>
          </p:cNvSpPr>
          <p:nvPr/>
        </p:nvSpPr>
        <p:spPr bwMode="auto">
          <a:xfrm>
            <a:off x="4806950" y="2932113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/>
              <a:t>…</a:t>
            </a:r>
          </a:p>
        </p:txBody>
      </p:sp>
      <p:sp>
        <p:nvSpPr>
          <p:cNvPr id="648227" name="Rectangle 35"/>
          <p:cNvSpPr>
            <a:spLocks noChangeArrowheads="1"/>
          </p:cNvSpPr>
          <p:nvPr/>
        </p:nvSpPr>
        <p:spPr bwMode="auto">
          <a:xfrm>
            <a:off x="1187450" y="4130675"/>
            <a:ext cx="1066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8228" name="Text Box 36"/>
          <p:cNvSpPr txBox="1">
            <a:spLocks noChangeArrowheads="1"/>
          </p:cNvSpPr>
          <p:nvPr/>
        </p:nvSpPr>
        <p:spPr bwMode="auto">
          <a:xfrm>
            <a:off x="1165225" y="4114800"/>
            <a:ext cx="1120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Theme1.2</a:t>
            </a:r>
          </a:p>
        </p:txBody>
      </p:sp>
      <p:sp>
        <p:nvSpPr>
          <p:cNvPr id="648229" name="Text Box 37"/>
          <p:cNvSpPr txBox="1">
            <a:spLocks noChangeArrowheads="1"/>
          </p:cNvSpPr>
          <p:nvPr/>
        </p:nvSpPr>
        <p:spPr bwMode="auto">
          <a:xfrm>
            <a:off x="1371600" y="4038600"/>
            <a:ext cx="7937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/>
              <a:t>…</a:t>
            </a:r>
          </a:p>
        </p:txBody>
      </p:sp>
      <p:sp>
        <p:nvSpPr>
          <p:cNvPr id="648230" name="Rectangle 38"/>
          <p:cNvSpPr>
            <a:spLocks noChangeArrowheads="1"/>
          </p:cNvSpPr>
          <p:nvPr/>
        </p:nvSpPr>
        <p:spPr bwMode="auto">
          <a:xfrm>
            <a:off x="2819400" y="3581400"/>
            <a:ext cx="1066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8231" name="Text Box 39"/>
          <p:cNvSpPr txBox="1">
            <a:spLocks noChangeArrowheads="1"/>
          </p:cNvSpPr>
          <p:nvPr/>
        </p:nvSpPr>
        <p:spPr bwMode="auto">
          <a:xfrm>
            <a:off x="2797175" y="3565525"/>
            <a:ext cx="1120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Theme2.1</a:t>
            </a:r>
          </a:p>
        </p:txBody>
      </p:sp>
      <p:sp>
        <p:nvSpPr>
          <p:cNvPr id="648232" name="Rectangle 40"/>
          <p:cNvSpPr>
            <a:spLocks noChangeArrowheads="1"/>
          </p:cNvSpPr>
          <p:nvPr/>
        </p:nvSpPr>
        <p:spPr bwMode="auto">
          <a:xfrm>
            <a:off x="2787650" y="4130675"/>
            <a:ext cx="1066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8233" name="Text Box 41"/>
          <p:cNvSpPr txBox="1">
            <a:spLocks noChangeArrowheads="1"/>
          </p:cNvSpPr>
          <p:nvPr/>
        </p:nvSpPr>
        <p:spPr bwMode="auto">
          <a:xfrm>
            <a:off x="2765425" y="4114800"/>
            <a:ext cx="1120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Theme2.2</a:t>
            </a:r>
          </a:p>
        </p:txBody>
      </p:sp>
      <p:sp>
        <p:nvSpPr>
          <p:cNvPr id="648234" name="Text Box 42"/>
          <p:cNvSpPr txBox="1">
            <a:spLocks noChangeArrowheads="1"/>
          </p:cNvSpPr>
          <p:nvPr/>
        </p:nvSpPr>
        <p:spPr bwMode="auto">
          <a:xfrm>
            <a:off x="2971800" y="4038600"/>
            <a:ext cx="7937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/>
              <a:t>…</a:t>
            </a:r>
          </a:p>
        </p:txBody>
      </p:sp>
      <p:sp>
        <p:nvSpPr>
          <p:cNvPr id="648235" name="AutoShape 43"/>
          <p:cNvSpPr>
            <a:spLocks noChangeArrowheads="1"/>
          </p:cNvSpPr>
          <p:nvPr/>
        </p:nvSpPr>
        <p:spPr bwMode="auto">
          <a:xfrm>
            <a:off x="2362200" y="3733800"/>
            <a:ext cx="381000" cy="104775"/>
          </a:xfrm>
          <a:prstGeom prst="rightArrow">
            <a:avLst>
              <a:gd name="adj1" fmla="val 50000"/>
              <a:gd name="adj2" fmla="val 9090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8236" name="AutoShape 44"/>
          <p:cNvSpPr>
            <a:spLocks noChangeArrowheads="1"/>
          </p:cNvSpPr>
          <p:nvPr/>
        </p:nvSpPr>
        <p:spPr bwMode="auto">
          <a:xfrm rot="1172199" flipV="1">
            <a:off x="3859213" y="3984625"/>
            <a:ext cx="677862" cy="74613"/>
          </a:xfrm>
          <a:prstGeom prst="rightArrow">
            <a:avLst>
              <a:gd name="adj1" fmla="val 50000"/>
              <a:gd name="adj2" fmla="val 2271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8237" name="AutoShape 45"/>
          <p:cNvSpPr>
            <a:spLocks noChangeArrowheads="1"/>
          </p:cNvSpPr>
          <p:nvPr/>
        </p:nvSpPr>
        <p:spPr bwMode="auto">
          <a:xfrm>
            <a:off x="4038600" y="4238625"/>
            <a:ext cx="381000" cy="104775"/>
          </a:xfrm>
          <a:prstGeom prst="rightArrow">
            <a:avLst>
              <a:gd name="adj1" fmla="val 50000"/>
              <a:gd name="adj2" fmla="val 9090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8238" name="Rectangle 46"/>
          <p:cNvSpPr>
            <a:spLocks noChangeArrowheads="1"/>
          </p:cNvSpPr>
          <p:nvPr/>
        </p:nvSpPr>
        <p:spPr bwMode="auto">
          <a:xfrm>
            <a:off x="4616450" y="3581400"/>
            <a:ext cx="1066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8239" name="Text Box 47"/>
          <p:cNvSpPr txBox="1">
            <a:spLocks noChangeArrowheads="1"/>
          </p:cNvSpPr>
          <p:nvPr/>
        </p:nvSpPr>
        <p:spPr bwMode="auto">
          <a:xfrm>
            <a:off x="4594225" y="3565525"/>
            <a:ext cx="1120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Theme3.1</a:t>
            </a:r>
          </a:p>
        </p:txBody>
      </p:sp>
      <p:sp>
        <p:nvSpPr>
          <p:cNvPr id="648240" name="Rectangle 48"/>
          <p:cNvSpPr>
            <a:spLocks noChangeArrowheads="1"/>
          </p:cNvSpPr>
          <p:nvPr/>
        </p:nvSpPr>
        <p:spPr bwMode="auto">
          <a:xfrm>
            <a:off x="4584700" y="4130675"/>
            <a:ext cx="1066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8241" name="Text Box 49"/>
          <p:cNvSpPr txBox="1">
            <a:spLocks noChangeArrowheads="1"/>
          </p:cNvSpPr>
          <p:nvPr/>
        </p:nvSpPr>
        <p:spPr bwMode="auto">
          <a:xfrm>
            <a:off x="4562475" y="4114800"/>
            <a:ext cx="1120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Theme3.2</a:t>
            </a:r>
          </a:p>
        </p:txBody>
      </p:sp>
      <p:sp>
        <p:nvSpPr>
          <p:cNvPr id="648242" name="Text Box 50"/>
          <p:cNvSpPr txBox="1">
            <a:spLocks noChangeArrowheads="1"/>
          </p:cNvSpPr>
          <p:nvPr/>
        </p:nvSpPr>
        <p:spPr bwMode="auto">
          <a:xfrm>
            <a:off x="4724400" y="4038600"/>
            <a:ext cx="7937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/>
              <a:t>…</a:t>
            </a:r>
          </a:p>
        </p:txBody>
      </p:sp>
      <p:sp>
        <p:nvSpPr>
          <p:cNvPr id="648243" name="Text Box 51"/>
          <p:cNvSpPr txBox="1">
            <a:spLocks noChangeArrowheads="1"/>
          </p:cNvSpPr>
          <p:nvPr/>
        </p:nvSpPr>
        <p:spPr bwMode="auto">
          <a:xfrm>
            <a:off x="6629400" y="3200400"/>
            <a:ext cx="7937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/>
              <a:t>…</a:t>
            </a:r>
          </a:p>
        </p:txBody>
      </p:sp>
      <p:sp>
        <p:nvSpPr>
          <p:cNvPr id="648244" name="Line 52"/>
          <p:cNvSpPr>
            <a:spLocks noChangeShapeType="1"/>
          </p:cNvSpPr>
          <p:nvPr/>
        </p:nvSpPr>
        <p:spPr bwMode="auto">
          <a:xfrm flipV="1">
            <a:off x="2849563" y="50292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8245" name="Line 53"/>
          <p:cNvSpPr>
            <a:spLocks noChangeShapeType="1"/>
          </p:cNvSpPr>
          <p:nvPr/>
        </p:nvSpPr>
        <p:spPr bwMode="auto">
          <a:xfrm>
            <a:off x="2849563" y="61722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8246" name="Text Box 54"/>
          <p:cNvSpPr txBox="1">
            <a:spLocks noChangeArrowheads="1"/>
          </p:cNvSpPr>
          <p:nvPr/>
        </p:nvSpPr>
        <p:spPr bwMode="auto">
          <a:xfrm>
            <a:off x="2965450" y="6172200"/>
            <a:ext cx="2801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T</a:t>
            </a:r>
            <a:r>
              <a:rPr lang="en-US" sz="1400" b="1" baseline="-25000"/>
              <a:t>1</a:t>
            </a:r>
            <a:r>
              <a:rPr lang="en-US" sz="1400" b="1"/>
              <a:t>   T</a:t>
            </a:r>
            <a:r>
              <a:rPr lang="en-US" sz="1400" b="1" baseline="-25000"/>
              <a:t>2</a:t>
            </a:r>
            <a:r>
              <a:rPr lang="en-US" sz="1400" b="1"/>
              <a:t>  …                                  T</a:t>
            </a:r>
            <a:r>
              <a:rPr lang="en-US" sz="1400" b="1" baseline="-25000"/>
              <a:t>n</a:t>
            </a:r>
          </a:p>
        </p:txBody>
      </p:sp>
      <p:sp>
        <p:nvSpPr>
          <p:cNvPr id="648247" name="Freeform 55"/>
          <p:cNvSpPr>
            <a:spLocks/>
          </p:cNvSpPr>
          <p:nvPr/>
        </p:nvSpPr>
        <p:spPr bwMode="auto">
          <a:xfrm>
            <a:off x="3078163" y="5461000"/>
            <a:ext cx="2209800" cy="635000"/>
          </a:xfrm>
          <a:custGeom>
            <a:avLst/>
            <a:gdLst/>
            <a:ahLst/>
            <a:cxnLst>
              <a:cxn ang="0">
                <a:pos x="0" y="256"/>
              </a:cxn>
              <a:cxn ang="0">
                <a:pos x="288" y="16"/>
              </a:cxn>
              <a:cxn ang="0">
                <a:pos x="768" y="160"/>
              </a:cxn>
              <a:cxn ang="0">
                <a:pos x="1056" y="352"/>
              </a:cxn>
              <a:cxn ang="0">
                <a:pos x="1392" y="400"/>
              </a:cxn>
            </a:cxnLst>
            <a:rect l="0" t="0" r="r" b="b"/>
            <a:pathLst>
              <a:path w="1392" h="400">
                <a:moveTo>
                  <a:pt x="0" y="256"/>
                </a:moveTo>
                <a:cubicBezTo>
                  <a:pt x="80" y="144"/>
                  <a:pt x="160" y="32"/>
                  <a:pt x="288" y="16"/>
                </a:cubicBezTo>
                <a:cubicBezTo>
                  <a:pt x="416" y="0"/>
                  <a:pt x="640" y="104"/>
                  <a:pt x="768" y="160"/>
                </a:cubicBezTo>
                <a:cubicBezTo>
                  <a:pt x="896" y="216"/>
                  <a:pt x="952" y="312"/>
                  <a:pt x="1056" y="352"/>
                </a:cubicBezTo>
                <a:cubicBezTo>
                  <a:pt x="1160" y="392"/>
                  <a:pt x="1276" y="396"/>
                  <a:pt x="1392" y="4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8248" name="Freeform 56"/>
          <p:cNvSpPr>
            <a:spLocks/>
          </p:cNvSpPr>
          <p:nvPr/>
        </p:nvSpPr>
        <p:spPr bwMode="auto">
          <a:xfrm>
            <a:off x="3078163" y="5334000"/>
            <a:ext cx="2209800" cy="685800"/>
          </a:xfrm>
          <a:custGeom>
            <a:avLst/>
            <a:gdLst/>
            <a:ahLst/>
            <a:cxnLst>
              <a:cxn ang="0">
                <a:pos x="0" y="432"/>
              </a:cxn>
              <a:cxn ang="0">
                <a:pos x="384" y="384"/>
              </a:cxn>
              <a:cxn ang="0">
                <a:pos x="1008" y="144"/>
              </a:cxn>
              <a:cxn ang="0">
                <a:pos x="1392" y="0"/>
              </a:cxn>
            </a:cxnLst>
            <a:rect l="0" t="0" r="r" b="b"/>
            <a:pathLst>
              <a:path w="1392" h="432">
                <a:moveTo>
                  <a:pt x="0" y="432"/>
                </a:moveTo>
                <a:cubicBezTo>
                  <a:pt x="108" y="432"/>
                  <a:pt x="216" y="432"/>
                  <a:pt x="384" y="384"/>
                </a:cubicBezTo>
                <a:cubicBezTo>
                  <a:pt x="552" y="336"/>
                  <a:pt x="840" y="208"/>
                  <a:pt x="1008" y="144"/>
                </a:cubicBezTo>
                <a:cubicBezTo>
                  <a:pt x="1176" y="80"/>
                  <a:pt x="1284" y="40"/>
                  <a:pt x="139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8249" name="Text Box 57"/>
          <p:cNvSpPr txBox="1">
            <a:spLocks noChangeArrowheads="1"/>
          </p:cNvSpPr>
          <p:nvPr/>
        </p:nvSpPr>
        <p:spPr bwMode="auto">
          <a:xfrm rot="-2164378">
            <a:off x="2679700" y="5378450"/>
            <a:ext cx="1041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Theme A</a:t>
            </a:r>
          </a:p>
        </p:txBody>
      </p:sp>
      <p:sp>
        <p:nvSpPr>
          <p:cNvPr id="648250" name="Text Box 58"/>
          <p:cNvSpPr txBox="1">
            <a:spLocks noChangeArrowheads="1"/>
          </p:cNvSpPr>
          <p:nvPr/>
        </p:nvSpPr>
        <p:spPr bwMode="auto">
          <a:xfrm rot="-1155502">
            <a:off x="4567238" y="5378450"/>
            <a:ext cx="1041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Theme B</a:t>
            </a:r>
          </a:p>
        </p:txBody>
      </p:sp>
      <p:sp>
        <p:nvSpPr>
          <p:cNvPr id="648251" name="Text Box 59"/>
          <p:cNvSpPr txBox="1">
            <a:spLocks noChangeArrowheads="1"/>
          </p:cNvSpPr>
          <p:nvPr/>
        </p:nvSpPr>
        <p:spPr bwMode="auto">
          <a:xfrm>
            <a:off x="5945188" y="5610225"/>
            <a:ext cx="2284412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Theme life cycles</a:t>
            </a:r>
          </a:p>
        </p:txBody>
      </p:sp>
      <p:sp>
        <p:nvSpPr>
          <p:cNvPr id="648252" name="Text Box 60"/>
          <p:cNvSpPr txBox="1">
            <a:spLocks noChangeArrowheads="1"/>
          </p:cNvSpPr>
          <p:nvPr/>
        </p:nvSpPr>
        <p:spPr bwMode="auto">
          <a:xfrm>
            <a:off x="5943600" y="4010025"/>
            <a:ext cx="297815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/>
              <a:t>Theme evolution graph</a:t>
            </a:r>
          </a:p>
        </p:txBody>
      </p:sp>
      <p:sp>
        <p:nvSpPr>
          <p:cNvPr id="648253" name="AutoShape 61"/>
          <p:cNvSpPr>
            <a:spLocks noChangeArrowheads="1"/>
          </p:cNvSpPr>
          <p:nvPr/>
        </p:nvSpPr>
        <p:spPr bwMode="auto">
          <a:xfrm>
            <a:off x="990600" y="3429000"/>
            <a:ext cx="4876800" cy="1447800"/>
          </a:xfrm>
          <a:prstGeom prst="flowChartAlternateProcess">
            <a:avLst/>
          </a:prstGeom>
          <a:noFill/>
          <a:ln w="38100">
            <a:solidFill>
              <a:srgbClr val="00808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Keynote, AIRS 2010, Taipei, Dec. 2, 2010  </a:t>
            </a:r>
            <a:endParaRPr lang="en-US"/>
          </a:p>
        </p:txBody>
      </p:sp>
      <p:sp>
        <p:nvSpPr>
          <p:cNvPr id="1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896A8-056C-431C-B565-FEB6AD75F198}" type="slidenum">
              <a:rPr lang="en-US"/>
              <a:pPr/>
              <a:t>53</a:t>
            </a:fld>
            <a:endParaRPr lang="en-US"/>
          </a:p>
          <a:p>
            <a:endParaRPr lang="en-US"/>
          </a:p>
        </p:txBody>
      </p:sp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A Topic Modeling Approach </a:t>
            </a:r>
            <a:r>
              <a:rPr lang="en-US" altLang="zh-CN" sz="2000" dirty="0" smtClean="0">
                <a:ea typeface="宋体" pitchFamily="2" charset="-122"/>
              </a:rPr>
              <a:t>[Mei &amp; </a:t>
            </a:r>
            <a:r>
              <a:rPr lang="en-US" altLang="zh-CN" sz="2000" dirty="0" err="1" smtClean="0">
                <a:ea typeface="宋体" pitchFamily="2" charset="-122"/>
              </a:rPr>
              <a:t>Zhai</a:t>
            </a:r>
            <a:r>
              <a:rPr lang="en-US" altLang="zh-CN" sz="2000" dirty="0" smtClean="0">
                <a:ea typeface="宋体" pitchFamily="2" charset="-122"/>
              </a:rPr>
              <a:t> 06]</a:t>
            </a:r>
            <a:endParaRPr lang="en-US" altLang="zh-CN" sz="2000" dirty="0">
              <a:ea typeface="宋体" pitchFamily="2" charset="-122"/>
            </a:endParaRPr>
          </a:p>
        </p:txBody>
      </p:sp>
      <p:sp>
        <p:nvSpPr>
          <p:cNvPr id="615427" name="AutoShape 3"/>
          <p:cNvSpPr>
            <a:spLocks noChangeArrowheads="1"/>
          </p:cNvSpPr>
          <p:nvPr/>
        </p:nvSpPr>
        <p:spPr bwMode="auto">
          <a:xfrm>
            <a:off x="2971800" y="5681663"/>
            <a:ext cx="3048000" cy="276225"/>
          </a:xfrm>
          <a:prstGeom prst="parallelogram">
            <a:avLst>
              <a:gd name="adj" fmla="val 275862"/>
            </a:avLst>
          </a:prstGeom>
          <a:solidFill>
            <a:srgbClr val="ED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428" name="Line 4"/>
          <p:cNvSpPr>
            <a:spLocks noChangeShapeType="1"/>
          </p:cNvSpPr>
          <p:nvPr/>
        </p:nvSpPr>
        <p:spPr bwMode="auto">
          <a:xfrm>
            <a:off x="1676400" y="1533525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429" name="Text Box 5"/>
          <p:cNvSpPr txBox="1">
            <a:spLocks noChangeArrowheads="1"/>
          </p:cNvSpPr>
          <p:nvPr/>
        </p:nvSpPr>
        <p:spPr bwMode="auto">
          <a:xfrm>
            <a:off x="4267200" y="133985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zh-CN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t</a:t>
            </a:r>
          </a:p>
        </p:txBody>
      </p:sp>
      <p:sp>
        <p:nvSpPr>
          <p:cNvPr id="615430" name="Line 6"/>
          <p:cNvSpPr>
            <a:spLocks noChangeShapeType="1"/>
          </p:cNvSpPr>
          <p:nvPr/>
        </p:nvSpPr>
        <p:spPr bwMode="auto">
          <a:xfrm>
            <a:off x="2209800" y="1811338"/>
            <a:ext cx="381000" cy="68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431" name="Line 7"/>
          <p:cNvSpPr>
            <a:spLocks noChangeShapeType="1"/>
          </p:cNvSpPr>
          <p:nvPr/>
        </p:nvSpPr>
        <p:spPr bwMode="auto">
          <a:xfrm flipV="1">
            <a:off x="2209800" y="1949450"/>
            <a:ext cx="381000" cy="138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432" name="Line 8"/>
          <p:cNvSpPr>
            <a:spLocks noChangeShapeType="1"/>
          </p:cNvSpPr>
          <p:nvPr/>
        </p:nvSpPr>
        <p:spPr bwMode="auto">
          <a:xfrm>
            <a:off x="2209800" y="243363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433" name="Line 9"/>
          <p:cNvSpPr>
            <a:spLocks noChangeShapeType="1"/>
          </p:cNvSpPr>
          <p:nvPr/>
        </p:nvSpPr>
        <p:spPr bwMode="auto">
          <a:xfrm flipV="1">
            <a:off x="3048000" y="2155825"/>
            <a:ext cx="457200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434" name="Line 10"/>
          <p:cNvSpPr>
            <a:spLocks noChangeShapeType="1"/>
          </p:cNvSpPr>
          <p:nvPr/>
        </p:nvSpPr>
        <p:spPr bwMode="auto">
          <a:xfrm>
            <a:off x="3048000" y="1949450"/>
            <a:ext cx="457200" cy="138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435" name="Line 11"/>
          <p:cNvSpPr>
            <a:spLocks noChangeShapeType="1"/>
          </p:cNvSpPr>
          <p:nvPr/>
        </p:nvSpPr>
        <p:spPr bwMode="auto">
          <a:xfrm flipV="1">
            <a:off x="2971800" y="1811338"/>
            <a:ext cx="533400" cy="344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436" name="Oval 12"/>
          <p:cNvSpPr>
            <a:spLocks noChangeArrowheads="1"/>
          </p:cNvSpPr>
          <p:nvPr/>
        </p:nvSpPr>
        <p:spPr bwMode="auto">
          <a:xfrm>
            <a:off x="1752600" y="1671638"/>
            <a:ext cx="457200" cy="207962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zh-CN" sz="1800">
                <a:latin typeface="Arial" charset="0"/>
                <a:ea typeface="宋体" pitchFamily="2" charset="-122"/>
                <a:sym typeface="Symbol" pitchFamily="18" charset="2"/>
              </a:rPr>
              <a:t></a:t>
            </a:r>
            <a:r>
              <a:rPr lang="en-US" altLang="zh-CN" sz="1800" baseline="-25000">
                <a:latin typeface="Arial" charset="0"/>
                <a:ea typeface="宋体" pitchFamily="2" charset="-122"/>
                <a:sym typeface="Symbol" pitchFamily="18" charset="2"/>
              </a:rPr>
              <a:t>11</a:t>
            </a:r>
          </a:p>
        </p:txBody>
      </p:sp>
      <p:sp>
        <p:nvSpPr>
          <p:cNvPr id="615437" name="Oval 13"/>
          <p:cNvSpPr>
            <a:spLocks noChangeArrowheads="1"/>
          </p:cNvSpPr>
          <p:nvPr/>
        </p:nvSpPr>
        <p:spPr bwMode="auto">
          <a:xfrm>
            <a:off x="1752600" y="2017713"/>
            <a:ext cx="457200" cy="207962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zh-CN" sz="1800">
                <a:latin typeface="Arial" charset="0"/>
                <a:ea typeface="宋体" pitchFamily="2" charset="-122"/>
                <a:sym typeface="Symbol" pitchFamily="18" charset="2"/>
              </a:rPr>
              <a:t></a:t>
            </a:r>
            <a:r>
              <a:rPr lang="en-US" altLang="zh-CN" sz="1800" baseline="-25000">
                <a:latin typeface="Arial" charset="0"/>
                <a:ea typeface="宋体" pitchFamily="2" charset="-122"/>
                <a:sym typeface="Symbol" pitchFamily="18" charset="2"/>
              </a:rPr>
              <a:t>12</a:t>
            </a:r>
          </a:p>
        </p:txBody>
      </p:sp>
      <p:sp>
        <p:nvSpPr>
          <p:cNvPr id="615438" name="Oval 14"/>
          <p:cNvSpPr>
            <a:spLocks noChangeArrowheads="1"/>
          </p:cNvSpPr>
          <p:nvPr/>
        </p:nvSpPr>
        <p:spPr bwMode="auto">
          <a:xfrm>
            <a:off x="1752600" y="2363788"/>
            <a:ext cx="457200" cy="207962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zh-CN" sz="1800">
                <a:latin typeface="Arial" charset="0"/>
                <a:ea typeface="宋体" pitchFamily="2" charset="-122"/>
                <a:sym typeface="Symbol" pitchFamily="18" charset="2"/>
              </a:rPr>
              <a:t></a:t>
            </a:r>
            <a:r>
              <a:rPr lang="en-US" altLang="zh-CN" sz="1800" baseline="-25000">
                <a:latin typeface="Arial" charset="0"/>
                <a:ea typeface="宋体" pitchFamily="2" charset="-122"/>
                <a:sym typeface="Symbol" pitchFamily="18" charset="2"/>
              </a:rPr>
              <a:t>13</a:t>
            </a:r>
            <a:endParaRPr lang="en-US" altLang="zh-CN" sz="1800" b="1" baseline="-250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615439" name="Oval 15"/>
          <p:cNvSpPr>
            <a:spLocks noChangeArrowheads="1"/>
          </p:cNvSpPr>
          <p:nvPr/>
        </p:nvSpPr>
        <p:spPr bwMode="auto">
          <a:xfrm>
            <a:off x="2590800" y="1811338"/>
            <a:ext cx="457200" cy="206375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zh-CN" sz="1800">
                <a:latin typeface="Arial" charset="0"/>
                <a:ea typeface="宋体" pitchFamily="2" charset="-122"/>
                <a:sym typeface="Symbol" pitchFamily="18" charset="2"/>
              </a:rPr>
              <a:t></a:t>
            </a:r>
            <a:r>
              <a:rPr lang="en-US" altLang="zh-CN" sz="1800" baseline="-25000">
                <a:latin typeface="Arial" charset="0"/>
                <a:ea typeface="宋体" pitchFamily="2" charset="-122"/>
                <a:sym typeface="Symbol" pitchFamily="18" charset="2"/>
              </a:rPr>
              <a:t>21</a:t>
            </a:r>
          </a:p>
        </p:txBody>
      </p:sp>
      <p:sp>
        <p:nvSpPr>
          <p:cNvPr id="615440" name="Oval 16"/>
          <p:cNvSpPr>
            <a:spLocks noChangeArrowheads="1"/>
          </p:cNvSpPr>
          <p:nvPr/>
        </p:nvSpPr>
        <p:spPr bwMode="auto">
          <a:xfrm>
            <a:off x="2590800" y="2155825"/>
            <a:ext cx="457200" cy="207963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zh-CN" sz="1800">
                <a:solidFill>
                  <a:schemeClr val="bg1"/>
                </a:solidFill>
                <a:latin typeface="Arial" charset="0"/>
                <a:ea typeface="宋体" pitchFamily="2" charset="-122"/>
                <a:sym typeface="Symbol" pitchFamily="18" charset="2"/>
              </a:rPr>
              <a:t></a:t>
            </a:r>
            <a:r>
              <a:rPr lang="en-US" altLang="zh-CN" sz="1800" baseline="-25000">
                <a:solidFill>
                  <a:schemeClr val="bg1"/>
                </a:solidFill>
                <a:latin typeface="Arial" charset="0"/>
                <a:ea typeface="宋体" pitchFamily="2" charset="-122"/>
                <a:sym typeface="Symbol" pitchFamily="18" charset="2"/>
              </a:rPr>
              <a:t>22</a:t>
            </a:r>
          </a:p>
        </p:txBody>
      </p:sp>
      <p:sp>
        <p:nvSpPr>
          <p:cNvPr id="615441" name="Oval 17"/>
          <p:cNvSpPr>
            <a:spLocks noChangeArrowheads="1"/>
          </p:cNvSpPr>
          <p:nvPr/>
        </p:nvSpPr>
        <p:spPr bwMode="auto">
          <a:xfrm>
            <a:off x="3505200" y="1671638"/>
            <a:ext cx="457200" cy="207962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zh-CN" sz="1800">
                <a:latin typeface="Arial" charset="0"/>
                <a:ea typeface="宋体" pitchFamily="2" charset="-122"/>
                <a:sym typeface="Symbol" pitchFamily="18" charset="2"/>
              </a:rPr>
              <a:t></a:t>
            </a:r>
            <a:r>
              <a:rPr lang="en-US" altLang="zh-CN" sz="1800" baseline="-25000">
                <a:latin typeface="Arial" charset="0"/>
                <a:ea typeface="宋体" pitchFamily="2" charset="-122"/>
                <a:sym typeface="Symbol" pitchFamily="18" charset="2"/>
              </a:rPr>
              <a:t>31</a:t>
            </a:r>
          </a:p>
        </p:txBody>
      </p:sp>
      <p:sp>
        <p:nvSpPr>
          <p:cNvPr id="615442" name="Oval 18"/>
          <p:cNvSpPr>
            <a:spLocks noChangeArrowheads="1"/>
          </p:cNvSpPr>
          <p:nvPr/>
        </p:nvSpPr>
        <p:spPr bwMode="auto">
          <a:xfrm>
            <a:off x="3505200" y="2363788"/>
            <a:ext cx="457200" cy="207962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zh-CN" sz="1800">
                <a:latin typeface="Arial" charset="0"/>
                <a:ea typeface="宋体" pitchFamily="2" charset="-122"/>
                <a:sym typeface="Symbol" pitchFamily="18" charset="2"/>
              </a:rPr>
              <a:t></a:t>
            </a:r>
            <a:r>
              <a:rPr lang="en-US" altLang="zh-CN" sz="1800" baseline="-25000">
                <a:latin typeface="Arial" charset="0"/>
                <a:ea typeface="宋体" pitchFamily="2" charset="-122"/>
                <a:sym typeface="Symbol" pitchFamily="18" charset="2"/>
              </a:rPr>
              <a:t>3k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4437063"/>
            <a:ext cx="4572000" cy="1176337"/>
            <a:chOff x="0" y="2795"/>
            <a:chExt cx="2880" cy="741"/>
          </a:xfrm>
        </p:grpSpPr>
        <p:sp>
          <p:nvSpPr>
            <p:cNvPr id="615444" name="AutoShape 20"/>
            <p:cNvSpPr>
              <a:spLocks noChangeArrowheads="1"/>
            </p:cNvSpPr>
            <p:nvPr/>
          </p:nvSpPr>
          <p:spPr bwMode="auto">
            <a:xfrm>
              <a:off x="1008" y="2883"/>
              <a:ext cx="1872" cy="348"/>
            </a:xfrm>
            <a:prstGeom prst="parallelogram">
              <a:avLst>
                <a:gd name="adj" fmla="val 134483"/>
              </a:avLst>
            </a:prstGeom>
            <a:solidFill>
              <a:srgbClr val="ED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45" name="Line 21"/>
            <p:cNvSpPr>
              <a:spLocks noChangeShapeType="1"/>
            </p:cNvSpPr>
            <p:nvPr/>
          </p:nvSpPr>
          <p:spPr bwMode="auto">
            <a:xfrm flipH="1">
              <a:off x="1200" y="2795"/>
              <a:ext cx="624" cy="4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446" name="Line 22"/>
            <p:cNvSpPr>
              <a:spLocks noChangeShapeType="1"/>
            </p:cNvSpPr>
            <p:nvPr/>
          </p:nvSpPr>
          <p:spPr bwMode="auto">
            <a:xfrm flipH="1">
              <a:off x="1440" y="2795"/>
              <a:ext cx="624" cy="4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447" name="Line 23"/>
            <p:cNvSpPr>
              <a:spLocks noChangeShapeType="1"/>
            </p:cNvSpPr>
            <p:nvPr/>
          </p:nvSpPr>
          <p:spPr bwMode="auto">
            <a:xfrm flipH="1">
              <a:off x="1680" y="2795"/>
              <a:ext cx="624" cy="4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448" name="Line 24"/>
            <p:cNvSpPr>
              <a:spLocks noChangeShapeType="1"/>
            </p:cNvSpPr>
            <p:nvPr/>
          </p:nvSpPr>
          <p:spPr bwMode="auto">
            <a:xfrm flipH="1">
              <a:off x="2112" y="2795"/>
              <a:ext cx="624" cy="4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449" name="AutoShape 25"/>
            <p:cNvSpPr>
              <a:spLocks noChangeArrowheads="1"/>
            </p:cNvSpPr>
            <p:nvPr/>
          </p:nvSpPr>
          <p:spPr bwMode="auto">
            <a:xfrm>
              <a:off x="1632" y="3362"/>
              <a:ext cx="288" cy="174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15450" name="Text Box 26"/>
            <p:cNvSpPr txBox="1">
              <a:spLocks noChangeArrowheads="1"/>
            </p:cNvSpPr>
            <p:nvPr/>
          </p:nvSpPr>
          <p:spPr bwMode="auto">
            <a:xfrm>
              <a:off x="0" y="312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zh-CN" sz="1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宋体" pitchFamily="2" charset="-122"/>
                </a:rPr>
                <a:t>Partitioning</a:t>
              </a:r>
            </a:p>
          </p:txBody>
        </p:sp>
      </p:grpSp>
      <p:sp>
        <p:nvSpPr>
          <p:cNvPr id="615451" name="Text Box 27"/>
          <p:cNvSpPr txBox="1">
            <a:spLocks noChangeArrowheads="1"/>
          </p:cNvSpPr>
          <p:nvPr/>
        </p:nvSpPr>
        <p:spPr bwMode="auto">
          <a:xfrm>
            <a:off x="0" y="1066800"/>
            <a:ext cx="274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zh-CN" sz="18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Theme Evolution Graph</a:t>
            </a:r>
            <a:endParaRPr lang="en-US" altLang="zh-CN" sz="18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宋体" pitchFamily="2" charset="-122"/>
            </a:endParaRP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876800" y="4635501"/>
            <a:ext cx="4267200" cy="1379538"/>
            <a:chOff x="3072" y="2883"/>
            <a:chExt cx="2688" cy="869"/>
          </a:xfrm>
        </p:grpSpPr>
        <p:sp>
          <p:nvSpPr>
            <p:cNvPr id="615453" name="AutoShape 29"/>
            <p:cNvSpPr>
              <a:spLocks noChangeArrowheads="1"/>
            </p:cNvSpPr>
            <p:nvPr/>
          </p:nvSpPr>
          <p:spPr bwMode="auto">
            <a:xfrm>
              <a:off x="3072" y="2883"/>
              <a:ext cx="1920" cy="348"/>
            </a:xfrm>
            <a:prstGeom prst="parallelogram">
              <a:avLst>
                <a:gd name="adj" fmla="val 137931"/>
              </a:avLst>
            </a:prstGeom>
            <a:solidFill>
              <a:srgbClr val="ED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54" name="Oval 30"/>
            <p:cNvSpPr>
              <a:spLocks noChangeArrowheads="1"/>
            </p:cNvSpPr>
            <p:nvPr/>
          </p:nvSpPr>
          <p:spPr bwMode="auto">
            <a:xfrm>
              <a:off x="3504" y="2926"/>
              <a:ext cx="816" cy="44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55" name="Oval 31"/>
            <p:cNvSpPr>
              <a:spLocks noChangeArrowheads="1"/>
            </p:cNvSpPr>
            <p:nvPr/>
          </p:nvSpPr>
          <p:spPr bwMode="auto">
            <a:xfrm>
              <a:off x="3648" y="3013"/>
              <a:ext cx="864" cy="44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56" name="Oval 32"/>
            <p:cNvSpPr>
              <a:spLocks noChangeArrowheads="1"/>
            </p:cNvSpPr>
            <p:nvPr/>
          </p:nvSpPr>
          <p:spPr bwMode="auto">
            <a:xfrm>
              <a:off x="3312" y="3100"/>
              <a:ext cx="960" cy="44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57" name="AutoShape 33"/>
            <p:cNvSpPr>
              <a:spLocks noChangeArrowheads="1"/>
            </p:cNvSpPr>
            <p:nvPr/>
          </p:nvSpPr>
          <p:spPr bwMode="auto">
            <a:xfrm>
              <a:off x="3936" y="3362"/>
              <a:ext cx="288" cy="174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15458" name="Text Box 34"/>
            <p:cNvSpPr txBox="1">
              <a:spLocks noChangeArrowheads="1"/>
            </p:cNvSpPr>
            <p:nvPr/>
          </p:nvSpPr>
          <p:spPr bwMode="auto">
            <a:xfrm>
              <a:off x="4368" y="3275"/>
              <a:ext cx="1392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1" hangingPunct="1">
                <a:lnSpc>
                  <a:spcPct val="80000"/>
                </a:lnSpc>
              </a:pPr>
              <a:r>
                <a:rPr lang="en-US" altLang="zh-CN" sz="1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宋体" pitchFamily="2" charset="-122"/>
                </a:rPr>
                <a:t>Extracting </a:t>
              </a:r>
              <a:r>
                <a:rPr lang="en-US" altLang="zh-CN" sz="18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宋体" pitchFamily="2" charset="-122"/>
                </a:rPr>
                <a:t>global    </a:t>
              </a:r>
              <a:r>
                <a:rPr lang="en-US" altLang="zh-CN" sz="1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宋体" pitchFamily="2" charset="-122"/>
                </a:rPr>
                <a:t>salient themes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altLang="zh-CN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宋体" pitchFamily="2" charset="-122"/>
                </a:rPr>
                <a:t>(mixture model)</a:t>
              </a: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4800600" y="2363788"/>
            <a:ext cx="4267200" cy="2627312"/>
            <a:chOff x="3024" y="1489"/>
            <a:chExt cx="2688" cy="1655"/>
          </a:xfrm>
        </p:grpSpPr>
        <p:sp>
          <p:nvSpPr>
            <p:cNvPr id="615460" name="Rectangle 36"/>
            <p:cNvSpPr>
              <a:spLocks noChangeArrowheads="1"/>
            </p:cNvSpPr>
            <p:nvPr/>
          </p:nvSpPr>
          <p:spPr bwMode="auto">
            <a:xfrm>
              <a:off x="3312" y="1576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61" name="Rectangle 37"/>
            <p:cNvSpPr>
              <a:spLocks noChangeArrowheads="1"/>
            </p:cNvSpPr>
            <p:nvPr/>
          </p:nvSpPr>
          <p:spPr bwMode="auto">
            <a:xfrm>
              <a:off x="3408" y="1576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62" name="Rectangle 38"/>
            <p:cNvSpPr>
              <a:spLocks noChangeArrowheads="1"/>
            </p:cNvSpPr>
            <p:nvPr/>
          </p:nvSpPr>
          <p:spPr bwMode="auto">
            <a:xfrm>
              <a:off x="3504" y="1576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63" name="Rectangle 39"/>
            <p:cNvSpPr>
              <a:spLocks noChangeArrowheads="1"/>
            </p:cNvSpPr>
            <p:nvPr/>
          </p:nvSpPr>
          <p:spPr bwMode="auto">
            <a:xfrm>
              <a:off x="3600" y="1576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64" name="Rectangle 40"/>
            <p:cNvSpPr>
              <a:spLocks noChangeArrowheads="1"/>
            </p:cNvSpPr>
            <p:nvPr/>
          </p:nvSpPr>
          <p:spPr bwMode="auto">
            <a:xfrm>
              <a:off x="3696" y="1576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65" name="Rectangle 41"/>
            <p:cNvSpPr>
              <a:spLocks noChangeArrowheads="1"/>
            </p:cNvSpPr>
            <p:nvPr/>
          </p:nvSpPr>
          <p:spPr bwMode="auto">
            <a:xfrm>
              <a:off x="3792" y="1576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66" name="Rectangle 42"/>
            <p:cNvSpPr>
              <a:spLocks noChangeArrowheads="1"/>
            </p:cNvSpPr>
            <p:nvPr/>
          </p:nvSpPr>
          <p:spPr bwMode="auto">
            <a:xfrm>
              <a:off x="3888" y="1576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67" name="Rectangle 43"/>
            <p:cNvSpPr>
              <a:spLocks noChangeArrowheads="1"/>
            </p:cNvSpPr>
            <p:nvPr/>
          </p:nvSpPr>
          <p:spPr bwMode="auto">
            <a:xfrm>
              <a:off x="3984" y="1576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68" name="Rectangle 44"/>
            <p:cNvSpPr>
              <a:spLocks noChangeArrowheads="1"/>
            </p:cNvSpPr>
            <p:nvPr/>
          </p:nvSpPr>
          <p:spPr bwMode="auto">
            <a:xfrm>
              <a:off x="4080" y="1576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69" name="Rectangle 45"/>
            <p:cNvSpPr>
              <a:spLocks noChangeArrowheads="1"/>
            </p:cNvSpPr>
            <p:nvPr/>
          </p:nvSpPr>
          <p:spPr bwMode="auto">
            <a:xfrm>
              <a:off x="4176" y="1576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70" name="Rectangle 46"/>
            <p:cNvSpPr>
              <a:spLocks noChangeArrowheads="1"/>
            </p:cNvSpPr>
            <p:nvPr/>
          </p:nvSpPr>
          <p:spPr bwMode="auto">
            <a:xfrm>
              <a:off x="4272" y="1576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71" name="Rectangle 47"/>
            <p:cNvSpPr>
              <a:spLocks noChangeArrowheads="1"/>
            </p:cNvSpPr>
            <p:nvPr/>
          </p:nvSpPr>
          <p:spPr bwMode="auto">
            <a:xfrm>
              <a:off x="4368" y="1576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72" name="Rectangle 48"/>
            <p:cNvSpPr>
              <a:spLocks noChangeArrowheads="1"/>
            </p:cNvSpPr>
            <p:nvPr/>
          </p:nvSpPr>
          <p:spPr bwMode="auto">
            <a:xfrm>
              <a:off x="4464" y="1576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73" name="Rectangle 49"/>
            <p:cNvSpPr>
              <a:spLocks noChangeArrowheads="1"/>
            </p:cNvSpPr>
            <p:nvPr/>
          </p:nvSpPr>
          <p:spPr bwMode="auto">
            <a:xfrm>
              <a:off x="4560" y="1576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74" name="Rectangle 50"/>
            <p:cNvSpPr>
              <a:spLocks noChangeArrowheads="1"/>
            </p:cNvSpPr>
            <p:nvPr/>
          </p:nvSpPr>
          <p:spPr bwMode="auto">
            <a:xfrm>
              <a:off x="4656" y="1576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75" name="Rectangle 51"/>
            <p:cNvSpPr>
              <a:spLocks noChangeArrowheads="1"/>
            </p:cNvSpPr>
            <p:nvPr/>
          </p:nvSpPr>
          <p:spPr bwMode="auto">
            <a:xfrm>
              <a:off x="4752" y="1576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76" name="Rectangle 52"/>
            <p:cNvSpPr>
              <a:spLocks noChangeArrowheads="1"/>
            </p:cNvSpPr>
            <p:nvPr/>
          </p:nvSpPr>
          <p:spPr bwMode="auto">
            <a:xfrm>
              <a:off x="4848" y="1576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77" name="Rectangle 53"/>
            <p:cNvSpPr>
              <a:spLocks noChangeArrowheads="1"/>
            </p:cNvSpPr>
            <p:nvPr/>
          </p:nvSpPr>
          <p:spPr bwMode="auto">
            <a:xfrm>
              <a:off x="4944" y="1576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78" name="Rectangle 54"/>
            <p:cNvSpPr>
              <a:spLocks noChangeArrowheads="1"/>
            </p:cNvSpPr>
            <p:nvPr/>
          </p:nvSpPr>
          <p:spPr bwMode="auto">
            <a:xfrm>
              <a:off x="5040" y="1576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宋体" pitchFamily="2" charset="-122"/>
              </a:endParaRPr>
            </a:p>
          </p:txBody>
        </p:sp>
        <p:sp>
          <p:nvSpPr>
            <p:cNvPr id="615479" name="Text Box 55"/>
            <p:cNvSpPr txBox="1">
              <a:spLocks noChangeArrowheads="1"/>
            </p:cNvSpPr>
            <p:nvPr/>
          </p:nvSpPr>
          <p:spPr bwMode="auto">
            <a:xfrm>
              <a:off x="3024" y="1489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zh-CN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宋体" pitchFamily="2" charset="-122"/>
                </a:rPr>
                <a:t>…</a:t>
              </a:r>
            </a:p>
          </p:txBody>
        </p:sp>
        <p:sp>
          <p:nvSpPr>
            <p:cNvPr id="615480" name="Text Box 56"/>
            <p:cNvSpPr txBox="1">
              <a:spLocks noChangeArrowheads="1"/>
            </p:cNvSpPr>
            <p:nvPr/>
          </p:nvSpPr>
          <p:spPr bwMode="auto">
            <a:xfrm>
              <a:off x="5184" y="1489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zh-CN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宋体" pitchFamily="2" charset="-122"/>
                </a:rPr>
                <a:t>…</a:t>
              </a:r>
            </a:p>
          </p:txBody>
        </p:sp>
        <p:sp>
          <p:nvSpPr>
            <p:cNvPr id="615481" name="Oval 57"/>
            <p:cNvSpPr>
              <a:spLocks noChangeArrowheads="1"/>
            </p:cNvSpPr>
            <p:nvPr/>
          </p:nvSpPr>
          <p:spPr bwMode="auto">
            <a:xfrm>
              <a:off x="3552" y="1968"/>
              <a:ext cx="192" cy="174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r>
                <a:rPr lang="el-GR" altLang="zh-CN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宋体" pitchFamily="2" charset="-122"/>
                </a:rPr>
                <a:t>θ</a:t>
              </a:r>
              <a:r>
                <a:rPr lang="en-US" altLang="zh-CN" sz="1800" baseline="-2500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宋体" pitchFamily="2" charset="-122"/>
                </a:rPr>
                <a:t>1</a:t>
              </a:r>
              <a:endParaRPr lang="el-GR" altLang="zh-CN" sz="18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宋体" pitchFamily="2" charset="-122"/>
              </a:endParaRPr>
            </a:p>
          </p:txBody>
        </p:sp>
        <p:sp>
          <p:nvSpPr>
            <p:cNvPr id="615482" name="Oval 58"/>
            <p:cNvSpPr>
              <a:spLocks noChangeArrowheads="1"/>
            </p:cNvSpPr>
            <p:nvPr/>
          </p:nvSpPr>
          <p:spPr bwMode="auto">
            <a:xfrm>
              <a:off x="4608" y="2012"/>
              <a:ext cx="192" cy="174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r>
                <a:rPr lang="el-GR" altLang="zh-CN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宋体" pitchFamily="2" charset="-122"/>
                </a:rPr>
                <a:t>θ</a:t>
              </a:r>
              <a:r>
                <a:rPr lang="en-US" altLang="zh-CN" sz="1800" baseline="-2500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宋体" pitchFamily="2" charset="-122"/>
                </a:rPr>
                <a:t>2</a:t>
              </a:r>
            </a:p>
          </p:txBody>
        </p:sp>
        <p:sp>
          <p:nvSpPr>
            <p:cNvPr id="615483" name="Oval 59"/>
            <p:cNvSpPr>
              <a:spLocks noChangeArrowheads="1"/>
            </p:cNvSpPr>
            <p:nvPr/>
          </p:nvSpPr>
          <p:spPr bwMode="auto">
            <a:xfrm>
              <a:off x="3744" y="2447"/>
              <a:ext cx="192" cy="174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r>
                <a:rPr lang="el-GR" altLang="zh-CN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宋体" pitchFamily="2" charset="-122"/>
                </a:rPr>
                <a:t>θ</a:t>
              </a:r>
              <a:r>
                <a:rPr lang="en-US" altLang="zh-CN" sz="1800" baseline="-2500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宋体" pitchFamily="2" charset="-122"/>
                </a:rPr>
                <a:t>3</a:t>
              </a:r>
            </a:p>
          </p:txBody>
        </p:sp>
        <p:sp>
          <p:nvSpPr>
            <p:cNvPr id="615484" name="Oval 60"/>
            <p:cNvSpPr>
              <a:spLocks noChangeArrowheads="1"/>
            </p:cNvSpPr>
            <p:nvPr/>
          </p:nvSpPr>
          <p:spPr bwMode="auto">
            <a:xfrm>
              <a:off x="4080" y="2273"/>
              <a:ext cx="192" cy="17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r>
                <a:rPr lang="en-US" altLang="zh-CN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宋体" pitchFamily="2" charset="-122"/>
                </a:rPr>
                <a:t>B</a:t>
              </a:r>
            </a:p>
          </p:txBody>
        </p:sp>
        <p:sp>
          <p:nvSpPr>
            <p:cNvPr id="615485" name="Line 61"/>
            <p:cNvSpPr>
              <a:spLocks noChangeShapeType="1"/>
            </p:cNvSpPr>
            <p:nvPr/>
          </p:nvSpPr>
          <p:spPr bwMode="auto">
            <a:xfrm flipH="1" flipV="1">
              <a:off x="4224" y="2447"/>
              <a:ext cx="480" cy="4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486" name="Line 62"/>
            <p:cNvSpPr>
              <a:spLocks noChangeShapeType="1"/>
            </p:cNvSpPr>
            <p:nvPr/>
          </p:nvSpPr>
          <p:spPr bwMode="auto">
            <a:xfrm flipH="1" flipV="1">
              <a:off x="3648" y="2229"/>
              <a:ext cx="0" cy="7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487" name="Line 63"/>
            <p:cNvSpPr>
              <a:spLocks noChangeShapeType="1"/>
            </p:cNvSpPr>
            <p:nvPr/>
          </p:nvSpPr>
          <p:spPr bwMode="auto">
            <a:xfrm flipV="1">
              <a:off x="4272" y="2186"/>
              <a:ext cx="384" cy="8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488" name="Line 64"/>
            <p:cNvSpPr>
              <a:spLocks noChangeShapeType="1"/>
            </p:cNvSpPr>
            <p:nvPr/>
          </p:nvSpPr>
          <p:spPr bwMode="auto">
            <a:xfrm flipH="1" flipV="1">
              <a:off x="3840" y="2665"/>
              <a:ext cx="48" cy="4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cxnSp>
          <p:nvCxnSpPr>
            <p:cNvPr id="615489" name="AutoShape 65"/>
            <p:cNvCxnSpPr>
              <a:cxnSpLocks noChangeShapeType="1"/>
            </p:cNvCxnSpPr>
            <p:nvPr/>
          </p:nvCxnSpPr>
          <p:spPr bwMode="auto">
            <a:xfrm>
              <a:off x="3744" y="2055"/>
              <a:ext cx="364" cy="24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5490" name="AutoShape 66"/>
            <p:cNvCxnSpPr>
              <a:cxnSpLocks noChangeShapeType="1"/>
            </p:cNvCxnSpPr>
            <p:nvPr/>
          </p:nvCxnSpPr>
          <p:spPr bwMode="auto">
            <a:xfrm rot="10800000">
              <a:off x="3716" y="2117"/>
              <a:ext cx="364" cy="24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5491" name="AutoShape 67"/>
            <p:cNvCxnSpPr>
              <a:cxnSpLocks noChangeShapeType="1"/>
            </p:cNvCxnSpPr>
            <p:nvPr/>
          </p:nvCxnSpPr>
          <p:spPr bwMode="auto">
            <a:xfrm rot="5400000">
              <a:off x="3967" y="2388"/>
              <a:ext cx="149" cy="268"/>
            </a:xfrm>
            <a:prstGeom prst="curvedConnector3">
              <a:avLst>
                <a:gd name="adj1" fmla="val 20488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5492" name="AutoShape 68"/>
            <p:cNvCxnSpPr>
              <a:cxnSpLocks noChangeShapeType="1"/>
            </p:cNvCxnSpPr>
            <p:nvPr/>
          </p:nvCxnSpPr>
          <p:spPr bwMode="auto">
            <a:xfrm flipV="1">
              <a:off x="3936" y="2422"/>
              <a:ext cx="172" cy="11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5493" name="AutoShape 69"/>
            <p:cNvCxnSpPr>
              <a:cxnSpLocks noChangeShapeType="1"/>
            </p:cNvCxnSpPr>
            <p:nvPr/>
          </p:nvCxnSpPr>
          <p:spPr bwMode="auto">
            <a:xfrm rot="16200000">
              <a:off x="4326" y="2017"/>
              <a:ext cx="199" cy="36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5494" name="AutoShape 70"/>
            <p:cNvCxnSpPr>
              <a:cxnSpLocks noChangeShapeType="1"/>
            </p:cNvCxnSpPr>
            <p:nvPr/>
          </p:nvCxnSpPr>
          <p:spPr bwMode="auto">
            <a:xfrm rot="5400000">
              <a:off x="4354" y="2078"/>
              <a:ext cx="200" cy="36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5495" name="AutoShape 71"/>
            <p:cNvCxnSpPr>
              <a:cxnSpLocks noChangeShapeType="1"/>
            </p:cNvCxnSpPr>
            <p:nvPr/>
          </p:nvCxnSpPr>
          <p:spPr bwMode="auto">
            <a:xfrm rot="16200000" flipH="1" flipV="1">
              <a:off x="3556" y="1964"/>
              <a:ext cx="87" cy="96"/>
            </a:xfrm>
            <a:prstGeom prst="curvedConnector4">
              <a:avLst>
                <a:gd name="adj1" fmla="val -150000"/>
                <a:gd name="adj2" fmla="val 2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5496" name="AutoShape 72"/>
            <p:cNvCxnSpPr>
              <a:cxnSpLocks noChangeShapeType="1"/>
            </p:cNvCxnSpPr>
            <p:nvPr/>
          </p:nvCxnSpPr>
          <p:spPr bwMode="auto">
            <a:xfrm rot="5400000" flipV="1">
              <a:off x="4708" y="2008"/>
              <a:ext cx="87" cy="96"/>
            </a:xfrm>
            <a:prstGeom prst="curvedConnector4">
              <a:avLst>
                <a:gd name="adj1" fmla="val -150000"/>
                <a:gd name="adj2" fmla="val 2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15497" name="AutoShape 73"/>
            <p:cNvCxnSpPr>
              <a:cxnSpLocks noChangeShapeType="1"/>
            </p:cNvCxnSpPr>
            <p:nvPr/>
          </p:nvCxnSpPr>
          <p:spPr bwMode="auto">
            <a:xfrm rot="16200000" flipH="1" flipV="1">
              <a:off x="3727" y="2489"/>
              <a:ext cx="62" cy="28"/>
            </a:xfrm>
            <a:prstGeom prst="curvedConnector4">
              <a:avLst>
                <a:gd name="adj1" fmla="val -252940"/>
                <a:gd name="adj2" fmla="val 61428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15498" name="Rectangle 74"/>
            <p:cNvSpPr>
              <a:spLocks noChangeArrowheads="1"/>
            </p:cNvSpPr>
            <p:nvPr/>
          </p:nvSpPr>
          <p:spPr bwMode="auto">
            <a:xfrm>
              <a:off x="3312" y="1576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99" name="Rectangle 75"/>
            <p:cNvSpPr>
              <a:spLocks noChangeArrowheads="1"/>
            </p:cNvSpPr>
            <p:nvPr/>
          </p:nvSpPr>
          <p:spPr bwMode="auto">
            <a:xfrm>
              <a:off x="3408" y="1576"/>
              <a:ext cx="96" cy="87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00" name="Rectangle 76"/>
            <p:cNvSpPr>
              <a:spLocks noChangeArrowheads="1"/>
            </p:cNvSpPr>
            <p:nvPr/>
          </p:nvSpPr>
          <p:spPr bwMode="auto">
            <a:xfrm>
              <a:off x="3504" y="1576"/>
              <a:ext cx="96" cy="87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01" name="Rectangle 77"/>
            <p:cNvSpPr>
              <a:spLocks noChangeArrowheads="1"/>
            </p:cNvSpPr>
            <p:nvPr/>
          </p:nvSpPr>
          <p:spPr bwMode="auto">
            <a:xfrm>
              <a:off x="3600" y="1576"/>
              <a:ext cx="96" cy="87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02" name="Rectangle 78"/>
            <p:cNvSpPr>
              <a:spLocks noChangeArrowheads="1"/>
            </p:cNvSpPr>
            <p:nvPr/>
          </p:nvSpPr>
          <p:spPr bwMode="auto">
            <a:xfrm>
              <a:off x="3696" y="1576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03" name="Rectangle 79"/>
            <p:cNvSpPr>
              <a:spLocks noChangeArrowheads="1"/>
            </p:cNvSpPr>
            <p:nvPr/>
          </p:nvSpPr>
          <p:spPr bwMode="auto">
            <a:xfrm>
              <a:off x="3792" y="1576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04" name="Rectangle 80"/>
            <p:cNvSpPr>
              <a:spLocks noChangeArrowheads="1"/>
            </p:cNvSpPr>
            <p:nvPr/>
          </p:nvSpPr>
          <p:spPr bwMode="auto">
            <a:xfrm>
              <a:off x="3888" y="1576"/>
              <a:ext cx="96" cy="8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05" name="Rectangle 81"/>
            <p:cNvSpPr>
              <a:spLocks noChangeArrowheads="1"/>
            </p:cNvSpPr>
            <p:nvPr/>
          </p:nvSpPr>
          <p:spPr bwMode="auto">
            <a:xfrm>
              <a:off x="3984" y="1576"/>
              <a:ext cx="96" cy="8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06" name="Rectangle 82"/>
            <p:cNvSpPr>
              <a:spLocks noChangeArrowheads="1"/>
            </p:cNvSpPr>
            <p:nvPr/>
          </p:nvSpPr>
          <p:spPr bwMode="auto">
            <a:xfrm>
              <a:off x="4080" y="1576"/>
              <a:ext cx="96" cy="8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07" name="Rectangle 83"/>
            <p:cNvSpPr>
              <a:spLocks noChangeArrowheads="1"/>
            </p:cNvSpPr>
            <p:nvPr/>
          </p:nvSpPr>
          <p:spPr bwMode="auto">
            <a:xfrm>
              <a:off x="4176" y="1576"/>
              <a:ext cx="96" cy="8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08" name="Rectangle 84"/>
            <p:cNvSpPr>
              <a:spLocks noChangeArrowheads="1"/>
            </p:cNvSpPr>
            <p:nvPr/>
          </p:nvSpPr>
          <p:spPr bwMode="auto">
            <a:xfrm>
              <a:off x="4272" y="1576"/>
              <a:ext cx="96" cy="8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09" name="Rectangle 85"/>
            <p:cNvSpPr>
              <a:spLocks noChangeArrowheads="1"/>
            </p:cNvSpPr>
            <p:nvPr/>
          </p:nvSpPr>
          <p:spPr bwMode="auto">
            <a:xfrm>
              <a:off x="4368" y="1576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10" name="Rectangle 86"/>
            <p:cNvSpPr>
              <a:spLocks noChangeArrowheads="1"/>
            </p:cNvSpPr>
            <p:nvPr/>
          </p:nvSpPr>
          <p:spPr bwMode="auto">
            <a:xfrm>
              <a:off x="4464" y="1576"/>
              <a:ext cx="96" cy="87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11" name="Rectangle 87"/>
            <p:cNvSpPr>
              <a:spLocks noChangeArrowheads="1"/>
            </p:cNvSpPr>
            <p:nvPr/>
          </p:nvSpPr>
          <p:spPr bwMode="auto">
            <a:xfrm>
              <a:off x="4560" y="1576"/>
              <a:ext cx="96" cy="87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12" name="Rectangle 88"/>
            <p:cNvSpPr>
              <a:spLocks noChangeArrowheads="1"/>
            </p:cNvSpPr>
            <p:nvPr/>
          </p:nvSpPr>
          <p:spPr bwMode="auto">
            <a:xfrm>
              <a:off x="4656" y="1576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13" name="Rectangle 89"/>
            <p:cNvSpPr>
              <a:spLocks noChangeArrowheads="1"/>
            </p:cNvSpPr>
            <p:nvPr/>
          </p:nvSpPr>
          <p:spPr bwMode="auto">
            <a:xfrm>
              <a:off x="4752" y="1576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14" name="Rectangle 90"/>
            <p:cNvSpPr>
              <a:spLocks noChangeArrowheads="1"/>
            </p:cNvSpPr>
            <p:nvPr/>
          </p:nvSpPr>
          <p:spPr bwMode="auto">
            <a:xfrm>
              <a:off x="4848" y="1576"/>
              <a:ext cx="96" cy="8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15" name="Rectangle 91"/>
            <p:cNvSpPr>
              <a:spLocks noChangeArrowheads="1"/>
            </p:cNvSpPr>
            <p:nvPr/>
          </p:nvSpPr>
          <p:spPr bwMode="auto">
            <a:xfrm>
              <a:off x="4944" y="1576"/>
              <a:ext cx="96" cy="8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16" name="Rectangle 92"/>
            <p:cNvSpPr>
              <a:spLocks noChangeArrowheads="1"/>
            </p:cNvSpPr>
            <p:nvPr/>
          </p:nvSpPr>
          <p:spPr bwMode="auto">
            <a:xfrm>
              <a:off x="5040" y="1576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宋体" pitchFamily="2" charset="-122"/>
              </a:endParaRPr>
            </a:p>
          </p:txBody>
        </p:sp>
        <p:sp>
          <p:nvSpPr>
            <p:cNvPr id="615517" name="Text Box 93"/>
            <p:cNvSpPr txBox="1">
              <a:spLocks noChangeArrowheads="1"/>
            </p:cNvSpPr>
            <p:nvPr/>
          </p:nvSpPr>
          <p:spPr bwMode="auto">
            <a:xfrm>
              <a:off x="3024" y="1489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zh-CN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宋体" pitchFamily="2" charset="-122"/>
                </a:rPr>
                <a:t>…</a:t>
              </a:r>
            </a:p>
          </p:txBody>
        </p:sp>
        <p:sp>
          <p:nvSpPr>
            <p:cNvPr id="615518" name="Text Box 94"/>
            <p:cNvSpPr txBox="1">
              <a:spLocks noChangeArrowheads="1"/>
            </p:cNvSpPr>
            <p:nvPr/>
          </p:nvSpPr>
          <p:spPr bwMode="auto">
            <a:xfrm>
              <a:off x="5184" y="1489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zh-CN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宋体" pitchFamily="2" charset="-122"/>
                </a:rPr>
                <a:t>…</a:t>
              </a:r>
            </a:p>
          </p:txBody>
        </p:sp>
        <p:sp>
          <p:nvSpPr>
            <p:cNvPr id="615519" name="Line 95"/>
            <p:cNvSpPr>
              <a:spLocks noChangeShapeType="1"/>
            </p:cNvSpPr>
            <p:nvPr/>
          </p:nvSpPr>
          <p:spPr bwMode="auto">
            <a:xfrm flipH="1" flipV="1">
              <a:off x="3408" y="1663"/>
              <a:ext cx="288" cy="3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520" name="Line 96"/>
            <p:cNvSpPr>
              <a:spLocks noChangeShapeType="1"/>
            </p:cNvSpPr>
            <p:nvPr/>
          </p:nvSpPr>
          <p:spPr bwMode="auto">
            <a:xfrm flipH="1" flipV="1">
              <a:off x="3696" y="1663"/>
              <a:ext cx="0" cy="3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521" name="Line 97"/>
            <p:cNvSpPr>
              <a:spLocks noChangeShapeType="1"/>
            </p:cNvSpPr>
            <p:nvPr/>
          </p:nvSpPr>
          <p:spPr bwMode="auto">
            <a:xfrm flipV="1">
              <a:off x="3696" y="1663"/>
              <a:ext cx="768" cy="3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522" name="Line 98"/>
            <p:cNvSpPr>
              <a:spLocks noChangeShapeType="1"/>
            </p:cNvSpPr>
            <p:nvPr/>
          </p:nvSpPr>
          <p:spPr bwMode="auto">
            <a:xfrm flipV="1">
              <a:off x="3696" y="1663"/>
              <a:ext cx="912" cy="3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523" name="Line 99"/>
            <p:cNvSpPr>
              <a:spLocks noChangeShapeType="1"/>
            </p:cNvSpPr>
            <p:nvPr/>
          </p:nvSpPr>
          <p:spPr bwMode="auto">
            <a:xfrm flipH="1" flipV="1">
              <a:off x="3888" y="1663"/>
              <a:ext cx="720" cy="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524" name="Line 100"/>
            <p:cNvSpPr>
              <a:spLocks noChangeShapeType="1"/>
            </p:cNvSpPr>
            <p:nvPr/>
          </p:nvSpPr>
          <p:spPr bwMode="auto">
            <a:xfrm flipH="1" flipV="1">
              <a:off x="4368" y="1663"/>
              <a:ext cx="240" cy="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525" name="Text Box 101"/>
            <p:cNvSpPr txBox="1">
              <a:spLocks noChangeArrowheads="1"/>
            </p:cNvSpPr>
            <p:nvPr/>
          </p:nvSpPr>
          <p:spPr bwMode="auto">
            <a:xfrm>
              <a:off x="4800" y="2115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zh-CN" sz="1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宋体" pitchFamily="2" charset="-122"/>
                </a:rPr>
                <a:t>(HMM)</a:t>
              </a:r>
            </a:p>
          </p:txBody>
        </p:sp>
        <p:sp>
          <p:nvSpPr>
            <p:cNvPr id="615526" name="Text Box 102"/>
            <p:cNvSpPr txBox="1">
              <a:spLocks noChangeArrowheads="1"/>
            </p:cNvSpPr>
            <p:nvPr/>
          </p:nvSpPr>
          <p:spPr bwMode="auto">
            <a:xfrm>
              <a:off x="4944" y="1663"/>
              <a:ext cx="7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zh-CN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宋体" pitchFamily="2" charset="-122"/>
                </a:rPr>
                <a:t>Decoding Collection</a:t>
              </a:r>
            </a:p>
          </p:txBody>
        </p:sp>
      </p:grpSp>
      <p:sp>
        <p:nvSpPr>
          <p:cNvPr id="615527" name="Line 103"/>
          <p:cNvSpPr>
            <a:spLocks noChangeShapeType="1"/>
          </p:cNvSpPr>
          <p:nvPr/>
        </p:nvSpPr>
        <p:spPr bwMode="auto">
          <a:xfrm flipV="1">
            <a:off x="5410200" y="1533525"/>
            <a:ext cx="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528" name="Line 104"/>
          <p:cNvSpPr>
            <a:spLocks noChangeShapeType="1"/>
          </p:cNvSpPr>
          <p:nvPr/>
        </p:nvSpPr>
        <p:spPr bwMode="auto">
          <a:xfrm>
            <a:off x="5410200" y="2225675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529" name="Freeform 105"/>
          <p:cNvSpPr>
            <a:spLocks/>
          </p:cNvSpPr>
          <p:nvPr/>
        </p:nvSpPr>
        <p:spPr bwMode="auto">
          <a:xfrm>
            <a:off x="5486400" y="1395413"/>
            <a:ext cx="1905000" cy="795337"/>
          </a:xfrm>
          <a:custGeom>
            <a:avLst/>
            <a:gdLst/>
            <a:ahLst/>
            <a:cxnLst>
              <a:cxn ang="0">
                <a:pos x="0" y="696"/>
              </a:cxn>
              <a:cxn ang="0">
                <a:pos x="96" y="648"/>
              </a:cxn>
              <a:cxn ang="0">
                <a:pos x="240" y="264"/>
              </a:cxn>
              <a:cxn ang="0">
                <a:pos x="384" y="360"/>
              </a:cxn>
              <a:cxn ang="0">
                <a:pos x="528" y="24"/>
              </a:cxn>
              <a:cxn ang="0">
                <a:pos x="864" y="504"/>
              </a:cxn>
              <a:cxn ang="0">
                <a:pos x="1392" y="648"/>
              </a:cxn>
              <a:cxn ang="0">
                <a:pos x="1522" y="652"/>
              </a:cxn>
            </a:cxnLst>
            <a:rect l="0" t="0" r="r" b="b"/>
            <a:pathLst>
              <a:path w="1522" h="720">
                <a:moveTo>
                  <a:pt x="0" y="696"/>
                </a:moveTo>
                <a:cubicBezTo>
                  <a:pt x="28" y="708"/>
                  <a:pt x="56" y="720"/>
                  <a:pt x="96" y="648"/>
                </a:cubicBezTo>
                <a:cubicBezTo>
                  <a:pt x="136" y="576"/>
                  <a:pt x="192" y="312"/>
                  <a:pt x="240" y="264"/>
                </a:cubicBezTo>
                <a:cubicBezTo>
                  <a:pt x="288" y="216"/>
                  <a:pt x="336" y="400"/>
                  <a:pt x="384" y="360"/>
                </a:cubicBezTo>
                <a:cubicBezTo>
                  <a:pt x="432" y="320"/>
                  <a:pt x="448" y="0"/>
                  <a:pt x="528" y="24"/>
                </a:cubicBezTo>
                <a:cubicBezTo>
                  <a:pt x="608" y="48"/>
                  <a:pt x="720" y="400"/>
                  <a:pt x="864" y="504"/>
                </a:cubicBezTo>
                <a:cubicBezTo>
                  <a:pt x="1008" y="608"/>
                  <a:pt x="1282" y="623"/>
                  <a:pt x="1392" y="648"/>
                </a:cubicBezTo>
                <a:cubicBezTo>
                  <a:pt x="1502" y="673"/>
                  <a:pt x="1495" y="651"/>
                  <a:pt x="1522" y="652"/>
                </a:cubicBezTo>
              </a:path>
            </a:pathLst>
          </a:custGeom>
          <a:noFill/>
          <a:ln w="9525">
            <a:solidFill>
              <a:srgbClr val="FF99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530" name="Text Box 106"/>
          <p:cNvSpPr txBox="1">
            <a:spLocks noChangeArrowheads="1"/>
          </p:cNvSpPr>
          <p:nvPr/>
        </p:nvSpPr>
        <p:spPr bwMode="auto">
          <a:xfrm>
            <a:off x="5029200" y="1466850"/>
            <a:ext cx="22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zh-CN" sz="1800">
                <a:latin typeface="Arial" charset="0"/>
                <a:ea typeface="宋体" pitchFamily="2" charset="-122"/>
              </a:rPr>
              <a:t>s</a:t>
            </a:r>
          </a:p>
        </p:txBody>
      </p:sp>
      <p:sp>
        <p:nvSpPr>
          <p:cNvPr id="615531" name="Text Box 107"/>
          <p:cNvSpPr txBox="1">
            <a:spLocks noChangeArrowheads="1"/>
          </p:cNvSpPr>
          <p:nvPr/>
        </p:nvSpPr>
        <p:spPr bwMode="auto">
          <a:xfrm>
            <a:off x="7924800" y="2017713"/>
            <a:ext cx="304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zh-CN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t</a:t>
            </a:r>
          </a:p>
        </p:txBody>
      </p:sp>
      <p:sp>
        <p:nvSpPr>
          <p:cNvPr id="615532" name="Freeform 108"/>
          <p:cNvSpPr>
            <a:spLocks/>
          </p:cNvSpPr>
          <p:nvPr/>
        </p:nvSpPr>
        <p:spPr bwMode="auto">
          <a:xfrm>
            <a:off x="5562600" y="1384300"/>
            <a:ext cx="1828800" cy="725488"/>
          </a:xfrm>
          <a:custGeom>
            <a:avLst/>
            <a:gdLst/>
            <a:ahLst/>
            <a:cxnLst>
              <a:cxn ang="0">
                <a:pos x="0" y="440"/>
              </a:cxn>
              <a:cxn ang="0">
                <a:pos x="144" y="488"/>
              </a:cxn>
              <a:cxn ang="0">
                <a:pos x="240" y="344"/>
              </a:cxn>
              <a:cxn ang="0">
                <a:pos x="336" y="392"/>
              </a:cxn>
              <a:cxn ang="0">
                <a:pos x="624" y="8"/>
              </a:cxn>
              <a:cxn ang="0">
                <a:pos x="720" y="344"/>
              </a:cxn>
              <a:cxn ang="0">
                <a:pos x="912" y="296"/>
              </a:cxn>
              <a:cxn ang="0">
                <a:pos x="1152" y="488"/>
              </a:cxn>
            </a:cxnLst>
            <a:rect l="0" t="0" r="r" b="b"/>
            <a:pathLst>
              <a:path w="1152" h="504">
                <a:moveTo>
                  <a:pt x="0" y="440"/>
                </a:moveTo>
                <a:cubicBezTo>
                  <a:pt x="52" y="472"/>
                  <a:pt x="104" y="504"/>
                  <a:pt x="144" y="488"/>
                </a:cubicBezTo>
                <a:cubicBezTo>
                  <a:pt x="184" y="472"/>
                  <a:pt x="208" y="360"/>
                  <a:pt x="240" y="344"/>
                </a:cubicBezTo>
                <a:cubicBezTo>
                  <a:pt x="272" y="328"/>
                  <a:pt x="272" y="448"/>
                  <a:pt x="336" y="392"/>
                </a:cubicBezTo>
                <a:cubicBezTo>
                  <a:pt x="400" y="336"/>
                  <a:pt x="560" y="16"/>
                  <a:pt x="624" y="8"/>
                </a:cubicBezTo>
                <a:cubicBezTo>
                  <a:pt x="688" y="0"/>
                  <a:pt x="672" y="296"/>
                  <a:pt x="720" y="344"/>
                </a:cubicBezTo>
                <a:cubicBezTo>
                  <a:pt x="768" y="392"/>
                  <a:pt x="840" y="272"/>
                  <a:pt x="912" y="296"/>
                </a:cubicBezTo>
                <a:cubicBezTo>
                  <a:pt x="984" y="320"/>
                  <a:pt x="1068" y="404"/>
                  <a:pt x="1152" y="488"/>
                </a:cubicBezTo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533" name="Freeform 109"/>
          <p:cNvSpPr>
            <a:spLocks/>
          </p:cNvSpPr>
          <p:nvPr/>
        </p:nvSpPr>
        <p:spPr bwMode="auto">
          <a:xfrm>
            <a:off x="6324600" y="1465263"/>
            <a:ext cx="1447800" cy="736600"/>
          </a:xfrm>
          <a:custGeom>
            <a:avLst/>
            <a:gdLst/>
            <a:ahLst/>
            <a:cxnLst>
              <a:cxn ang="0">
                <a:pos x="0" y="432"/>
              </a:cxn>
              <a:cxn ang="0">
                <a:pos x="336" y="0"/>
              </a:cxn>
              <a:cxn ang="0">
                <a:pos x="720" y="432"/>
              </a:cxn>
              <a:cxn ang="0">
                <a:pos x="912" y="480"/>
              </a:cxn>
            </a:cxnLst>
            <a:rect l="0" t="0" r="r" b="b"/>
            <a:pathLst>
              <a:path w="912" h="512">
                <a:moveTo>
                  <a:pt x="0" y="432"/>
                </a:moveTo>
                <a:cubicBezTo>
                  <a:pt x="108" y="216"/>
                  <a:pt x="216" y="0"/>
                  <a:pt x="336" y="0"/>
                </a:cubicBezTo>
                <a:cubicBezTo>
                  <a:pt x="456" y="0"/>
                  <a:pt x="624" y="352"/>
                  <a:pt x="720" y="432"/>
                </a:cubicBezTo>
                <a:cubicBezTo>
                  <a:pt x="816" y="512"/>
                  <a:pt x="864" y="496"/>
                  <a:pt x="912" y="480"/>
                </a:cubicBezTo>
              </a:path>
            </a:pathLst>
          </a:custGeom>
          <a:noFill/>
          <a:ln w="127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534" name="Text Box 110"/>
          <p:cNvSpPr txBox="1">
            <a:spLocks noChangeArrowheads="1"/>
          </p:cNvSpPr>
          <p:nvPr/>
        </p:nvSpPr>
        <p:spPr bwMode="auto">
          <a:xfrm>
            <a:off x="7010400" y="981075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zh-CN" sz="1800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Theme Life cycles</a:t>
            </a:r>
          </a:p>
        </p:txBody>
      </p:sp>
      <p:sp>
        <p:nvSpPr>
          <p:cNvPr id="615535" name="Line 111"/>
          <p:cNvSpPr>
            <a:spLocks noChangeShapeType="1"/>
          </p:cNvSpPr>
          <p:nvPr/>
        </p:nvSpPr>
        <p:spPr bwMode="auto">
          <a:xfrm>
            <a:off x="4648200" y="1395413"/>
            <a:ext cx="0" cy="4148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112"/>
          <p:cNvGrpSpPr>
            <a:grpSpLocks/>
          </p:cNvGrpSpPr>
          <p:nvPr/>
        </p:nvGrpSpPr>
        <p:grpSpPr bwMode="auto">
          <a:xfrm>
            <a:off x="0" y="2790826"/>
            <a:ext cx="4572000" cy="2009776"/>
            <a:chOff x="0" y="1758"/>
            <a:chExt cx="2880" cy="1266"/>
          </a:xfrm>
        </p:grpSpPr>
        <p:sp>
          <p:nvSpPr>
            <p:cNvPr id="615537" name="Text Box 113"/>
            <p:cNvSpPr txBox="1">
              <a:spLocks noChangeArrowheads="1"/>
            </p:cNvSpPr>
            <p:nvPr/>
          </p:nvSpPr>
          <p:spPr bwMode="auto">
            <a:xfrm>
              <a:off x="2688" y="1758"/>
              <a:ext cx="1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zh-CN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宋体" pitchFamily="2" charset="-122"/>
                </a:rPr>
                <a:t>t</a:t>
              </a:r>
            </a:p>
          </p:txBody>
        </p:sp>
        <p:sp>
          <p:nvSpPr>
            <p:cNvPr id="615538" name="AutoShape 114"/>
            <p:cNvSpPr>
              <a:spLocks noChangeArrowheads="1"/>
            </p:cNvSpPr>
            <p:nvPr/>
          </p:nvSpPr>
          <p:spPr bwMode="auto">
            <a:xfrm>
              <a:off x="1056" y="1924"/>
              <a:ext cx="432" cy="697"/>
            </a:xfrm>
            <a:prstGeom prst="parallelogram">
              <a:avLst>
                <a:gd name="adj" fmla="val 25000"/>
              </a:avLst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39" name="Oval 115"/>
            <p:cNvSpPr>
              <a:spLocks noChangeArrowheads="1"/>
            </p:cNvSpPr>
            <p:nvPr/>
          </p:nvSpPr>
          <p:spPr bwMode="auto">
            <a:xfrm>
              <a:off x="1200" y="1968"/>
              <a:ext cx="240" cy="87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40" name="Oval 116"/>
            <p:cNvSpPr>
              <a:spLocks noChangeArrowheads="1"/>
            </p:cNvSpPr>
            <p:nvPr/>
          </p:nvSpPr>
          <p:spPr bwMode="auto">
            <a:xfrm>
              <a:off x="1152" y="2142"/>
              <a:ext cx="240" cy="87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41" name="Oval 117"/>
            <p:cNvSpPr>
              <a:spLocks noChangeArrowheads="1"/>
            </p:cNvSpPr>
            <p:nvPr/>
          </p:nvSpPr>
          <p:spPr bwMode="auto">
            <a:xfrm>
              <a:off x="1152" y="2273"/>
              <a:ext cx="240" cy="87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42" name="Oval 118"/>
            <p:cNvSpPr>
              <a:spLocks noChangeArrowheads="1"/>
            </p:cNvSpPr>
            <p:nvPr/>
          </p:nvSpPr>
          <p:spPr bwMode="auto">
            <a:xfrm>
              <a:off x="1104" y="2447"/>
              <a:ext cx="240" cy="87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43" name="AutoShape 119"/>
            <p:cNvSpPr>
              <a:spLocks noChangeArrowheads="1"/>
            </p:cNvSpPr>
            <p:nvPr/>
          </p:nvSpPr>
          <p:spPr bwMode="auto">
            <a:xfrm>
              <a:off x="1632" y="1924"/>
              <a:ext cx="432" cy="697"/>
            </a:xfrm>
            <a:prstGeom prst="parallelogram">
              <a:avLst>
                <a:gd name="adj" fmla="val 25000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44" name="Oval 120"/>
            <p:cNvSpPr>
              <a:spLocks noChangeArrowheads="1"/>
            </p:cNvSpPr>
            <p:nvPr/>
          </p:nvSpPr>
          <p:spPr bwMode="auto">
            <a:xfrm>
              <a:off x="1776" y="1968"/>
              <a:ext cx="240" cy="8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45" name="Oval 121"/>
            <p:cNvSpPr>
              <a:spLocks noChangeArrowheads="1"/>
            </p:cNvSpPr>
            <p:nvPr/>
          </p:nvSpPr>
          <p:spPr bwMode="auto">
            <a:xfrm>
              <a:off x="1728" y="2142"/>
              <a:ext cx="240" cy="8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46" name="Oval 122"/>
            <p:cNvSpPr>
              <a:spLocks noChangeArrowheads="1"/>
            </p:cNvSpPr>
            <p:nvPr/>
          </p:nvSpPr>
          <p:spPr bwMode="auto">
            <a:xfrm>
              <a:off x="1728" y="2273"/>
              <a:ext cx="240" cy="8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47" name="Oval 123"/>
            <p:cNvSpPr>
              <a:spLocks noChangeArrowheads="1"/>
            </p:cNvSpPr>
            <p:nvPr/>
          </p:nvSpPr>
          <p:spPr bwMode="auto">
            <a:xfrm>
              <a:off x="1680" y="2447"/>
              <a:ext cx="240" cy="8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48" name="AutoShape 124"/>
            <p:cNvSpPr>
              <a:spLocks noChangeArrowheads="1"/>
            </p:cNvSpPr>
            <p:nvPr/>
          </p:nvSpPr>
          <p:spPr bwMode="auto">
            <a:xfrm>
              <a:off x="2208" y="1924"/>
              <a:ext cx="432" cy="697"/>
            </a:xfrm>
            <a:prstGeom prst="parallelogram">
              <a:avLst>
                <a:gd name="adj" fmla="val 25000"/>
              </a:avLst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49" name="Oval 125"/>
            <p:cNvSpPr>
              <a:spLocks noChangeArrowheads="1"/>
            </p:cNvSpPr>
            <p:nvPr/>
          </p:nvSpPr>
          <p:spPr bwMode="auto">
            <a:xfrm>
              <a:off x="2352" y="1968"/>
              <a:ext cx="240" cy="8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50" name="Oval 126"/>
            <p:cNvSpPr>
              <a:spLocks noChangeArrowheads="1"/>
            </p:cNvSpPr>
            <p:nvPr/>
          </p:nvSpPr>
          <p:spPr bwMode="auto">
            <a:xfrm>
              <a:off x="2304" y="2142"/>
              <a:ext cx="240" cy="8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51" name="Oval 127"/>
            <p:cNvSpPr>
              <a:spLocks noChangeArrowheads="1"/>
            </p:cNvSpPr>
            <p:nvPr/>
          </p:nvSpPr>
          <p:spPr bwMode="auto">
            <a:xfrm>
              <a:off x="2304" y="2273"/>
              <a:ext cx="240" cy="8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52" name="Oval 128"/>
            <p:cNvSpPr>
              <a:spLocks noChangeArrowheads="1"/>
            </p:cNvSpPr>
            <p:nvPr/>
          </p:nvSpPr>
          <p:spPr bwMode="auto">
            <a:xfrm>
              <a:off x="2256" y="2447"/>
              <a:ext cx="240" cy="87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53" name="Line 129"/>
            <p:cNvSpPr>
              <a:spLocks noChangeShapeType="1"/>
            </p:cNvSpPr>
            <p:nvPr/>
          </p:nvSpPr>
          <p:spPr bwMode="auto">
            <a:xfrm flipV="1">
              <a:off x="1728" y="2621"/>
              <a:ext cx="48" cy="3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554" name="Line 130"/>
            <p:cNvSpPr>
              <a:spLocks noChangeShapeType="1"/>
            </p:cNvSpPr>
            <p:nvPr/>
          </p:nvSpPr>
          <p:spPr bwMode="auto">
            <a:xfrm flipV="1">
              <a:off x="1920" y="2621"/>
              <a:ext cx="432" cy="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555" name="Text Box 131"/>
            <p:cNvSpPr txBox="1">
              <a:spLocks noChangeArrowheads="1"/>
            </p:cNvSpPr>
            <p:nvPr/>
          </p:nvSpPr>
          <p:spPr bwMode="auto">
            <a:xfrm>
              <a:off x="0" y="2617"/>
              <a:ext cx="1248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1" hangingPunct="1"/>
              <a:r>
                <a:rPr lang="en-US" altLang="zh-CN" sz="1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宋体" pitchFamily="2" charset="-122"/>
                </a:rPr>
                <a:t>Theme extraction</a:t>
              </a:r>
            </a:p>
            <a:p>
              <a:pPr algn="l" eaLnBrk="1" hangingPunct="1"/>
              <a:r>
                <a:rPr lang="en-US" altLang="zh-CN" sz="1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宋体" pitchFamily="2" charset="-122"/>
                </a:rPr>
                <a:t>(</a:t>
              </a:r>
              <a:r>
                <a:rPr lang="en-US" altLang="zh-CN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宋体" pitchFamily="2" charset="-122"/>
                </a:rPr>
                <a:t>mixture models</a:t>
              </a:r>
              <a:r>
                <a:rPr lang="en-US" altLang="zh-CN" sz="1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宋体" pitchFamily="2" charset="-122"/>
                </a:rPr>
                <a:t>)</a:t>
              </a:r>
            </a:p>
          </p:txBody>
        </p:sp>
        <p:sp>
          <p:nvSpPr>
            <p:cNvPr id="615556" name="Line 132"/>
            <p:cNvSpPr>
              <a:spLocks noChangeShapeType="1"/>
            </p:cNvSpPr>
            <p:nvPr/>
          </p:nvSpPr>
          <p:spPr bwMode="auto">
            <a:xfrm>
              <a:off x="1056" y="1881"/>
              <a:ext cx="15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557" name="Line 133"/>
            <p:cNvSpPr>
              <a:spLocks noChangeShapeType="1"/>
            </p:cNvSpPr>
            <p:nvPr/>
          </p:nvSpPr>
          <p:spPr bwMode="auto">
            <a:xfrm flipH="1" flipV="1">
              <a:off x="1248" y="2621"/>
              <a:ext cx="240" cy="3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558" name="Text Box 134"/>
          <p:cNvSpPr txBox="1">
            <a:spLocks noChangeArrowheads="1"/>
          </p:cNvSpPr>
          <p:nvPr/>
        </p:nvSpPr>
        <p:spPr bwMode="auto">
          <a:xfrm>
            <a:off x="3581400" y="194945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zh-CN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…</a:t>
            </a:r>
          </a:p>
        </p:txBody>
      </p:sp>
      <p:sp>
        <p:nvSpPr>
          <p:cNvPr id="615559" name="Text Box 135"/>
          <p:cNvSpPr txBox="1">
            <a:spLocks noChangeArrowheads="1"/>
          </p:cNvSpPr>
          <p:nvPr/>
        </p:nvSpPr>
        <p:spPr bwMode="auto">
          <a:xfrm>
            <a:off x="0" y="5638801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zh-CN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Collection with time stamps</a:t>
            </a:r>
          </a:p>
        </p:txBody>
      </p:sp>
      <p:sp>
        <p:nvSpPr>
          <p:cNvPr id="615560" name="Text Box 136"/>
          <p:cNvSpPr txBox="1">
            <a:spLocks noChangeArrowheads="1"/>
          </p:cNvSpPr>
          <p:nvPr/>
        </p:nvSpPr>
        <p:spPr bwMode="auto">
          <a:xfrm>
            <a:off x="2843213" y="4508500"/>
            <a:ext cx="3600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 b="1" i="1">
              <a:latin typeface="Times New Roman" pitchFamily="18" charset="0"/>
              <a:ea typeface="宋体" pitchFamily="2" charset="-122"/>
            </a:endParaRPr>
          </a:p>
        </p:txBody>
      </p:sp>
      <p:grpSp>
        <p:nvGrpSpPr>
          <p:cNvPr id="6" name="Group 155"/>
          <p:cNvGrpSpPr>
            <a:grpSpLocks/>
          </p:cNvGrpSpPr>
          <p:nvPr/>
        </p:nvGrpSpPr>
        <p:grpSpPr bwMode="auto">
          <a:xfrm>
            <a:off x="0" y="1905001"/>
            <a:ext cx="2971800" cy="1371601"/>
            <a:chOff x="0" y="1200"/>
            <a:chExt cx="1872" cy="864"/>
          </a:xfrm>
        </p:grpSpPr>
        <p:sp>
          <p:nvSpPr>
            <p:cNvPr id="615572" name="AutoShape 148"/>
            <p:cNvSpPr>
              <a:spLocks noChangeArrowheads="1"/>
            </p:cNvSpPr>
            <p:nvPr/>
          </p:nvSpPr>
          <p:spPr bwMode="auto">
            <a:xfrm>
              <a:off x="1584" y="1632"/>
              <a:ext cx="288" cy="174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15573" name="Line 149"/>
            <p:cNvSpPr>
              <a:spLocks noChangeShapeType="1"/>
            </p:cNvSpPr>
            <p:nvPr/>
          </p:nvSpPr>
          <p:spPr bwMode="auto">
            <a:xfrm flipH="1">
              <a:off x="751" y="1200"/>
              <a:ext cx="689" cy="2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5574" name="Rectangle 150"/>
            <p:cNvSpPr>
              <a:spLocks noChangeArrowheads="1"/>
            </p:cNvSpPr>
            <p:nvPr/>
          </p:nvSpPr>
          <p:spPr bwMode="auto">
            <a:xfrm>
              <a:off x="0" y="1657"/>
              <a:ext cx="163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1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宋体" pitchFamily="2" charset="-122"/>
                </a:rPr>
                <a:t>Model theme transitions</a:t>
              </a:r>
            </a:p>
            <a:p>
              <a:pPr algn="l"/>
              <a:r>
                <a:rPr lang="en-US" altLang="zh-CN" sz="1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宋体" pitchFamily="2" charset="-122"/>
                </a:rPr>
                <a:t>(</a:t>
              </a:r>
              <a:r>
                <a:rPr lang="en-US" altLang="zh-CN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宋体" pitchFamily="2" charset="-122"/>
                </a:rPr>
                <a:t>KL div</a:t>
              </a:r>
              <a:r>
                <a:rPr lang="en-US" altLang="zh-CN" sz="1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宋体" pitchFamily="2" charset="-122"/>
                </a:rPr>
                <a:t>)</a:t>
              </a:r>
            </a:p>
          </p:txBody>
        </p:sp>
      </p:grpSp>
      <p:grpSp>
        <p:nvGrpSpPr>
          <p:cNvPr id="7" name="Group 151"/>
          <p:cNvGrpSpPr>
            <a:grpSpLocks/>
          </p:cNvGrpSpPr>
          <p:nvPr/>
        </p:nvGrpSpPr>
        <p:grpSpPr bwMode="auto">
          <a:xfrm>
            <a:off x="6324600" y="1484313"/>
            <a:ext cx="2784475" cy="1017587"/>
            <a:chOff x="3984" y="935"/>
            <a:chExt cx="1754" cy="641"/>
          </a:xfrm>
        </p:grpSpPr>
        <p:sp>
          <p:nvSpPr>
            <p:cNvPr id="615576" name="AutoShape 152"/>
            <p:cNvSpPr>
              <a:spLocks noChangeArrowheads="1"/>
            </p:cNvSpPr>
            <p:nvPr/>
          </p:nvSpPr>
          <p:spPr bwMode="auto">
            <a:xfrm>
              <a:off x="3984" y="1402"/>
              <a:ext cx="288" cy="174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15577" name="Rectangle 153"/>
            <p:cNvSpPr>
              <a:spLocks noChangeArrowheads="1"/>
            </p:cNvSpPr>
            <p:nvPr/>
          </p:nvSpPr>
          <p:spPr bwMode="auto">
            <a:xfrm>
              <a:off x="4519" y="935"/>
              <a:ext cx="121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ea typeface="宋体" pitchFamily="2" charset="-122"/>
                </a:rPr>
                <a:t>Computing Theme Strength</a:t>
              </a:r>
            </a:p>
          </p:txBody>
        </p:sp>
      </p:grpSp>
      <p:sp>
        <p:nvSpPr>
          <p:cNvPr id="615578" name="Text Box 154"/>
          <p:cNvSpPr txBox="1">
            <a:spLocks noChangeArrowheads="1"/>
          </p:cNvSpPr>
          <p:nvPr/>
        </p:nvSpPr>
        <p:spPr bwMode="auto">
          <a:xfrm>
            <a:off x="2700338" y="5900738"/>
            <a:ext cx="2663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t1     t2     t3, …,          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Keynote, AIRS 2010, Taipei, Dec. 2, 2010  </a:t>
            </a:r>
            <a:endParaRPr lang="en-US"/>
          </a:p>
        </p:txBody>
      </p:sp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447B8-FD9C-4975-B17A-253A7DFBE911}" type="slidenum">
              <a:rPr lang="en-US"/>
              <a:pPr/>
              <a:t>54</a:t>
            </a:fld>
            <a:endParaRPr lang="en-US"/>
          </a:p>
          <a:p>
            <a:endParaRPr lang="en-US"/>
          </a:p>
        </p:txBody>
      </p:sp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Task I: Theme Extraction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894763" cy="1509713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000">
                <a:ea typeface="宋体" pitchFamily="2" charset="-122"/>
              </a:rPr>
              <a:t>There are k themes in the collection (or a time span), each document is a sample of words generated by multiple themes</a:t>
            </a:r>
          </a:p>
          <a:p>
            <a:pPr>
              <a:lnSpc>
                <a:spcPct val="90000"/>
              </a:lnSpc>
            </a:pPr>
            <a:r>
              <a:rPr lang="en-US" altLang="zh-CN" sz="2000">
                <a:ea typeface="宋体" pitchFamily="2" charset="-122"/>
              </a:rPr>
              <a:t>Infer the best theme language models that fit our data</a:t>
            </a:r>
          </a:p>
        </p:txBody>
      </p:sp>
      <p:sp>
        <p:nvSpPr>
          <p:cNvPr id="618500" name="Oval 4"/>
          <p:cNvSpPr>
            <a:spLocks noChangeArrowheads="1"/>
          </p:cNvSpPr>
          <p:nvPr/>
        </p:nvSpPr>
        <p:spPr bwMode="auto">
          <a:xfrm>
            <a:off x="393700" y="2781300"/>
            <a:ext cx="1296988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501" name="Text Box 5"/>
          <p:cNvSpPr txBox="1">
            <a:spLocks noChangeArrowheads="1"/>
          </p:cNvSpPr>
          <p:nvPr/>
        </p:nvSpPr>
        <p:spPr bwMode="auto">
          <a:xfrm>
            <a:off x="538163" y="2852738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altLang="zh-CN" sz="1800">
                <a:solidFill>
                  <a:schemeClr val="bg1"/>
                </a:solidFill>
                <a:latin typeface="Arial" charset="0"/>
                <a:ea typeface="宋体" pitchFamily="2" charset="-122"/>
                <a:sym typeface="Symbol" pitchFamily="18" charset="2"/>
              </a:rPr>
              <a:t>Theme </a:t>
            </a:r>
            <a:r>
              <a:rPr lang="en-US" altLang="zh-CN" sz="1800" baseline="-25000">
                <a:solidFill>
                  <a:schemeClr val="bg1"/>
                </a:solidFill>
                <a:latin typeface="Arial" charset="0"/>
                <a:ea typeface="宋体" pitchFamily="2" charset="-122"/>
                <a:sym typeface="Symbol" pitchFamily="18" charset="2"/>
              </a:rPr>
              <a:t>1</a:t>
            </a:r>
          </a:p>
        </p:txBody>
      </p:sp>
      <p:sp>
        <p:nvSpPr>
          <p:cNvPr id="618502" name="Oval 6"/>
          <p:cNvSpPr>
            <a:spLocks noChangeArrowheads="1"/>
          </p:cNvSpPr>
          <p:nvPr/>
        </p:nvSpPr>
        <p:spPr bwMode="auto">
          <a:xfrm>
            <a:off x="395288" y="4797425"/>
            <a:ext cx="1296987" cy="503238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503" name="Text Box 7"/>
          <p:cNvSpPr txBox="1">
            <a:spLocks noChangeArrowheads="1"/>
          </p:cNvSpPr>
          <p:nvPr/>
        </p:nvSpPr>
        <p:spPr bwMode="auto">
          <a:xfrm>
            <a:off x="466725" y="4860925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altLang="zh-CN" sz="1800">
                <a:latin typeface="Arial" charset="0"/>
                <a:ea typeface="宋体" pitchFamily="2" charset="-122"/>
                <a:sym typeface="Symbol" pitchFamily="18" charset="2"/>
              </a:rPr>
              <a:t>Theme </a:t>
            </a:r>
            <a:r>
              <a:rPr lang="en-US" altLang="zh-CN" sz="1800" baseline="-25000">
                <a:latin typeface="Arial" charset="0"/>
                <a:ea typeface="宋体" pitchFamily="2" charset="-122"/>
                <a:sym typeface="Symbol" pitchFamily="18" charset="2"/>
              </a:rPr>
              <a:t>k</a:t>
            </a:r>
          </a:p>
        </p:txBody>
      </p:sp>
      <p:sp>
        <p:nvSpPr>
          <p:cNvPr id="618504" name="Oval 8"/>
          <p:cNvSpPr>
            <a:spLocks noChangeArrowheads="1"/>
          </p:cNvSpPr>
          <p:nvPr/>
        </p:nvSpPr>
        <p:spPr bwMode="auto">
          <a:xfrm>
            <a:off x="393700" y="3500438"/>
            <a:ext cx="1296988" cy="503237"/>
          </a:xfrm>
          <a:prstGeom prst="ellipse">
            <a:avLst/>
          </a:prstGeom>
          <a:solidFill>
            <a:srgbClr val="00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505" name="Text Box 9"/>
          <p:cNvSpPr txBox="1">
            <a:spLocks noChangeArrowheads="1"/>
          </p:cNvSpPr>
          <p:nvPr/>
        </p:nvSpPr>
        <p:spPr bwMode="auto">
          <a:xfrm>
            <a:off x="538163" y="3565525"/>
            <a:ext cx="1223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altLang="zh-CN" sz="1800">
                <a:solidFill>
                  <a:schemeClr val="bg1"/>
                </a:solidFill>
                <a:latin typeface="Arial" charset="0"/>
                <a:ea typeface="宋体" pitchFamily="2" charset="-122"/>
                <a:sym typeface="Symbol" pitchFamily="18" charset="2"/>
              </a:rPr>
              <a:t>Theme </a:t>
            </a:r>
            <a:r>
              <a:rPr lang="en-US" altLang="zh-CN" sz="1800" baseline="-25000">
                <a:solidFill>
                  <a:schemeClr val="bg1"/>
                </a:solidFill>
                <a:latin typeface="Arial" charset="0"/>
                <a:ea typeface="宋体" pitchFamily="2" charset="-122"/>
                <a:sym typeface="Symbol" pitchFamily="18" charset="2"/>
              </a:rPr>
              <a:t>2</a:t>
            </a:r>
          </a:p>
        </p:txBody>
      </p:sp>
      <p:sp>
        <p:nvSpPr>
          <p:cNvPr id="618506" name="Text Box 10"/>
          <p:cNvSpPr txBox="1">
            <a:spLocks noChangeArrowheads="1"/>
          </p:cNvSpPr>
          <p:nvPr/>
        </p:nvSpPr>
        <p:spPr bwMode="auto">
          <a:xfrm>
            <a:off x="682625" y="4221163"/>
            <a:ext cx="647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…</a:t>
            </a:r>
          </a:p>
        </p:txBody>
      </p:sp>
      <p:sp>
        <p:nvSpPr>
          <p:cNvPr id="618507" name="Oval 11"/>
          <p:cNvSpPr>
            <a:spLocks noChangeArrowheads="1"/>
          </p:cNvSpPr>
          <p:nvPr/>
        </p:nvSpPr>
        <p:spPr bwMode="auto">
          <a:xfrm>
            <a:off x="250825" y="5589588"/>
            <a:ext cx="1912938" cy="503237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508" name="Text Box 12"/>
          <p:cNvSpPr txBox="1">
            <a:spLocks noChangeArrowheads="1"/>
          </p:cNvSpPr>
          <p:nvPr/>
        </p:nvSpPr>
        <p:spPr bwMode="auto">
          <a:xfrm>
            <a:off x="463550" y="5654675"/>
            <a:ext cx="1804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altLang="zh-CN" sz="1800">
                <a:latin typeface="Arial" charset="0"/>
                <a:ea typeface="宋体" pitchFamily="2" charset="-122"/>
                <a:sym typeface="Symbol" pitchFamily="18" charset="2"/>
              </a:rPr>
              <a:t>Background B</a:t>
            </a:r>
            <a:endParaRPr lang="en-US" altLang="zh-CN" sz="1800" baseline="-25000">
              <a:latin typeface="Arial" charset="0"/>
              <a:ea typeface="宋体" pitchFamily="2" charset="-122"/>
              <a:sym typeface="Symbol" pitchFamily="18" charset="2"/>
            </a:endParaRPr>
          </a:p>
        </p:txBody>
      </p:sp>
      <p:sp>
        <p:nvSpPr>
          <p:cNvPr id="618509" name="Text Box 13"/>
          <p:cNvSpPr txBox="1">
            <a:spLocks noChangeArrowheads="1"/>
          </p:cNvSpPr>
          <p:nvPr/>
        </p:nvSpPr>
        <p:spPr bwMode="auto">
          <a:xfrm>
            <a:off x="1692275" y="2708275"/>
            <a:ext cx="12239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600" i="1">
                <a:latin typeface="Times New Roman" pitchFamily="18" charset="0"/>
                <a:ea typeface="宋体" pitchFamily="2" charset="-122"/>
              </a:rPr>
              <a:t>warning 0.3 system  0.2..</a:t>
            </a:r>
          </a:p>
        </p:txBody>
      </p:sp>
      <p:sp>
        <p:nvSpPr>
          <p:cNvPr id="618510" name="Text Box 14"/>
          <p:cNvSpPr txBox="1">
            <a:spLocks noChangeArrowheads="1"/>
          </p:cNvSpPr>
          <p:nvPr/>
        </p:nvSpPr>
        <p:spPr bwMode="auto">
          <a:xfrm>
            <a:off x="1692275" y="3429000"/>
            <a:ext cx="13668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600" i="1">
                <a:latin typeface="Times New Roman" pitchFamily="18" charset="0"/>
                <a:ea typeface="宋体" pitchFamily="2" charset="-122"/>
              </a:rPr>
              <a:t>Aid  0.1</a:t>
            </a:r>
            <a:br>
              <a:rPr lang="en-US" altLang="zh-CN" sz="1600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i="1">
                <a:latin typeface="Times New Roman" pitchFamily="18" charset="0"/>
                <a:ea typeface="宋体" pitchFamily="2" charset="-122"/>
              </a:rPr>
              <a:t>donation 0.05</a:t>
            </a:r>
            <a:br>
              <a:rPr lang="en-US" altLang="zh-CN" sz="1600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i="1">
                <a:latin typeface="Times New Roman" pitchFamily="18" charset="0"/>
                <a:ea typeface="宋体" pitchFamily="2" charset="-122"/>
              </a:rPr>
              <a:t>support 0.02 ..</a:t>
            </a:r>
          </a:p>
        </p:txBody>
      </p:sp>
      <p:sp>
        <p:nvSpPr>
          <p:cNvPr id="618511" name="Text Box 15"/>
          <p:cNvSpPr txBox="1">
            <a:spLocks noChangeArrowheads="1"/>
          </p:cNvSpPr>
          <p:nvPr/>
        </p:nvSpPr>
        <p:spPr bwMode="auto">
          <a:xfrm>
            <a:off x="1765300" y="4508500"/>
            <a:ext cx="13668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600" i="1">
                <a:latin typeface="Times New Roman" pitchFamily="18" charset="0"/>
                <a:ea typeface="宋体" pitchFamily="2" charset="-122"/>
              </a:rPr>
              <a:t>statistics 0.2</a:t>
            </a:r>
            <a:br>
              <a:rPr lang="en-US" altLang="zh-CN" sz="1600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i="1">
                <a:latin typeface="Times New Roman" pitchFamily="18" charset="0"/>
                <a:ea typeface="宋体" pitchFamily="2" charset="-122"/>
              </a:rPr>
              <a:t>loss   0.1</a:t>
            </a:r>
            <a:br>
              <a:rPr lang="en-US" altLang="zh-CN" sz="1600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i="1">
                <a:latin typeface="Times New Roman" pitchFamily="18" charset="0"/>
                <a:ea typeface="宋体" pitchFamily="2" charset="-122"/>
              </a:rPr>
              <a:t>dead 0.05 ..</a:t>
            </a:r>
          </a:p>
        </p:txBody>
      </p:sp>
      <p:sp>
        <p:nvSpPr>
          <p:cNvPr id="618512" name="Text Box 16"/>
          <p:cNvSpPr txBox="1">
            <a:spLocks noChangeArrowheads="1"/>
          </p:cNvSpPr>
          <p:nvPr/>
        </p:nvSpPr>
        <p:spPr bwMode="auto">
          <a:xfrm>
            <a:off x="2268538" y="5411788"/>
            <a:ext cx="12239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600" i="1">
                <a:latin typeface="Times New Roman" pitchFamily="18" charset="0"/>
                <a:ea typeface="宋体" pitchFamily="2" charset="-122"/>
              </a:rPr>
              <a:t>Is 0.05</a:t>
            </a:r>
            <a:br>
              <a:rPr lang="en-US" altLang="zh-CN" sz="1600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i="1">
                <a:latin typeface="Times New Roman" pitchFamily="18" charset="0"/>
                <a:ea typeface="宋体" pitchFamily="2" charset="-122"/>
              </a:rPr>
              <a:t>the  0.04</a:t>
            </a:r>
            <a:br>
              <a:rPr lang="en-US" altLang="zh-CN" sz="1600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i="1">
                <a:latin typeface="Times New Roman" pitchFamily="18" charset="0"/>
                <a:ea typeface="宋体" pitchFamily="2" charset="-122"/>
              </a:rPr>
              <a:t>a 0.03 ..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059113" y="2352675"/>
            <a:ext cx="1944687" cy="3236913"/>
            <a:chOff x="1927" y="1479"/>
            <a:chExt cx="1225" cy="2039"/>
          </a:xfrm>
        </p:grpSpPr>
        <p:sp>
          <p:nvSpPr>
            <p:cNvPr id="618514" name="Rectangle 18"/>
            <p:cNvSpPr>
              <a:spLocks noChangeArrowheads="1"/>
            </p:cNvSpPr>
            <p:nvPr/>
          </p:nvSpPr>
          <p:spPr bwMode="auto">
            <a:xfrm>
              <a:off x="2018" y="1523"/>
              <a:ext cx="1134" cy="1995"/>
            </a:xfrm>
            <a:prstGeom prst="rect">
              <a:avLst/>
            </a:prstGeom>
            <a:solidFill>
              <a:srgbClr val="CCFFFF">
                <a:alpha val="63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15" name="Text Box 19"/>
            <p:cNvSpPr txBox="1">
              <a:spLocks noChangeArrowheads="1"/>
            </p:cNvSpPr>
            <p:nvPr/>
          </p:nvSpPr>
          <p:spPr bwMode="auto">
            <a:xfrm>
              <a:off x="1927" y="1479"/>
              <a:ext cx="9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b="1" i="1">
                  <a:latin typeface="Times New Roman" pitchFamily="18" charset="0"/>
                  <a:ea typeface="宋体" pitchFamily="2" charset="-122"/>
                </a:rPr>
                <a:t>Document d</a:t>
              </a:r>
            </a:p>
          </p:txBody>
        </p:sp>
        <p:sp>
          <p:nvSpPr>
            <p:cNvPr id="618516" name="Freeform 20"/>
            <p:cNvSpPr>
              <a:spLocks/>
            </p:cNvSpPr>
            <p:nvPr/>
          </p:nvSpPr>
          <p:spPr bwMode="auto">
            <a:xfrm>
              <a:off x="2074" y="1707"/>
              <a:ext cx="544" cy="568"/>
            </a:xfrm>
            <a:custGeom>
              <a:avLst/>
              <a:gdLst/>
              <a:ahLst/>
              <a:cxnLst>
                <a:cxn ang="0">
                  <a:pos x="104" y="0"/>
                </a:cxn>
                <a:cxn ang="0">
                  <a:pos x="224" y="32"/>
                </a:cxn>
                <a:cxn ang="0">
                  <a:pos x="424" y="48"/>
                </a:cxn>
                <a:cxn ang="0">
                  <a:pos x="544" y="248"/>
                </a:cxn>
                <a:cxn ang="0">
                  <a:pos x="496" y="416"/>
                </a:cxn>
                <a:cxn ang="0">
                  <a:pos x="440" y="512"/>
                </a:cxn>
                <a:cxn ang="0">
                  <a:pos x="376" y="528"/>
                </a:cxn>
                <a:cxn ang="0">
                  <a:pos x="320" y="552"/>
                </a:cxn>
                <a:cxn ang="0">
                  <a:pos x="272" y="560"/>
                </a:cxn>
                <a:cxn ang="0">
                  <a:pos x="248" y="568"/>
                </a:cxn>
                <a:cxn ang="0">
                  <a:pos x="192" y="552"/>
                </a:cxn>
                <a:cxn ang="0">
                  <a:pos x="128" y="496"/>
                </a:cxn>
                <a:cxn ang="0">
                  <a:pos x="56" y="424"/>
                </a:cxn>
                <a:cxn ang="0">
                  <a:pos x="40" y="360"/>
                </a:cxn>
                <a:cxn ang="0">
                  <a:pos x="0" y="296"/>
                </a:cxn>
                <a:cxn ang="0">
                  <a:pos x="40" y="168"/>
                </a:cxn>
                <a:cxn ang="0">
                  <a:pos x="56" y="144"/>
                </a:cxn>
                <a:cxn ang="0">
                  <a:pos x="72" y="96"/>
                </a:cxn>
                <a:cxn ang="0">
                  <a:pos x="80" y="72"/>
                </a:cxn>
                <a:cxn ang="0">
                  <a:pos x="104" y="0"/>
                </a:cxn>
              </a:cxnLst>
              <a:rect l="0" t="0" r="r" b="b"/>
              <a:pathLst>
                <a:path w="544" h="568">
                  <a:moveTo>
                    <a:pt x="104" y="0"/>
                  </a:moveTo>
                  <a:cubicBezTo>
                    <a:pt x="147" y="9"/>
                    <a:pt x="185" y="12"/>
                    <a:pt x="224" y="32"/>
                  </a:cubicBezTo>
                  <a:cubicBezTo>
                    <a:pt x="292" y="18"/>
                    <a:pt x="358" y="31"/>
                    <a:pt x="424" y="48"/>
                  </a:cubicBezTo>
                  <a:cubicBezTo>
                    <a:pt x="449" y="123"/>
                    <a:pt x="509" y="177"/>
                    <a:pt x="544" y="248"/>
                  </a:cubicBezTo>
                  <a:cubicBezTo>
                    <a:pt x="535" y="310"/>
                    <a:pt x="519" y="359"/>
                    <a:pt x="496" y="416"/>
                  </a:cubicBezTo>
                  <a:cubicBezTo>
                    <a:pt x="484" y="446"/>
                    <a:pt x="476" y="496"/>
                    <a:pt x="440" y="512"/>
                  </a:cubicBezTo>
                  <a:cubicBezTo>
                    <a:pt x="420" y="521"/>
                    <a:pt x="397" y="521"/>
                    <a:pt x="376" y="528"/>
                  </a:cubicBezTo>
                  <a:cubicBezTo>
                    <a:pt x="357" y="534"/>
                    <a:pt x="339" y="546"/>
                    <a:pt x="320" y="552"/>
                  </a:cubicBezTo>
                  <a:cubicBezTo>
                    <a:pt x="304" y="557"/>
                    <a:pt x="288" y="556"/>
                    <a:pt x="272" y="560"/>
                  </a:cubicBezTo>
                  <a:cubicBezTo>
                    <a:pt x="264" y="562"/>
                    <a:pt x="256" y="565"/>
                    <a:pt x="248" y="568"/>
                  </a:cubicBezTo>
                  <a:cubicBezTo>
                    <a:pt x="229" y="563"/>
                    <a:pt x="210" y="559"/>
                    <a:pt x="192" y="552"/>
                  </a:cubicBezTo>
                  <a:cubicBezTo>
                    <a:pt x="168" y="543"/>
                    <a:pt x="143" y="509"/>
                    <a:pt x="128" y="496"/>
                  </a:cubicBezTo>
                  <a:cubicBezTo>
                    <a:pt x="102" y="473"/>
                    <a:pt x="72" y="457"/>
                    <a:pt x="56" y="424"/>
                  </a:cubicBezTo>
                  <a:cubicBezTo>
                    <a:pt x="27" y="366"/>
                    <a:pt x="77" y="442"/>
                    <a:pt x="40" y="360"/>
                  </a:cubicBezTo>
                  <a:cubicBezTo>
                    <a:pt x="30" y="337"/>
                    <a:pt x="11" y="319"/>
                    <a:pt x="0" y="296"/>
                  </a:cubicBezTo>
                  <a:cubicBezTo>
                    <a:pt x="13" y="258"/>
                    <a:pt x="22" y="204"/>
                    <a:pt x="40" y="168"/>
                  </a:cubicBezTo>
                  <a:cubicBezTo>
                    <a:pt x="44" y="159"/>
                    <a:pt x="52" y="153"/>
                    <a:pt x="56" y="144"/>
                  </a:cubicBezTo>
                  <a:cubicBezTo>
                    <a:pt x="63" y="129"/>
                    <a:pt x="67" y="112"/>
                    <a:pt x="72" y="96"/>
                  </a:cubicBezTo>
                  <a:cubicBezTo>
                    <a:pt x="75" y="88"/>
                    <a:pt x="80" y="72"/>
                    <a:pt x="80" y="72"/>
                  </a:cubicBezTo>
                  <a:cubicBezTo>
                    <a:pt x="67" y="34"/>
                    <a:pt x="83" y="32"/>
                    <a:pt x="104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8517" name="Freeform 21"/>
            <p:cNvSpPr>
              <a:spLocks/>
            </p:cNvSpPr>
            <p:nvPr/>
          </p:nvSpPr>
          <p:spPr bwMode="auto">
            <a:xfrm>
              <a:off x="2346" y="1738"/>
              <a:ext cx="752" cy="1030"/>
            </a:xfrm>
            <a:custGeom>
              <a:avLst/>
              <a:gdLst/>
              <a:ahLst/>
              <a:cxnLst>
                <a:cxn ang="0">
                  <a:pos x="664" y="1"/>
                </a:cxn>
                <a:cxn ang="0">
                  <a:pos x="368" y="9"/>
                </a:cxn>
                <a:cxn ang="0">
                  <a:pos x="256" y="49"/>
                </a:cxn>
                <a:cxn ang="0">
                  <a:pos x="248" y="73"/>
                </a:cxn>
                <a:cxn ang="0">
                  <a:pos x="264" y="97"/>
                </a:cxn>
                <a:cxn ang="0">
                  <a:pos x="328" y="193"/>
                </a:cxn>
                <a:cxn ang="0">
                  <a:pos x="336" y="225"/>
                </a:cxn>
                <a:cxn ang="0">
                  <a:pos x="352" y="273"/>
                </a:cxn>
                <a:cxn ang="0">
                  <a:pos x="296" y="385"/>
                </a:cxn>
                <a:cxn ang="0">
                  <a:pos x="288" y="505"/>
                </a:cxn>
                <a:cxn ang="0">
                  <a:pos x="192" y="561"/>
                </a:cxn>
                <a:cxn ang="0">
                  <a:pos x="80" y="633"/>
                </a:cxn>
                <a:cxn ang="0">
                  <a:pos x="40" y="673"/>
                </a:cxn>
                <a:cxn ang="0">
                  <a:pos x="0" y="729"/>
                </a:cxn>
                <a:cxn ang="0">
                  <a:pos x="48" y="825"/>
                </a:cxn>
                <a:cxn ang="0">
                  <a:pos x="120" y="865"/>
                </a:cxn>
                <a:cxn ang="0">
                  <a:pos x="168" y="881"/>
                </a:cxn>
                <a:cxn ang="0">
                  <a:pos x="224" y="945"/>
                </a:cxn>
                <a:cxn ang="0">
                  <a:pos x="328" y="993"/>
                </a:cxn>
                <a:cxn ang="0">
                  <a:pos x="408" y="1001"/>
                </a:cxn>
                <a:cxn ang="0">
                  <a:pos x="448" y="857"/>
                </a:cxn>
                <a:cxn ang="0">
                  <a:pos x="576" y="801"/>
                </a:cxn>
                <a:cxn ang="0">
                  <a:pos x="648" y="713"/>
                </a:cxn>
                <a:cxn ang="0">
                  <a:pos x="672" y="665"/>
                </a:cxn>
                <a:cxn ang="0">
                  <a:pos x="712" y="569"/>
                </a:cxn>
                <a:cxn ang="0">
                  <a:pos x="752" y="425"/>
                </a:cxn>
                <a:cxn ang="0">
                  <a:pos x="744" y="305"/>
                </a:cxn>
                <a:cxn ang="0">
                  <a:pos x="688" y="225"/>
                </a:cxn>
                <a:cxn ang="0">
                  <a:pos x="624" y="97"/>
                </a:cxn>
                <a:cxn ang="0">
                  <a:pos x="632" y="65"/>
                </a:cxn>
                <a:cxn ang="0">
                  <a:pos x="656" y="49"/>
                </a:cxn>
                <a:cxn ang="0">
                  <a:pos x="664" y="1"/>
                </a:cxn>
              </a:cxnLst>
              <a:rect l="0" t="0" r="r" b="b"/>
              <a:pathLst>
                <a:path w="752" h="1030">
                  <a:moveTo>
                    <a:pt x="664" y="1"/>
                  </a:moveTo>
                  <a:cubicBezTo>
                    <a:pt x="576" y="30"/>
                    <a:pt x="464" y="0"/>
                    <a:pt x="368" y="9"/>
                  </a:cubicBezTo>
                  <a:cubicBezTo>
                    <a:pt x="326" y="17"/>
                    <a:pt x="291" y="26"/>
                    <a:pt x="256" y="49"/>
                  </a:cubicBezTo>
                  <a:cubicBezTo>
                    <a:pt x="253" y="57"/>
                    <a:pt x="247" y="65"/>
                    <a:pt x="248" y="73"/>
                  </a:cubicBezTo>
                  <a:cubicBezTo>
                    <a:pt x="250" y="82"/>
                    <a:pt x="260" y="88"/>
                    <a:pt x="264" y="97"/>
                  </a:cubicBezTo>
                  <a:cubicBezTo>
                    <a:pt x="282" y="134"/>
                    <a:pt x="299" y="164"/>
                    <a:pt x="328" y="193"/>
                  </a:cubicBezTo>
                  <a:cubicBezTo>
                    <a:pt x="331" y="204"/>
                    <a:pt x="333" y="214"/>
                    <a:pt x="336" y="225"/>
                  </a:cubicBezTo>
                  <a:cubicBezTo>
                    <a:pt x="341" y="241"/>
                    <a:pt x="352" y="273"/>
                    <a:pt x="352" y="273"/>
                  </a:cubicBezTo>
                  <a:cubicBezTo>
                    <a:pt x="343" y="324"/>
                    <a:pt x="340" y="355"/>
                    <a:pt x="296" y="385"/>
                  </a:cubicBezTo>
                  <a:cubicBezTo>
                    <a:pt x="293" y="425"/>
                    <a:pt x="297" y="466"/>
                    <a:pt x="288" y="505"/>
                  </a:cubicBezTo>
                  <a:cubicBezTo>
                    <a:pt x="282" y="530"/>
                    <a:pt x="213" y="554"/>
                    <a:pt x="192" y="561"/>
                  </a:cubicBezTo>
                  <a:cubicBezTo>
                    <a:pt x="170" y="595"/>
                    <a:pt x="120" y="620"/>
                    <a:pt x="80" y="633"/>
                  </a:cubicBezTo>
                  <a:cubicBezTo>
                    <a:pt x="37" y="697"/>
                    <a:pt x="93" y="620"/>
                    <a:pt x="40" y="673"/>
                  </a:cubicBezTo>
                  <a:cubicBezTo>
                    <a:pt x="30" y="683"/>
                    <a:pt x="9" y="715"/>
                    <a:pt x="0" y="729"/>
                  </a:cubicBezTo>
                  <a:cubicBezTo>
                    <a:pt x="9" y="776"/>
                    <a:pt x="0" y="809"/>
                    <a:pt x="48" y="825"/>
                  </a:cubicBezTo>
                  <a:cubicBezTo>
                    <a:pt x="87" y="854"/>
                    <a:pt x="73" y="848"/>
                    <a:pt x="120" y="865"/>
                  </a:cubicBezTo>
                  <a:cubicBezTo>
                    <a:pt x="136" y="871"/>
                    <a:pt x="168" y="881"/>
                    <a:pt x="168" y="881"/>
                  </a:cubicBezTo>
                  <a:cubicBezTo>
                    <a:pt x="205" y="937"/>
                    <a:pt x="184" y="918"/>
                    <a:pt x="224" y="945"/>
                  </a:cubicBezTo>
                  <a:cubicBezTo>
                    <a:pt x="249" y="983"/>
                    <a:pt x="286" y="985"/>
                    <a:pt x="328" y="993"/>
                  </a:cubicBezTo>
                  <a:cubicBezTo>
                    <a:pt x="365" y="1030"/>
                    <a:pt x="360" y="1013"/>
                    <a:pt x="408" y="1001"/>
                  </a:cubicBezTo>
                  <a:cubicBezTo>
                    <a:pt x="479" y="895"/>
                    <a:pt x="403" y="1025"/>
                    <a:pt x="448" y="857"/>
                  </a:cubicBezTo>
                  <a:cubicBezTo>
                    <a:pt x="458" y="820"/>
                    <a:pt x="549" y="805"/>
                    <a:pt x="576" y="801"/>
                  </a:cubicBezTo>
                  <a:cubicBezTo>
                    <a:pt x="608" y="779"/>
                    <a:pt x="619" y="742"/>
                    <a:pt x="648" y="713"/>
                  </a:cubicBezTo>
                  <a:cubicBezTo>
                    <a:pt x="668" y="653"/>
                    <a:pt x="641" y="727"/>
                    <a:pt x="672" y="665"/>
                  </a:cubicBezTo>
                  <a:cubicBezTo>
                    <a:pt x="689" y="632"/>
                    <a:pt x="691" y="600"/>
                    <a:pt x="712" y="569"/>
                  </a:cubicBezTo>
                  <a:cubicBezTo>
                    <a:pt x="724" y="519"/>
                    <a:pt x="733" y="472"/>
                    <a:pt x="752" y="425"/>
                  </a:cubicBezTo>
                  <a:cubicBezTo>
                    <a:pt x="749" y="385"/>
                    <a:pt x="750" y="345"/>
                    <a:pt x="744" y="305"/>
                  </a:cubicBezTo>
                  <a:cubicBezTo>
                    <a:pt x="739" y="271"/>
                    <a:pt x="706" y="250"/>
                    <a:pt x="688" y="225"/>
                  </a:cubicBezTo>
                  <a:cubicBezTo>
                    <a:pt x="660" y="185"/>
                    <a:pt x="651" y="137"/>
                    <a:pt x="624" y="97"/>
                  </a:cubicBezTo>
                  <a:cubicBezTo>
                    <a:pt x="627" y="86"/>
                    <a:pt x="626" y="74"/>
                    <a:pt x="632" y="65"/>
                  </a:cubicBezTo>
                  <a:cubicBezTo>
                    <a:pt x="637" y="57"/>
                    <a:pt x="650" y="57"/>
                    <a:pt x="656" y="49"/>
                  </a:cubicBezTo>
                  <a:cubicBezTo>
                    <a:pt x="667" y="36"/>
                    <a:pt x="664" y="16"/>
                    <a:pt x="664" y="1"/>
                  </a:cubicBez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8518" name="Freeform 22"/>
            <p:cNvSpPr>
              <a:spLocks/>
            </p:cNvSpPr>
            <p:nvPr/>
          </p:nvSpPr>
          <p:spPr bwMode="auto">
            <a:xfrm>
              <a:off x="2098" y="2259"/>
              <a:ext cx="824" cy="91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64" y="16"/>
                </a:cxn>
                <a:cxn ang="0">
                  <a:pos x="96" y="24"/>
                </a:cxn>
                <a:cxn ang="0">
                  <a:pos x="168" y="88"/>
                </a:cxn>
                <a:cxn ang="0">
                  <a:pos x="184" y="264"/>
                </a:cxn>
                <a:cxn ang="0">
                  <a:pos x="264" y="352"/>
                </a:cxn>
                <a:cxn ang="0">
                  <a:pos x="288" y="416"/>
                </a:cxn>
                <a:cxn ang="0">
                  <a:pos x="400" y="504"/>
                </a:cxn>
                <a:cxn ang="0">
                  <a:pos x="440" y="544"/>
                </a:cxn>
                <a:cxn ang="0">
                  <a:pos x="456" y="568"/>
                </a:cxn>
                <a:cxn ang="0">
                  <a:pos x="480" y="576"/>
                </a:cxn>
                <a:cxn ang="0">
                  <a:pos x="528" y="608"/>
                </a:cxn>
                <a:cxn ang="0">
                  <a:pos x="552" y="632"/>
                </a:cxn>
                <a:cxn ang="0">
                  <a:pos x="648" y="656"/>
                </a:cxn>
                <a:cxn ang="0">
                  <a:pos x="752" y="656"/>
                </a:cxn>
                <a:cxn ang="0">
                  <a:pos x="800" y="688"/>
                </a:cxn>
                <a:cxn ang="0">
                  <a:pos x="824" y="736"/>
                </a:cxn>
                <a:cxn ang="0">
                  <a:pos x="672" y="848"/>
                </a:cxn>
                <a:cxn ang="0">
                  <a:pos x="480" y="872"/>
                </a:cxn>
                <a:cxn ang="0">
                  <a:pos x="408" y="904"/>
                </a:cxn>
                <a:cxn ang="0">
                  <a:pos x="384" y="912"/>
                </a:cxn>
                <a:cxn ang="0">
                  <a:pos x="320" y="856"/>
                </a:cxn>
                <a:cxn ang="0">
                  <a:pos x="280" y="736"/>
                </a:cxn>
                <a:cxn ang="0">
                  <a:pos x="264" y="680"/>
                </a:cxn>
                <a:cxn ang="0">
                  <a:pos x="192" y="632"/>
                </a:cxn>
                <a:cxn ang="0">
                  <a:pos x="168" y="616"/>
                </a:cxn>
                <a:cxn ang="0">
                  <a:pos x="152" y="592"/>
                </a:cxn>
                <a:cxn ang="0">
                  <a:pos x="104" y="576"/>
                </a:cxn>
                <a:cxn ang="0">
                  <a:pos x="40" y="528"/>
                </a:cxn>
                <a:cxn ang="0">
                  <a:pos x="32" y="504"/>
                </a:cxn>
                <a:cxn ang="0">
                  <a:pos x="16" y="480"/>
                </a:cxn>
                <a:cxn ang="0">
                  <a:pos x="0" y="432"/>
                </a:cxn>
                <a:cxn ang="0">
                  <a:pos x="40" y="232"/>
                </a:cxn>
                <a:cxn ang="0">
                  <a:pos x="32" y="176"/>
                </a:cxn>
                <a:cxn ang="0">
                  <a:pos x="16" y="128"/>
                </a:cxn>
                <a:cxn ang="0">
                  <a:pos x="24" y="64"/>
                </a:cxn>
                <a:cxn ang="0">
                  <a:pos x="40" y="0"/>
                </a:cxn>
              </a:cxnLst>
              <a:rect l="0" t="0" r="r" b="b"/>
              <a:pathLst>
                <a:path w="824" h="912">
                  <a:moveTo>
                    <a:pt x="40" y="0"/>
                  </a:moveTo>
                  <a:cubicBezTo>
                    <a:pt x="48" y="5"/>
                    <a:pt x="55" y="12"/>
                    <a:pt x="64" y="16"/>
                  </a:cubicBezTo>
                  <a:cubicBezTo>
                    <a:pt x="74" y="20"/>
                    <a:pt x="86" y="19"/>
                    <a:pt x="96" y="24"/>
                  </a:cubicBezTo>
                  <a:cubicBezTo>
                    <a:pt x="119" y="37"/>
                    <a:pt x="149" y="69"/>
                    <a:pt x="168" y="88"/>
                  </a:cubicBezTo>
                  <a:cubicBezTo>
                    <a:pt x="193" y="164"/>
                    <a:pt x="167" y="78"/>
                    <a:pt x="184" y="264"/>
                  </a:cubicBezTo>
                  <a:cubicBezTo>
                    <a:pt x="188" y="309"/>
                    <a:pt x="241" y="320"/>
                    <a:pt x="264" y="352"/>
                  </a:cubicBezTo>
                  <a:cubicBezTo>
                    <a:pt x="293" y="392"/>
                    <a:pt x="270" y="374"/>
                    <a:pt x="288" y="416"/>
                  </a:cubicBezTo>
                  <a:cubicBezTo>
                    <a:pt x="307" y="460"/>
                    <a:pt x="356" y="489"/>
                    <a:pt x="400" y="504"/>
                  </a:cubicBezTo>
                  <a:cubicBezTo>
                    <a:pt x="443" y="568"/>
                    <a:pt x="387" y="491"/>
                    <a:pt x="440" y="544"/>
                  </a:cubicBezTo>
                  <a:cubicBezTo>
                    <a:pt x="447" y="551"/>
                    <a:pt x="448" y="562"/>
                    <a:pt x="456" y="568"/>
                  </a:cubicBezTo>
                  <a:cubicBezTo>
                    <a:pt x="463" y="573"/>
                    <a:pt x="473" y="572"/>
                    <a:pt x="480" y="576"/>
                  </a:cubicBezTo>
                  <a:cubicBezTo>
                    <a:pt x="497" y="585"/>
                    <a:pt x="514" y="594"/>
                    <a:pt x="528" y="608"/>
                  </a:cubicBezTo>
                  <a:cubicBezTo>
                    <a:pt x="536" y="616"/>
                    <a:pt x="542" y="626"/>
                    <a:pt x="552" y="632"/>
                  </a:cubicBezTo>
                  <a:cubicBezTo>
                    <a:pt x="575" y="645"/>
                    <a:pt x="623" y="651"/>
                    <a:pt x="648" y="656"/>
                  </a:cubicBezTo>
                  <a:cubicBezTo>
                    <a:pt x="683" y="652"/>
                    <a:pt x="719" y="638"/>
                    <a:pt x="752" y="656"/>
                  </a:cubicBezTo>
                  <a:cubicBezTo>
                    <a:pt x="769" y="665"/>
                    <a:pt x="800" y="688"/>
                    <a:pt x="800" y="688"/>
                  </a:cubicBezTo>
                  <a:cubicBezTo>
                    <a:pt x="808" y="700"/>
                    <a:pt x="824" y="719"/>
                    <a:pt x="824" y="736"/>
                  </a:cubicBezTo>
                  <a:cubicBezTo>
                    <a:pt x="824" y="803"/>
                    <a:pt x="722" y="838"/>
                    <a:pt x="672" y="848"/>
                  </a:cubicBezTo>
                  <a:cubicBezTo>
                    <a:pt x="607" y="826"/>
                    <a:pt x="539" y="842"/>
                    <a:pt x="480" y="872"/>
                  </a:cubicBezTo>
                  <a:cubicBezTo>
                    <a:pt x="404" y="910"/>
                    <a:pt x="532" y="863"/>
                    <a:pt x="408" y="904"/>
                  </a:cubicBezTo>
                  <a:cubicBezTo>
                    <a:pt x="400" y="907"/>
                    <a:pt x="384" y="912"/>
                    <a:pt x="384" y="912"/>
                  </a:cubicBezTo>
                  <a:cubicBezTo>
                    <a:pt x="328" y="875"/>
                    <a:pt x="347" y="896"/>
                    <a:pt x="320" y="856"/>
                  </a:cubicBezTo>
                  <a:cubicBezTo>
                    <a:pt x="310" y="815"/>
                    <a:pt x="292" y="777"/>
                    <a:pt x="280" y="736"/>
                  </a:cubicBezTo>
                  <a:cubicBezTo>
                    <a:pt x="280" y="736"/>
                    <a:pt x="268" y="684"/>
                    <a:pt x="264" y="680"/>
                  </a:cubicBezTo>
                  <a:cubicBezTo>
                    <a:pt x="264" y="680"/>
                    <a:pt x="204" y="640"/>
                    <a:pt x="192" y="632"/>
                  </a:cubicBezTo>
                  <a:cubicBezTo>
                    <a:pt x="184" y="627"/>
                    <a:pt x="168" y="616"/>
                    <a:pt x="168" y="616"/>
                  </a:cubicBezTo>
                  <a:cubicBezTo>
                    <a:pt x="163" y="608"/>
                    <a:pt x="160" y="597"/>
                    <a:pt x="152" y="592"/>
                  </a:cubicBezTo>
                  <a:cubicBezTo>
                    <a:pt x="138" y="583"/>
                    <a:pt x="104" y="576"/>
                    <a:pt x="104" y="576"/>
                  </a:cubicBezTo>
                  <a:cubicBezTo>
                    <a:pt x="85" y="547"/>
                    <a:pt x="68" y="547"/>
                    <a:pt x="40" y="528"/>
                  </a:cubicBezTo>
                  <a:cubicBezTo>
                    <a:pt x="37" y="520"/>
                    <a:pt x="36" y="512"/>
                    <a:pt x="32" y="504"/>
                  </a:cubicBezTo>
                  <a:cubicBezTo>
                    <a:pt x="28" y="495"/>
                    <a:pt x="20" y="489"/>
                    <a:pt x="16" y="480"/>
                  </a:cubicBezTo>
                  <a:cubicBezTo>
                    <a:pt x="9" y="465"/>
                    <a:pt x="0" y="432"/>
                    <a:pt x="0" y="432"/>
                  </a:cubicBezTo>
                  <a:cubicBezTo>
                    <a:pt x="8" y="365"/>
                    <a:pt x="19" y="296"/>
                    <a:pt x="40" y="232"/>
                  </a:cubicBezTo>
                  <a:cubicBezTo>
                    <a:pt x="37" y="213"/>
                    <a:pt x="36" y="194"/>
                    <a:pt x="32" y="176"/>
                  </a:cubicBezTo>
                  <a:cubicBezTo>
                    <a:pt x="28" y="160"/>
                    <a:pt x="16" y="128"/>
                    <a:pt x="16" y="128"/>
                  </a:cubicBezTo>
                  <a:cubicBezTo>
                    <a:pt x="19" y="107"/>
                    <a:pt x="18" y="85"/>
                    <a:pt x="24" y="64"/>
                  </a:cubicBezTo>
                  <a:cubicBezTo>
                    <a:pt x="32" y="35"/>
                    <a:pt x="56" y="32"/>
                    <a:pt x="40" y="0"/>
                  </a:cubicBez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8519" name="Text Box 23"/>
            <p:cNvSpPr txBox="1">
              <a:spLocks noChangeArrowheads="1"/>
            </p:cNvSpPr>
            <p:nvPr/>
          </p:nvSpPr>
          <p:spPr bwMode="auto">
            <a:xfrm>
              <a:off x="2199" y="2657"/>
              <a:ext cx="27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/>
              <a:r>
                <a:rPr lang="en-US" altLang="zh-CN" sz="1800">
                  <a:latin typeface="Arial" charset="0"/>
                  <a:ea typeface="宋体" pitchFamily="2" charset="-122"/>
                  <a:sym typeface="Symbol" pitchFamily="18" charset="2"/>
                </a:rPr>
                <a:t></a:t>
              </a:r>
              <a:r>
                <a:rPr lang="en-US" altLang="zh-CN" sz="1800" baseline="-25000">
                  <a:latin typeface="Arial" charset="0"/>
                  <a:ea typeface="宋体" pitchFamily="2" charset="-122"/>
                  <a:sym typeface="Symbol" pitchFamily="18" charset="2"/>
                </a:rPr>
                <a:t>k</a:t>
              </a:r>
            </a:p>
          </p:txBody>
        </p:sp>
        <p:sp>
          <p:nvSpPr>
            <p:cNvPr id="618520" name="Text Box 24"/>
            <p:cNvSpPr txBox="1">
              <a:spLocks noChangeArrowheads="1"/>
            </p:cNvSpPr>
            <p:nvPr/>
          </p:nvSpPr>
          <p:spPr bwMode="auto">
            <a:xfrm>
              <a:off x="2199" y="1886"/>
              <a:ext cx="27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/>
              <a:r>
                <a:rPr lang="en-US" altLang="zh-CN" sz="1800">
                  <a:solidFill>
                    <a:schemeClr val="bg1"/>
                  </a:solidFill>
                  <a:latin typeface="Arial" charset="0"/>
                  <a:ea typeface="宋体" pitchFamily="2" charset="-122"/>
                  <a:sym typeface="Symbol" pitchFamily="18" charset="2"/>
                </a:rPr>
                <a:t></a:t>
              </a:r>
              <a:r>
                <a:rPr lang="en-US" altLang="zh-CN" sz="1800" baseline="-25000">
                  <a:solidFill>
                    <a:schemeClr val="bg1"/>
                  </a:solidFill>
                  <a:latin typeface="Arial" charset="0"/>
                  <a:ea typeface="宋体" pitchFamily="2" charset="-122"/>
                  <a:sym typeface="Symbol" pitchFamily="18" charset="2"/>
                </a:rPr>
                <a:t>1</a:t>
              </a:r>
            </a:p>
          </p:txBody>
        </p:sp>
        <p:sp>
          <p:nvSpPr>
            <p:cNvPr id="618521" name="Text Box 25"/>
            <p:cNvSpPr txBox="1">
              <a:spLocks noChangeArrowheads="1"/>
            </p:cNvSpPr>
            <p:nvPr/>
          </p:nvSpPr>
          <p:spPr bwMode="auto">
            <a:xfrm>
              <a:off x="2697" y="2154"/>
              <a:ext cx="27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/>
              <a:r>
                <a:rPr lang="en-US" altLang="zh-CN" sz="1800">
                  <a:solidFill>
                    <a:schemeClr val="bg1"/>
                  </a:solidFill>
                  <a:latin typeface="Arial" charset="0"/>
                  <a:ea typeface="宋体" pitchFamily="2" charset="-122"/>
                  <a:sym typeface="Symbol" pitchFamily="18" charset="2"/>
                </a:rPr>
                <a:t></a:t>
              </a:r>
              <a:r>
                <a:rPr lang="en-US" altLang="zh-CN" sz="1800" baseline="-25000">
                  <a:solidFill>
                    <a:schemeClr val="bg1"/>
                  </a:solidFill>
                  <a:latin typeface="Arial" charset="0"/>
                  <a:ea typeface="宋体" pitchFamily="2" charset="-122"/>
                  <a:sym typeface="Symbol" pitchFamily="18" charset="2"/>
                </a:rPr>
                <a:t>2</a:t>
              </a:r>
            </a:p>
          </p:txBody>
        </p:sp>
        <p:sp>
          <p:nvSpPr>
            <p:cNvPr id="618522" name="Text Box 26"/>
            <p:cNvSpPr txBox="1">
              <a:spLocks noChangeArrowheads="1"/>
            </p:cNvSpPr>
            <p:nvPr/>
          </p:nvSpPr>
          <p:spPr bwMode="auto">
            <a:xfrm>
              <a:off x="2742" y="3156"/>
              <a:ext cx="27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/>
              <a:r>
                <a:rPr lang="en-US" altLang="zh-CN" sz="1800">
                  <a:latin typeface="Arial" charset="0"/>
                  <a:ea typeface="宋体" pitchFamily="2" charset="-122"/>
                  <a:sym typeface="Symbol" pitchFamily="18" charset="2"/>
                </a:rPr>
                <a:t>B</a:t>
              </a:r>
              <a:endParaRPr lang="en-US" altLang="zh-CN" sz="1800" baseline="-25000">
                <a:latin typeface="Arial" charset="0"/>
                <a:ea typeface="宋体" pitchFamily="2" charset="-122"/>
                <a:sym typeface="Symbol" pitchFamily="18" charset="2"/>
              </a:endParaRPr>
            </a:p>
          </p:txBody>
        </p:sp>
      </p:grpSp>
      <p:sp>
        <p:nvSpPr>
          <p:cNvPr id="618523" name="AutoShape 27"/>
          <p:cNvSpPr>
            <a:spLocks noChangeArrowheads="1"/>
          </p:cNvSpPr>
          <p:nvPr/>
        </p:nvSpPr>
        <p:spPr bwMode="auto">
          <a:xfrm>
            <a:off x="6659563" y="4217988"/>
            <a:ext cx="304800" cy="228600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524" name="Line 28"/>
          <p:cNvSpPr>
            <a:spLocks noChangeShapeType="1"/>
          </p:cNvSpPr>
          <p:nvPr/>
        </p:nvSpPr>
        <p:spPr bwMode="auto">
          <a:xfrm flipV="1">
            <a:off x="4859338" y="4433888"/>
            <a:ext cx="1655762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8525" name="Text Box 29"/>
          <p:cNvSpPr txBox="1">
            <a:spLocks noChangeArrowheads="1"/>
          </p:cNvSpPr>
          <p:nvPr/>
        </p:nvSpPr>
        <p:spPr bwMode="auto">
          <a:xfrm>
            <a:off x="5794375" y="4651375"/>
            <a:ext cx="411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zh-CN" sz="1800">
                <a:latin typeface="Arial" charset="0"/>
                <a:ea typeface="宋体" pitchFamily="2" charset="-122"/>
                <a:sym typeface="Symbol" pitchFamily="18" charset="2"/>
              </a:rPr>
              <a:t></a:t>
            </a:r>
            <a:r>
              <a:rPr lang="en-US" altLang="zh-CN" sz="1800" baseline="-25000">
                <a:latin typeface="Arial" charset="0"/>
                <a:ea typeface="宋体" pitchFamily="2" charset="-122"/>
                <a:sym typeface="Symbol" pitchFamily="18" charset="2"/>
              </a:rPr>
              <a:t>B</a:t>
            </a:r>
          </a:p>
        </p:txBody>
      </p:sp>
      <p:sp>
        <p:nvSpPr>
          <p:cNvPr id="618526" name="AutoShape 30"/>
          <p:cNvSpPr>
            <a:spLocks noChangeArrowheads="1"/>
          </p:cNvSpPr>
          <p:nvPr/>
        </p:nvSpPr>
        <p:spPr bwMode="auto">
          <a:xfrm>
            <a:off x="7235825" y="4144963"/>
            <a:ext cx="1066800" cy="257175"/>
          </a:xfrm>
          <a:prstGeom prst="rightArrow">
            <a:avLst>
              <a:gd name="adj1" fmla="val 50000"/>
              <a:gd name="adj2" fmla="val 1037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527" name="Text Box 31"/>
          <p:cNvSpPr txBox="1">
            <a:spLocks noChangeArrowheads="1"/>
          </p:cNvSpPr>
          <p:nvPr/>
        </p:nvSpPr>
        <p:spPr bwMode="auto">
          <a:xfrm>
            <a:off x="8459788" y="4144963"/>
            <a:ext cx="365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W</a:t>
            </a:r>
          </a:p>
        </p:txBody>
      </p:sp>
      <p:sp>
        <p:nvSpPr>
          <p:cNvPr id="618528" name="Line 32"/>
          <p:cNvSpPr>
            <a:spLocks noChangeShapeType="1"/>
          </p:cNvSpPr>
          <p:nvPr/>
        </p:nvSpPr>
        <p:spPr bwMode="auto">
          <a:xfrm>
            <a:off x="3922713" y="2994025"/>
            <a:ext cx="1512887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8529" name="Line 33"/>
          <p:cNvSpPr>
            <a:spLocks noChangeShapeType="1"/>
          </p:cNvSpPr>
          <p:nvPr/>
        </p:nvSpPr>
        <p:spPr bwMode="auto">
          <a:xfrm flipV="1">
            <a:off x="4138613" y="3857625"/>
            <a:ext cx="13684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8530" name="AutoShape 34"/>
          <p:cNvSpPr>
            <a:spLocks noChangeArrowheads="1"/>
          </p:cNvSpPr>
          <p:nvPr/>
        </p:nvSpPr>
        <p:spPr bwMode="auto">
          <a:xfrm>
            <a:off x="5578475" y="3484563"/>
            <a:ext cx="304800" cy="228600"/>
          </a:xfrm>
          <a:prstGeom prst="flowChar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531" name="Text Box 35"/>
          <p:cNvSpPr txBox="1">
            <a:spLocks noChangeArrowheads="1"/>
          </p:cNvSpPr>
          <p:nvPr/>
        </p:nvSpPr>
        <p:spPr bwMode="auto">
          <a:xfrm>
            <a:off x="4930775" y="2921000"/>
            <a:ext cx="520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zh-CN" sz="1800">
                <a:latin typeface="Arial" charset="0"/>
                <a:ea typeface="宋体" pitchFamily="2" charset="-122"/>
                <a:sym typeface="Symbol" pitchFamily="18" charset="2"/>
              </a:rPr>
              <a:t></a:t>
            </a:r>
            <a:r>
              <a:rPr lang="en-US" altLang="zh-CN" sz="1800" baseline="-25000">
                <a:latin typeface="Arial" charset="0"/>
                <a:ea typeface="宋体" pitchFamily="2" charset="-122"/>
                <a:sym typeface="Symbol" pitchFamily="18" charset="2"/>
              </a:rPr>
              <a:t>d,1</a:t>
            </a:r>
          </a:p>
        </p:txBody>
      </p:sp>
      <p:sp>
        <p:nvSpPr>
          <p:cNvPr id="618532" name="Text Box 36"/>
          <p:cNvSpPr txBox="1">
            <a:spLocks noChangeArrowheads="1"/>
          </p:cNvSpPr>
          <p:nvPr/>
        </p:nvSpPr>
        <p:spPr bwMode="auto">
          <a:xfrm>
            <a:off x="4922838" y="4073525"/>
            <a:ext cx="555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zh-CN" sz="1800">
                <a:latin typeface="Arial" charset="0"/>
                <a:ea typeface="宋体" pitchFamily="2" charset="-122"/>
                <a:sym typeface="Symbol" pitchFamily="18" charset="2"/>
              </a:rPr>
              <a:t></a:t>
            </a:r>
            <a:r>
              <a:rPr lang="en-US" altLang="zh-CN" sz="1800" baseline="-25000">
                <a:latin typeface="Arial" charset="0"/>
                <a:ea typeface="宋体" pitchFamily="2" charset="-122"/>
                <a:sym typeface="Symbol" pitchFamily="18" charset="2"/>
              </a:rPr>
              <a:t>d, k</a:t>
            </a:r>
          </a:p>
        </p:txBody>
      </p:sp>
      <p:sp>
        <p:nvSpPr>
          <p:cNvPr id="618533" name="Line 37"/>
          <p:cNvSpPr>
            <a:spLocks noChangeShapeType="1"/>
          </p:cNvSpPr>
          <p:nvPr/>
        </p:nvSpPr>
        <p:spPr bwMode="auto">
          <a:xfrm>
            <a:off x="5938838" y="3786188"/>
            <a:ext cx="64928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8534" name="Text Box 38"/>
          <p:cNvSpPr txBox="1">
            <a:spLocks noChangeArrowheads="1"/>
          </p:cNvSpPr>
          <p:nvPr/>
        </p:nvSpPr>
        <p:spPr bwMode="auto">
          <a:xfrm>
            <a:off x="6370638" y="3641725"/>
            <a:ext cx="741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zh-CN" sz="1800">
                <a:latin typeface="Arial" charset="0"/>
                <a:ea typeface="宋体" pitchFamily="2" charset="-122"/>
                <a:sym typeface="Symbol" pitchFamily="18" charset="2"/>
              </a:rPr>
              <a:t>1 - </a:t>
            </a:r>
            <a:r>
              <a:rPr lang="en-US" altLang="zh-CN" sz="1800" baseline="-25000">
                <a:latin typeface="Arial" charset="0"/>
                <a:ea typeface="宋体" pitchFamily="2" charset="-122"/>
                <a:sym typeface="Symbol" pitchFamily="18" charset="2"/>
              </a:rPr>
              <a:t>B</a:t>
            </a:r>
          </a:p>
        </p:txBody>
      </p:sp>
      <p:sp>
        <p:nvSpPr>
          <p:cNvPr id="618535" name="Line 39"/>
          <p:cNvSpPr>
            <a:spLocks noChangeShapeType="1"/>
          </p:cNvSpPr>
          <p:nvPr/>
        </p:nvSpPr>
        <p:spPr bwMode="auto">
          <a:xfrm flipV="1">
            <a:off x="4211638" y="3641725"/>
            <a:ext cx="1223962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8536" name="Text Box 40"/>
          <p:cNvSpPr txBox="1">
            <a:spLocks noChangeArrowheads="1"/>
          </p:cNvSpPr>
          <p:nvPr/>
        </p:nvSpPr>
        <p:spPr bwMode="auto">
          <a:xfrm>
            <a:off x="4859338" y="3635375"/>
            <a:ext cx="520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zh-CN" sz="1800">
                <a:latin typeface="Arial" charset="0"/>
                <a:ea typeface="宋体" pitchFamily="2" charset="-122"/>
                <a:sym typeface="Symbol" pitchFamily="18" charset="2"/>
              </a:rPr>
              <a:t></a:t>
            </a:r>
            <a:r>
              <a:rPr lang="en-US" altLang="zh-CN" sz="1800" baseline="-25000">
                <a:latin typeface="Arial" charset="0"/>
                <a:ea typeface="宋体" pitchFamily="2" charset="-122"/>
                <a:sym typeface="Symbol" pitchFamily="18" charset="2"/>
              </a:rPr>
              <a:t>d,2</a:t>
            </a:r>
          </a:p>
        </p:txBody>
      </p:sp>
      <p:sp>
        <p:nvSpPr>
          <p:cNvPr id="618537" name="Text Box 41"/>
          <p:cNvSpPr txBox="1">
            <a:spLocks noChangeArrowheads="1"/>
          </p:cNvSpPr>
          <p:nvPr/>
        </p:nvSpPr>
        <p:spPr bwMode="auto">
          <a:xfrm>
            <a:off x="6299200" y="2994025"/>
            <a:ext cx="25701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b="1">
                <a:latin typeface="Arial" charset="0"/>
                <a:ea typeface="宋体" pitchFamily="2" charset="-122"/>
              </a:rPr>
              <a:t>“Generating” word w </a:t>
            </a:r>
          </a:p>
          <a:p>
            <a:r>
              <a:rPr lang="en-US" altLang="zh-CN" sz="1600" b="1">
                <a:latin typeface="Arial" charset="0"/>
                <a:ea typeface="宋体" pitchFamily="2" charset="-122"/>
              </a:rPr>
              <a:t>in doc d in the collection</a:t>
            </a:r>
            <a:endParaRPr lang="en-US" altLang="zh-CN" sz="1600" b="1" baseline="-25000">
              <a:latin typeface="Arial" charset="0"/>
              <a:ea typeface="宋体" pitchFamily="2" charset="-122"/>
            </a:endParaRP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2195513" y="2997200"/>
            <a:ext cx="865187" cy="2376488"/>
            <a:chOff x="1383" y="1888"/>
            <a:chExt cx="545" cy="1497"/>
          </a:xfrm>
        </p:grpSpPr>
        <p:sp>
          <p:nvSpPr>
            <p:cNvPr id="618539" name="Rectangle 43"/>
            <p:cNvSpPr>
              <a:spLocks noChangeArrowheads="1"/>
            </p:cNvSpPr>
            <p:nvPr/>
          </p:nvSpPr>
          <p:spPr bwMode="auto">
            <a:xfrm>
              <a:off x="1519" y="1888"/>
              <a:ext cx="318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CN" sz="1600" b="1" i="1">
                  <a:solidFill>
                    <a:schemeClr val="accent1"/>
                  </a:solidFill>
                  <a:latin typeface="Times New Roman" pitchFamily="18" charset="0"/>
                  <a:ea typeface="宋体" pitchFamily="2" charset="-122"/>
                </a:rPr>
                <a:t>?</a:t>
              </a:r>
            </a:p>
          </p:txBody>
        </p:sp>
        <p:sp>
          <p:nvSpPr>
            <p:cNvPr id="618540" name="Rectangle 44"/>
            <p:cNvSpPr>
              <a:spLocks noChangeArrowheads="1"/>
            </p:cNvSpPr>
            <p:nvPr/>
          </p:nvSpPr>
          <p:spPr bwMode="auto">
            <a:xfrm>
              <a:off x="1609" y="2296"/>
              <a:ext cx="318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CN" sz="1600" b="1" i="1">
                  <a:solidFill>
                    <a:schemeClr val="accent1"/>
                  </a:solidFill>
                  <a:latin typeface="Times New Roman" pitchFamily="18" charset="0"/>
                  <a:ea typeface="宋体" pitchFamily="2" charset="-122"/>
                </a:rPr>
                <a:t>?</a:t>
              </a:r>
            </a:p>
          </p:txBody>
        </p:sp>
        <p:sp>
          <p:nvSpPr>
            <p:cNvPr id="618541" name="Rectangle 45"/>
            <p:cNvSpPr>
              <a:spLocks noChangeArrowheads="1"/>
            </p:cNvSpPr>
            <p:nvPr/>
          </p:nvSpPr>
          <p:spPr bwMode="auto">
            <a:xfrm>
              <a:off x="1565" y="2478"/>
              <a:ext cx="318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CN" sz="1600" b="1" i="1">
                  <a:solidFill>
                    <a:schemeClr val="accent1"/>
                  </a:solidFill>
                  <a:latin typeface="Times New Roman" pitchFamily="18" charset="0"/>
                  <a:ea typeface="宋体" pitchFamily="2" charset="-122"/>
                </a:rPr>
                <a:t>?</a:t>
              </a:r>
            </a:p>
          </p:txBody>
        </p:sp>
        <p:sp>
          <p:nvSpPr>
            <p:cNvPr id="618542" name="Rectangle 46"/>
            <p:cNvSpPr>
              <a:spLocks noChangeArrowheads="1"/>
            </p:cNvSpPr>
            <p:nvPr/>
          </p:nvSpPr>
          <p:spPr bwMode="auto">
            <a:xfrm>
              <a:off x="1610" y="2840"/>
              <a:ext cx="318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CN" sz="1600" b="1" i="1">
                  <a:solidFill>
                    <a:schemeClr val="accent1"/>
                  </a:solidFill>
                  <a:latin typeface="Times New Roman" pitchFamily="18" charset="0"/>
                  <a:ea typeface="宋体" pitchFamily="2" charset="-122"/>
                </a:rPr>
                <a:t>?</a:t>
              </a:r>
            </a:p>
          </p:txBody>
        </p:sp>
        <p:sp>
          <p:nvSpPr>
            <p:cNvPr id="618543" name="Rectangle 47"/>
            <p:cNvSpPr>
              <a:spLocks noChangeArrowheads="1"/>
            </p:cNvSpPr>
            <p:nvPr/>
          </p:nvSpPr>
          <p:spPr bwMode="auto">
            <a:xfrm>
              <a:off x="1383" y="3022"/>
              <a:ext cx="318" cy="1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CN" sz="1600" b="1" i="1">
                  <a:solidFill>
                    <a:schemeClr val="accent1"/>
                  </a:solidFill>
                  <a:latin typeface="Times New Roman" pitchFamily="18" charset="0"/>
                  <a:ea typeface="宋体" pitchFamily="2" charset="-122"/>
                </a:rPr>
                <a:t>?</a:t>
              </a:r>
            </a:p>
          </p:txBody>
        </p:sp>
        <p:sp>
          <p:nvSpPr>
            <p:cNvPr id="618544" name="Rectangle 48"/>
            <p:cNvSpPr>
              <a:spLocks noChangeArrowheads="1"/>
            </p:cNvSpPr>
            <p:nvPr/>
          </p:nvSpPr>
          <p:spPr bwMode="auto">
            <a:xfrm>
              <a:off x="1428" y="3158"/>
              <a:ext cx="318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CN" sz="1600" b="1" i="1">
                  <a:solidFill>
                    <a:schemeClr val="accent1"/>
                  </a:solidFill>
                  <a:latin typeface="Times New Roman" pitchFamily="18" charset="0"/>
                  <a:ea typeface="宋体" pitchFamily="2" charset="-122"/>
                </a:rPr>
                <a:t>?</a:t>
              </a: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4211638" y="5300663"/>
            <a:ext cx="4778375" cy="1223962"/>
            <a:chOff x="2653" y="3339"/>
            <a:chExt cx="3010" cy="771"/>
          </a:xfrm>
        </p:grpSpPr>
        <p:sp>
          <p:nvSpPr>
            <p:cNvPr id="618546" name="Text Box 50"/>
            <p:cNvSpPr txBox="1">
              <a:spLocks noChangeArrowheads="1"/>
            </p:cNvSpPr>
            <p:nvPr/>
          </p:nvSpPr>
          <p:spPr bwMode="auto">
            <a:xfrm>
              <a:off x="2653" y="3571"/>
              <a:ext cx="3010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1800" b="1">
                  <a:latin typeface="Arial" charset="0"/>
                  <a:ea typeface="宋体" pitchFamily="2" charset="-122"/>
                </a:rPr>
                <a:t>Parameters: </a:t>
              </a:r>
            </a:p>
            <a:p>
              <a:pPr algn="l"/>
              <a:r>
                <a:rPr lang="en-US" altLang="zh-CN" sz="1600" b="1">
                  <a:latin typeface="Arial" charset="0"/>
                  <a:ea typeface="宋体" pitchFamily="2" charset="-122"/>
                  <a:sym typeface="Symbol" pitchFamily="18" charset="2"/>
                </a:rPr>
                <a:t></a:t>
              </a:r>
              <a:r>
                <a:rPr lang="en-US" altLang="zh-CN" sz="1600" b="1" baseline="-25000">
                  <a:latin typeface="Arial" charset="0"/>
                  <a:ea typeface="宋体" pitchFamily="2" charset="-122"/>
                  <a:sym typeface="Symbol" pitchFamily="18" charset="2"/>
                </a:rPr>
                <a:t>B</a:t>
              </a:r>
              <a:r>
                <a:rPr lang="en-US" altLang="zh-CN" sz="1600" b="1">
                  <a:latin typeface="Arial" charset="0"/>
                  <a:ea typeface="宋体" pitchFamily="2" charset="-122"/>
                  <a:sym typeface="Symbol" pitchFamily="18" charset="2"/>
                </a:rPr>
                <a:t>=noise-level (manually set)</a:t>
              </a:r>
            </a:p>
            <a:p>
              <a:pPr algn="l"/>
              <a:r>
                <a:rPr lang="en-US" altLang="zh-CN" sz="1600" b="1">
                  <a:latin typeface="Times New Roman" pitchFamily="18" charset="0"/>
                  <a:ea typeface="宋体" pitchFamily="2" charset="-122"/>
                  <a:sym typeface="Symbol" pitchFamily="18" charset="2"/>
                </a:rPr>
                <a:t>’s and  ’s are estimated with Maximum Likelihood</a:t>
              </a:r>
            </a:p>
          </p:txBody>
        </p:sp>
        <p:graphicFrame>
          <p:nvGraphicFramePr>
            <p:cNvPr id="618547" name="Object 51"/>
            <p:cNvGraphicFramePr>
              <a:graphicFrameLocks noChangeAspect="1"/>
            </p:cNvGraphicFramePr>
            <p:nvPr/>
          </p:nvGraphicFramePr>
          <p:xfrm>
            <a:off x="3243" y="3339"/>
            <a:ext cx="2268" cy="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387" name="Equation" r:id="rId3" imgW="2984400" imgH="444240" progId="">
                    <p:embed/>
                  </p:oleObj>
                </mc:Choice>
                <mc:Fallback>
                  <p:oleObj name="Equation" r:id="rId3" imgW="2984400" imgH="44424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3" y="3339"/>
                          <a:ext cx="2268" cy="3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523" grpId="0" animBg="1"/>
      <p:bldP spid="618524" grpId="0" animBg="1"/>
      <p:bldP spid="618525" grpId="0"/>
      <p:bldP spid="618526" grpId="0" animBg="1"/>
      <p:bldP spid="618527" grpId="0"/>
      <p:bldP spid="618528" grpId="0" animBg="1"/>
      <p:bldP spid="618529" grpId="0" animBg="1"/>
      <p:bldP spid="618530" grpId="0" animBg="1"/>
      <p:bldP spid="618531" grpId="0"/>
      <p:bldP spid="618532" grpId="0"/>
      <p:bldP spid="618533" grpId="0" animBg="1"/>
      <p:bldP spid="618534" grpId="0"/>
      <p:bldP spid="618535" grpId="0" animBg="1"/>
      <p:bldP spid="618536" grpId="0"/>
      <p:bldP spid="61853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Keynote, AIRS 2010, Taipei, Dec. 2, 2010  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C216-1D8A-44B2-A568-6E65C1B5A5A3}" type="slidenum">
              <a:rPr lang="en-US"/>
              <a:pPr/>
              <a:t>55</a:t>
            </a:fld>
            <a:endParaRPr lang="en-US"/>
          </a:p>
          <a:p>
            <a:endParaRPr lang="en-US"/>
          </a:p>
        </p:txBody>
      </p:sp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Task II: Transition Modeling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68400"/>
            <a:ext cx="8915400" cy="1162050"/>
          </a:xfrm>
        </p:spPr>
        <p:txBody>
          <a:bodyPr/>
          <a:lstStyle/>
          <a:p>
            <a:r>
              <a:rPr lang="en-US" altLang="zh-CN" sz="2400">
                <a:ea typeface="宋体" pitchFamily="2" charset="-122"/>
              </a:rPr>
              <a:t>Theme spans in an earlier time interval could evolve into theme spans in a later time interval</a:t>
            </a:r>
          </a:p>
        </p:txBody>
      </p:sp>
      <p:sp>
        <p:nvSpPr>
          <p:cNvPr id="619524" name="Rectangle 4"/>
          <p:cNvSpPr>
            <a:spLocks noChangeArrowheads="1"/>
          </p:cNvSpPr>
          <p:nvPr/>
        </p:nvSpPr>
        <p:spPr bwMode="auto">
          <a:xfrm>
            <a:off x="250825" y="5516563"/>
            <a:ext cx="8281988" cy="887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algn="l">
              <a:spcBef>
                <a:spcPct val="45000"/>
              </a:spcBef>
              <a:buSzPct val="160000"/>
              <a:buFontTx/>
              <a:buChar char="•"/>
            </a:pPr>
            <a:endParaRPr lang="en-US">
              <a:latin typeface="Arial" charset="0"/>
              <a:ea typeface="宋体" pitchFamily="2" charset="-122"/>
            </a:endParaRPr>
          </a:p>
        </p:txBody>
      </p:sp>
      <p:sp>
        <p:nvSpPr>
          <p:cNvPr id="619525" name="Line 5"/>
          <p:cNvSpPr>
            <a:spLocks noChangeShapeType="1"/>
          </p:cNvSpPr>
          <p:nvPr/>
        </p:nvSpPr>
        <p:spPr bwMode="auto">
          <a:xfrm>
            <a:off x="1619250" y="2349500"/>
            <a:ext cx="5041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9526" name="Text Box 6"/>
          <p:cNvSpPr txBox="1">
            <a:spLocks noChangeArrowheads="1"/>
          </p:cNvSpPr>
          <p:nvPr/>
        </p:nvSpPr>
        <p:spPr bwMode="auto">
          <a:xfrm>
            <a:off x="6299200" y="1989138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T</a:t>
            </a:r>
          </a:p>
        </p:txBody>
      </p:sp>
      <p:sp>
        <p:nvSpPr>
          <p:cNvPr id="619527" name="Text Box 7"/>
          <p:cNvSpPr txBox="1">
            <a:spLocks noChangeArrowheads="1"/>
          </p:cNvSpPr>
          <p:nvPr/>
        </p:nvSpPr>
        <p:spPr bwMode="auto">
          <a:xfrm>
            <a:off x="2554288" y="1989138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t1</a:t>
            </a:r>
          </a:p>
        </p:txBody>
      </p:sp>
      <p:sp>
        <p:nvSpPr>
          <p:cNvPr id="619528" name="Text Box 8"/>
          <p:cNvSpPr txBox="1">
            <a:spLocks noChangeArrowheads="1"/>
          </p:cNvSpPr>
          <p:nvPr/>
        </p:nvSpPr>
        <p:spPr bwMode="auto">
          <a:xfrm>
            <a:off x="3419475" y="1989138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…</a:t>
            </a:r>
          </a:p>
        </p:txBody>
      </p:sp>
      <p:sp>
        <p:nvSpPr>
          <p:cNvPr id="619529" name="Text Box 9"/>
          <p:cNvSpPr txBox="1">
            <a:spLocks noChangeArrowheads="1"/>
          </p:cNvSpPr>
          <p:nvPr/>
        </p:nvSpPr>
        <p:spPr bwMode="auto">
          <a:xfrm>
            <a:off x="4354513" y="1989138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t2</a:t>
            </a:r>
          </a:p>
        </p:txBody>
      </p:sp>
      <p:sp>
        <p:nvSpPr>
          <p:cNvPr id="619530" name="Oval 10"/>
          <p:cNvSpPr>
            <a:spLocks noChangeArrowheads="1"/>
          </p:cNvSpPr>
          <p:nvPr/>
        </p:nvSpPr>
        <p:spPr bwMode="auto">
          <a:xfrm>
            <a:off x="2770188" y="3140075"/>
            <a:ext cx="865187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A</a:t>
            </a:r>
          </a:p>
        </p:txBody>
      </p:sp>
      <p:sp>
        <p:nvSpPr>
          <p:cNvPr id="619531" name="Oval 11"/>
          <p:cNvSpPr>
            <a:spLocks noChangeArrowheads="1"/>
          </p:cNvSpPr>
          <p:nvPr/>
        </p:nvSpPr>
        <p:spPr bwMode="auto">
          <a:xfrm>
            <a:off x="4786313" y="3716338"/>
            <a:ext cx="865187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C</a:t>
            </a:r>
          </a:p>
        </p:txBody>
      </p:sp>
      <p:sp>
        <p:nvSpPr>
          <p:cNvPr id="619532" name="Line 12"/>
          <p:cNvSpPr>
            <a:spLocks noChangeShapeType="1"/>
          </p:cNvSpPr>
          <p:nvPr/>
        </p:nvSpPr>
        <p:spPr bwMode="auto">
          <a:xfrm>
            <a:off x="3635375" y="3355975"/>
            <a:ext cx="107950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9533" name="Rectangle 13"/>
          <p:cNvSpPr>
            <a:spLocks noChangeArrowheads="1"/>
          </p:cNvSpPr>
          <p:nvPr/>
        </p:nvSpPr>
        <p:spPr bwMode="auto">
          <a:xfrm>
            <a:off x="3994150" y="3284538"/>
            <a:ext cx="433388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?</a:t>
            </a:r>
          </a:p>
        </p:txBody>
      </p:sp>
      <p:sp>
        <p:nvSpPr>
          <p:cNvPr id="619534" name="Oval 14"/>
          <p:cNvSpPr>
            <a:spLocks noChangeArrowheads="1"/>
          </p:cNvSpPr>
          <p:nvPr/>
        </p:nvSpPr>
        <p:spPr bwMode="auto">
          <a:xfrm>
            <a:off x="5002213" y="2563813"/>
            <a:ext cx="865187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B</a:t>
            </a:r>
          </a:p>
        </p:txBody>
      </p:sp>
      <p:sp>
        <p:nvSpPr>
          <p:cNvPr id="619535" name="Line 15"/>
          <p:cNvSpPr>
            <a:spLocks noChangeShapeType="1"/>
          </p:cNvSpPr>
          <p:nvPr/>
        </p:nvSpPr>
        <p:spPr bwMode="auto">
          <a:xfrm flipV="1">
            <a:off x="3635375" y="2636838"/>
            <a:ext cx="1295400" cy="430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9536" name="Rectangle 16"/>
          <p:cNvSpPr>
            <a:spLocks noChangeArrowheads="1"/>
          </p:cNvSpPr>
          <p:nvPr/>
        </p:nvSpPr>
        <p:spPr bwMode="auto">
          <a:xfrm>
            <a:off x="4138613" y="2492375"/>
            <a:ext cx="433387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b="1" i="1">
                <a:latin typeface="Times New Roman" pitchFamily="18" charset="0"/>
                <a:ea typeface="宋体" pitchFamily="2" charset="-122"/>
              </a:rPr>
              <a:t>?</a:t>
            </a:r>
          </a:p>
        </p:txBody>
      </p:sp>
      <p:sp>
        <p:nvSpPr>
          <p:cNvPr id="619537" name="Text Box 17"/>
          <p:cNvSpPr txBox="1">
            <a:spLocks noChangeArrowheads="1"/>
          </p:cNvSpPr>
          <p:nvPr/>
        </p:nvSpPr>
        <p:spPr bwMode="auto">
          <a:xfrm>
            <a:off x="5938838" y="2349500"/>
            <a:ext cx="18018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600" i="1">
                <a:latin typeface="Times New Roman" pitchFamily="18" charset="0"/>
                <a:ea typeface="宋体" pitchFamily="2" charset="-122"/>
              </a:rPr>
              <a:t>microarray   0.2</a:t>
            </a:r>
            <a:br>
              <a:rPr lang="en-US" altLang="zh-CN" sz="1600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i="1">
                <a:latin typeface="Times New Roman" pitchFamily="18" charset="0"/>
                <a:ea typeface="宋体" pitchFamily="2" charset="-122"/>
              </a:rPr>
              <a:t>gene    0.1</a:t>
            </a:r>
            <a:br>
              <a:rPr lang="en-US" altLang="zh-CN" sz="1600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i="1">
                <a:latin typeface="Times New Roman" pitchFamily="18" charset="0"/>
                <a:ea typeface="宋体" pitchFamily="2" charset="-122"/>
              </a:rPr>
              <a:t>protein   0.05</a:t>
            </a:r>
          </a:p>
        </p:txBody>
      </p:sp>
      <p:sp>
        <p:nvSpPr>
          <p:cNvPr id="619538" name="Text Box 18"/>
          <p:cNvSpPr txBox="1">
            <a:spLocks noChangeArrowheads="1"/>
          </p:cNvSpPr>
          <p:nvPr/>
        </p:nvSpPr>
        <p:spPr bwMode="auto">
          <a:xfrm>
            <a:off x="5867400" y="3467100"/>
            <a:ext cx="17287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600" i="1">
                <a:latin typeface="Times New Roman" pitchFamily="18" charset="0"/>
                <a:ea typeface="宋体" pitchFamily="2" charset="-122"/>
              </a:rPr>
              <a:t>web   0.3</a:t>
            </a:r>
            <a:br>
              <a:rPr lang="en-US" altLang="zh-CN" sz="1600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i="1">
                <a:latin typeface="Times New Roman" pitchFamily="18" charset="0"/>
                <a:ea typeface="宋体" pitchFamily="2" charset="-122"/>
              </a:rPr>
              <a:t>classification   0.1</a:t>
            </a:r>
            <a:br>
              <a:rPr lang="en-US" altLang="zh-CN" sz="1600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i="1">
                <a:latin typeface="Times New Roman" pitchFamily="18" charset="0"/>
                <a:ea typeface="宋体" pitchFamily="2" charset="-122"/>
              </a:rPr>
              <a:t>topic   0.1</a:t>
            </a:r>
          </a:p>
        </p:txBody>
      </p:sp>
      <p:sp>
        <p:nvSpPr>
          <p:cNvPr id="619539" name="Text Box 19"/>
          <p:cNvSpPr txBox="1">
            <a:spLocks noChangeArrowheads="1"/>
          </p:cNvSpPr>
          <p:nvPr/>
        </p:nvSpPr>
        <p:spPr bwMode="auto">
          <a:xfrm>
            <a:off x="1042988" y="2852738"/>
            <a:ext cx="165576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1600" i="1">
                <a:latin typeface="Times New Roman" pitchFamily="18" charset="0"/>
                <a:ea typeface="宋体" pitchFamily="2" charset="-122"/>
              </a:rPr>
              <a:t>Information 0.2</a:t>
            </a:r>
            <a:br>
              <a:rPr lang="en-US" altLang="zh-CN" sz="1600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i="1">
                <a:latin typeface="Times New Roman" pitchFamily="18" charset="0"/>
                <a:ea typeface="宋体" pitchFamily="2" charset="-122"/>
              </a:rPr>
              <a:t>topic    0.1 classification  0.1</a:t>
            </a:r>
            <a:br>
              <a:rPr lang="en-US" altLang="zh-CN" sz="1600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i="1">
                <a:latin typeface="Times New Roman" pitchFamily="18" charset="0"/>
                <a:ea typeface="宋体" pitchFamily="2" charset="-122"/>
              </a:rPr>
              <a:t>text 0.05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619250" y="4437063"/>
            <a:ext cx="5472113" cy="701675"/>
            <a:chOff x="1020" y="2795"/>
            <a:chExt cx="3447" cy="442"/>
          </a:xfrm>
        </p:grpSpPr>
        <p:sp>
          <p:nvSpPr>
            <p:cNvPr id="619541" name="Text Box 21"/>
            <p:cNvSpPr txBox="1">
              <a:spLocks noChangeArrowheads="1"/>
            </p:cNvSpPr>
            <p:nvPr/>
          </p:nvSpPr>
          <p:spPr bwMode="auto">
            <a:xfrm>
              <a:off x="1020" y="2795"/>
              <a:ext cx="1406" cy="44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i="1">
                  <a:latin typeface="Times New Roman" pitchFamily="18" charset="0"/>
                  <a:ea typeface="宋体" pitchFamily="2" charset="-122"/>
                </a:rPr>
                <a:t>Evolutionary Transition</a:t>
              </a:r>
            </a:p>
          </p:txBody>
        </p:sp>
        <p:sp>
          <p:nvSpPr>
            <p:cNvPr id="619542" name="Text Box 22"/>
            <p:cNvSpPr txBox="1">
              <a:spLocks noChangeArrowheads="1"/>
            </p:cNvSpPr>
            <p:nvPr/>
          </p:nvSpPr>
          <p:spPr bwMode="auto">
            <a:xfrm>
              <a:off x="3061" y="2795"/>
              <a:ext cx="1406" cy="44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b="1" i="1">
                  <a:latin typeface="Times New Roman" pitchFamily="18" charset="0"/>
                  <a:ea typeface="宋体" pitchFamily="2" charset="-122"/>
                </a:rPr>
                <a:t>Theme </a:t>
              </a:r>
              <a:br>
                <a:rPr lang="en-US" altLang="zh-CN" sz="2000" b="1" i="1">
                  <a:latin typeface="Times New Roman" pitchFamily="18" charset="0"/>
                  <a:ea typeface="宋体" pitchFamily="2" charset="-122"/>
                </a:rPr>
              </a:br>
              <a:r>
                <a:rPr lang="en-US" altLang="zh-CN" sz="2000" b="1" i="1">
                  <a:latin typeface="Times New Roman" pitchFamily="18" charset="0"/>
                  <a:ea typeface="宋体" pitchFamily="2" charset="-122"/>
                </a:rPr>
                <a:t>similarity</a:t>
              </a:r>
            </a:p>
          </p:txBody>
        </p:sp>
        <p:sp>
          <p:nvSpPr>
            <p:cNvPr id="619543" name="Rectangle 23"/>
            <p:cNvSpPr>
              <a:spLocks noChangeArrowheads="1"/>
            </p:cNvSpPr>
            <p:nvPr/>
          </p:nvSpPr>
          <p:spPr bwMode="auto">
            <a:xfrm>
              <a:off x="2607" y="2829"/>
              <a:ext cx="273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zh-CN" sz="2800" b="1" i="1">
                  <a:latin typeface="Times New Roman" pitchFamily="18" charset="0"/>
                  <a:ea typeface="宋体" pitchFamily="2" charset="-122"/>
                </a:rPr>
                <a:t>=</a:t>
              </a:r>
            </a:p>
          </p:txBody>
        </p:sp>
      </p:grpSp>
      <p:sp>
        <p:nvSpPr>
          <p:cNvPr id="619544" name="Rectangle 24"/>
          <p:cNvSpPr>
            <a:spLocks noChangeArrowheads="1"/>
          </p:cNvSpPr>
          <p:nvPr/>
        </p:nvSpPr>
        <p:spPr bwMode="auto">
          <a:xfrm>
            <a:off x="539750" y="5300663"/>
            <a:ext cx="8135938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45000"/>
              </a:spcBef>
              <a:buSzPct val="160000"/>
              <a:buFontTx/>
              <a:buChar char="•"/>
            </a:pPr>
            <a:r>
              <a:rPr lang="en-US" altLang="zh-CN">
                <a:latin typeface="Arial" charset="0"/>
                <a:ea typeface="宋体" pitchFamily="2" charset="-122"/>
              </a:rPr>
              <a:t>Similarity between two theme spans is modeled with KL Divergence between two distributions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4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Keynote, AIRS 2010, Taipei, Dec. 2, 2010  </a:t>
            </a:r>
            <a:endParaRPr lang="en-US"/>
          </a:p>
        </p:txBody>
      </p:sp>
      <p:sp>
        <p:nvSpPr>
          <p:cNvPr id="1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E60E3-CD77-4849-B33D-242586904E18}" type="slidenum">
              <a:rPr lang="en-US"/>
              <a:pPr/>
              <a:t>56</a:t>
            </a:fld>
            <a:endParaRPr lang="en-US"/>
          </a:p>
          <a:p>
            <a:endParaRPr lang="en-US"/>
          </a:p>
        </p:txBody>
      </p:sp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Task III: Theme Segmentation</a:t>
            </a:r>
          </a:p>
        </p:txBody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1349375"/>
          </a:xfrm>
        </p:spPr>
        <p:txBody>
          <a:bodyPr/>
          <a:lstStyle/>
          <a:p>
            <a:r>
              <a:rPr lang="en-US" altLang="zh-CN" sz="2400">
                <a:ea typeface="宋体" pitchFamily="2" charset="-122"/>
              </a:rPr>
              <a:t>View the whole collection as a sequence ordered by time, Model the theme shifts in documents with a Hidden Markov Model</a:t>
            </a:r>
          </a:p>
        </p:txBody>
      </p:sp>
      <p:sp>
        <p:nvSpPr>
          <p:cNvPr id="621572" name="Rectangle 4"/>
          <p:cNvSpPr>
            <a:spLocks noChangeArrowheads="1"/>
          </p:cNvSpPr>
          <p:nvPr/>
        </p:nvSpPr>
        <p:spPr bwMode="auto">
          <a:xfrm>
            <a:off x="3767138" y="2716213"/>
            <a:ext cx="187325" cy="214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573" name="Rectangle 5"/>
          <p:cNvSpPr>
            <a:spLocks noChangeArrowheads="1"/>
          </p:cNvSpPr>
          <p:nvPr/>
        </p:nvSpPr>
        <p:spPr bwMode="auto">
          <a:xfrm>
            <a:off x="3954463" y="2716213"/>
            <a:ext cx="187325" cy="214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574" name="Rectangle 6"/>
          <p:cNvSpPr>
            <a:spLocks noChangeArrowheads="1"/>
          </p:cNvSpPr>
          <p:nvPr/>
        </p:nvSpPr>
        <p:spPr bwMode="auto">
          <a:xfrm>
            <a:off x="4141788" y="2716213"/>
            <a:ext cx="187325" cy="214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575" name="Rectangle 7"/>
          <p:cNvSpPr>
            <a:spLocks noChangeArrowheads="1"/>
          </p:cNvSpPr>
          <p:nvPr/>
        </p:nvSpPr>
        <p:spPr bwMode="auto">
          <a:xfrm>
            <a:off x="4329113" y="2716213"/>
            <a:ext cx="187325" cy="214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576" name="Rectangle 8"/>
          <p:cNvSpPr>
            <a:spLocks noChangeArrowheads="1"/>
          </p:cNvSpPr>
          <p:nvPr/>
        </p:nvSpPr>
        <p:spPr bwMode="auto">
          <a:xfrm>
            <a:off x="4516438" y="2716213"/>
            <a:ext cx="187325" cy="214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577" name="Rectangle 9"/>
          <p:cNvSpPr>
            <a:spLocks noChangeArrowheads="1"/>
          </p:cNvSpPr>
          <p:nvPr/>
        </p:nvSpPr>
        <p:spPr bwMode="auto">
          <a:xfrm>
            <a:off x="4703763" y="2716213"/>
            <a:ext cx="185737" cy="214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578" name="Rectangle 10"/>
          <p:cNvSpPr>
            <a:spLocks noChangeArrowheads="1"/>
          </p:cNvSpPr>
          <p:nvPr/>
        </p:nvSpPr>
        <p:spPr bwMode="auto">
          <a:xfrm>
            <a:off x="4889500" y="2716213"/>
            <a:ext cx="187325" cy="214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579" name="Rectangle 11"/>
          <p:cNvSpPr>
            <a:spLocks noChangeArrowheads="1"/>
          </p:cNvSpPr>
          <p:nvPr/>
        </p:nvSpPr>
        <p:spPr bwMode="auto">
          <a:xfrm>
            <a:off x="5076825" y="2716213"/>
            <a:ext cx="187325" cy="214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580" name="Rectangle 12"/>
          <p:cNvSpPr>
            <a:spLocks noChangeArrowheads="1"/>
          </p:cNvSpPr>
          <p:nvPr/>
        </p:nvSpPr>
        <p:spPr bwMode="auto">
          <a:xfrm>
            <a:off x="5264150" y="2716213"/>
            <a:ext cx="187325" cy="214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581" name="Rectangle 13"/>
          <p:cNvSpPr>
            <a:spLocks noChangeArrowheads="1"/>
          </p:cNvSpPr>
          <p:nvPr/>
        </p:nvSpPr>
        <p:spPr bwMode="auto">
          <a:xfrm>
            <a:off x="5451475" y="2716213"/>
            <a:ext cx="187325" cy="214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582" name="Rectangle 14"/>
          <p:cNvSpPr>
            <a:spLocks noChangeArrowheads="1"/>
          </p:cNvSpPr>
          <p:nvPr/>
        </p:nvSpPr>
        <p:spPr bwMode="auto">
          <a:xfrm>
            <a:off x="5638800" y="2716213"/>
            <a:ext cx="187325" cy="214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583" name="Rectangle 15"/>
          <p:cNvSpPr>
            <a:spLocks noChangeArrowheads="1"/>
          </p:cNvSpPr>
          <p:nvPr/>
        </p:nvSpPr>
        <p:spPr bwMode="auto">
          <a:xfrm>
            <a:off x="5826125" y="2716213"/>
            <a:ext cx="187325" cy="214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584" name="Rectangle 16"/>
          <p:cNvSpPr>
            <a:spLocks noChangeArrowheads="1"/>
          </p:cNvSpPr>
          <p:nvPr/>
        </p:nvSpPr>
        <p:spPr bwMode="auto">
          <a:xfrm>
            <a:off x="6013450" y="2716213"/>
            <a:ext cx="187325" cy="214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585" name="Rectangle 17"/>
          <p:cNvSpPr>
            <a:spLocks noChangeArrowheads="1"/>
          </p:cNvSpPr>
          <p:nvPr/>
        </p:nvSpPr>
        <p:spPr bwMode="auto">
          <a:xfrm>
            <a:off x="6200775" y="2716213"/>
            <a:ext cx="187325" cy="214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586" name="Rectangle 18"/>
          <p:cNvSpPr>
            <a:spLocks noChangeArrowheads="1"/>
          </p:cNvSpPr>
          <p:nvPr/>
        </p:nvSpPr>
        <p:spPr bwMode="auto">
          <a:xfrm>
            <a:off x="6388100" y="2716213"/>
            <a:ext cx="187325" cy="214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587" name="Rectangle 19"/>
          <p:cNvSpPr>
            <a:spLocks noChangeArrowheads="1"/>
          </p:cNvSpPr>
          <p:nvPr/>
        </p:nvSpPr>
        <p:spPr bwMode="auto">
          <a:xfrm>
            <a:off x="6575425" y="2716213"/>
            <a:ext cx="187325" cy="214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588" name="Rectangle 20"/>
          <p:cNvSpPr>
            <a:spLocks noChangeArrowheads="1"/>
          </p:cNvSpPr>
          <p:nvPr/>
        </p:nvSpPr>
        <p:spPr bwMode="auto">
          <a:xfrm>
            <a:off x="6762750" y="2716213"/>
            <a:ext cx="187325" cy="214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589" name="Rectangle 21"/>
          <p:cNvSpPr>
            <a:spLocks noChangeArrowheads="1"/>
          </p:cNvSpPr>
          <p:nvPr/>
        </p:nvSpPr>
        <p:spPr bwMode="auto">
          <a:xfrm>
            <a:off x="6950075" y="2716213"/>
            <a:ext cx="185738" cy="214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590" name="Rectangle 22"/>
          <p:cNvSpPr>
            <a:spLocks noChangeArrowheads="1"/>
          </p:cNvSpPr>
          <p:nvPr/>
        </p:nvSpPr>
        <p:spPr bwMode="auto">
          <a:xfrm>
            <a:off x="7135813" y="2716213"/>
            <a:ext cx="187325" cy="214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18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621591" name="Rectangle 23"/>
          <p:cNvSpPr>
            <a:spLocks noChangeArrowheads="1"/>
          </p:cNvSpPr>
          <p:nvPr/>
        </p:nvSpPr>
        <p:spPr bwMode="auto">
          <a:xfrm>
            <a:off x="3767138" y="2716213"/>
            <a:ext cx="187325" cy="214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592" name="Rectangle 24"/>
          <p:cNvSpPr>
            <a:spLocks noChangeArrowheads="1"/>
          </p:cNvSpPr>
          <p:nvPr/>
        </p:nvSpPr>
        <p:spPr bwMode="auto">
          <a:xfrm>
            <a:off x="3954463" y="2716213"/>
            <a:ext cx="187325" cy="2143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593" name="Rectangle 25"/>
          <p:cNvSpPr>
            <a:spLocks noChangeArrowheads="1"/>
          </p:cNvSpPr>
          <p:nvPr/>
        </p:nvSpPr>
        <p:spPr bwMode="auto">
          <a:xfrm>
            <a:off x="4141788" y="2716213"/>
            <a:ext cx="187325" cy="2143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594" name="Rectangle 26"/>
          <p:cNvSpPr>
            <a:spLocks noChangeArrowheads="1"/>
          </p:cNvSpPr>
          <p:nvPr/>
        </p:nvSpPr>
        <p:spPr bwMode="auto">
          <a:xfrm>
            <a:off x="4329113" y="2716213"/>
            <a:ext cx="187325" cy="2143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595" name="Rectangle 27"/>
          <p:cNvSpPr>
            <a:spLocks noChangeArrowheads="1"/>
          </p:cNvSpPr>
          <p:nvPr/>
        </p:nvSpPr>
        <p:spPr bwMode="auto">
          <a:xfrm>
            <a:off x="4516438" y="2716213"/>
            <a:ext cx="187325" cy="214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596" name="Rectangle 28"/>
          <p:cNvSpPr>
            <a:spLocks noChangeArrowheads="1"/>
          </p:cNvSpPr>
          <p:nvPr/>
        </p:nvSpPr>
        <p:spPr bwMode="auto">
          <a:xfrm>
            <a:off x="4703763" y="2716213"/>
            <a:ext cx="185737" cy="214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597" name="Rectangle 29"/>
          <p:cNvSpPr>
            <a:spLocks noChangeArrowheads="1"/>
          </p:cNvSpPr>
          <p:nvPr/>
        </p:nvSpPr>
        <p:spPr bwMode="auto">
          <a:xfrm>
            <a:off x="4889500" y="2716213"/>
            <a:ext cx="187325" cy="214312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598" name="Rectangle 30"/>
          <p:cNvSpPr>
            <a:spLocks noChangeArrowheads="1"/>
          </p:cNvSpPr>
          <p:nvPr/>
        </p:nvSpPr>
        <p:spPr bwMode="auto">
          <a:xfrm>
            <a:off x="5076825" y="2716213"/>
            <a:ext cx="187325" cy="214312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599" name="Rectangle 31"/>
          <p:cNvSpPr>
            <a:spLocks noChangeArrowheads="1"/>
          </p:cNvSpPr>
          <p:nvPr/>
        </p:nvSpPr>
        <p:spPr bwMode="auto">
          <a:xfrm>
            <a:off x="5264150" y="2716213"/>
            <a:ext cx="187325" cy="214312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600" name="Rectangle 32"/>
          <p:cNvSpPr>
            <a:spLocks noChangeArrowheads="1"/>
          </p:cNvSpPr>
          <p:nvPr/>
        </p:nvSpPr>
        <p:spPr bwMode="auto">
          <a:xfrm>
            <a:off x="5451475" y="2716213"/>
            <a:ext cx="187325" cy="214312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601" name="Rectangle 33"/>
          <p:cNvSpPr>
            <a:spLocks noChangeArrowheads="1"/>
          </p:cNvSpPr>
          <p:nvPr/>
        </p:nvSpPr>
        <p:spPr bwMode="auto">
          <a:xfrm>
            <a:off x="5638800" y="2716213"/>
            <a:ext cx="187325" cy="214312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602" name="Rectangle 34"/>
          <p:cNvSpPr>
            <a:spLocks noChangeArrowheads="1"/>
          </p:cNvSpPr>
          <p:nvPr/>
        </p:nvSpPr>
        <p:spPr bwMode="auto">
          <a:xfrm>
            <a:off x="5826125" y="2716213"/>
            <a:ext cx="187325" cy="214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603" name="Rectangle 35"/>
          <p:cNvSpPr>
            <a:spLocks noChangeArrowheads="1"/>
          </p:cNvSpPr>
          <p:nvPr/>
        </p:nvSpPr>
        <p:spPr bwMode="auto">
          <a:xfrm>
            <a:off x="6013450" y="2716213"/>
            <a:ext cx="187325" cy="2143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604" name="Rectangle 36"/>
          <p:cNvSpPr>
            <a:spLocks noChangeArrowheads="1"/>
          </p:cNvSpPr>
          <p:nvPr/>
        </p:nvSpPr>
        <p:spPr bwMode="auto">
          <a:xfrm>
            <a:off x="6200775" y="2716213"/>
            <a:ext cx="187325" cy="2143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605" name="Rectangle 37"/>
          <p:cNvSpPr>
            <a:spLocks noChangeArrowheads="1"/>
          </p:cNvSpPr>
          <p:nvPr/>
        </p:nvSpPr>
        <p:spPr bwMode="auto">
          <a:xfrm>
            <a:off x="6388100" y="2716213"/>
            <a:ext cx="187325" cy="214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606" name="Rectangle 38"/>
          <p:cNvSpPr>
            <a:spLocks noChangeArrowheads="1"/>
          </p:cNvSpPr>
          <p:nvPr/>
        </p:nvSpPr>
        <p:spPr bwMode="auto">
          <a:xfrm>
            <a:off x="6575425" y="2716213"/>
            <a:ext cx="187325" cy="214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607" name="Rectangle 39"/>
          <p:cNvSpPr>
            <a:spLocks noChangeArrowheads="1"/>
          </p:cNvSpPr>
          <p:nvPr/>
        </p:nvSpPr>
        <p:spPr bwMode="auto">
          <a:xfrm>
            <a:off x="6762750" y="2716213"/>
            <a:ext cx="187325" cy="2143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608" name="Rectangle 40"/>
          <p:cNvSpPr>
            <a:spLocks noChangeArrowheads="1"/>
          </p:cNvSpPr>
          <p:nvPr/>
        </p:nvSpPr>
        <p:spPr bwMode="auto">
          <a:xfrm>
            <a:off x="6950075" y="2716213"/>
            <a:ext cx="185738" cy="2143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609" name="Rectangle 41"/>
          <p:cNvSpPr>
            <a:spLocks noChangeArrowheads="1"/>
          </p:cNvSpPr>
          <p:nvPr/>
        </p:nvSpPr>
        <p:spPr bwMode="auto">
          <a:xfrm>
            <a:off x="7135813" y="2716213"/>
            <a:ext cx="187325" cy="2143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180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ea typeface="宋体" pitchFamily="2" charset="-122"/>
            </a:endParaRP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3971925" y="2930525"/>
            <a:ext cx="4833938" cy="1141413"/>
            <a:chOff x="2502" y="1846"/>
            <a:chExt cx="3045" cy="719"/>
          </a:xfrm>
        </p:grpSpPr>
        <p:sp>
          <p:nvSpPr>
            <p:cNvPr id="621611" name="Line 43"/>
            <p:cNvSpPr>
              <a:spLocks noChangeShapeType="1"/>
            </p:cNvSpPr>
            <p:nvPr/>
          </p:nvSpPr>
          <p:spPr bwMode="auto">
            <a:xfrm flipH="1" flipV="1">
              <a:off x="2502" y="1846"/>
              <a:ext cx="354" cy="4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1612" name="Line 44"/>
            <p:cNvSpPr>
              <a:spLocks noChangeShapeType="1"/>
            </p:cNvSpPr>
            <p:nvPr/>
          </p:nvSpPr>
          <p:spPr bwMode="auto">
            <a:xfrm flipH="1" flipV="1">
              <a:off x="2856" y="1846"/>
              <a:ext cx="0" cy="4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1613" name="Line 45"/>
            <p:cNvSpPr>
              <a:spLocks noChangeShapeType="1"/>
            </p:cNvSpPr>
            <p:nvPr/>
          </p:nvSpPr>
          <p:spPr bwMode="auto">
            <a:xfrm flipV="1">
              <a:off x="2856" y="1846"/>
              <a:ext cx="943" cy="4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1614" name="Line 46"/>
            <p:cNvSpPr>
              <a:spLocks noChangeShapeType="1"/>
            </p:cNvSpPr>
            <p:nvPr/>
          </p:nvSpPr>
          <p:spPr bwMode="auto">
            <a:xfrm flipV="1">
              <a:off x="2856" y="1846"/>
              <a:ext cx="1120" cy="4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1615" name="Line 47"/>
            <p:cNvSpPr>
              <a:spLocks noChangeShapeType="1"/>
            </p:cNvSpPr>
            <p:nvPr/>
          </p:nvSpPr>
          <p:spPr bwMode="auto">
            <a:xfrm flipH="1" flipV="1">
              <a:off x="3091" y="1846"/>
              <a:ext cx="885" cy="6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1616" name="Line 48"/>
            <p:cNvSpPr>
              <a:spLocks noChangeShapeType="1"/>
            </p:cNvSpPr>
            <p:nvPr/>
          </p:nvSpPr>
          <p:spPr bwMode="auto">
            <a:xfrm flipH="1" flipV="1">
              <a:off x="3681" y="1846"/>
              <a:ext cx="295" cy="6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1617" name="Text Box 49"/>
            <p:cNvSpPr txBox="1">
              <a:spLocks noChangeArrowheads="1"/>
            </p:cNvSpPr>
            <p:nvPr/>
          </p:nvSpPr>
          <p:spPr bwMode="auto">
            <a:xfrm>
              <a:off x="4604" y="2160"/>
              <a:ext cx="943" cy="405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zh-CN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宋体" pitchFamily="2" charset="-122"/>
                </a:rPr>
                <a:t>Decoding Collection</a:t>
              </a:r>
            </a:p>
          </p:txBody>
        </p:sp>
      </p:grpSp>
      <p:sp>
        <p:nvSpPr>
          <p:cNvPr id="621618" name="Rectangle 50"/>
          <p:cNvSpPr>
            <a:spLocks noChangeArrowheads="1"/>
          </p:cNvSpPr>
          <p:nvPr/>
        </p:nvSpPr>
        <p:spPr bwMode="auto">
          <a:xfrm>
            <a:off x="1042988" y="2716213"/>
            <a:ext cx="2035175" cy="3233737"/>
          </a:xfrm>
          <a:prstGeom prst="rect">
            <a:avLst/>
          </a:prstGeom>
          <a:solidFill>
            <a:srgbClr val="FFFF99">
              <a:alpha val="32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619" name="Oval 51"/>
          <p:cNvSpPr>
            <a:spLocks noChangeArrowheads="1"/>
          </p:cNvSpPr>
          <p:nvPr/>
        </p:nvSpPr>
        <p:spPr bwMode="auto">
          <a:xfrm>
            <a:off x="1308100" y="3608388"/>
            <a:ext cx="1509713" cy="585787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620" name="Text Box 52"/>
          <p:cNvSpPr txBox="1">
            <a:spLocks noChangeArrowheads="1"/>
          </p:cNvSpPr>
          <p:nvPr/>
        </p:nvSpPr>
        <p:spPr bwMode="auto">
          <a:xfrm>
            <a:off x="1476375" y="3692525"/>
            <a:ext cx="142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altLang="zh-CN" sz="1800">
                <a:latin typeface="Arial" charset="0"/>
                <a:ea typeface="宋体" pitchFamily="2" charset="-122"/>
                <a:sym typeface="Symbol" pitchFamily="18" charset="2"/>
              </a:rPr>
              <a:t>Theme </a:t>
            </a:r>
            <a:r>
              <a:rPr lang="en-US" altLang="zh-CN" sz="1800" baseline="-25000">
                <a:latin typeface="Arial" charset="0"/>
                <a:ea typeface="宋体" pitchFamily="2" charset="-122"/>
                <a:sym typeface="Symbol" pitchFamily="18" charset="2"/>
              </a:rPr>
              <a:t>1</a:t>
            </a:r>
          </a:p>
        </p:txBody>
      </p:sp>
      <p:sp>
        <p:nvSpPr>
          <p:cNvPr id="621621" name="Oval 53"/>
          <p:cNvSpPr>
            <a:spLocks noChangeArrowheads="1"/>
          </p:cNvSpPr>
          <p:nvPr/>
        </p:nvSpPr>
        <p:spPr bwMode="auto">
          <a:xfrm>
            <a:off x="1308100" y="5059363"/>
            <a:ext cx="1509713" cy="585787"/>
          </a:xfrm>
          <a:prstGeom prst="ellipse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622" name="Text Box 54"/>
          <p:cNvSpPr txBox="1">
            <a:spLocks noChangeArrowheads="1"/>
          </p:cNvSpPr>
          <p:nvPr/>
        </p:nvSpPr>
        <p:spPr bwMode="auto">
          <a:xfrm>
            <a:off x="1392238" y="5133975"/>
            <a:ext cx="1423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altLang="zh-CN" sz="1800">
                <a:latin typeface="Arial" charset="0"/>
                <a:ea typeface="宋体" pitchFamily="2" charset="-122"/>
                <a:sym typeface="Symbol" pitchFamily="18" charset="2"/>
              </a:rPr>
              <a:t>Theme </a:t>
            </a:r>
            <a:r>
              <a:rPr lang="en-US" altLang="zh-CN" sz="1800" baseline="-25000">
                <a:latin typeface="Arial" charset="0"/>
                <a:ea typeface="宋体" pitchFamily="2" charset="-122"/>
                <a:sym typeface="Symbol" pitchFamily="18" charset="2"/>
              </a:rPr>
              <a:t>3</a:t>
            </a:r>
          </a:p>
        </p:txBody>
      </p:sp>
      <p:sp>
        <p:nvSpPr>
          <p:cNvPr id="621623" name="Oval 55"/>
          <p:cNvSpPr>
            <a:spLocks noChangeArrowheads="1"/>
          </p:cNvSpPr>
          <p:nvPr/>
        </p:nvSpPr>
        <p:spPr bwMode="auto">
          <a:xfrm>
            <a:off x="1308100" y="4360863"/>
            <a:ext cx="1509713" cy="585787"/>
          </a:xfrm>
          <a:prstGeom prst="ellipse">
            <a:avLst/>
          </a:prstGeom>
          <a:solidFill>
            <a:srgbClr val="FF99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624" name="Text Box 56"/>
          <p:cNvSpPr txBox="1">
            <a:spLocks noChangeArrowheads="1"/>
          </p:cNvSpPr>
          <p:nvPr/>
        </p:nvSpPr>
        <p:spPr bwMode="auto">
          <a:xfrm>
            <a:off x="1476375" y="4437063"/>
            <a:ext cx="1425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altLang="zh-CN" sz="1800">
                <a:latin typeface="Arial" charset="0"/>
                <a:ea typeface="宋体" pitchFamily="2" charset="-122"/>
                <a:sym typeface="Symbol" pitchFamily="18" charset="2"/>
              </a:rPr>
              <a:t>Theme </a:t>
            </a:r>
            <a:r>
              <a:rPr lang="en-US" altLang="zh-CN" sz="1800" baseline="-25000">
                <a:latin typeface="Arial" charset="0"/>
                <a:ea typeface="宋体" pitchFamily="2" charset="-122"/>
                <a:sym typeface="Symbol" pitchFamily="18" charset="2"/>
              </a:rPr>
              <a:t>2</a:t>
            </a:r>
          </a:p>
        </p:txBody>
      </p:sp>
      <p:sp>
        <p:nvSpPr>
          <p:cNvPr id="621625" name="Oval 57"/>
          <p:cNvSpPr>
            <a:spLocks noChangeArrowheads="1"/>
          </p:cNvSpPr>
          <p:nvPr/>
        </p:nvSpPr>
        <p:spPr bwMode="auto">
          <a:xfrm>
            <a:off x="1220788" y="2940050"/>
            <a:ext cx="1768475" cy="555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1800" b="1" i="1">
                <a:latin typeface="Times New Roman" pitchFamily="18" charset="0"/>
                <a:ea typeface="宋体" pitchFamily="2" charset="-122"/>
              </a:rPr>
              <a:t>Background</a:t>
            </a:r>
          </a:p>
        </p:txBody>
      </p:sp>
      <p:cxnSp>
        <p:nvCxnSpPr>
          <p:cNvPr id="621626" name="AutoShape 58"/>
          <p:cNvCxnSpPr>
            <a:cxnSpLocks noChangeShapeType="1"/>
            <a:stCxn id="621618" idx="3"/>
            <a:endCxn id="621591" idx="1"/>
          </p:cNvCxnSpPr>
          <p:nvPr/>
        </p:nvCxnSpPr>
        <p:spPr bwMode="auto">
          <a:xfrm flipV="1">
            <a:off x="3078163" y="2824163"/>
            <a:ext cx="688975" cy="150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21627" name="Text Box 59"/>
          <p:cNvSpPr txBox="1">
            <a:spLocks noChangeArrowheads="1"/>
          </p:cNvSpPr>
          <p:nvPr/>
        </p:nvSpPr>
        <p:spPr bwMode="auto">
          <a:xfrm>
            <a:off x="7234238" y="2492375"/>
            <a:ext cx="795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…</a:t>
            </a:r>
          </a:p>
        </p:txBody>
      </p:sp>
      <p:sp>
        <p:nvSpPr>
          <p:cNvPr id="621628" name="Text Box 60"/>
          <p:cNvSpPr txBox="1">
            <a:spLocks noChangeArrowheads="1"/>
          </p:cNvSpPr>
          <p:nvPr/>
        </p:nvSpPr>
        <p:spPr bwMode="auto">
          <a:xfrm>
            <a:off x="3078163" y="2492375"/>
            <a:ext cx="795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…</a:t>
            </a:r>
          </a:p>
        </p:txBody>
      </p:sp>
      <p:sp>
        <p:nvSpPr>
          <p:cNvPr id="621629" name="Text Box 61"/>
          <p:cNvSpPr txBox="1">
            <a:spLocks noChangeArrowheads="1"/>
          </p:cNvSpPr>
          <p:nvPr/>
        </p:nvSpPr>
        <p:spPr bwMode="auto">
          <a:xfrm>
            <a:off x="2459038" y="5505450"/>
            <a:ext cx="2033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The Collection</a:t>
            </a:r>
          </a:p>
        </p:txBody>
      </p: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3765550" y="2725738"/>
            <a:ext cx="3556000" cy="214312"/>
            <a:chOff x="2598" y="2527"/>
            <a:chExt cx="1824" cy="87"/>
          </a:xfrm>
        </p:grpSpPr>
        <p:sp>
          <p:nvSpPr>
            <p:cNvPr id="621631" name="Rectangle 63"/>
            <p:cNvSpPr>
              <a:spLocks noChangeArrowheads="1"/>
            </p:cNvSpPr>
            <p:nvPr/>
          </p:nvSpPr>
          <p:spPr bwMode="auto">
            <a:xfrm>
              <a:off x="2598" y="2527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32" name="Rectangle 64"/>
            <p:cNvSpPr>
              <a:spLocks noChangeArrowheads="1"/>
            </p:cNvSpPr>
            <p:nvPr/>
          </p:nvSpPr>
          <p:spPr bwMode="auto">
            <a:xfrm>
              <a:off x="2694" y="2527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33" name="Rectangle 65"/>
            <p:cNvSpPr>
              <a:spLocks noChangeArrowheads="1"/>
            </p:cNvSpPr>
            <p:nvPr/>
          </p:nvSpPr>
          <p:spPr bwMode="auto">
            <a:xfrm>
              <a:off x="2790" y="2527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34" name="Rectangle 66"/>
            <p:cNvSpPr>
              <a:spLocks noChangeArrowheads="1"/>
            </p:cNvSpPr>
            <p:nvPr/>
          </p:nvSpPr>
          <p:spPr bwMode="auto">
            <a:xfrm>
              <a:off x="2886" y="2527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35" name="Rectangle 67"/>
            <p:cNvSpPr>
              <a:spLocks noChangeArrowheads="1"/>
            </p:cNvSpPr>
            <p:nvPr/>
          </p:nvSpPr>
          <p:spPr bwMode="auto">
            <a:xfrm>
              <a:off x="2982" y="2527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36" name="Rectangle 68"/>
            <p:cNvSpPr>
              <a:spLocks noChangeArrowheads="1"/>
            </p:cNvSpPr>
            <p:nvPr/>
          </p:nvSpPr>
          <p:spPr bwMode="auto">
            <a:xfrm>
              <a:off x="3078" y="2527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37" name="Rectangle 69"/>
            <p:cNvSpPr>
              <a:spLocks noChangeArrowheads="1"/>
            </p:cNvSpPr>
            <p:nvPr/>
          </p:nvSpPr>
          <p:spPr bwMode="auto">
            <a:xfrm>
              <a:off x="3174" y="2527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38" name="Rectangle 70"/>
            <p:cNvSpPr>
              <a:spLocks noChangeArrowheads="1"/>
            </p:cNvSpPr>
            <p:nvPr/>
          </p:nvSpPr>
          <p:spPr bwMode="auto">
            <a:xfrm>
              <a:off x="3270" y="2527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39" name="Rectangle 71"/>
            <p:cNvSpPr>
              <a:spLocks noChangeArrowheads="1"/>
            </p:cNvSpPr>
            <p:nvPr/>
          </p:nvSpPr>
          <p:spPr bwMode="auto">
            <a:xfrm>
              <a:off x="3366" y="2527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40" name="Rectangle 72"/>
            <p:cNvSpPr>
              <a:spLocks noChangeArrowheads="1"/>
            </p:cNvSpPr>
            <p:nvPr/>
          </p:nvSpPr>
          <p:spPr bwMode="auto">
            <a:xfrm>
              <a:off x="3462" y="2527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41" name="Rectangle 73"/>
            <p:cNvSpPr>
              <a:spLocks noChangeArrowheads="1"/>
            </p:cNvSpPr>
            <p:nvPr/>
          </p:nvSpPr>
          <p:spPr bwMode="auto">
            <a:xfrm>
              <a:off x="3558" y="2527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42" name="Rectangle 74"/>
            <p:cNvSpPr>
              <a:spLocks noChangeArrowheads="1"/>
            </p:cNvSpPr>
            <p:nvPr/>
          </p:nvSpPr>
          <p:spPr bwMode="auto">
            <a:xfrm>
              <a:off x="3654" y="2527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43" name="Rectangle 75"/>
            <p:cNvSpPr>
              <a:spLocks noChangeArrowheads="1"/>
            </p:cNvSpPr>
            <p:nvPr/>
          </p:nvSpPr>
          <p:spPr bwMode="auto">
            <a:xfrm>
              <a:off x="3750" y="2527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44" name="Rectangle 76"/>
            <p:cNvSpPr>
              <a:spLocks noChangeArrowheads="1"/>
            </p:cNvSpPr>
            <p:nvPr/>
          </p:nvSpPr>
          <p:spPr bwMode="auto">
            <a:xfrm>
              <a:off x="3846" y="2527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45" name="Rectangle 77"/>
            <p:cNvSpPr>
              <a:spLocks noChangeArrowheads="1"/>
            </p:cNvSpPr>
            <p:nvPr/>
          </p:nvSpPr>
          <p:spPr bwMode="auto">
            <a:xfrm>
              <a:off x="3942" y="2527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46" name="Rectangle 78"/>
            <p:cNvSpPr>
              <a:spLocks noChangeArrowheads="1"/>
            </p:cNvSpPr>
            <p:nvPr/>
          </p:nvSpPr>
          <p:spPr bwMode="auto">
            <a:xfrm>
              <a:off x="4038" y="2527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47" name="Rectangle 79"/>
            <p:cNvSpPr>
              <a:spLocks noChangeArrowheads="1"/>
            </p:cNvSpPr>
            <p:nvPr/>
          </p:nvSpPr>
          <p:spPr bwMode="auto">
            <a:xfrm>
              <a:off x="4134" y="2527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48" name="Rectangle 80"/>
            <p:cNvSpPr>
              <a:spLocks noChangeArrowheads="1"/>
            </p:cNvSpPr>
            <p:nvPr/>
          </p:nvSpPr>
          <p:spPr bwMode="auto">
            <a:xfrm>
              <a:off x="4230" y="2527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49" name="Rectangle 81"/>
            <p:cNvSpPr>
              <a:spLocks noChangeArrowheads="1"/>
            </p:cNvSpPr>
            <p:nvPr/>
          </p:nvSpPr>
          <p:spPr bwMode="auto">
            <a:xfrm>
              <a:off x="4326" y="2527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宋体" pitchFamily="2" charset="-122"/>
              </a:endParaRPr>
            </a:p>
          </p:txBody>
        </p:sp>
        <p:sp>
          <p:nvSpPr>
            <p:cNvPr id="621650" name="Rectangle 82"/>
            <p:cNvSpPr>
              <a:spLocks noChangeArrowheads="1"/>
            </p:cNvSpPr>
            <p:nvPr/>
          </p:nvSpPr>
          <p:spPr bwMode="auto">
            <a:xfrm>
              <a:off x="2598" y="2527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51" name="Rectangle 83"/>
            <p:cNvSpPr>
              <a:spLocks noChangeArrowheads="1"/>
            </p:cNvSpPr>
            <p:nvPr/>
          </p:nvSpPr>
          <p:spPr bwMode="auto">
            <a:xfrm>
              <a:off x="2694" y="2527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52" name="Rectangle 84"/>
            <p:cNvSpPr>
              <a:spLocks noChangeArrowheads="1"/>
            </p:cNvSpPr>
            <p:nvPr/>
          </p:nvSpPr>
          <p:spPr bwMode="auto">
            <a:xfrm>
              <a:off x="2790" y="2527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53" name="Rectangle 85"/>
            <p:cNvSpPr>
              <a:spLocks noChangeArrowheads="1"/>
            </p:cNvSpPr>
            <p:nvPr/>
          </p:nvSpPr>
          <p:spPr bwMode="auto">
            <a:xfrm>
              <a:off x="2886" y="2527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54" name="Rectangle 86"/>
            <p:cNvSpPr>
              <a:spLocks noChangeArrowheads="1"/>
            </p:cNvSpPr>
            <p:nvPr/>
          </p:nvSpPr>
          <p:spPr bwMode="auto">
            <a:xfrm>
              <a:off x="2982" y="2527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55" name="Rectangle 87"/>
            <p:cNvSpPr>
              <a:spLocks noChangeArrowheads="1"/>
            </p:cNvSpPr>
            <p:nvPr/>
          </p:nvSpPr>
          <p:spPr bwMode="auto">
            <a:xfrm>
              <a:off x="3078" y="2527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56" name="Rectangle 88"/>
            <p:cNvSpPr>
              <a:spLocks noChangeArrowheads="1"/>
            </p:cNvSpPr>
            <p:nvPr/>
          </p:nvSpPr>
          <p:spPr bwMode="auto">
            <a:xfrm>
              <a:off x="3174" y="2527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57" name="Rectangle 89"/>
            <p:cNvSpPr>
              <a:spLocks noChangeArrowheads="1"/>
            </p:cNvSpPr>
            <p:nvPr/>
          </p:nvSpPr>
          <p:spPr bwMode="auto">
            <a:xfrm>
              <a:off x="3270" y="2527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58" name="Rectangle 90"/>
            <p:cNvSpPr>
              <a:spLocks noChangeArrowheads="1"/>
            </p:cNvSpPr>
            <p:nvPr/>
          </p:nvSpPr>
          <p:spPr bwMode="auto">
            <a:xfrm>
              <a:off x="3366" y="2527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59" name="Rectangle 91"/>
            <p:cNvSpPr>
              <a:spLocks noChangeArrowheads="1"/>
            </p:cNvSpPr>
            <p:nvPr/>
          </p:nvSpPr>
          <p:spPr bwMode="auto">
            <a:xfrm>
              <a:off x="3462" y="2527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60" name="Rectangle 92"/>
            <p:cNvSpPr>
              <a:spLocks noChangeArrowheads="1"/>
            </p:cNvSpPr>
            <p:nvPr/>
          </p:nvSpPr>
          <p:spPr bwMode="auto">
            <a:xfrm>
              <a:off x="3558" y="2527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61" name="Rectangle 93"/>
            <p:cNvSpPr>
              <a:spLocks noChangeArrowheads="1"/>
            </p:cNvSpPr>
            <p:nvPr/>
          </p:nvSpPr>
          <p:spPr bwMode="auto">
            <a:xfrm>
              <a:off x="3654" y="2527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62" name="Rectangle 94"/>
            <p:cNvSpPr>
              <a:spLocks noChangeArrowheads="1"/>
            </p:cNvSpPr>
            <p:nvPr/>
          </p:nvSpPr>
          <p:spPr bwMode="auto">
            <a:xfrm>
              <a:off x="3750" y="2527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63" name="Rectangle 95"/>
            <p:cNvSpPr>
              <a:spLocks noChangeArrowheads="1"/>
            </p:cNvSpPr>
            <p:nvPr/>
          </p:nvSpPr>
          <p:spPr bwMode="auto">
            <a:xfrm>
              <a:off x="3846" y="2527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64" name="Rectangle 96"/>
            <p:cNvSpPr>
              <a:spLocks noChangeArrowheads="1"/>
            </p:cNvSpPr>
            <p:nvPr/>
          </p:nvSpPr>
          <p:spPr bwMode="auto">
            <a:xfrm>
              <a:off x="3942" y="2527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65" name="Rectangle 97"/>
            <p:cNvSpPr>
              <a:spLocks noChangeArrowheads="1"/>
            </p:cNvSpPr>
            <p:nvPr/>
          </p:nvSpPr>
          <p:spPr bwMode="auto">
            <a:xfrm>
              <a:off x="4038" y="2527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66" name="Rectangle 98"/>
            <p:cNvSpPr>
              <a:spLocks noChangeArrowheads="1"/>
            </p:cNvSpPr>
            <p:nvPr/>
          </p:nvSpPr>
          <p:spPr bwMode="auto">
            <a:xfrm>
              <a:off x="4134" y="2527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67" name="Rectangle 99"/>
            <p:cNvSpPr>
              <a:spLocks noChangeArrowheads="1"/>
            </p:cNvSpPr>
            <p:nvPr/>
          </p:nvSpPr>
          <p:spPr bwMode="auto">
            <a:xfrm>
              <a:off x="4230" y="2527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68" name="Rectangle 100"/>
            <p:cNvSpPr>
              <a:spLocks noChangeArrowheads="1"/>
            </p:cNvSpPr>
            <p:nvPr/>
          </p:nvSpPr>
          <p:spPr bwMode="auto">
            <a:xfrm>
              <a:off x="4326" y="2527"/>
              <a:ext cx="96" cy="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endParaRPr lang="en-US" sz="18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宋体" pitchFamily="2" charset="-122"/>
              </a:endParaRPr>
            </a:p>
          </p:txBody>
        </p:sp>
      </p:grpSp>
      <p:grpSp>
        <p:nvGrpSpPr>
          <p:cNvPr id="4" name="Group 101"/>
          <p:cNvGrpSpPr>
            <a:grpSpLocks/>
          </p:cNvGrpSpPr>
          <p:nvPr/>
        </p:nvGrpSpPr>
        <p:grpSpPr bwMode="auto">
          <a:xfrm>
            <a:off x="2816225" y="3217863"/>
            <a:ext cx="5657850" cy="2636837"/>
            <a:chOff x="1774" y="2027"/>
            <a:chExt cx="3564" cy="1661"/>
          </a:xfrm>
        </p:grpSpPr>
        <p:sp>
          <p:nvSpPr>
            <p:cNvPr id="621670" name="Oval 102"/>
            <p:cNvSpPr>
              <a:spLocks noChangeArrowheads="1"/>
            </p:cNvSpPr>
            <p:nvPr/>
          </p:nvSpPr>
          <p:spPr bwMode="auto">
            <a:xfrm>
              <a:off x="2679" y="2318"/>
              <a:ext cx="236" cy="27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r>
                <a:rPr lang="el-GR" altLang="zh-CN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宋体" pitchFamily="2" charset="-122"/>
                </a:rPr>
                <a:t>θ</a:t>
              </a:r>
              <a:r>
                <a:rPr lang="en-US" altLang="zh-CN" sz="1800" baseline="-2500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宋体" pitchFamily="2" charset="-122"/>
                </a:rPr>
                <a:t>1</a:t>
              </a:r>
              <a:endParaRPr lang="el-GR" altLang="zh-CN" sz="1800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宋体" pitchFamily="2" charset="-122"/>
              </a:endParaRPr>
            </a:p>
          </p:txBody>
        </p:sp>
        <p:sp>
          <p:nvSpPr>
            <p:cNvPr id="621671" name="Oval 103"/>
            <p:cNvSpPr>
              <a:spLocks noChangeArrowheads="1"/>
            </p:cNvSpPr>
            <p:nvPr/>
          </p:nvSpPr>
          <p:spPr bwMode="auto">
            <a:xfrm>
              <a:off x="3976" y="2386"/>
              <a:ext cx="236" cy="27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r>
                <a:rPr lang="el-GR" altLang="zh-CN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宋体" pitchFamily="2" charset="-122"/>
                </a:rPr>
                <a:t>θ</a:t>
              </a:r>
              <a:r>
                <a:rPr lang="en-US" altLang="zh-CN" sz="1800" baseline="-2500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宋体" pitchFamily="2" charset="-122"/>
                </a:rPr>
                <a:t>2</a:t>
              </a:r>
            </a:p>
          </p:txBody>
        </p:sp>
        <p:sp>
          <p:nvSpPr>
            <p:cNvPr id="621672" name="Oval 104"/>
            <p:cNvSpPr>
              <a:spLocks noChangeArrowheads="1"/>
            </p:cNvSpPr>
            <p:nvPr/>
          </p:nvSpPr>
          <p:spPr bwMode="auto">
            <a:xfrm>
              <a:off x="2915" y="3060"/>
              <a:ext cx="235" cy="27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r>
                <a:rPr lang="el-GR" altLang="zh-CN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宋体" pitchFamily="2" charset="-122"/>
                </a:rPr>
                <a:t>θ</a:t>
              </a:r>
              <a:r>
                <a:rPr lang="en-US" altLang="zh-CN" sz="1800" baseline="-2500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宋体" pitchFamily="2" charset="-122"/>
                </a:rPr>
                <a:t>3</a:t>
              </a:r>
            </a:p>
          </p:txBody>
        </p:sp>
        <p:sp>
          <p:nvSpPr>
            <p:cNvPr id="621673" name="Oval 105"/>
            <p:cNvSpPr>
              <a:spLocks noChangeArrowheads="1"/>
            </p:cNvSpPr>
            <p:nvPr/>
          </p:nvSpPr>
          <p:spPr bwMode="auto">
            <a:xfrm>
              <a:off x="3327" y="2791"/>
              <a:ext cx="236" cy="26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/>
              <a:r>
                <a:rPr lang="en-US" altLang="zh-CN" sz="1800">
                  <a:effectLst>
                    <a:outerShdw blurRad="38100" dist="38100" dir="2700000" algn="tl">
                      <a:srgbClr val="FFFFFF"/>
                    </a:outerShdw>
                  </a:effectLst>
                  <a:latin typeface="Arial" charset="0"/>
                  <a:ea typeface="宋体" pitchFamily="2" charset="-122"/>
                </a:rPr>
                <a:t>B</a:t>
              </a:r>
            </a:p>
          </p:txBody>
        </p:sp>
        <p:cxnSp>
          <p:nvCxnSpPr>
            <p:cNvPr id="621674" name="AutoShape 106"/>
            <p:cNvCxnSpPr>
              <a:cxnSpLocks noChangeShapeType="1"/>
              <a:stCxn id="621625" idx="6"/>
              <a:endCxn id="621673" idx="2"/>
            </p:cNvCxnSpPr>
            <p:nvPr/>
          </p:nvCxnSpPr>
          <p:spPr bwMode="auto">
            <a:xfrm>
              <a:off x="1883" y="2027"/>
              <a:ext cx="1444" cy="89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</p:cxnSp>
        <p:cxnSp>
          <p:nvCxnSpPr>
            <p:cNvPr id="621675" name="AutoShape 107"/>
            <p:cNvCxnSpPr>
              <a:cxnSpLocks noChangeShapeType="1"/>
              <a:stCxn id="621620" idx="3"/>
              <a:endCxn id="621670" idx="2"/>
            </p:cNvCxnSpPr>
            <p:nvPr/>
          </p:nvCxnSpPr>
          <p:spPr bwMode="auto">
            <a:xfrm flipV="1">
              <a:off x="1828" y="2453"/>
              <a:ext cx="851" cy="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</p:cxnSp>
        <p:cxnSp>
          <p:nvCxnSpPr>
            <p:cNvPr id="621676" name="AutoShape 108"/>
            <p:cNvCxnSpPr>
              <a:cxnSpLocks noChangeShapeType="1"/>
              <a:stCxn id="621624" idx="3"/>
              <a:endCxn id="621616" idx="0"/>
            </p:cNvCxnSpPr>
            <p:nvPr/>
          </p:nvCxnSpPr>
          <p:spPr bwMode="auto">
            <a:xfrm flipV="1">
              <a:off x="1828" y="2454"/>
              <a:ext cx="2149" cy="45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</p:cxnSp>
        <p:cxnSp>
          <p:nvCxnSpPr>
            <p:cNvPr id="621677" name="AutoShape 109"/>
            <p:cNvCxnSpPr>
              <a:cxnSpLocks noChangeShapeType="1"/>
              <a:stCxn id="621622" idx="3"/>
              <a:endCxn id="621672" idx="3"/>
            </p:cNvCxnSpPr>
            <p:nvPr/>
          </p:nvCxnSpPr>
          <p:spPr bwMode="auto">
            <a:xfrm flipV="1">
              <a:off x="1774" y="3291"/>
              <a:ext cx="1175" cy="10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</p:cxnSp>
        <p:sp>
          <p:nvSpPr>
            <p:cNvPr id="621678" name="Rectangle 110"/>
            <p:cNvSpPr>
              <a:spLocks noChangeArrowheads="1"/>
            </p:cNvSpPr>
            <p:nvPr/>
          </p:nvSpPr>
          <p:spPr bwMode="auto">
            <a:xfrm>
              <a:off x="3473" y="3476"/>
              <a:ext cx="1124" cy="21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600" b="1">
                  <a:latin typeface="Times New Roman" pitchFamily="18" charset="0"/>
                  <a:ea typeface="宋体" pitchFamily="2" charset="-122"/>
                </a:rPr>
                <a:t>output probability</a:t>
              </a:r>
            </a:p>
          </p:txBody>
        </p:sp>
        <p:sp>
          <p:nvSpPr>
            <p:cNvPr id="621679" name="Rectangle 111"/>
            <p:cNvSpPr>
              <a:spLocks noChangeArrowheads="1"/>
            </p:cNvSpPr>
            <p:nvPr/>
          </p:nvSpPr>
          <p:spPr bwMode="auto">
            <a:xfrm>
              <a:off x="4777" y="3476"/>
              <a:ext cx="561" cy="21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600" b="1">
                  <a:latin typeface="Times New Roman" pitchFamily="18" charset="0"/>
                  <a:ea typeface="宋体" pitchFamily="2" charset="-122"/>
                </a:rPr>
                <a:t>P (w|</a:t>
              </a:r>
              <a:r>
                <a:rPr lang="el-GR" altLang="zh-CN" sz="1600" b="1">
                  <a:latin typeface="Times New Roman" pitchFamily="18" charset="0"/>
                  <a:ea typeface="宋体" pitchFamily="2" charset="-122"/>
                </a:rPr>
                <a:t>θ</a:t>
              </a:r>
              <a:r>
                <a:rPr lang="en-US" altLang="zh-CN" sz="1600" b="1">
                  <a:latin typeface="Times New Roman" pitchFamily="18" charset="0"/>
                  <a:ea typeface="宋体" pitchFamily="2" charset="-122"/>
                </a:rPr>
                <a:t>)</a:t>
              </a:r>
            </a:p>
          </p:txBody>
        </p:sp>
        <p:sp>
          <p:nvSpPr>
            <p:cNvPr id="621680" name="Text Box 112"/>
            <p:cNvSpPr txBox="1">
              <a:spLocks noChangeArrowheads="1"/>
            </p:cNvSpPr>
            <p:nvPr/>
          </p:nvSpPr>
          <p:spPr bwMode="auto">
            <a:xfrm>
              <a:off x="4558" y="3476"/>
              <a:ext cx="22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b="1" i="1">
                  <a:latin typeface="Times New Roman" pitchFamily="18" charset="0"/>
                  <a:ea typeface="宋体" pitchFamily="2" charset="-122"/>
                </a:rPr>
                <a:t>=</a:t>
              </a:r>
            </a:p>
          </p:txBody>
        </p:sp>
      </p:grpSp>
      <p:grpSp>
        <p:nvGrpSpPr>
          <p:cNvPr id="5" name="Group 113"/>
          <p:cNvGrpSpPr>
            <a:grpSpLocks/>
          </p:cNvGrpSpPr>
          <p:nvPr/>
        </p:nvGrpSpPr>
        <p:grpSpPr bwMode="auto">
          <a:xfrm>
            <a:off x="4252913" y="3679825"/>
            <a:ext cx="4529137" cy="1544638"/>
            <a:chOff x="2679" y="2318"/>
            <a:chExt cx="2853" cy="973"/>
          </a:xfrm>
        </p:grpSpPr>
        <p:cxnSp>
          <p:nvCxnSpPr>
            <p:cNvPr id="621682" name="AutoShape 114"/>
            <p:cNvCxnSpPr>
              <a:cxnSpLocks noChangeShapeType="1"/>
            </p:cNvCxnSpPr>
            <p:nvPr/>
          </p:nvCxnSpPr>
          <p:spPr bwMode="auto">
            <a:xfrm>
              <a:off x="2915" y="2453"/>
              <a:ext cx="447" cy="376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21683" name="AutoShape 115"/>
            <p:cNvCxnSpPr>
              <a:cxnSpLocks noChangeShapeType="1"/>
            </p:cNvCxnSpPr>
            <p:nvPr/>
          </p:nvCxnSpPr>
          <p:spPr bwMode="auto">
            <a:xfrm rot="10800000">
              <a:off x="2880" y="2549"/>
              <a:ext cx="447" cy="376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21684" name="AutoShape 116"/>
            <p:cNvCxnSpPr>
              <a:cxnSpLocks noChangeShapeType="1"/>
            </p:cNvCxnSpPr>
            <p:nvPr/>
          </p:nvCxnSpPr>
          <p:spPr bwMode="auto">
            <a:xfrm rot="5400000">
              <a:off x="3165" y="3011"/>
              <a:ext cx="231" cy="329"/>
            </a:xfrm>
            <a:prstGeom prst="curvedConnector3">
              <a:avLst>
                <a:gd name="adj1" fmla="val 20488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21685" name="AutoShape 117"/>
            <p:cNvCxnSpPr>
              <a:cxnSpLocks noChangeShapeType="1"/>
            </p:cNvCxnSpPr>
            <p:nvPr/>
          </p:nvCxnSpPr>
          <p:spPr bwMode="auto">
            <a:xfrm flipV="1">
              <a:off x="3150" y="3021"/>
              <a:ext cx="212" cy="17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21686" name="AutoShape 118"/>
            <p:cNvCxnSpPr>
              <a:cxnSpLocks noChangeShapeType="1"/>
            </p:cNvCxnSpPr>
            <p:nvPr/>
          </p:nvCxnSpPr>
          <p:spPr bwMode="auto">
            <a:xfrm rot="16200000">
              <a:off x="3599" y="2451"/>
              <a:ext cx="308" cy="447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21687" name="AutoShape 119"/>
            <p:cNvCxnSpPr>
              <a:cxnSpLocks noChangeShapeType="1"/>
            </p:cNvCxnSpPr>
            <p:nvPr/>
          </p:nvCxnSpPr>
          <p:spPr bwMode="auto">
            <a:xfrm rot="5400000">
              <a:off x="3632" y="2547"/>
              <a:ext cx="309" cy="447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21688" name="AutoShape 120"/>
            <p:cNvCxnSpPr>
              <a:cxnSpLocks noChangeShapeType="1"/>
            </p:cNvCxnSpPr>
            <p:nvPr/>
          </p:nvCxnSpPr>
          <p:spPr bwMode="auto">
            <a:xfrm rot="16200000" flipH="1" flipV="1">
              <a:off x="2670" y="2327"/>
              <a:ext cx="135" cy="118"/>
            </a:xfrm>
            <a:prstGeom prst="curvedConnector4">
              <a:avLst>
                <a:gd name="adj1" fmla="val -150000"/>
                <a:gd name="adj2" fmla="val 2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21689" name="AutoShape 121"/>
            <p:cNvCxnSpPr>
              <a:cxnSpLocks noChangeShapeType="1"/>
            </p:cNvCxnSpPr>
            <p:nvPr/>
          </p:nvCxnSpPr>
          <p:spPr bwMode="auto">
            <a:xfrm rot="5400000" flipV="1">
              <a:off x="4085" y="2395"/>
              <a:ext cx="135" cy="118"/>
            </a:xfrm>
            <a:prstGeom prst="curvedConnector4">
              <a:avLst>
                <a:gd name="adj1" fmla="val -150000"/>
                <a:gd name="adj2" fmla="val 2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21690" name="AutoShape 122"/>
            <p:cNvCxnSpPr>
              <a:cxnSpLocks noChangeShapeType="1"/>
            </p:cNvCxnSpPr>
            <p:nvPr/>
          </p:nvCxnSpPr>
          <p:spPr bwMode="auto">
            <a:xfrm rot="16200000" flipH="1" flipV="1">
              <a:off x="2884" y="3130"/>
              <a:ext cx="96" cy="34"/>
            </a:xfrm>
            <a:prstGeom prst="curvedConnector4">
              <a:avLst>
                <a:gd name="adj1" fmla="val -252940"/>
                <a:gd name="adj2" fmla="val 61428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grpSp>
          <p:nvGrpSpPr>
            <p:cNvPr id="6" name="Group 123"/>
            <p:cNvGrpSpPr>
              <a:grpSpLocks/>
            </p:cNvGrpSpPr>
            <p:nvPr/>
          </p:nvGrpSpPr>
          <p:grpSpPr bwMode="auto">
            <a:xfrm>
              <a:off x="3470" y="2523"/>
              <a:ext cx="2062" cy="726"/>
              <a:chOff x="3470" y="2659"/>
              <a:chExt cx="2062" cy="726"/>
            </a:xfrm>
          </p:grpSpPr>
          <p:sp>
            <p:nvSpPr>
              <p:cNvPr id="621692" name="Rectangle 124"/>
              <p:cNvSpPr>
                <a:spLocks noChangeArrowheads="1"/>
              </p:cNvSpPr>
              <p:nvPr/>
            </p:nvSpPr>
            <p:spPr bwMode="auto">
              <a:xfrm>
                <a:off x="3812" y="3158"/>
                <a:ext cx="1720" cy="21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1600" b="1">
                    <a:latin typeface="Times New Roman" pitchFamily="18" charset="0"/>
                    <a:ea typeface="宋体" pitchFamily="2" charset="-122"/>
                  </a:rPr>
                  <a:t>Train transition probabilities</a:t>
                </a:r>
              </a:p>
            </p:txBody>
          </p:sp>
          <p:sp>
            <p:nvSpPr>
              <p:cNvPr id="621693" name="Line 125"/>
              <p:cNvSpPr>
                <a:spLocks noChangeShapeType="1"/>
              </p:cNvSpPr>
              <p:nvPr/>
            </p:nvSpPr>
            <p:spPr bwMode="auto">
              <a:xfrm flipH="1" flipV="1">
                <a:off x="3969" y="2976"/>
                <a:ext cx="181" cy="1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694" name="Line 126"/>
              <p:cNvSpPr>
                <a:spLocks noChangeShapeType="1"/>
              </p:cNvSpPr>
              <p:nvPr/>
            </p:nvSpPr>
            <p:spPr bwMode="auto">
              <a:xfrm flipV="1">
                <a:off x="4332" y="2659"/>
                <a:ext cx="45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695" name="Line 127"/>
              <p:cNvSpPr>
                <a:spLocks noChangeShapeType="1"/>
              </p:cNvSpPr>
              <p:nvPr/>
            </p:nvSpPr>
            <p:spPr bwMode="auto">
              <a:xfrm flipH="1">
                <a:off x="3470" y="3294"/>
                <a:ext cx="363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21696" name="Rectangle 128"/>
          <p:cNvSpPr>
            <a:spLocks noChangeArrowheads="1"/>
          </p:cNvSpPr>
          <p:nvPr/>
        </p:nvSpPr>
        <p:spPr bwMode="auto">
          <a:xfrm>
            <a:off x="6961188" y="2420938"/>
            <a:ext cx="187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697" name="Rectangle 129"/>
          <p:cNvSpPr>
            <a:spLocks noChangeArrowheads="1"/>
          </p:cNvSpPr>
          <p:nvPr/>
        </p:nvSpPr>
        <p:spPr bwMode="auto">
          <a:xfrm>
            <a:off x="7148513" y="2420938"/>
            <a:ext cx="187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18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621698" name="Rectangle 130"/>
          <p:cNvSpPr>
            <a:spLocks noChangeArrowheads="1"/>
          </p:cNvSpPr>
          <p:nvPr/>
        </p:nvSpPr>
        <p:spPr bwMode="auto">
          <a:xfrm>
            <a:off x="6961188" y="2420938"/>
            <a:ext cx="187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w</a:t>
            </a:r>
          </a:p>
        </p:txBody>
      </p:sp>
      <p:sp>
        <p:nvSpPr>
          <p:cNvPr id="621699" name="Rectangle 131"/>
          <p:cNvSpPr>
            <a:spLocks noChangeArrowheads="1"/>
          </p:cNvSpPr>
          <p:nvPr/>
        </p:nvSpPr>
        <p:spPr bwMode="auto">
          <a:xfrm>
            <a:off x="7148513" y="2420938"/>
            <a:ext cx="187325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w</a:t>
            </a:r>
          </a:p>
        </p:txBody>
      </p:sp>
      <p:sp>
        <p:nvSpPr>
          <p:cNvPr id="621700" name="Rectangle 132"/>
          <p:cNvSpPr>
            <a:spLocks noChangeArrowheads="1"/>
          </p:cNvSpPr>
          <p:nvPr/>
        </p:nvSpPr>
        <p:spPr bwMode="auto">
          <a:xfrm>
            <a:off x="6573838" y="2420938"/>
            <a:ext cx="187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701" name="Rectangle 133"/>
          <p:cNvSpPr>
            <a:spLocks noChangeArrowheads="1"/>
          </p:cNvSpPr>
          <p:nvPr/>
        </p:nvSpPr>
        <p:spPr bwMode="auto">
          <a:xfrm>
            <a:off x="6761163" y="2420938"/>
            <a:ext cx="187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18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621702" name="Rectangle 134"/>
          <p:cNvSpPr>
            <a:spLocks noChangeArrowheads="1"/>
          </p:cNvSpPr>
          <p:nvPr/>
        </p:nvSpPr>
        <p:spPr bwMode="auto">
          <a:xfrm>
            <a:off x="6573838" y="2420938"/>
            <a:ext cx="187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w</a:t>
            </a:r>
          </a:p>
        </p:txBody>
      </p:sp>
      <p:sp>
        <p:nvSpPr>
          <p:cNvPr id="621703" name="Rectangle 135"/>
          <p:cNvSpPr>
            <a:spLocks noChangeArrowheads="1"/>
          </p:cNvSpPr>
          <p:nvPr/>
        </p:nvSpPr>
        <p:spPr bwMode="auto">
          <a:xfrm>
            <a:off x="6761163" y="2420938"/>
            <a:ext cx="187325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w</a:t>
            </a:r>
          </a:p>
        </p:txBody>
      </p:sp>
      <p:sp>
        <p:nvSpPr>
          <p:cNvPr id="621704" name="Rectangle 136"/>
          <p:cNvSpPr>
            <a:spLocks noChangeArrowheads="1"/>
          </p:cNvSpPr>
          <p:nvPr/>
        </p:nvSpPr>
        <p:spPr bwMode="auto">
          <a:xfrm>
            <a:off x="6183313" y="2420938"/>
            <a:ext cx="187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705" name="Rectangle 137"/>
          <p:cNvSpPr>
            <a:spLocks noChangeArrowheads="1"/>
          </p:cNvSpPr>
          <p:nvPr/>
        </p:nvSpPr>
        <p:spPr bwMode="auto">
          <a:xfrm>
            <a:off x="6370638" y="2420938"/>
            <a:ext cx="187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18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621706" name="Rectangle 138"/>
          <p:cNvSpPr>
            <a:spLocks noChangeArrowheads="1"/>
          </p:cNvSpPr>
          <p:nvPr/>
        </p:nvSpPr>
        <p:spPr bwMode="auto">
          <a:xfrm>
            <a:off x="6183313" y="2420938"/>
            <a:ext cx="187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w</a:t>
            </a:r>
          </a:p>
        </p:txBody>
      </p:sp>
      <p:sp>
        <p:nvSpPr>
          <p:cNvPr id="621707" name="Rectangle 139"/>
          <p:cNvSpPr>
            <a:spLocks noChangeArrowheads="1"/>
          </p:cNvSpPr>
          <p:nvPr/>
        </p:nvSpPr>
        <p:spPr bwMode="auto">
          <a:xfrm>
            <a:off x="6370638" y="2420938"/>
            <a:ext cx="187325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w</a:t>
            </a:r>
          </a:p>
        </p:txBody>
      </p:sp>
      <p:sp>
        <p:nvSpPr>
          <p:cNvPr id="621708" name="Rectangle 140"/>
          <p:cNvSpPr>
            <a:spLocks noChangeArrowheads="1"/>
          </p:cNvSpPr>
          <p:nvPr/>
        </p:nvSpPr>
        <p:spPr bwMode="auto">
          <a:xfrm>
            <a:off x="5795963" y="2420938"/>
            <a:ext cx="187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709" name="Rectangle 141"/>
          <p:cNvSpPr>
            <a:spLocks noChangeArrowheads="1"/>
          </p:cNvSpPr>
          <p:nvPr/>
        </p:nvSpPr>
        <p:spPr bwMode="auto">
          <a:xfrm>
            <a:off x="5983288" y="2420938"/>
            <a:ext cx="187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18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621710" name="Rectangle 142"/>
          <p:cNvSpPr>
            <a:spLocks noChangeArrowheads="1"/>
          </p:cNvSpPr>
          <p:nvPr/>
        </p:nvSpPr>
        <p:spPr bwMode="auto">
          <a:xfrm>
            <a:off x="5795963" y="2420938"/>
            <a:ext cx="187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w</a:t>
            </a:r>
          </a:p>
        </p:txBody>
      </p:sp>
      <p:sp>
        <p:nvSpPr>
          <p:cNvPr id="621711" name="Rectangle 143"/>
          <p:cNvSpPr>
            <a:spLocks noChangeArrowheads="1"/>
          </p:cNvSpPr>
          <p:nvPr/>
        </p:nvSpPr>
        <p:spPr bwMode="auto">
          <a:xfrm>
            <a:off x="5983288" y="2420938"/>
            <a:ext cx="187325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w</a:t>
            </a:r>
          </a:p>
        </p:txBody>
      </p:sp>
      <p:sp>
        <p:nvSpPr>
          <p:cNvPr id="621712" name="Rectangle 144"/>
          <p:cNvSpPr>
            <a:spLocks noChangeArrowheads="1"/>
          </p:cNvSpPr>
          <p:nvPr/>
        </p:nvSpPr>
        <p:spPr bwMode="auto">
          <a:xfrm>
            <a:off x="5421313" y="2420938"/>
            <a:ext cx="187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713" name="Rectangle 145"/>
          <p:cNvSpPr>
            <a:spLocks noChangeArrowheads="1"/>
          </p:cNvSpPr>
          <p:nvPr/>
        </p:nvSpPr>
        <p:spPr bwMode="auto">
          <a:xfrm>
            <a:off x="5608638" y="2420938"/>
            <a:ext cx="187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18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621714" name="Rectangle 146"/>
          <p:cNvSpPr>
            <a:spLocks noChangeArrowheads="1"/>
          </p:cNvSpPr>
          <p:nvPr/>
        </p:nvSpPr>
        <p:spPr bwMode="auto">
          <a:xfrm>
            <a:off x="5421313" y="2420938"/>
            <a:ext cx="187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w</a:t>
            </a:r>
          </a:p>
        </p:txBody>
      </p:sp>
      <p:sp>
        <p:nvSpPr>
          <p:cNvPr id="621715" name="Rectangle 147"/>
          <p:cNvSpPr>
            <a:spLocks noChangeArrowheads="1"/>
          </p:cNvSpPr>
          <p:nvPr/>
        </p:nvSpPr>
        <p:spPr bwMode="auto">
          <a:xfrm>
            <a:off x="5608638" y="2420938"/>
            <a:ext cx="187325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w</a:t>
            </a:r>
          </a:p>
        </p:txBody>
      </p:sp>
      <p:sp>
        <p:nvSpPr>
          <p:cNvPr id="621716" name="Rectangle 148"/>
          <p:cNvSpPr>
            <a:spLocks noChangeArrowheads="1"/>
          </p:cNvSpPr>
          <p:nvPr/>
        </p:nvSpPr>
        <p:spPr bwMode="auto">
          <a:xfrm>
            <a:off x="5033963" y="2420938"/>
            <a:ext cx="187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717" name="Rectangle 149"/>
          <p:cNvSpPr>
            <a:spLocks noChangeArrowheads="1"/>
          </p:cNvSpPr>
          <p:nvPr/>
        </p:nvSpPr>
        <p:spPr bwMode="auto">
          <a:xfrm>
            <a:off x="5221288" y="2420938"/>
            <a:ext cx="187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18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621718" name="Rectangle 150"/>
          <p:cNvSpPr>
            <a:spLocks noChangeArrowheads="1"/>
          </p:cNvSpPr>
          <p:nvPr/>
        </p:nvSpPr>
        <p:spPr bwMode="auto">
          <a:xfrm>
            <a:off x="5033963" y="2420938"/>
            <a:ext cx="187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w</a:t>
            </a:r>
          </a:p>
        </p:txBody>
      </p:sp>
      <p:sp>
        <p:nvSpPr>
          <p:cNvPr id="621719" name="Rectangle 151"/>
          <p:cNvSpPr>
            <a:spLocks noChangeArrowheads="1"/>
          </p:cNvSpPr>
          <p:nvPr/>
        </p:nvSpPr>
        <p:spPr bwMode="auto">
          <a:xfrm>
            <a:off x="5221288" y="2420938"/>
            <a:ext cx="187325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w</a:t>
            </a:r>
          </a:p>
        </p:txBody>
      </p:sp>
      <p:sp>
        <p:nvSpPr>
          <p:cNvPr id="621720" name="Rectangle 152"/>
          <p:cNvSpPr>
            <a:spLocks noChangeArrowheads="1"/>
          </p:cNvSpPr>
          <p:nvPr/>
        </p:nvSpPr>
        <p:spPr bwMode="auto">
          <a:xfrm>
            <a:off x="4702175" y="2420938"/>
            <a:ext cx="187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721" name="Rectangle 153"/>
          <p:cNvSpPr>
            <a:spLocks noChangeArrowheads="1"/>
          </p:cNvSpPr>
          <p:nvPr/>
        </p:nvSpPr>
        <p:spPr bwMode="auto">
          <a:xfrm>
            <a:off x="4889500" y="2420938"/>
            <a:ext cx="187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18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621722" name="Rectangle 154"/>
          <p:cNvSpPr>
            <a:spLocks noChangeArrowheads="1"/>
          </p:cNvSpPr>
          <p:nvPr/>
        </p:nvSpPr>
        <p:spPr bwMode="auto">
          <a:xfrm>
            <a:off x="4702175" y="2420938"/>
            <a:ext cx="187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w</a:t>
            </a:r>
          </a:p>
        </p:txBody>
      </p:sp>
      <p:sp>
        <p:nvSpPr>
          <p:cNvPr id="621723" name="Rectangle 155"/>
          <p:cNvSpPr>
            <a:spLocks noChangeArrowheads="1"/>
          </p:cNvSpPr>
          <p:nvPr/>
        </p:nvSpPr>
        <p:spPr bwMode="auto">
          <a:xfrm>
            <a:off x="4889500" y="2420938"/>
            <a:ext cx="187325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w</a:t>
            </a:r>
          </a:p>
        </p:txBody>
      </p:sp>
      <p:sp>
        <p:nvSpPr>
          <p:cNvPr id="621724" name="Rectangle 156"/>
          <p:cNvSpPr>
            <a:spLocks noChangeArrowheads="1"/>
          </p:cNvSpPr>
          <p:nvPr/>
        </p:nvSpPr>
        <p:spPr bwMode="auto">
          <a:xfrm>
            <a:off x="4314825" y="2420938"/>
            <a:ext cx="187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725" name="Rectangle 157"/>
          <p:cNvSpPr>
            <a:spLocks noChangeArrowheads="1"/>
          </p:cNvSpPr>
          <p:nvPr/>
        </p:nvSpPr>
        <p:spPr bwMode="auto">
          <a:xfrm>
            <a:off x="4502150" y="2420938"/>
            <a:ext cx="187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18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621726" name="Rectangle 158"/>
          <p:cNvSpPr>
            <a:spLocks noChangeArrowheads="1"/>
          </p:cNvSpPr>
          <p:nvPr/>
        </p:nvSpPr>
        <p:spPr bwMode="auto">
          <a:xfrm>
            <a:off x="4314825" y="2420938"/>
            <a:ext cx="187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w</a:t>
            </a:r>
          </a:p>
        </p:txBody>
      </p:sp>
      <p:sp>
        <p:nvSpPr>
          <p:cNvPr id="621727" name="Rectangle 159"/>
          <p:cNvSpPr>
            <a:spLocks noChangeArrowheads="1"/>
          </p:cNvSpPr>
          <p:nvPr/>
        </p:nvSpPr>
        <p:spPr bwMode="auto">
          <a:xfrm>
            <a:off x="4502150" y="2420938"/>
            <a:ext cx="187325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w</a:t>
            </a:r>
          </a:p>
        </p:txBody>
      </p:sp>
      <p:sp>
        <p:nvSpPr>
          <p:cNvPr id="621728" name="Rectangle 160"/>
          <p:cNvSpPr>
            <a:spLocks noChangeArrowheads="1"/>
          </p:cNvSpPr>
          <p:nvPr/>
        </p:nvSpPr>
        <p:spPr bwMode="auto">
          <a:xfrm>
            <a:off x="3951288" y="2420938"/>
            <a:ext cx="187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729" name="Rectangle 161"/>
          <p:cNvSpPr>
            <a:spLocks noChangeArrowheads="1"/>
          </p:cNvSpPr>
          <p:nvPr/>
        </p:nvSpPr>
        <p:spPr bwMode="auto">
          <a:xfrm>
            <a:off x="4138613" y="2420938"/>
            <a:ext cx="187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18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621730" name="Rectangle 162"/>
          <p:cNvSpPr>
            <a:spLocks noChangeArrowheads="1"/>
          </p:cNvSpPr>
          <p:nvPr/>
        </p:nvSpPr>
        <p:spPr bwMode="auto">
          <a:xfrm>
            <a:off x="3951288" y="2420938"/>
            <a:ext cx="187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w</a:t>
            </a:r>
          </a:p>
        </p:txBody>
      </p:sp>
      <p:sp>
        <p:nvSpPr>
          <p:cNvPr id="621731" name="Rectangle 163"/>
          <p:cNvSpPr>
            <a:spLocks noChangeArrowheads="1"/>
          </p:cNvSpPr>
          <p:nvPr/>
        </p:nvSpPr>
        <p:spPr bwMode="auto">
          <a:xfrm>
            <a:off x="4138613" y="2420938"/>
            <a:ext cx="187325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w</a:t>
            </a:r>
          </a:p>
        </p:txBody>
      </p:sp>
      <p:sp>
        <p:nvSpPr>
          <p:cNvPr id="621732" name="Rectangle 164"/>
          <p:cNvSpPr>
            <a:spLocks noChangeArrowheads="1"/>
          </p:cNvSpPr>
          <p:nvPr/>
        </p:nvSpPr>
        <p:spPr bwMode="auto">
          <a:xfrm>
            <a:off x="3563938" y="2420938"/>
            <a:ext cx="187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1733" name="Rectangle 165"/>
          <p:cNvSpPr>
            <a:spLocks noChangeArrowheads="1"/>
          </p:cNvSpPr>
          <p:nvPr/>
        </p:nvSpPr>
        <p:spPr bwMode="auto">
          <a:xfrm>
            <a:off x="3751263" y="2420938"/>
            <a:ext cx="1873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en-US" sz="18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621734" name="Rectangle 166"/>
          <p:cNvSpPr>
            <a:spLocks noChangeArrowheads="1"/>
          </p:cNvSpPr>
          <p:nvPr/>
        </p:nvSpPr>
        <p:spPr bwMode="auto">
          <a:xfrm>
            <a:off x="3751263" y="2420938"/>
            <a:ext cx="187325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Keynote, AIRS 2010, Taipei, Dec. 2, 2010  </a:t>
            </a:r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2243-0560-450E-A2BB-E1D541FE8175}" type="slidenum">
              <a:rPr lang="en-US"/>
              <a:pPr/>
              <a:t>57</a:t>
            </a:fld>
            <a:endParaRPr lang="en-US"/>
          </a:p>
          <a:p>
            <a:endParaRPr lang="en-US"/>
          </a:p>
        </p:txBody>
      </p:sp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Theme Evolution Graph: Tsunami</a:t>
            </a:r>
          </a:p>
        </p:txBody>
      </p:sp>
      <p:sp>
        <p:nvSpPr>
          <p:cNvPr id="627715" name="Line 3"/>
          <p:cNvSpPr>
            <a:spLocks noChangeShapeType="1"/>
          </p:cNvSpPr>
          <p:nvPr/>
        </p:nvSpPr>
        <p:spPr bwMode="auto">
          <a:xfrm>
            <a:off x="684213" y="1427163"/>
            <a:ext cx="7345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7716" name="Text Box 4"/>
          <p:cNvSpPr txBox="1">
            <a:spLocks noChangeArrowheads="1"/>
          </p:cNvSpPr>
          <p:nvPr/>
        </p:nvSpPr>
        <p:spPr bwMode="auto">
          <a:xfrm>
            <a:off x="8029575" y="1066800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T</a:t>
            </a:r>
          </a:p>
        </p:txBody>
      </p:sp>
      <p:sp>
        <p:nvSpPr>
          <p:cNvPr id="627717" name="Rectangle 5"/>
          <p:cNvSpPr>
            <a:spLocks noChangeArrowheads="1"/>
          </p:cNvSpPr>
          <p:nvPr/>
        </p:nvSpPr>
        <p:spPr bwMode="auto">
          <a:xfrm>
            <a:off x="3348038" y="1714500"/>
            <a:ext cx="1511300" cy="158432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aid           0.020</a:t>
            </a:r>
          </a:p>
          <a:p>
            <a:pPr algn="l"/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relief       0.016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U.S.        0.013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military  0.011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U.N.       0.011</a:t>
            </a:r>
          </a:p>
          <a:p>
            <a:pPr algn="l"/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…</a:t>
            </a:r>
          </a:p>
        </p:txBody>
      </p:sp>
      <p:sp>
        <p:nvSpPr>
          <p:cNvPr id="627718" name="Rectangle 6"/>
          <p:cNvSpPr>
            <a:spLocks noChangeArrowheads="1"/>
          </p:cNvSpPr>
          <p:nvPr/>
        </p:nvSpPr>
        <p:spPr bwMode="auto">
          <a:xfrm>
            <a:off x="5653088" y="2146300"/>
            <a:ext cx="1368425" cy="1584325"/>
          </a:xfrm>
          <a:prstGeom prst="rect">
            <a:avLst/>
          </a:prstGeom>
          <a:noFill/>
          <a:ln w="25400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Bush     0.016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U.S.      0.015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$           0.009</a:t>
            </a:r>
          </a:p>
          <a:p>
            <a:pPr algn="l"/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relief    0.008</a:t>
            </a:r>
          </a:p>
          <a:p>
            <a:pPr algn="l"/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million 0.008</a:t>
            </a:r>
          </a:p>
          <a:p>
            <a:pPr algn="l"/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…</a:t>
            </a:r>
          </a:p>
        </p:txBody>
      </p:sp>
      <p:sp>
        <p:nvSpPr>
          <p:cNvPr id="627719" name="Rectangle 7"/>
          <p:cNvSpPr>
            <a:spLocks noChangeArrowheads="1"/>
          </p:cNvSpPr>
          <p:nvPr/>
        </p:nvSpPr>
        <p:spPr bwMode="auto">
          <a:xfrm>
            <a:off x="684213" y="3514725"/>
            <a:ext cx="1584325" cy="1584325"/>
          </a:xfrm>
          <a:prstGeom prst="rect">
            <a:avLst/>
          </a:prstGeom>
          <a:noFill/>
          <a:ln w="25400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Indonesian 0.01</a:t>
            </a:r>
          </a:p>
          <a:p>
            <a:pPr algn="l"/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military      0.01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islands      0.008</a:t>
            </a:r>
          </a:p>
          <a:p>
            <a:pPr algn="l"/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foreign     0.008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aid            0.007</a:t>
            </a:r>
          </a:p>
          <a:p>
            <a:pPr algn="l"/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…</a:t>
            </a:r>
          </a:p>
        </p:txBody>
      </p:sp>
      <p:sp>
        <p:nvSpPr>
          <p:cNvPr id="627720" name="Line 8"/>
          <p:cNvSpPr>
            <a:spLocks noChangeShapeType="1"/>
          </p:cNvSpPr>
          <p:nvPr/>
        </p:nvSpPr>
        <p:spPr bwMode="auto">
          <a:xfrm flipV="1">
            <a:off x="2268538" y="2506663"/>
            <a:ext cx="1008062" cy="13684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7721" name="Line 9"/>
          <p:cNvSpPr>
            <a:spLocks noChangeShapeType="1"/>
          </p:cNvSpPr>
          <p:nvPr/>
        </p:nvSpPr>
        <p:spPr bwMode="auto">
          <a:xfrm>
            <a:off x="4787900" y="2506663"/>
            <a:ext cx="720725" cy="431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7722" name="Rectangle 10"/>
          <p:cNvSpPr>
            <a:spLocks noChangeArrowheads="1"/>
          </p:cNvSpPr>
          <p:nvPr/>
        </p:nvSpPr>
        <p:spPr bwMode="auto">
          <a:xfrm>
            <a:off x="684213" y="1643063"/>
            <a:ext cx="1727200" cy="15843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system      0.0104</a:t>
            </a:r>
          </a:p>
          <a:p>
            <a:pPr algn="l"/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Bush        0.008</a:t>
            </a:r>
          </a:p>
          <a:p>
            <a:pPr algn="l"/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warning   0.007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conference 0.005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US           0.005</a:t>
            </a:r>
          </a:p>
          <a:p>
            <a:pPr algn="l"/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…</a:t>
            </a:r>
          </a:p>
        </p:txBody>
      </p:sp>
      <p:sp>
        <p:nvSpPr>
          <p:cNvPr id="627723" name="Rectangle 11"/>
          <p:cNvSpPr>
            <a:spLocks noChangeArrowheads="1"/>
          </p:cNvSpPr>
          <p:nvPr/>
        </p:nvSpPr>
        <p:spPr bwMode="auto">
          <a:xfrm>
            <a:off x="3276600" y="4019550"/>
            <a:ext cx="1582738" cy="1339850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system  0.008</a:t>
            </a:r>
          </a:p>
          <a:p>
            <a:pPr algn="l"/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China  0.007</a:t>
            </a:r>
          </a:p>
          <a:p>
            <a:pPr algn="l"/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warning 0.005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Chinese 0.005</a:t>
            </a:r>
          </a:p>
          <a:p>
            <a:pPr algn="l"/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…</a:t>
            </a:r>
          </a:p>
        </p:txBody>
      </p:sp>
      <p:sp>
        <p:nvSpPr>
          <p:cNvPr id="627724" name="Line 12"/>
          <p:cNvSpPr>
            <a:spLocks noChangeShapeType="1"/>
          </p:cNvSpPr>
          <p:nvPr/>
        </p:nvSpPr>
        <p:spPr bwMode="auto">
          <a:xfrm>
            <a:off x="2268538" y="2722563"/>
            <a:ext cx="863600" cy="1584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7725" name="Rectangle 13"/>
          <p:cNvSpPr>
            <a:spLocks noChangeArrowheads="1"/>
          </p:cNvSpPr>
          <p:nvPr/>
        </p:nvSpPr>
        <p:spPr bwMode="auto">
          <a:xfrm>
            <a:off x="5724525" y="4019550"/>
            <a:ext cx="1584325" cy="1584325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warning  0.012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system     0.012</a:t>
            </a:r>
          </a:p>
          <a:p>
            <a:pPr algn="l"/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Islands    0.009</a:t>
            </a:r>
          </a:p>
          <a:p>
            <a:pPr algn="l"/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Japan      0.005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quake      0.003</a:t>
            </a:r>
          </a:p>
          <a:p>
            <a:pPr algn="l"/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…</a:t>
            </a:r>
          </a:p>
        </p:txBody>
      </p:sp>
      <p:sp>
        <p:nvSpPr>
          <p:cNvPr id="627726" name="Line 14"/>
          <p:cNvSpPr>
            <a:spLocks noChangeShapeType="1"/>
          </p:cNvSpPr>
          <p:nvPr/>
        </p:nvSpPr>
        <p:spPr bwMode="auto">
          <a:xfrm>
            <a:off x="4787900" y="4595813"/>
            <a:ext cx="8651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7727" name="Rectangle 15"/>
          <p:cNvSpPr>
            <a:spLocks noChangeArrowheads="1"/>
          </p:cNvSpPr>
          <p:nvPr/>
        </p:nvSpPr>
        <p:spPr bwMode="auto">
          <a:xfrm>
            <a:off x="1476375" y="5359400"/>
            <a:ext cx="1368425" cy="59055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…</a:t>
            </a:r>
          </a:p>
          <a:p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…</a:t>
            </a:r>
          </a:p>
        </p:txBody>
      </p:sp>
      <p:sp>
        <p:nvSpPr>
          <p:cNvPr id="627728" name="Rectangle 16"/>
          <p:cNvSpPr>
            <a:spLocks noChangeArrowheads="1"/>
          </p:cNvSpPr>
          <p:nvPr/>
        </p:nvSpPr>
        <p:spPr bwMode="auto">
          <a:xfrm>
            <a:off x="7453313" y="2003425"/>
            <a:ext cx="1368425" cy="590550"/>
          </a:xfrm>
          <a:prstGeom prst="re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…</a:t>
            </a:r>
          </a:p>
          <a:p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…</a:t>
            </a:r>
          </a:p>
        </p:txBody>
      </p:sp>
      <p:sp>
        <p:nvSpPr>
          <p:cNvPr id="627729" name="Rectangle 17"/>
          <p:cNvSpPr>
            <a:spLocks noChangeArrowheads="1"/>
          </p:cNvSpPr>
          <p:nvPr/>
        </p:nvSpPr>
        <p:spPr bwMode="auto">
          <a:xfrm>
            <a:off x="7164388" y="4379913"/>
            <a:ext cx="16557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…</a:t>
            </a:r>
          </a:p>
          <a:p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…</a:t>
            </a:r>
          </a:p>
        </p:txBody>
      </p:sp>
      <p:sp>
        <p:nvSpPr>
          <p:cNvPr id="627730" name="Text Box 18"/>
          <p:cNvSpPr txBox="1">
            <a:spLocks noChangeArrowheads="1"/>
          </p:cNvSpPr>
          <p:nvPr/>
        </p:nvSpPr>
        <p:spPr bwMode="auto">
          <a:xfrm>
            <a:off x="684213" y="1066800"/>
            <a:ext cx="1512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12/28/04</a:t>
            </a:r>
          </a:p>
        </p:txBody>
      </p:sp>
      <p:sp>
        <p:nvSpPr>
          <p:cNvPr id="627731" name="Text Box 19"/>
          <p:cNvSpPr txBox="1">
            <a:spLocks noChangeArrowheads="1"/>
          </p:cNvSpPr>
          <p:nvPr/>
        </p:nvSpPr>
        <p:spPr bwMode="auto">
          <a:xfrm>
            <a:off x="3132138" y="995363"/>
            <a:ext cx="1512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01/05/05</a:t>
            </a:r>
          </a:p>
        </p:txBody>
      </p:sp>
      <p:sp>
        <p:nvSpPr>
          <p:cNvPr id="627732" name="Text Box 20"/>
          <p:cNvSpPr txBox="1">
            <a:spLocks noChangeArrowheads="1"/>
          </p:cNvSpPr>
          <p:nvPr/>
        </p:nvSpPr>
        <p:spPr bwMode="auto">
          <a:xfrm>
            <a:off x="5435600" y="995363"/>
            <a:ext cx="1512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01/15/05</a:t>
            </a:r>
          </a:p>
        </p:txBody>
      </p:sp>
      <p:sp>
        <p:nvSpPr>
          <p:cNvPr id="627733" name="Text Box 21"/>
          <p:cNvSpPr txBox="1">
            <a:spLocks noChangeArrowheads="1"/>
          </p:cNvSpPr>
          <p:nvPr/>
        </p:nvSpPr>
        <p:spPr bwMode="auto">
          <a:xfrm>
            <a:off x="6588125" y="995363"/>
            <a:ext cx="1512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…</a:t>
            </a:r>
          </a:p>
        </p:txBody>
      </p:sp>
      <p:sp>
        <p:nvSpPr>
          <p:cNvPr id="627734" name="Line 22"/>
          <p:cNvSpPr>
            <a:spLocks noChangeShapeType="1"/>
          </p:cNvSpPr>
          <p:nvPr/>
        </p:nvSpPr>
        <p:spPr bwMode="auto">
          <a:xfrm>
            <a:off x="2916238" y="5661025"/>
            <a:ext cx="1150937" cy="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7735" name="Rectangle 23"/>
          <p:cNvSpPr>
            <a:spLocks noChangeArrowheads="1"/>
          </p:cNvSpPr>
          <p:nvPr/>
        </p:nvSpPr>
        <p:spPr bwMode="auto">
          <a:xfrm>
            <a:off x="4067175" y="5516563"/>
            <a:ext cx="1655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Keynote, AIRS 2010, Taipei, Dec. 2, 2010  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9769C-84EF-4B16-8B80-F26F6D597F38}" type="slidenum">
              <a:rPr lang="en-US"/>
              <a:pPr/>
              <a:t>58</a:t>
            </a:fld>
            <a:endParaRPr lang="en-US"/>
          </a:p>
          <a:p>
            <a:endParaRPr lang="en-US"/>
          </a:p>
        </p:txBody>
      </p:sp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Theme Life Cycles: Tsunami</a:t>
            </a:r>
          </a:p>
        </p:txBody>
      </p:sp>
      <p:pic>
        <p:nvPicPr>
          <p:cNvPr id="6287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268413"/>
            <a:ext cx="3636963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8740" name="Text Box 4"/>
          <p:cNvSpPr txBox="1">
            <a:spLocks noChangeArrowheads="1"/>
          </p:cNvSpPr>
          <p:nvPr/>
        </p:nvSpPr>
        <p:spPr bwMode="auto">
          <a:xfrm>
            <a:off x="5048250" y="3506788"/>
            <a:ext cx="1754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sz="16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宋体" pitchFamily="2" charset="-122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120900" y="1052513"/>
            <a:ext cx="6916738" cy="1584325"/>
            <a:chOff x="1336" y="663"/>
            <a:chExt cx="4357" cy="998"/>
          </a:xfrm>
        </p:grpSpPr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1336" y="663"/>
              <a:ext cx="4357" cy="998"/>
              <a:chOff x="1336" y="663"/>
              <a:chExt cx="4357" cy="998"/>
            </a:xfrm>
          </p:grpSpPr>
          <p:sp>
            <p:nvSpPr>
              <p:cNvPr id="628741" name="Text Box 5"/>
              <p:cNvSpPr txBox="1">
                <a:spLocks noChangeArrowheads="1"/>
              </p:cNvSpPr>
              <p:nvPr/>
            </p:nvSpPr>
            <p:spPr bwMode="auto">
              <a:xfrm>
                <a:off x="2949" y="921"/>
                <a:ext cx="129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600" b="1" i="1">
                    <a:latin typeface="Times New Roman" pitchFamily="18" charset="0"/>
                    <a:ea typeface="宋体" pitchFamily="2" charset="-122"/>
                  </a:rPr>
                  <a:t>Aid from the world</a:t>
                </a:r>
              </a:p>
            </p:txBody>
          </p:sp>
          <p:sp>
            <p:nvSpPr>
              <p:cNvPr id="628742" name="Line 6"/>
              <p:cNvSpPr>
                <a:spLocks noChangeShapeType="1"/>
              </p:cNvSpPr>
              <p:nvPr/>
            </p:nvSpPr>
            <p:spPr bwMode="auto">
              <a:xfrm flipV="1">
                <a:off x="1336" y="1120"/>
                <a:ext cx="1659" cy="494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751" name="Rectangle 15"/>
              <p:cNvSpPr>
                <a:spLocks noChangeArrowheads="1"/>
              </p:cNvSpPr>
              <p:nvPr/>
            </p:nvSpPr>
            <p:spPr bwMode="auto">
              <a:xfrm>
                <a:off x="4468" y="663"/>
                <a:ext cx="1225" cy="998"/>
              </a:xfrm>
              <a:prstGeom prst="rect">
                <a:avLst/>
              </a:prstGeom>
              <a:noFill/>
              <a:ln w="25400" algn="ctr">
                <a:solidFill>
                  <a:srgbClr val="FF00FF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l"/>
                <a:r>
                  <a:rPr lang="en-US" altLang="zh-CN" sz="1600" b="1" i="1">
                    <a:latin typeface="Times New Roman" pitchFamily="18" charset="0"/>
                    <a:ea typeface="宋体" pitchFamily="2" charset="-122"/>
                  </a:rPr>
                  <a:t>$  0.0173</a:t>
                </a:r>
                <a:br>
                  <a:rPr lang="en-US" altLang="zh-CN" sz="1600" b="1" i="1">
                    <a:latin typeface="Times New Roman" pitchFamily="18" charset="0"/>
                    <a:ea typeface="宋体" pitchFamily="2" charset="-122"/>
                  </a:rPr>
                </a:br>
                <a:r>
                  <a:rPr lang="en-US" altLang="zh-CN" sz="1600" b="1" i="1">
                    <a:latin typeface="Times New Roman" pitchFamily="18" charset="0"/>
                    <a:ea typeface="宋体" pitchFamily="2" charset="-122"/>
                  </a:rPr>
                  <a:t>million  0.0135</a:t>
                </a:r>
                <a:br>
                  <a:rPr lang="en-US" altLang="zh-CN" sz="1600" b="1" i="1">
                    <a:latin typeface="Times New Roman" pitchFamily="18" charset="0"/>
                    <a:ea typeface="宋体" pitchFamily="2" charset="-122"/>
                  </a:rPr>
                </a:br>
                <a:r>
                  <a:rPr lang="en-US" altLang="zh-CN" sz="1600" b="1" i="1">
                    <a:latin typeface="Times New Roman" pitchFamily="18" charset="0"/>
                    <a:ea typeface="宋体" pitchFamily="2" charset="-122"/>
                  </a:rPr>
                  <a:t>relief 0.0134</a:t>
                </a:r>
                <a:br>
                  <a:rPr lang="en-US" altLang="zh-CN" sz="1600" b="1" i="1">
                    <a:latin typeface="Times New Roman" pitchFamily="18" charset="0"/>
                    <a:ea typeface="宋体" pitchFamily="2" charset="-122"/>
                  </a:rPr>
                </a:br>
                <a:r>
                  <a:rPr lang="en-US" altLang="zh-CN" sz="1600" b="1" i="1">
                    <a:latin typeface="Times New Roman" pitchFamily="18" charset="0"/>
                    <a:ea typeface="宋体" pitchFamily="2" charset="-122"/>
                  </a:rPr>
                  <a:t>aid 0.0099</a:t>
                </a:r>
                <a:br>
                  <a:rPr lang="en-US" altLang="zh-CN" sz="1600" b="1" i="1">
                    <a:latin typeface="Times New Roman" pitchFamily="18" charset="0"/>
                    <a:ea typeface="宋体" pitchFamily="2" charset="-122"/>
                  </a:rPr>
                </a:br>
                <a:r>
                  <a:rPr lang="en-US" altLang="zh-CN" sz="1600" b="1" i="1">
                    <a:latin typeface="Times New Roman" pitchFamily="18" charset="0"/>
                    <a:ea typeface="宋体" pitchFamily="2" charset="-122"/>
                  </a:rPr>
                  <a:t>U.N.  0.0066 </a:t>
                </a:r>
                <a:br>
                  <a:rPr lang="en-US" altLang="zh-CN" sz="1600" b="1" i="1">
                    <a:latin typeface="Times New Roman" pitchFamily="18" charset="0"/>
                    <a:ea typeface="宋体" pitchFamily="2" charset="-122"/>
                  </a:rPr>
                </a:br>
                <a:r>
                  <a:rPr lang="en-US" altLang="zh-CN" sz="1600" b="1" i="1">
                    <a:latin typeface="Times New Roman" pitchFamily="18" charset="0"/>
                    <a:ea typeface="宋体" pitchFamily="2" charset="-122"/>
                  </a:rPr>
                  <a:t>…</a:t>
                </a:r>
              </a:p>
            </p:txBody>
          </p:sp>
          <p:sp>
            <p:nvSpPr>
              <p:cNvPr id="628752" name="Line 16"/>
              <p:cNvSpPr>
                <a:spLocks noChangeShapeType="1"/>
              </p:cNvSpPr>
              <p:nvPr/>
            </p:nvSpPr>
            <p:spPr bwMode="auto">
              <a:xfrm flipV="1">
                <a:off x="4195" y="981"/>
                <a:ext cx="273" cy="45"/>
              </a:xfrm>
              <a:prstGeom prst="line">
                <a:avLst/>
              </a:prstGeom>
              <a:noFill/>
              <a:ln w="25400">
                <a:solidFill>
                  <a:srgbClr val="FF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8753" name="Oval 17"/>
            <p:cNvSpPr>
              <a:spLocks noChangeArrowheads="1"/>
            </p:cNvSpPr>
            <p:nvPr/>
          </p:nvSpPr>
          <p:spPr bwMode="auto">
            <a:xfrm>
              <a:off x="2880" y="935"/>
              <a:ext cx="1315" cy="182"/>
            </a:xfrm>
            <a:prstGeom prst="ellipse">
              <a:avLst/>
            </a:prstGeom>
            <a:noFill/>
            <a:ln w="952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781300" y="1855788"/>
            <a:ext cx="6183313" cy="2581275"/>
            <a:chOff x="1752" y="1169"/>
            <a:chExt cx="3895" cy="1626"/>
          </a:xfrm>
        </p:grpSpPr>
        <p:sp>
          <p:nvSpPr>
            <p:cNvPr id="628749" name="Text Box 13"/>
            <p:cNvSpPr txBox="1">
              <a:spLocks noChangeArrowheads="1"/>
            </p:cNvSpPr>
            <p:nvPr/>
          </p:nvSpPr>
          <p:spPr bwMode="auto">
            <a:xfrm>
              <a:off x="3087" y="1169"/>
              <a:ext cx="129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 b="1" i="1">
                  <a:latin typeface="Times New Roman" pitchFamily="18" charset="0"/>
                  <a:ea typeface="宋体" pitchFamily="2" charset="-122"/>
                </a:rPr>
                <a:t>Personal experiences</a:t>
              </a:r>
            </a:p>
          </p:txBody>
        </p:sp>
        <p:sp>
          <p:nvSpPr>
            <p:cNvPr id="628750" name="Line 14"/>
            <p:cNvSpPr>
              <a:spLocks noChangeShapeType="1"/>
            </p:cNvSpPr>
            <p:nvPr/>
          </p:nvSpPr>
          <p:spPr bwMode="auto">
            <a:xfrm flipV="1">
              <a:off x="1752" y="1317"/>
              <a:ext cx="1289" cy="49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8754" name="Oval 18"/>
            <p:cNvSpPr>
              <a:spLocks noChangeArrowheads="1"/>
            </p:cNvSpPr>
            <p:nvPr/>
          </p:nvSpPr>
          <p:spPr bwMode="auto">
            <a:xfrm>
              <a:off x="3016" y="1207"/>
              <a:ext cx="1315" cy="182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8755" name="Line 19"/>
            <p:cNvSpPr>
              <a:spLocks noChangeShapeType="1"/>
            </p:cNvSpPr>
            <p:nvPr/>
          </p:nvSpPr>
          <p:spPr bwMode="auto">
            <a:xfrm>
              <a:off x="4241" y="1298"/>
              <a:ext cx="181" cy="499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8756" name="Rectangle 20"/>
            <p:cNvSpPr>
              <a:spLocks noChangeArrowheads="1"/>
            </p:cNvSpPr>
            <p:nvPr/>
          </p:nvSpPr>
          <p:spPr bwMode="auto">
            <a:xfrm>
              <a:off x="4422" y="1797"/>
              <a:ext cx="1225" cy="998"/>
            </a:xfrm>
            <a:prstGeom prst="rect">
              <a:avLst/>
            </a:prstGeom>
            <a:noFill/>
            <a:ln w="25400" algn="ctr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altLang="zh-CN" sz="1600" b="1" i="1">
                  <a:latin typeface="Times New Roman" pitchFamily="18" charset="0"/>
                  <a:ea typeface="宋体" pitchFamily="2" charset="-122"/>
                </a:rPr>
                <a:t>I  0.0322</a:t>
              </a:r>
              <a:br>
                <a:rPr lang="en-US" altLang="zh-CN" sz="1600" b="1" i="1">
                  <a:latin typeface="Times New Roman" pitchFamily="18" charset="0"/>
                  <a:ea typeface="宋体" pitchFamily="2" charset="-122"/>
                </a:rPr>
              </a:br>
              <a:r>
                <a:rPr lang="en-US" altLang="zh-CN" sz="1600" b="1" i="1">
                  <a:latin typeface="Times New Roman" pitchFamily="18" charset="0"/>
                  <a:ea typeface="宋体" pitchFamily="2" charset="-122"/>
                </a:rPr>
                <a:t>wave  0.0061</a:t>
              </a:r>
              <a:br>
                <a:rPr lang="en-US" altLang="zh-CN" sz="1600" b="1" i="1">
                  <a:latin typeface="Times New Roman" pitchFamily="18" charset="0"/>
                  <a:ea typeface="宋体" pitchFamily="2" charset="-122"/>
                </a:rPr>
              </a:br>
              <a:r>
                <a:rPr lang="en-US" altLang="zh-CN" sz="1600" b="1" i="1">
                  <a:latin typeface="Times New Roman" pitchFamily="18" charset="0"/>
                  <a:ea typeface="宋体" pitchFamily="2" charset="-122"/>
                </a:rPr>
                <a:t>beach 0.0051</a:t>
              </a:r>
              <a:br>
                <a:rPr lang="en-US" altLang="zh-CN" sz="1600" b="1" i="1">
                  <a:latin typeface="Times New Roman" pitchFamily="18" charset="0"/>
                  <a:ea typeface="宋体" pitchFamily="2" charset="-122"/>
                </a:rPr>
              </a:br>
              <a:r>
                <a:rPr lang="en-US" altLang="zh-CN" sz="1600" b="1" i="1">
                  <a:latin typeface="Times New Roman" pitchFamily="18" charset="0"/>
                  <a:ea typeface="宋体" pitchFamily="2" charset="-122"/>
                </a:rPr>
                <a:t>saw 0.0046</a:t>
              </a:r>
              <a:br>
                <a:rPr lang="en-US" altLang="zh-CN" sz="1600" b="1" i="1">
                  <a:latin typeface="Times New Roman" pitchFamily="18" charset="0"/>
                  <a:ea typeface="宋体" pitchFamily="2" charset="-122"/>
                </a:rPr>
              </a:br>
              <a:r>
                <a:rPr lang="en-US" altLang="zh-CN" sz="1600" b="1" i="1">
                  <a:latin typeface="Times New Roman" pitchFamily="18" charset="0"/>
                  <a:ea typeface="宋体" pitchFamily="2" charset="-122"/>
                </a:rPr>
                <a:t>sea  0.0046 </a:t>
              </a:r>
              <a:br>
                <a:rPr lang="en-US" altLang="zh-CN" sz="1600" b="1" i="1">
                  <a:latin typeface="Times New Roman" pitchFamily="18" charset="0"/>
                  <a:ea typeface="宋体" pitchFamily="2" charset="-122"/>
                </a:rPr>
              </a:br>
              <a:r>
                <a:rPr lang="en-US" altLang="zh-CN" sz="1600" b="1" i="1">
                  <a:latin typeface="Times New Roman" pitchFamily="18" charset="0"/>
                  <a:ea typeface="宋体" pitchFamily="2" charset="-122"/>
                </a:rPr>
                <a:t>…</a:t>
              </a:r>
            </a:p>
          </p:txBody>
        </p:sp>
      </p:grpSp>
      <p:sp>
        <p:nvSpPr>
          <p:cNvPr id="628757" name="Rectangle 21"/>
          <p:cNvSpPr>
            <a:spLocks noChangeArrowheads="1"/>
          </p:cNvSpPr>
          <p:nvPr/>
        </p:nvSpPr>
        <p:spPr bwMode="auto">
          <a:xfrm>
            <a:off x="1143000" y="4495800"/>
            <a:ext cx="4824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宋体" pitchFamily="2" charset="-122"/>
              </a:rPr>
              <a:t>CNN, Absolute Strength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Keynote, AIRS 2010, Taipei, Dec. 2, 2010  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69617-0F7C-48A6-804C-FF5726BB58AA}" type="slidenum">
              <a:rPr lang="en-US"/>
              <a:pPr/>
              <a:t>59</a:t>
            </a:fld>
            <a:endParaRPr lang="en-US"/>
          </a:p>
          <a:p>
            <a:endParaRPr lang="en-US"/>
          </a:p>
        </p:txBody>
      </p:sp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Theme Life Cycles: Tsunami</a:t>
            </a:r>
          </a:p>
        </p:txBody>
      </p:sp>
      <p:pic>
        <p:nvPicPr>
          <p:cNvPr id="62976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3888" y="1365250"/>
            <a:ext cx="3532187" cy="3221038"/>
          </a:xfrm>
          <a:noFill/>
          <a:ln/>
        </p:spPr>
      </p:pic>
      <p:sp>
        <p:nvSpPr>
          <p:cNvPr id="629764" name="Text Box 4"/>
          <p:cNvSpPr txBox="1">
            <a:spLocks noChangeArrowheads="1"/>
          </p:cNvSpPr>
          <p:nvPr/>
        </p:nvSpPr>
        <p:spPr bwMode="auto">
          <a:xfrm>
            <a:off x="4718050" y="1397000"/>
            <a:ext cx="2116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Aid from the world</a:t>
            </a:r>
          </a:p>
        </p:txBody>
      </p:sp>
      <p:sp>
        <p:nvSpPr>
          <p:cNvPr id="629765" name="Line 5"/>
          <p:cNvSpPr>
            <a:spLocks noChangeShapeType="1"/>
          </p:cNvSpPr>
          <p:nvPr/>
        </p:nvSpPr>
        <p:spPr bwMode="auto">
          <a:xfrm flipV="1">
            <a:off x="2222500" y="1679575"/>
            <a:ext cx="2716213" cy="839788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9766" name="Text Box 6"/>
          <p:cNvSpPr txBox="1">
            <a:spLocks noChangeArrowheads="1"/>
          </p:cNvSpPr>
          <p:nvPr/>
        </p:nvSpPr>
        <p:spPr bwMode="auto">
          <a:xfrm>
            <a:off x="4716463" y="2182813"/>
            <a:ext cx="2116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Research</a:t>
            </a:r>
          </a:p>
        </p:txBody>
      </p:sp>
      <p:sp>
        <p:nvSpPr>
          <p:cNvPr id="629767" name="Line 7"/>
          <p:cNvSpPr>
            <a:spLocks noChangeShapeType="1"/>
          </p:cNvSpPr>
          <p:nvPr/>
        </p:nvSpPr>
        <p:spPr bwMode="auto">
          <a:xfrm flipV="1">
            <a:off x="1919288" y="2352675"/>
            <a:ext cx="3322637" cy="3365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9768" name="Text Box 8"/>
          <p:cNvSpPr txBox="1">
            <a:spLocks noChangeArrowheads="1"/>
          </p:cNvSpPr>
          <p:nvPr/>
        </p:nvSpPr>
        <p:spPr bwMode="auto">
          <a:xfrm>
            <a:off x="4873625" y="2681288"/>
            <a:ext cx="2109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Aid from China</a:t>
            </a:r>
          </a:p>
        </p:txBody>
      </p:sp>
      <p:sp>
        <p:nvSpPr>
          <p:cNvPr id="629769" name="Line 9"/>
          <p:cNvSpPr>
            <a:spLocks noChangeShapeType="1"/>
          </p:cNvSpPr>
          <p:nvPr/>
        </p:nvSpPr>
        <p:spPr bwMode="auto">
          <a:xfrm flipV="1">
            <a:off x="2449513" y="2852738"/>
            <a:ext cx="2698750" cy="681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9770" name="Text Box 10"/>
          <p:cNvSpPr txBox="1">
            <a:spLocks noChangeArrowheads="1"/>
          </p:cNvSpPr>
          <p:nvPr/>
        </p:nvSpPr>
        <p:spPr bwMode="auto">
          <a:xfrm>
            <a:off x="4787900" y="3092450"/>
            <a:ext cx="2109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statistics</a:t>
            </a:r>
          </a:p>
        </p:txBody>
      </p:sp>
      <p:sp>
        <p:nvSpPr>
          <p:cNvPr id="629771" name="Line 11"/>
          <p:cNvSpPr>
            <a:spLocks noChangeShapeType="1"/>
          </p:cNvSpPr>
          <p:nvPr/>
        </p:nvSpPr>
        <p:spPr bwMode="auto">
          <a:xfrm flipV="1">
            <a:off x="2449513" y="3279775"/>
            <a:ext cx="2943225" cy="1588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9772" name="Text Box 12"/>
          <p:cNvSpPr txBox="1">
            <a:spLocks noChangeArrowheads="1"/>
          </p:cNvSpPr>
          <p:nvPr/>
        </p:nvSpPr>
        <p:spPr bwMode="auto">
          <a:xfrm>
            <a:off x="4946650" y="1817688"/>
            <a:ext cx="25781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Scene and Experiences</a:t>
            </a:r>
          </a:p>
        </p:txBody>
      </p:sp>
      <p:sp>
        <p:nvSpPr>
          <p:cNvPr id="629773" name="Line 13"/>
          <p:cNvSpPr>
            <a:spLocks noChangeShapeType="1"/>
          </p:cNvSpPr>
          <p:nvPr/>
        </p:nvSpPr>
        <p:spPr bwMode="auto">
          <a:xfrm flipV="1">
            <a:off x="2900363" y="2014538"/>
            <a:ext cx="2114550" cy="9271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9774" name="Text Box 14"/>
          <p:cNvSpPr txBox="1">
            <a:spLocks noChangeArrowheads="1"/>
          </p:cNvSpPr>
          <p:nvPr/>
        </p:nvSpPr>
        <p:spPr bwMode="auto">
          <a:xfrm>
            <a:off x="5011738" y="3533775"/>
            <a:ext cx="2501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 sz="16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宋体" pitchFamily="2" charset="-122"/>
            </a:endParaRPr>
          </a:p>
        </p:txBody>
      </p:sp>
      <p:sp>
        <p:nvSpPr>
          <p:cNvPr id="629775" name="Rectangle 15"/>
          <p:cNvSpPr>
            <a:spLocks noChangeArrowheads="1"/>
          </p:cNvSpPr>
          <p:nvPr/>
        </p:nvSpPr>
        <p:spPr bwMode="auto">
          <a:xfrm>
            <a:off x="7307263" y="1268413"/>
            <a:ext cx="1512887" cy="1584325"/>
          </a:xfrm>
          <a:prstGeom prst="rect">
            <a:avLst/>
          </a:prstGeom>
          <a:noFill/>
          <a:ln w="25400" algn="ctr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dollars  0.0226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million  0.0204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aid 0.0118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U.N.  0.0102</a:t>
            </a:r>
          </a:p>
          <a:p>
            <a:pPr algn="l"/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reconstruction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0.0062   …</a:t>
            </a:r>
          </a:p>
        </p:txBody>
      </p:sp>
      <p:sp>
        <p:nvSpPr>
          <p:cNvPr id="629776" name="Line 16"/>
          <p:cNvSpPr>
            <a:spLocks noChangeShapeType="1"/>
          </p:cNvSpPr>
          <p:nvPr/>
        </p:nvSpPr>
        <p:spPr bwMode="auto">
          <a:xfrm flipV="1">
            <a:off x="6732588" y="1485900"/>
            <a:ext cx="576262" cy="71438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9777" name="Oval 17"/>
          <p:cNvSpPr>
            <a:spLocks noChangeArrowheads="1"/>
          </p:cNvSpPr>
          <p:nvPr/>
        </p:nvSpPr>
        <p:spPr bwMode="auto">
          <a:xfrm>
            <a:off x="4787900" y="1412875"/>
            <a:ext cx="2087563" cy="288925"/>
          </a:xfrm>
          <a:prstGeom prst="ellips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9778" name="Oval 18"/>
          <p:cNvSpPr>
            <a:spLocks noChangeArrowheads="1"/>
          </p:cNvSpPr>
          <p:nvPr/>
        </p:nvSpPr>
        <p:spPr bwMode="auto">
          <a:xfrm>
            <a:off x="5003800" y="2708275"/>
            <a:ext cx="1873250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9779" name="Line 19"/>
          <p:cNvSpPr>
            <a:spLocks noChangeShapeType="1"/>
          </p:cNvSpPr>
          <p:nvPr/>
        </p:nvSpPr>
        <p:spPr bwMode="auto">
          <a:xfrm>
            <a:off x="6732588" y="2852738"/>
            <a:ext cx="287337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9780" name="Rectangle 20"/>
          <p:cNvSpPr>
            <a:spLocks noChangeArrowheads="1"/>
          </p:cNvSpPr>
          <p:nvPr/>
        </p:nvSpPr>
        <p:spPr bwMode="auto">
          <a:xfrm>
            <a:off x="7019925" y="3068638"/>
            <a:ext cx="1584325" cy="1584325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China  0.0391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yuan 0.0180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 Beijing  0.0089 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$ 0.0058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donation 0.0052 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…</a:t>
            </a:r>
          </a:p>
        </p:txBody>
      </p:sp>
      <p:sp>
        <p:nvSpPr>
          <p:cNvPr id="629781" name="Rectangle 21"/>
          <p:cNvSpPr>
            <a:spLocks noChangeArrowheads="1"/>
          </p:cNvSpPr>
          <p:nvPr/>
        </p:nvSpPr>
        <p:spPr bwMode="auto">
          <a:xfrm>
            <a:off x="971550" y="4797425"/>
            <a:ext cx="5761038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宋体" pitchFamily="2" charset="-122"/>
              </a:rPr>
              <a:t> XINHUA News, Absolute Strength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Keynote, AIRS 2010, Taipei, Dec. 2, 2010  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476DE-FC79-4390-81D4-00D62880FF0E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0"/>
            <a:ext cx="9601200" cy="1143000"/>
          </a:xfrm>
        </p:spPr>
        <p:txBody>
          <a:bodyPr/>
          <a:lstStyle/>
          <a:p>
            <a:r>
              <a:rPr lang="en-US"/>
              <a:t>User-Centered Adaptive IR (UCAIR)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600" y="1143000"/>
            <a:ext cx="8915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Tx/>
              <a:buSzPct val="160000"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novel retrieval strategy emphasizing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user modeling (“user-centered”)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search context modeling (“adaptive”)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interactive retrieval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Tx/>
              <a:buSzPct val="160000"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Implemented as a personalized search agent that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sits on the client-side (owned by the user)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integrates information around a user (1 user vs. N sources as opposed to 1 source vs. N users)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collaborates with each other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goes beyond search toward task support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Tx/>
              <a:buSzPct val="160000"/>
              <a:buFontTx/>
              <a:buChar char="•"/>
              <a:tabLst/>
              <a:defRPr/>
            </a:pP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Keynote, AIRS 2010, Taipei, Dec. 2, 2010  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4DF7-1AEF-425D-BB5F-C47838CCAB5A}" type="slidenum">
              <a:rPr lang="en-US"/>
              <a:pPr/>
              <a:t>60</a:t>
            </a:fld>
            <a:endParaRPr lang="en-US"/>
          </a:p>
          <a:p>
            <a:endParaRPr lang="en-US"/>
          </a:p>
        </p:txBody>
      </p:sp>
      <p:pic>
        <p:nvPicPr>
          <p:cNvPr id="6307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8500" y="1282700"/>
            <a:ext cx="3871913" cy="3098800"/>
          </a:xfrm>
          <a:noFill/>
          <a:ln/>
        </p:spPr>
      </p:pic>
      <p:sp>
        <p:nvSpPr>
          <p:cNvPr id="6307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Theme Life Cycles: Tsunami</a:t>
            </a:r>
          </a:p>
        </p:txBody>
      </p:sp>
      <p:sp>
        <p:nvSpPr>
          <p:cNvPr id="630788" name="Text Box 4"/>
          <p:cNvSpPr txBox="1">
            <a:spLocks noChangeArrowheads="1"/>
          </p:cNvSpPr>
          <p:nvPr/>
        </p:nvSpPr>
        <p:spPr bwMode="auto">
          <a:xfrm>
            <a:off x="4718050" y="1397000"/>
            <a:ext cx="2116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Aid from the world</a:t>
            </a:r>
          </a:p>
        </p:txBody>
      </p:sp>
      <p:sp>
        <p:nvSpPr>
          <p:cNvPr id="630789" name="Line 5"/>
          <p:cNvSpPr>
            <a:spLocks noChangeShapeType="1"/>
          </p:cNvSpPr>
          <p:nvPr/>
        </p:nvSpPr>
        <p:spPr bwMode="auto">
          <a:xfrm flipV="1">
            <a:off x="2339975" y="1679575"/>
            <a:ext cx="2598738" cy="741363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790" name="Text Box 6"/>
          <p:cNvSpPr txBox="1">
            <a:spLocks noChangeArrowheads="1"/>
          </p:cNvSpPr>
          <p:nvPr/>
        </p:nvSpPr>
        <p:spPr bwMode="auto">
          <a:xfrm>
            <a:off x="4716463" y="2182813"/>
            <a:ext cx="21161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Research</a:t>
            </a:r>
          </a:p>
        </p:txBody>
      </p:sp>
      <p:sp>
        <p:nvSpPr>
          <p:cNvPr id="630791" name="Line 7"/>
          <p:cNvSpPr>
            <a:spLocks noChangeShapeType="1"/>
          </p:cNvSpPr>
          <p:nvPr/>
        </p:nvSpPr>
        <p:spPr bwMode="auto">
          <a:xfrm>
            <a:off x="1619250" y="2205038"/>
            <a:ext cx="3622675" cy="1476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792" name="Text Box 8"/>
          <p:cNvSpPr txBox="1">
            <a:spLocks noChangeArrowheads="1"/>
          </p:cNvSpPr>
          <p:nvPr/>
        </p:nvSpPr>
        <p:spPr bwMode="auto">
          <a:xfrm>
            <a:off x="4873625" y="2681288"/>
            <a:ext cx="2109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Aid from China</a:t>
            </a:r>
          </a:p>
        </p:txBody>
      </p:sp>
      <p:sp>
        <p:nvSpPr>
          <p:cNvPr id="630793" name="Line 9"/>
          <p:cNvSpPr>
            <a:spLocks noChangeShapeType="1"/>
          </p:cNvSpPr>
          <p:nvPr/>
        </p:nvSpPr>
        <p:spPr bwMode="auto">
          <a:xfrm>
            <a:off x="4140200" y="2636838"/>
            <a:ext cx="1008063" cy="2159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794" name="Text Box 10"/>
          <p:cNvSpPr txBox="1">
            <a:spLocks noChangeArrowheads="1"/>
          </p:cNvSpPr>
          <p:nvPr/>
        </p:nvSpPr>
        <p:spPr bwMode="auto">
          <a:xfrm>
            <a:off x="4787900" y="3092450"/>
            <a:ext cx="2109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statistics</a:t>
            </a:r>
          </a:p>
        </p:txBody>
      </p:sp>
      <p:sp>
        <p:nvSpPr>
          <p:cNvPr id="630795" name="Line 11"/>
          <p:cNvSpPr>
            <a:spLocks noChangeShapeType="1"/>
          </p:cNvSpPr>
          <p:nvPr/>
        </p:nvSpPr>
        <p:spPr bwMode="auto">
          <a:xfrm>
            <a:off x="2843213" y="3141663"/>
            <a:ext cx="2549525" cy="138112"/>
          </a:xfrm>
          <a:prstGeom prst="line">
            <a:avLst/>
          </a:prstGeom>
          <a:noFill/>
          <a:ln w="9525">
            <a:solidFill>
              <a:srgbClr val="00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796" name="Text Box 12"/>
          <p:cNvSpPr txBox="1">
            <a:spLocks noChangeArrowheads="1"/>
          </p:cNvSpPr>
          <p:nvPr/>
        </p:nvSpPr>
        <p:spPr bwMode="auto">
          <a:xfrm>
            <a:off x="4946650" y="1817688"/>
            <a:ext cx="25781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Scene and Experiences</a:t>
            </a:r>
          </a:p>
        </p:txBody>
      </p:sp>
      <p:sp>
        <p:nvSpPr>
          <p:cNvPr id="630797" name="Line 13"/>
          <p:cNvSpPr>
            <a:spLocks noChangeShapeType="1"/>
          </p:cNvSpPr>
          <p:nvPr/>
        </p:nvSpPr>
        <p:spPr bwMode="auto">
          <a:xfrm>
            <a:off x="3276600" y="1844675"/>
            <a:ext cx="1738313" cy="169863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798" name="Rectangle 14"/>
          <p:cNvSpPr>
            <a:spLocks noChangeArrowheads="1"/>
          </p:cNvSpPr>
          <p:nvPr/>
        </p:nvSpPr>
        <p:spPr bwMode="auto">
          <a:xfrm>
            <a:off x="7235825" y="1339850"/>
            <a:ext cx="1512888" cy="1584325"/>
          </a:xfrm>
          <a:prstGeom prst="rect">
            <a:avLst/>
          </a:prstGeom>
          <a:noFill/>
          <a:ln w="25400" algn="ctr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$  0.0173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million  0.0135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relief 0.0134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aid 0.0099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U.N.  0.0066 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…</a:t>
            </a:r>
          </a:p>
        </p:txBody>
      </p:sp>
      <p:sp>
        <p:nvSpPr>
          <p:cNvPr id="630799" name="Line 15"/>
          <p:cNvSpPr>
            <a:spLocks noChangeShapeType="1"/>
          </p:cNvSpPr>
          <p:nvPr/>
        </p:nvSpPr>
        <p:spPr bwMode="auto">
          <a:xfrm flipV="1">
            <a:off x="6732588" y="1485900"/>
            <a:ext cx="576262" cy="71438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00" name="Oval 16"/>
          <p:cNvSpPr>
            <a:spLocks noChangeArrowheads="1"/>
          </p:cNvSpPr>
          <p:nvPr/>
        </p:nvSpPr>
        <p:spPr bwMode="auto">
          <a:xfrm>
            <a:off x="4787900" y="1412875"/>
            <a:ext cx="2087563" cy="288925"/>
          </a:xfrm>
          <a:prstGeom prst="ellips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0801" name="Oval 17"/>
          <p:cNvSpPr>
            <a:spLocks noChangeArrowheads="1"/>
          </p:cNvSpPr>
          <p:nvPr/>
        </p:nvSpPr>
        <p:spPr bwMode="auto">
          <a:xfrm>
            <a:off x="5003800" y="2708275"/>
            <a:ext cx="1873250" cy="288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0802" name="Line 18"/>
          <p:cNvSpPr>
            <a:spLocks noChangeShapeType="1"/>
          </p:cNvSpPr>
          <p:nvPr/>
        </p:nvSpPr>
        <p:spPr bwMode="auto">
          <a:xfrm>
            <a:off x="6732588" y="2852738"/>
            <a:ext cx="287337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0803" name="Rectangle 19"/>
          <p:cNvSpPr>
            <a:spLocks noChangeArrowheads="1"/>
          </p:cNvSpPr>
          <p:nvPr/>
        </p:nvSpPr>
        <p:spPr bwMode="auto">
          <a:xfrm>
            <a:off x="6948488" y="2997200"/>
            <a:ext cx="1584325" cy="1584325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China  0.0391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yuan 0.0180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 Beijing  0.0089 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$ 0.0058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donation 0.0052 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…</a:t>
            </a:r>
          </a:p>
        </p:txBody>
      </p:sp>
      <p:sp>
        <p:nvSpPr>
          <p:cNvPr id="630804" name="Rectangle 20"/>
          <p:cNvSpPr>
            <a:spLocks noChangeArrowheads="1"/>
          </p:cNvSpPr>
          <p:nvPr/>
        </p:nvSpPr>
        <p:spPr bwMode="auto">
          <a:xfrm>
            <a:off x="971550" y="4700588"/>
            <a:ext cx="6121400" cy="52863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宋体" pitchFamily="2" charset="-122"/>
              </a:rPr>
              <a:t>XINHUA News , Normalized Strength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Keynote, AIRS 2010, Taipei, Dec. 2, 2010  </a:t>
            </a:r>
            <a:endParaRPr lang="en-US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1380B-DA43-4957-B3C9-1C63C6A2689F}" type="slidenum">
              <a:rPr lang="en-US"/>
              <a:pPr/>
              <a:t>61</a:t>
            </a:fld>
            <a:endParaRPr lang="en-US"/>
          </a:p>
          <a:p>
            <a:endParaRPr lang="en-US"/>
          </a:p>
        </p:txBody>
      </p:sp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Theme Evolution Graph: KDD</a:t>
            </a:r>
          </a:p>
        </p:txBody>
      </p:sp>
      <p:sp>
        <p:nvSpPr>
          <p:cNvPr id="631811" name="Line 3"/>
          <p:cNvSpPr>
            <a:spLocks noChangeShapeType="1"/>
          </p:cNvSpPr>
          <p:nvPr/>
        </p:nvSpPr>
        <p:spPr bwMode="auto">
          <a:xfrm>
            <a:off x="684213" y="1427163"/>
            <a:ext cx="73453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1812" name="Text Box 4"/>
          <p:cNvSpPr txBox="1">
            <a:spLocks noChangeArrowheads="1"/>
          </p:cNvSpPr>
          <p:nvPr/>
        </p:nvSpPr>
        <p:spPr bwMode="auto">
          <a:xfrm>
            <a:off x="8029575" y="1066800"/>
            <a:ext cx="50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T</a:t>
            </a:r>
          </a:p>
        </p:txBody>
      </p:sp>
      <p:sp>
        <p:nvSpPr>
          <p:cNvPr id="631813" name="Rectangle 5"/>
          <p:cNvSpPr>
            <a:spLocks noChangeArrowheads="1"/>
          </p:cNvSpPr>
          <p:nvPr/>
        </p:nvSpPr>
        <p:spPr bwMode="auto">
          <a:xfrm>
            <a:off x="2339975" y="1844675"/>
            <a:ext cx="1368425" cy="158432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SVM     0.007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criteria 0.007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classifica – tion      0.006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linear   0.005</a:t>
            </a:r>
          </a:p>
          <a:p>
            <a:pPr algn="l"/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…</a:t>
            </a:r>
          </a:p>
        </p:txBody>
      </p:sp>
      <p:sp>
        <p:nvSpPr>
          <p:cNvPr id="631814" name="Line 6"/>
          <p:cNvSpPr>
            <a:spLocks noChangeShapeType="1"/>
          </p:cNvSpPr>
          <p:nvPr/>
        </p:nvSpPr>
        <p:spPr bwMode="auto">
          <a:xfrm flipV="1">
            <a:off x="1763713" y="3141663"/>
            <a:ext cx="504825" cy="431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1815" name="Line 7"/>
          <p:cNvSpPr>
            <a:spLocks noChangeShapeType="1"/>
          </p:cNvSpPr>
          <p:nvPr/>
        </p:nvSpPr>
        <p:spPr bwMode="auto">
          <a:xfrm flipV="1">
            <a:off x="3778250" y="2276475"/>
            <a:ext cx="288925" cy="2159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1816" name="Rectangle 8"/>
          <p:cNvSpPr>
            <a:spLocks noChangeArrowheads="1"/>
          </p:cNvSpPr>
          <p:nvPr/>
        </p:nvSpPr>
        <p:spPr bwMode="auto">
          <a:xfrm>
            <a:off x="250825" y="3500438"/>
            <a:ext cx="1584325" cy="1584325"/>
          </a:xfrm>
          <a:prstGeom prst="rect">
            <a:avLst/>
          </a:prstGeom>
          <a:noFill/>
          <a:ln w="2540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decision  0.006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tree         0.006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classifier  0.005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class        0.005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Bayes       0.005</a:t>
            </a:r>
          </a:p>
          <a:p>
            <a:pPr algn="l"/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…</a:t>
            </a:r>
          </a:p>
        </p:txBody>
      </p:sp>
      <p:sp>
        <p:nvSpPr>
          <p:cNvPr id="631817" name="Rectangle 9"/>
          <p:cNvSpPr>
            <a:spLocks noChangeArrowheads="1"/>
          </p:cNvSpPr>
          <p:nvPr/>
        </p:nvSpPr>
        <p:spPr bwMode="auto">
          <a:xfrm>
            <a:off x="3708400" y="4019550"/>
            <a:ext cx="1655763" cy="2073275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Classifica 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- tion         0.015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text            0.013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unlabeled  0.012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document  0.008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labeled      0.008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learning    0.007</a:t>
            </a:r>
          </a:p>
          <a:p>
            <a:pPr algn="l"/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…</a:t>
            </a:r>
          </a:p>
        </p:txBody>
      </p:sp>
      <p:sp>
        <p:nvSpPr>
          <p:cNvPr id="631818" name="Line 10"/>
          <p:cNvSpPr>
            <a:spLocks noChangeShapeType="1"/>
          </p:cNvSpPr>
          <p:nvPr/>
        </p:nvSpPr>
        <p:spPr bwMode="auto">
          <a:xfrm>
            <a:off x="1763713" y="4365625"/>
            <a:ext cx="1871662" cy="5032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1819" name="Rectangle 11"/>
          <p:cNvSpPr>
            <a:spLocks noChangeArrowheads="1"/>
          </p:cNvSpPr>
          <p:nvPr/>
        </p:nvSpPr>
        <p:spPr bwMode="auto">
          <a:xfrm>
            <a:off x="6011863" y="4221163"/>
            <a:ext cx="1512887" cy="2073275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Informa 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- tion     0.012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web        0.010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social     0.008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retrieval 0.007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distance 0.005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networks 0.004</a:t>
            </a:r>
          </a:p>
          <a:p>
            <a:pPr algn="l"/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…</a:t>
            </a:r>
          </a:p>
        </p:txBody>
      </p:sp>
      <p:sp>
        <p:nvSpPr>
          <p:cNvPr id="631820" name="Line 12"/>
          <p:cNvSpPr>
            <a:spLocks noChangeShapeType="1"/>
          </p:cNvSpPr>
          <p:nvPr/>
        </p:nvSpPr>
        <p:spPr bwMode="auto">
          <a:xfrm flipV="1">
            <a:off x="5435600" y="5084763"/>
            <a:ext cx="5048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1821" name="Rectangle 13"/>
          <p:cNvSpPr>
            <a:spLocks noChangeArrowheads="1"/>
          </p:cNvSpPr>
          <p:nvPr/>
        </p:nvSpPr>
        <p:spPr bwMode="auto">
          <a:xfrm>
            <a:off x="1476375" y="5575300"/>
            <a:ext cx="1368425" cy="59055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…</a:t>
            </a:r>
          </a:p>
          <a:p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…</a:t>
            </a:r>
          </a:p>
        </p:txBody>
      </p:sp>
      <p:sp>
        <p:nvSpPr>
          <p:cNvPr id="631822" name="Text Box 14"/>
          <p:cNvSpPr txBox="1">
            <a:spLocks noChangeArrowheads="1"/>
          </p:cNvSpPr>
          <p:nvPr/>
        </p:nvSpPr>
        <p:spPr bwMode="auto">
          <a:xfrm>
            <a:off x="468313" y="1052513"/>
            <a:ext cx="792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1999</a:t>
            </a:r>
          </a:p>
        </p:txBody>
      </p:sp>
      <p:sp>
        <p:nvSpPr>
          <p:cNvPr id="631823" name="Line 15"/>
          <p:cNvSpPr>
            <a:spLocks noChangeShapeType="1"/>
          </p:cNvSpPr>
          <p:nvPr/>
        </p:nvSpPr>
        <p:spPr bwMode="auto">
          <a:xfrm flipV="1">
            <a:off x="2916238" y="4365625"/>
            <a:ext cx="360362" cy="1511300"/>
          </a:xfrm>
          <a:prstGeom prst="line">
            <a:avLst/>
          </a:prstGeom>
          <a:noFill/>
          <a:ln w="9525">
            <a:solidFill>
              <a:srgbClr val="33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1824" name="Rectangle 16"/>
          <p:cNvSpPr>
            <a:spLocks noChangeArrowheads="1"/>
          </p:cNvSpPr>
          <p:nvPr/>
        </p:nvSpPr>
        <p:spPr bwMode="auto">
          <a:xfrm>
            <a:off x="4067175" y="5734050"/>
            <a:ext cx="1655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…</a:t>
            </a:r>
          </a:p>
        </p:txBody>
      </p:sp>
      <p:sp>
        <p:nvSpPr>
          <p:cNvPr id="631825" name="Rectangle 17"/>
          <p:cNvSpPr>
            <a:spLocks noChangeArrowheads="1"/>
          </p:cNvSpPr>
          <p:nvPr/>
        </p:nvSpPr>
        <p:spPr bwMode="auto">
          <a:xfrm>
            <a:off x="4067175" y="1557338"/>
            <a:ext cx="1368425" cy="158432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web    0.009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classifica –tion    0.007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features0.006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topic     0.005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…</a:t>
            </a:r>
          </a:p>
        </p:txBody>
      </p:sp>
      <p:sp>
        <p:nvSpPr>
          <p:cNvPr id="631826" name="Rectangle 18"/>
          <p:cNvSpPr>
            <a:spLocks noChangeArrowheads="1"/>
          </p:cNvSpPr>
          <p:nvPr/>
        </p:nvSpPr>
        <p:spPr bwMode="auto">
          <a:xfrm>
            <a:off x="5795963" y="1844675"/>
            <a:ext cx="1655762" cy="158432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mixture 0.005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random 0.006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cluster  0.006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clustering  0.005</a:t>
            </a:r>
          </a:p>
          <a:p>
            <a:pPr algn="l"/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variables   0.005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…</a:t>
            </a:r>
          </a:p>
        </p:txBody>
      </p:sp>
      <p:sp>
        <p:nvSpPr>
          <p:cNvPr id="631827" name="Rectangle 19"/>
          <p:cNvSpPr>
            <a:spLocks noChangeArrowheads="1"/>
          </p:cNvSpPr>
          <p:nvPr/>
        </p:nvSpPr>
        <p:spPr bwMode="auto">
          <a:xfrm>
            <a:off x="7524750" y="3068638"/>
            <a:ext cx="1439863" cy="158432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topic    0.010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mixture 0.008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LDA     0.006 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semantic    </a:t>
            </a:r>
            <a:br>
              <a:rPr lang="en-US" altLang="zh-CN" sz="1600" b="1" i="1">
                <a:latin typeface="Times New Roman" pitchFamily="18" charset="0"/>
                <a:ea typeface="宋体" pitchFamily="2" charset="-122"/>
              </a:rPr>
            </a:b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              0.005</a:t>
            </a:r>
          </a:p>
          <a:p>
            <a:pPr algn="l"/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…</a:t>
            </a:r>
          </a:p>
        </p:txBody>
      </p:sp>
      <p:sp>
        <p:nvSpPr>
          <p:cNvPr id="631828" name="Line 20"/>
          <p:cNvSpPr>
            <a:spLocks noChangeShapeType="1"/>
          </p:cNvSpPr>
          <p:nvPr/>
        </p:nvSpPr>
        <p:spPr bwMode="auto">
          <a:xfrm>
            <a:off x="5435600" y="2276475"/>
            <a:ext cx="430213" cy="714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1829" name="Line 21"/>
          <p:cNvSpPr>
            <a:spLocks noChangeShapeType="1"/>
          </p:cNvSpPr>
          <p:nvPr/>
        </p:nvSpPr>
        <p:spPr bwMode="auto">
          <a:xfrm>
            <a:off x="7524750" y="2566988"/>
            <a:ext cx="360363" cy="43021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1830" name="Rectangle 22"/>
          <p:cNvSpPr>
            <a:spLocks noChangeArrowheads="1"/>
          </p:cNvSpPr>
          <p:nvPr/>
        </p:nvSpPr>
        <p:spPr bwMode="auto">
          <a:xfrm>
            <a:off x="3348038" y="3789363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…</a:t>
            </a:r>
          </a:p>
        </p:txBody>
      </p:sp>
      <p:sp>
        <p:nvSpPr>
          <p:cNvPr id="631831" name="Text Box 23"/>
          <p:cNvSpPr txBox="1">
            <a:spLocks noChangeArrowheads="1"/>
          </p:cNvSpPr>
          <p:nvPr/>
        </p:nvSpPr>
        <p:spPr bwMode="auto">
          <a:xfrm>
            <a:off x="1547813" y="1052513"/>
            <a:ext cx="792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2000</a:t>
            </a:r>
          </a:p>
        </p:txBody>
      </p:sp>
      <p:sp>
        <p:nvSpPr>
          <p:cNvPr id="631832" name="Text Box 24"/>
          <p:cNvSpPr txBox="1">
            <a:spLocks noChangeArrowheads="1"/>
          </p:cNvSpPr>
          <p:nvPr/>
        </p:nvSpPr>
        <p:spPr bwMode="auto">
          <a:xfrm>
            <a:off x="2771775" y="1052513"/>
            <a:ext cx="79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2001</a:t>
            </a:r>
          </a:p>
        </p:txBody>
      </p:sp>
      <p:sp>
        <p:nvSpPr>
          <p:cNvPr id="631833" name="Text Box 25"/>
          <p:cNvSpPr txBox="1">
            <a:spLocks noChangeArrowheads="1"/>
          </p:cNvSpPr>
          <p:nvPr/>
        </p:nvSpPr>
        <p:spPr bwMode="auto">
          <a:xfrm>
            <a:off x="4356100" y="1052513"/>
            <a:ext cx="79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2002</a:t>
            </a:r>
          </a:p>
        </p:txBody>
      </p:sp>
      <p:sp>
        <p:nvSpPr>
          <p:cNvPr id="631834" name="Text Box 26"/>
          <p:cNvSpPr txBox="1">
            <a:spLocks noChangeArrowheads="1"/>
          </p:cNvSpPr>
          <p:nvPr/>
        </p:nvSpPr>
        <p:spPr bwMode="auto">
          <a:xfrm>
            <a:off x="5867400" y="1052513"/>
            <a:ext cx="79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2003</a:t>
            </a:r>
          </a:p>
        </p:txBody>
      </p:sp>
      <p:sp>
        <p:nvSpPr>
          <p:cNvPr id="631835" name="Text Box 27"/>
          <p:cNvSpPr txBox="1">
            <a:spLocks noChangeArrowheads="1"/>
          </p:cNvSpPr>
          <p:nvPr/>
        </p:nvSpPr>
        <p:spPr bwMode="auto">
          <a:xfrm>
            <a:off x="7308850" y="1052513"/>
            <a:ext cx="79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i="1">
                <a:latin typeface="Times New Roman" pitchFamily="18" charset="0"/>
                <a:ea typeface="宋体" pitchFamily="2" charset="-122"/>
              </a:rPr>
              <a:t>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Keynote, AIRS 2010, Taipei, Dec. 2, 2010  </a:t>
            </a:r>
            <a:endParaRPr lang="en-US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CD618-4AB3-4C85-9940-90EF93443A17}" type="slidenum">
              <a:rPr lang="en-US"/>
              <a:pPr/>
              <a:t>62</a:t>
            </a:fld>
            <a:endParaRPr lang="en-US"/>
          </a:p>
          <a:p>
            <a:endParaRPr lang="en-US"/>
          </a:p>
        </p:txBody>
      </p:sp>
      <p:sp>
        <p:nvSpPr>
          <p:cNvPr id="632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itchFamily="2" charset="-122"/>
              </a:rPr>
              <a:t>Theme Life Cycles: KDD</a:t>
            </a:r>
          </a:p>
        </p:txBody>
      </p:sp>
      <p:graphicFrame>
        <p:nvGraphicFramePr>
          <p:cNvPr id="63283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23850" y="1700213"/>
          <a:ext cx="5986463" cy="381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1" name="图表" r:id="rId4" imgW="5848350" imgH="3724250" progId="Excel.Sheet.8">
                  <p:embed/>
                </p:oleObj>
              </mc:Choice>
              <mc:Fallback>
                <p:oleObj name="图表" r:id="rId4" imgW="5848350" imgH="372425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700213"/>
                        <a:ext cx="5986463" cy="381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2836" name="Text Box 4"/>
          <p:cNvSpPr txBox="1">
            <a:spLocks noChangeArrowheads="1"/>
          </p:cNvSpPr>
          <p:nvPr/>
        </p:nvSpPr>
        <p:spPr bwMode="auto">
          <a:xfrm>
            <a:off x="3708400" y="5516563"/>
            <a:ext cx="4897438" cy="33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zh-CN" sz="16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宋体" pitchFamily="2" charset="-122"/>
              </a:rPr>
              <a:t>Global Themes life cycles of KDD Abstracts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716463" y="1484313"/>
            <a:ext cx="4103687" cy="1339850"/>
            <a:chOff x="2880" y="935"/>
            <a:chExt cx="2585" cy="844"/>
          </a:xfrm>
        </p:grpSpPr>
        <p:sp>
          <p:nvSpPr>
            <p:cNvPr id="632838" name="Oval 6"/>
            <p:cNvSpPr>
              <a:spLocks noChangeArrowheads="1"/>
            </p:cNvSpPr>
            <p:nvPr/>
          </p:nvSpPr>
          <p:spPr bwMode="auto">
            <a:xfrm>
              <a:off x="2880" y="1253"/>
              <a:ext cx="1089" cy="136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839" name="Rectangle 7"/>
            <p:cNvSpPr>
              <a:spLocks noChangeArrowheads="1"/>
            </p:cNvSpPr>
            <p:nvPr/>
          </p:nvSpPr>
          <p:spPr bwMode="auto">
            <a:xfrm>
              <a:off x="4195" y="935"/>
              <a:ext cx="1270" cy="844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altLang="zh-CN" sz="1600" b="1" i="1">
                  <a:latin typeface="Times New Roman" pitchFamily="18" charset="0"/>
                  <a:ea typeface="宋体" pitchFamily="2" charset="-122"/>
                </a:rPr>
                <a:t>gene  0.0173</a:t>
              </a:r>
              <a:br>
                <a:rPr lang="en-US" altLang="zh-CN" sz="1600" b="1" i="1">
                  <a:latin typeface="Times New Roman" pitchFamily="18" charset="0"/>
                  <a:ea typeface="宋体" pitchFamily="2" charset="-122"/>
                </a:rPr>
              </a:br>
              <a:r>
                <a:rPr lang="en-US" altLang="zh-CN" sz="1600" b="1" i="1">
                  <a:latin typeface="Times New Roman" pitchFamily="18" charset="0"/>
                  <a:ea typeface="宋体" pitchFamily="2" charset="-122"/>
                </a:rPr>
                <a:t>expressions  0.0096</a:t>
              </a:r>
              <a:br>
                <a:rPr lang="en-US" altLang="zh-CN" sz="1600" b="1" i="1">
                  <a:latin typeface="Times New Roman" pitchFamily="18" charset="0"/>
                  <a:ea typeface="宋体" pitchFamily="2" charset="-122"/>
                </a:rPr>
              </a:br>
              <a:r>
                <a:rPr lang="en-US" altLang="zh-CN" sz="1600" b="1" i="1">
                  <a:latin typeface="Times New Roman" pitchFamily="18" charset="0"/>
                  <a:ea typeface="宋体" pitchFamily="2" charset="-122"/>
                </a:rPr>
                <a:t>probability 0.0081</a:t>
              </a:r>
              <a:br>
                <a:rPr lang="en-US" altLang="zh-CN" sz="1600" b="1" i="1">
                  <a:latin typeface="Times New Roman" pitchFamily="18" charset="0"/>
                  <a:ea typeface="宋体" pitchFamily="2" charset="-122"/>
                </a:rPr>
              </a:br>
              <a:r>
                <a:rPr lang="en-US" altLang="zh-CN" sz="1600" b="1" i="1">
                  <a:latin typeface="Times New Roman" pitchFamily="18" charset="0"/>
                  <a:ea typeface="宋体" pitchFamily="2" charset="-122"/>
                </a:rPr>
                <a:t>microarray 0.0038</a:t>
              </a:r>
              <a:br>
                <a:rPr lang="en-US" altLang="zh-CN" sz="1600" b="1" i="1">
                  <a:latin typeface="Times New Roman" pitchFamily="18" charset="0"/>
                  <a:ea typeface="宋体" pitchFamily="2" charset="-122"/>
                </a:rPr>
              </a:br>
              <a:r>
                <a:rPr lang="en-US" altLang="zh-CN" sz="1600" b="1" i="1">
                  <a:latin typeface="Times New Roman" pitchFamily="18" charset="0"/>
                  <a:ea typeface="宋体" pitchFamily="2" charset="-122"/>
                </a:rPr>
                <a:t>…</a:t>
              </a:r>
            </a:p>
          </p:txBody>
        </p:sp>
        <p:sp>
          <p:nvSpPr>
            <p:cNvPr id="632840" name="Line 8"/>
            <p:cNvSpPr>
              <a:spLocks noChangeShapeType="1"/>
            </p:cNvSpPr>
            <p:nvPr/>
          </p:nvSpPr>
          <p:spPr bwMode="auto">
            <a:xfrm flipV="1">
              <a:off x="3878" y="1162"/>
              <a:ext cx="499" cy="18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572000" y="2708275"/>
            <a:ext cx="4176713" cy="1339850"/>
            <a:chOff x="2880" y="1706"/>
            <a:chExt cx="2631" cy="844"/>
          </a:xfrm>
        </p:grpSpPr>
        <p:sp>
          <p:nvSpPr>
            <p:cNvPr id="632842" name="Rectangle 10"/>
            <p:cNvSpPr>
              <a:spLocks noChangeArrowheads="1"/>
            </p:cNvSpPr>
            <p:nvPr/>
          </p:nvSpPr>
          <p:spPr bwMode="auto">
            <a:xfrm>
              <a:off x="4241" y="1706"/>
              <a:ext cx="1270" cy="844"/>
            </a:xfrm>
            <a:prstGeom prst="rect">
              <a:avLst/>
            </a:prstGeom>
            <a:noFill/>
            <a:ln w="25400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altLang="zh-CN" sz="1600" b="1" i="1">
                  <a:latin typeface="Times New Roman" pitchFamily="18" charset="0"/>
                  <a:ea typeface="宋体" pitchFamily="2" charset="-122"/>
                </a:rPr>
                <a:t>marketing  0.0087</a:t>
              </a:r>
              <a:br>
                <a:rPr lang="en-US" altLang="zh-CN" sz="1600" b="1" i="1">
                  <a:latin typeface="Times New Roman" pitchFamily="18" charset="0"/>
                  <a:ea typeface="宋体" pitchFamily="2" charset="-122"/>
                </a:rPr>
              </a:br>
              <a:r>
                <a:rPr lang="en-US" altLang="zh-CN" sz="1600" b="1" i="1">
                  <a:latin typeface="Times New Roman" pitchFamily="18" charset="0"/>
                  <a:ea typeface="宋体" pitchFamily="2" charset="-122"/>
                </a:rPr>
                <a:t>customer  0.0086</a:t>
              </a:r>
            </a:p>
            <a:p>
              <a:pPr algn="l"/>
              <a:r>
                <a:rPr lang="en-US" altLang="zh-CN" sz="1600" b="1" i="1">
                  <a:latin typeface="Times New Roman" pitchFamily="18" charset="0"/>
                  <a:ea typeface="宋体" pitchFamily="2" charset="-122"/>
                </a:rPr>
                <a:t>model 0.0079</a:t>
              </a:r>
              <a:br>
                <a:rPr lang="en-US" altLang="zh-CN" sz="1600" b="1" i="1">
                  <a:latin typeface="Times New Roman" pitchFamily="18" charset="0"/>
                  <a:ea typeface="宋体" pitchFamily="2" charset="-122"/>
                </a:rPr>
              </a:br>
              <a:r>
                <a:rPr lang="en-US" altLang="zh-CN" sz="1600" b="1" i="1">
                  <a:latin typeface="Times New Roman" pitchFamily="18" charset="0"/>
                  <a:ea typeface="宋体" pitchFamily="2" charset="-122"/>
                </a:rPr>
                <a:t>business 0.0048</a:t>
              </a:r>
              <a:br>
                <a:rPr lang="en-US" altLang="zh-CN" sz="1600" b="1" i="1">
                  <a:latin typeface="Times New Roman" pitchFamily="18" charset="0"/>
                  <a:ea typeface="宋体" pitchFamily="2" charset="-122"/>
                </a:rPr>
              </a:br>
              <a:r>
                <a:rPr lang="en-US" altLang="zh-CN" sz="1600" b="1" i="1">
                  <a:latin typeface="Times New Roman" pitchFamily="18" charset="0"/>
                  <a:ea typeface="宋体" pitchFamily="2" charset="-122"/>
                </a:rPr>
                <a:t>…</a:t>
              </a:r>
            </a:p>
          </p:txBody>
        </p:sp>
        <p:sp>
          <p:nvSpPr>
            <p:cNvPr id="632843" name="Oval 11"/>
            <p:cNvSpPr>
              <a:spLocks noChangeArrowheads="1"/>
            </p:cNvSpPr>
            <p:nvPr/>
          </p:nvSpPr>
          <p:spPr bwMode="auto">
            <a:xfrm>
              <a:off x="2880" y="2115"/>
              <a:ext cx="1089" cy="136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2844" name="Line 12"/>
            <p:cNvSpPr>
              <a:spLocks noChangeShapeType="1"/>
            </p:cNvSpPr>
            <p:nvPr/>
          </p:nvSpPr>
          <p:spPr bwMode="auto">
            <a:xfrm flipV="1">
              <a:off x="3878" y="1888"/>
              <a:ext cx="454" cy="31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643438" y="2852738"/>
            <a:ext cx="3816350" cy="2203450"/>
            <a:chOff x="2925" y="1797"/>
            <a:chExt cx="2404" cy="1388"/>
          </a:xfrm>
        </p:grpSpPr>
        <p:sp>
          <p:nvSpPr>
            <p:cNvPr id="632846" name="Oval 14"/>
            <p:cNvSpPr>
              <a:spLocks noChangeArrowheads="1"/>
            </p:cNvSpPr>
            <p:nvPr/>
          </p:nvSpPr>
          <p:spPr bwMode="auto">
            <a:xfrm>
              <a:off x="2925" y="1797"/>
              <a:ext cx="1089" cy="136"/>
            </a:xfrm>
            <a:prstGeom prst="ellipse">
              <a:avLst/>
            </a:prstGeom>
            <a:noFill/>
            <a:ln w="9525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/>
              <a:endParaRPr lang="en-US" sz="1600" b="1" i="1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632847" name="Rectangle 15"/>
            <p:cNvSpPr>
              <a:spLocks noChangeArrowheads="1"/>
            </p:cNvSpPr>
            <p:nvPr/>
          </p:nvSpPr>
          <p:spPr bwMode="auto">
            <a:xfrm>
              <a:off x="4059" y="2495"/>
              <a:ext cx="1270" cy="690"/>
            </a:xfrm>
            <a:prstGeom prst="rect">
              <a:avLst/>
            </a:prstGeom>
            <a:noFill/>
            <a:ln w="25400" algn="ctr">
              <a:solidFill>
                <a:srgbClr val="33CCCC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altLang="zh-CN" sz="1600" b="1" i="1">
                  <a:latin typeface="Times New Roman" pitchFamily="18" charset="0"/>
                  <a:ea typeface="宋体" pitchFamily="2" charset="-122"/>
                </a:rPr>
                <a:t>rules  0.0142</a:t>
              </a:r>
              <a:br>
                <a:rPr lang="en-US" altLang="zh-CN" sz="1600" b="1" i="1">
                  <a:latin typeface="Times New Roman" pitchFamily="18" charset="0"/>
                  <a:ea typeface="宋体" pitchFamily="2" charset="-122"/>
                </a:rPr>
              </a:br>
              <a:r>
                <a:rPr lang="en-US" altLang="zh-CN" sz="1600" b="1" i="1">
                  <a:latin typeface="Times New Roman" pitchFamily="18" charset="0"/>
                  <a:ea typeface="宋体" pitchFamily="2" charset="-122"/>
                </a:rPr>
                <a:t>association  0.0064</a:t>
              </a:r>
            </a:p>
            <a:p>
              <a:pPr algn="l"/>
              <a:r>
                <a:rPr lang="en-US" altLang="zh-CN" sz="1600" b="1" i="1">
                  <a:latin typeface="Times New Roman" pitchFamily="18" charset="0"/>
                  <a:ea typeface="宋体" pitchFamily="2" charset="-122"/>
                </a:rPr>
                <a:t>support 0.0053</a:t>
              </a:r>
              <a:br>
                <a:rPr lang="en-US" altLang="zh-CN" sz="1600" b="1" i="1">
                  <a:latin typeface="Times New Roman" pitchFamily="18" charset="0"/>
                  <a:ea typeface="宋体" pitchFamily="2" charset="-122"/>
                </a:rPr>
              </a:br>
              <a:r>
                <a:rPr lang="en-US" altLang="zh-CN" sz="1600" b="1" i="1">
                  <a:latin typeface="Times New Roman" pitchFamily="18" charset="0"/>
                  <a:ea typeface="宋体" pitchFamily="2" charset="-122"/>
                </a:rPr>
                <a:t>…</a:t>
              </a:r>
            </a:p>
          </p:txBody>
        </p:sp>
        <p:sp>
          <p:nvSpPr>
            <p:cNvPr id="632848" name="Line 16"/>
            <p:cNvSpPr>
              <a:spLocks noChangeShapeType="1"/>
            </p:cNvSpPr>
            <p:nvPr/>
          </p:nvSpPr>
          <p:spPr bwMode="auto">
            <a:xfrm>
              <a:off x="3878" y="1842"/>
              <a:ext cx="272" cy="772"/>
            </a:xfrm>
            <a:prstGeom prst="line">
              <a:avLst/>
            </a:prstGeom>
            <a:noFill/>
            <a:ln w="25400">
              <a:solidFill>
                <a:srgbClr val="33CC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547813" y="3573463"/>
            <a:ext cx="2879725" cy="576262"/>
            <a:chOff x="975" y="2251"/>
            <a:chExt cx="1814" cy="363"/>
          </a:xfrm>
        </p:grpSpPr>
        <p:sp>
          <p:nvSpPr>
            <p:cNvPr id="632850" name="Line 18"/>
            <p:cNvSpPr>
              <a:spLocks noChangeShapeType="1"/>
            </p:cNvSpPr>
            <p:nvPr/>
          </p:nvSpPr>
          <p:spPr bwMode="auto">
            <a:xfrm>
              <a:off x="975" y="2614"/>
              <a:ext cx="36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2851" name="Line 19"/>
            <p:cNvSpPr>
              <a:spLocks noChangeShapeType="1"/>
            </p:cNvSpPr>
            <p:nvPr/>
          </p:nvSpPr>
          <p:spPr bwMode="auto">
            <a:xfrm flipV="1">
              <a:off x="1338" y="2523"/>
              <a:ext cx="363" cy="9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2852" name="Line 20"/>
            <p:cNvSpPr>
              <a:spLocks noChangeShapeType="1"/>
            </p:cNvSpPr>
            <p:nvPr/>
          </p:nvSpPr>
          <p:spPr bwMode="auto">
            <a:xfrm flipV="1">
              <a:off x="1701" y="2296"/>
              <a:ext cx="408" cy="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2853" name="Line 21"/>
            <p:cNvSpPr>
              <a:spLocks noChangeShapeType="1"/>
            </p:cNvSpPr>
            <p:nvPr/>
          </p:nvSpPr>
          <p:spPr bwMode="auto">
            <a:xfrm flipV="1">
              <a:off x="2109" y="2251"/>
              <a:ext cx="317" cy="4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2854" name="Line 22"/>
            <p:cNvSpPr>
              <a:spLocks noChangeShapeType="1"/>
            </p:cNvSpPr>
            <p:nvPr/>
          </p:nvSpPr>
          <p:spPr bwMode="auto">
            <a:xfrm>
              <a:off x="2426" y="2251"/>
              <a:ext cx="36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1547813" y="2781300"/>
            <a:ext cx="2952750" cy="935038"/>
            <a:chOff x="975" y="1752"/>
            <a:chExt cx="1860" cy="589"/>
          </a:xfrm>
        </p:grpSpPr>
        <p:sp>
          <p:nvSpPr>
            <p:cNvPr id="632856" name="Line 24"/>
            <p:cNvSpPr>
              <a:spLocks noChangeShapeType="1"/>
            </p:cNvSpPr>
            <p:nvPr/>
          </p:nvSpPr>
          <p:spPr bwMode="auto">
            <a:xfrm>
              <a:off x="975" y="1752"/>
              <a:ext cx="36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2857" name="Line 25"/>
            <p:cNvSpPr>
              <a:spLocks noChangeShapeType="1"/>
            </p:cNvSpPr>
            <p:nvPr/>
          </p:nvSpPr>
          <p:spPr bwMode="auto">
            <a:xfrm>
              <a:off x="1338" y="1752"/>
              <a:ext cx="363" cy="18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2858" name="Line 26"/>
            <p:cNvSpPr>
              <a:spLocks noChangeShapeType="1"/>
            </p:cNvSpPr>
            <p:nvPr/>
          </p:nvSpPr>
          <p:spPr bwMode="auto">
            <a:xfrm>
              <a:off x="1701" y="1933"/>
              <a:ext cx="363" cy="1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2859" name="Line 27"/>
            <p:cNvSpPr>
              <a:spLocks noChangeShapeType="1"/>
            </p:cNvSpPr>
            <p:nvPr/>
          </p:nvSpPr>
          <p:spPr bwMode="auto">
            <a:xfrm>
              <a:off x="2064" y="2069"/>
              <a:ext cx="408" cy="22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2860" name="Line 28"/>
            <p:cNvSpPr>
              <a:spLocks noChangeShapeType="1"/>
            </p:cNvSpPr>
            <p:nvPr/>
          </p:nvSpPr>
          <p:spPr bwMode="auto">
            <a:xfrm>
              <a:off x="2472" y="2296"/>
              <a:ext cx="363" cy="4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1547813" y="2420938"/>
            <a:ext cx="2952750" cy="1584325"/>
            <a:chOff x="975" y="1525"/>
            <a:chExt cx="1860" cy="998"/>
          </a:xfrm>
        </p:grpSpPr>
        <p:sp>
          <p:nvSpPr>
            <p:cNvPr id="632862" name="Line 30"/>
            <p:cNvSpPr>
              <a:spLocks noChangeShapeType="1"/>
            </p:cNvSpPr>
            <p:nvPr/>
          </p:nvSpPr>
          <p:spPr bwMode="auto">
            <a:xfrm flipV="1">
              <a:off x="975" y="1525"/>
              <a:ext cx="363" cy="408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2863" name="Line 31"/>
            <p:cNvSpPr>
              <a:spLocks noChangeShapeType="1"/>
            </p:cNvSpPr>
            <p:nvPr/>
          </p:nvSpPr>
          <p:spPr bwMode="auto">
            <a:xfrm>
              <a:off x="1338" y="1525"/>
              <a:ext cx="363" cy="317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2864" name="Line 32"/>
            <p:cNvSpPr>
              <a:spLocks noChangeShapeType="1"/>
            </p:cNvSpPr>
            <p:nvPr/>
          </p:nvSpPr>
          <p:spPr bwMode="auto">
            <a:xfrm>
              <a:off x="1701" y="1842"/>
              <a:ext cx="363" cy="91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2865" name="Line 33"/>
            <p:cNvSpPr>
              <a:spLocks noChangeShapeType="1"/>
            </p:cNvSpPr>
            <p:nvPr/>
          </p:nvSpPr>
          <p:spPr bwMode="auto">
            <a:xfrm>
              <a:off x="2064" y="1933"/>
              <a:ext cx="362" cy="499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2866" name="Line 34"/>
            <p:cNvSpPr>
              <a:spLocks noChangeShapeType="1"/>
            </p:cNvSpPr>
            <p:nvPr/>
          </p:nvSpPr>
          <p:spPr bwMode="auto">
            <a:xfrm>
              <a:off x="2426" y="2432"/>
              <a:ext cx="409" cy="91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UCAIR Prototype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Keynote, AIRS 2010, Taipei, Dec. 2, 2010  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476DE-FC79-4390-81D4-00D62880FF0E}" type="slidenum">
              <a:rPr lang="en-US" altLang="ko-KR" smtClean="0"/>
              <a:pPr>
                <a:defRPr/>
              </a:pPr>
              <a:t>63</a:t>
            </a:fld>
            <a:endParaRPr lang="en-US" altLang="ko-K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362200"/>
            <a:ext cx="8686800" cy="3252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600200" y="1295400"/>
            <a:ext cx="59882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A client-side search agent 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Talks to any browser (both Firefox and IE)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9800" y="5638800"/>
            <a:ext cx="4355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http://timan.cs.uiuc.edu/proj/ucair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sz="3600" b="0" dirty="0" smtClean="0"/>
              <a:t>UCAIR Screen Shots: </a:t>
            </a:r>
            <a:br>
              <a:rPr lang="en-US" sz="3600" b="0" dirty="0" smtClean="0"/>
            </a:br>
            <a:r>
              <a:rPr lang="en-US" sz="3600" b="0" dirty="0" smtClean="0"/>
              <a:t>Immediate Implicit Feedback </a:t>
            </a:r>
            <a:endParaRPr lang="en-US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Keynote, AIRS 2010, Taipei, Dec. 2, 2010  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476DE-FC79-4390-81D4-00D62880FF0E}" type="slidenum">
              <a:rPr lang="en-US" altLang="ko-KR" smtClean="0"/>
              <a:pPr>
                <a:defRPr/>
              </a:pPr>
              <a:t>64</a:t>
            </a:fld>
            <a:endParaRPr lang="en-US" altLang="ko-KR"/>
          </a:p>
        </p:txBody>
      </p:sp>
      <p:pic>
        <p:nvPicPr>
          <p:cNvPr id="324610" name="Picture 2"/>
          <p:cNvPicPr>
            <a:picLocks noChangeAspect="1" noChangeArrowheads="1"/>
          </p:cNvPicPr>
          <p:nvPr/>
        </p:nvPicPr>
        <p:blipFill>
          <a:blip r:embed="rId2" cstate="print"/>
          <a:srcRect t="22917" r="53907" b="13542"/>
          <a:stretch>
            <a:fillRect/>
          </a:stretch>
        </p:blipFill>
        <p:spPr bwMode="auto">
          <a:xfrm>
            <a:off x="0" y="1600200"/>
            <a:ext cx="449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" y="1138535"/>
            <a:ext cx="2114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Standard mode 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495800" y="1066800"/>
            <a:ext cx="4419600" cy="5528872"/>
            <a:chOff x="4495800" y="1066800"/>
            <a:chExt cx="4419600" cy="5528872"/>
          </a:xfrm>
        </p:grpSpPr>
        <p:pic>
          <p:nvPicPr>
            <p:cNvPr id="3246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344" t="22917" r="50000" b="4167"/>
            <a:stretch>
              <a:fillRect/>
            </a:stretch>
          </p:blipFill>
          <p:spPr bwMode="auto">
            <a:xfrm>
              <a:off x="4495800" y="1524000"/>
              <a:ext cx="4419600" cy="5071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5257800" y="1066800"/>
              <a:ext cx="22252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Adaptive  mode 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76200"/>
            <a:ext cx="9144000" cy="1066800"/>
          </a:xfrm>
        </p:spPr>
        <p:txBody>
          <a:bodyPr/>
          <a:lstStyle/>
          <a:p>
            <a:r>
              <a:rPr lang="en-US" dirty="0" smtClean="0"/>
              <a:t>Screen Shots of UCAIR System: query =“airs accommodation”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648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Keynote, AIRS 2010, Taipei, Dec. 2, 2010  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476DE-FC79-4390-81D4-00D62880FF0E}" type="slidenum">
              <a:rPr lang="en-US" altLang="ko-KR" smtClean="0"/>
              <a:pPr>
                <a:defRPr/>
              </a:pPr>
              <a:t>65</a:t>
            </a:fld>
            <a:endParaRPr lang="en-US" altLang="ko-KR"/>
          </a:p>
        </p:txBody>
      </p:sp>
      <p:pic>
        <p:nvPicPr>
          <p:cNvPr id="283653" name="Picture 5"/>
          <p:cNvPicPr>
            <a:picLocks noChangeAspect="1" noChangeArrowheads="1"/>
          </p:cNvPicPr>
          <p:nvPr/>
        </p:nvPicPr>
        <p:blipFill>
          <a:blip r:embed="rId2" cstate="print"/>
          <a:srcRect t="19792" r="57813" b="15625"/>
          <a:stretch>
            <a:fillRect/>
          </a:stretch>
        </p:blipFill>
        <p:spPr bwMode="auto">
          <a:xfrm>
            <a:off x="228600" y="1524000"/>
            <a:ext cx="4114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4191000" y="1219200"/>
            <a:ext cx="4724400" cy="5181600"/>
            <a:chOff x="4191000" y="990600"/>
            <a:chExt cx="4724400" cy="5181600"/>
          </a:xfrm>
        </p:grpSpPr>
        <p:pic>
          <p:nvPicPr>
            <p:cNvPr id="2836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t="19792" r="53126" b="14583"/>
            <a:stretch>
              <a:fillRect/>
            </a:stretch>
          </p:blipFill>
          <p:spPr bwMode="auto">
            <a:xfrm>
              <a:off x="4343400" y="1371600"/>
              <a:ext cx="4572000" cy="480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4191000" y="990600"/>
              <a:ext cx="20714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Adaptive mode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57200" y="1138535"/>
            <a:ext cx="2114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Standard mode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 smtClean="0"/>
              <a:t>Screen Shots of UCAIR: </a:t>
            </a:r>
            <a:br>
              <a:rPr lang="en-US" dirty="0" smtClean="0"/>
            </a:br>
            <a:r>
              <a:rPr lang="en-US" dirty="0" smtClean="0"/>
              <a:t>“airs </a:t>
            </a:r>
            <a:r>
              <a:rPr lang="en-US" dirty="0" err="1" smtClean="0"/>
              <a:t>regisgtration</a:t>
            </a:r>
            <a:r>
              <a:rPr lang="en-US" dirty="0" smtClean="0"/>
              <a:t>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Keynote, AIRS 2010, Taipei, Dec. 2, 2010  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476DE-FC79-4390-81D4-00D62880FF0E}" type="slidenum">
              <a:rPr lang="en-US" altLang="ko-KR" smtClean="0"/>
              <a:pPr>
                <a:defRPr/>
              </a:pPr>
              <a:t>66</a:t>
            </a:fld>
            <a:endParaRPr lang="en-US" altLang="ko-KR"/>
          </a:p>
        </p:txBody>
      </p:sp>
      <p:pic>
        <p:nvPicPr>
          <p:cNvPr id="284674" name="Picture 2"/>
          <p:cNvPicPr>
            <a:picLocks noChangeAspect="1" noChangeArrowheads="1"/>
          </p:cNvPicPr>
          <p:nvPr/>
        </p:nvPicPr>
        <p:blipFill>
          <a:blip r:embed="rId2" cstate="print"/>
          <a:srcRect t="19792" r="60938" b="15625"/>
          <a:stretch>
            <a:fillRect/>
          </a:stretch>
        </p:blipFill>
        <p:spPr bwMode="auto">
          <a:xfrm>
            <a:off x="0" y="1447800"/>
            <a:ext cx="3810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4038600" y="1066800"/>
            <a:ext cx="4815345" cy="5105400"/>
            <a:chOff x="4038600" y="1066800"/>
            <a:chExt cx="4815345" cy="5105400"/>
          </a:xfrm>
        </p:grpSpPr>
        <p:pic>
          <p:nvPicPr>
            <p:cNvPr id="2846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19792" r="54688" b="15625"/>
            <a:stretch>
              <a:fillRect/>
            </a:stretch>
          </p:blipFill>
          <p:spPr bwMode="auto">
            <a:xfrm>
              <a:off x="4038600" y="1447800"/>
              <a:ext cx="4419600" cy="472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705600" y="1066800"/>
              <a:ext cx="21483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Adaptive mode 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9600" y="990600"/>
            <a:ext cx="2114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Standard mode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-304800" y="2130425"/>
            <a:ext cx="9220200" cy="1470025"/>
          </a:xfrm>
        </p:spPr>
        <p:txBody>
          <a:bodyPr/>
          <a:lstStyle/>
          <a:p>
            <a:r>
              <a:rPr lang="en-US" dirty="0" smtClean="0"/>
              <a:t>Part III. Summary and Open Challenges 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Keynote, AIRS 2010, Taipei, Dec. 2, 2010  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476DE-FC79-4390-81D4-00D62880FF0E}" type="slidenum">
              <a:rPr lang="en-US" altLang="ko-KR" smtClean="0"/>
              <a:pPr>
                <a:defRPr/>
              </a:pPr>
              <a:t>67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Keynote, AIRS 2010, Taipei, Dec. 2, 2010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310AB-F625-4419-A75F-7FCDBB80A374}" type="slidenum">
              <a:rPr lang="en-US"/>
              <a:pPr/>
              <a:t>68</a:t>
            </a:fld>
            <a:endParaRPr lang="en-US"/>
          </a:p>
          <a:p>
            <a:endParaRPr lang="en-US"/>
          </a:p>
        </p:txBody>
      </p:sp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4648200"/>
          </a:xfrm>
        </p:spPr>
        <p:txBody>
          <a:bodyPr/>
          <a:lstStyle/>
          <a:p>
            <a:r>
              <a:rPr lang="en-US" sz="2400" dirty="0"/>
              <a:t>One doesn’t fit all; each user needs his/her own search </a:t>
            </a:r>
            <a:r>
              <a:rPr lang="en-US" sz="2400" dirty="0" smtClean="0"/>
              <a:t>agent (especially important for long-tail search)</a:t>
            </a:r>
            <a:endParaRPr lang="en-US" sz="2400" dirty="0"/>
          </a:p>
          <a:p>
            <a:r>
              <a:rPr lang="en-US" sz="2400" dirty="0"/>
              <a:t>User-centered adaptive IR (UCAIR) emphasizes </a:t>
            </a:r>
          </a:p>
          <a:p>
            <a:pPr lvl="1"/>
            <a:r>
              <a:rPr lang="en-US" sz="2000" dirty="0" smtClean="0"/>
              <a:t>Collecting maximum amount of user information and search context </a:t>
            </a:r>
          </a:p>
          <a:p>
            <a:pPr lvl="1"/>
            <a:r>
              <a:rPr lang="en-US" sz="2000" dirty="0" smtClean="0"/>
              <a:t>Formal models of user information needs and other user status variables </a:t>
            </a:r>
            <a:endParaRPr lang="en-US" sz="2000" dirty="0"/>
          </a:p>
          <a:p>
            <a:pPr lvl="1"/>
            <a:r>
              <a:rPr lang="en-US" sz="2000" dirty="0"/>
              <a:t>Information integration</a:t>
            </a:r>
          </a:p>
          <a:p>
            <a:pPr lvl="1"/>
            <a:r>
              <a:rPr lang="en-US" sz="2000" dirty="0"/>
              <a:t>Optimizing every response in interactive </a:t>
            </a:r>
            <a:r>
              <a:rPr lang="en-US" sz="2000" dirty="0" smtClean="0"/>
              <a:t>IR, thus potentially maximizing the effectiveness</a:t>
            </a:r>
            <a:endParaRPr lang="en-US" sz="2000" dirty="0"/>
          </a:p>
          <a:p>
            <a:r>
              <a:rPr lang="en-US" sz="2400" dirty="0"/>
              <a:t>Preliminary results show that</a:t>
            </a:r>
          </a:p>
          <a:p>
            <a:pPr lvl="1"/>
            <a:r>
              <a:rPr lang="en-US" sz="2000" dirty="0"/>
              <a:t>Implicit user modeling can improve search </a:t>
            </a:r>
            <a:r>
              <a:rPr lang="en-US" sz="2000" dirty="0" smtClean="0"/>
              <a:t>accuracy in many different ways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Keynote, AIRS 2010, Taipei, Dec. 2, 2010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CA5A0-487C-4A56-B50F-E2A0739456E8}" type="slidenum">
              <a:rPr lang="en-US"/>
              <a:pPr/>
              <a:t>69</a:t>
            </a:fld>
            <a:endParaRPr lang="en-US"/>
          </a:p>
          <a:p>
            <a:endParaRPr lang="en-US"/>
          </a:p>
        </p:txBody>
      </p:sp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066800"/>
          </a:xfrm>
        </p:spPr>
        <p:txBody>
          <a:bodyPr/>
          <a:lstStyle/>
          <a:p>
            <a:r>
              <a:rPr lang="en-US" dirty="0" smtClean="0"/>
              <a:t>Open Challenges</a:t>
            </a:r>
            <a:endParaRPr lang="en-US" dirty="0"/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7630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Formal user models 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More in-depth analysis of user behavior (e.g., why did the user drop a query word and add it again later?) 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Exploit </a:t>
            </a:r>
            <a:r>
              <a:rPr lang="en-US" sz="2000" dirty="0"/>
              <a:t>more implicit feedback clues (e.g., </a:t>
            </a:r>
            <a:r>
              <a:rPr lang="en-US" sz="2000" dirty="0" smtClean="0"/>
              <a:t>dwelling time-based language model) 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Collaborative user modeling </a:t>
            </a:r>
            <a:r>
              <a:rPr lang="en-US" sz="2000" dirty="0" smtClean="0"/>
              <a:t>(e.g., smoothing of user model)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400" dirty="0"/>
              <a:t>Context-sensitive retrieval models </a:t>
            </a:r>
            <a:r>
              <a:rPr lang="en-US" sz="2400" dirty="0" smtClean="0"/>
              <a:t>based on appropriate loss functions 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Optimize long-term utility in interactive retrieval (e.g</a:t>
            </a:r>
            <a:r>
              <a:rPr lang="en-US" sz="2000" dirty="0" smtClean="0"/>
              <a:t>., active </a:t>
            </a:r>
            <a:r>
              <a:rPr lang="en-US" sz="2000" dirty="0"/>
              <a:t>feedback, </a:t>
            </a:r>
            <a:r>
              <a:rPr lang="en-US" sz="2000" dirty="0" smtClean="0"/>
              <a:t> exploration-exploitation tradeoff, incorporation of </a:t>
            </a:r>
            <a:r>
              <a:rPr lang="en-US" sz="2000" dirty="0" err="1" smtClean="0"/>
              <a:t>Fuhr’s</a:t>
            </a:r>
            <a:r>
              <a:rPr lang="en-US" sz="2000" dirty="0" smtClean="0"/>
              <a:t> interactive retrieval model)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Robust and non-intrusive adaptation (e.g., considering confidence of adaptation)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UCAIR system extension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Right architecture: </a:t>
            </a:r>
            <a:r>
              <a:rPr lang="en-US" sz="2000" dirty="0" err="1" smtClean="0"/>
              <a:t>client+server</a:t>
            </a:r>
            <a:r>
              <a:rPr lang="en-US" sz="2000" dirty="0" smtClean="0"/>
              <a:t>? P2P?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Design of novel interface to facilitate acquisition of user info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Beyond search to support </a:t>
            </a:r>
            <a:r>
              <a:rPr lang="en-US" sz="2000" dirty="0" err="1" smtClean="0"/>
              <a:t>querying+browsing+recommendation</a:t>
            </a:r>
            <a:endParaRPr lang="en-US" sz="2000" dirty="0"/>
          </a:p>
          <a:p>
            <a:pPr lvl="1">
              <a:lnSpc>
                <a:spcPct val="80000"/>
              </a:lnSpc>
              <a:buFontTx/>
              <a:buNone/>
            </a:pPr>
            <a:endParaRPr lang="en-US" sz="2000" dirty="0"/>
          </a:p>
          <a:p>
            <a:pPr lvl="1">
              <a:lnSpc>
                <a:spcPct val="80000"/>
              </a:lnSpc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152400"/>
            <a:ext cx="9448800" cy="1066800"/>
          </a:xfrm>
        </p:spPr>
        <p:txBody>
          <a:bodyPr/>
          <a:lstStyle/>
          <a:p>
            <a:pPr algn="l"/>
            <a:r>
              <a:rPr lang="en-US" sz="3200" b="0" dirty="0" smtClean="0"/>
              <a:t> </a:t>
            </a:r>
            <a:r>
              <a:rPr lang="en-US" sz="3200" dirty="0" smtClean="0"/>
              <a:t>Much work has been done on  personalization 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Keynote, AIRS 2010, Taipei, Dec. 2, 2010  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476DE-FC79-4390-81D4-00D62880FF0E}" type="slidenum">
              <a:rPr lang="en-US" altLang="ko-KR" smtClean="0"/>
              <a:pPr>
                <a:defRPr/>
              </a:pPr>
              <a:t>7</a:t>
            </a:fld>
            <a:endParaRPr lang="en-US" altLang="ko-KR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0" y="1066800"/>
            <a:ext cx="891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Tx/>
              <a:buSzPct val="160000"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Personalized data collection: Haystack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[Adar &amp;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Karger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99],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MyLifeBit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Gemmell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al. 02],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Stuff I’ve Seen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Dumais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al. 03] ,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Total Recall 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[Cheng et al. 04],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Google desktop search, Microsoft desktop search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Tx/>
              <a:buSzPct val="160000"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Server-side personalization: My Yahoo!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Manber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al. 00],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Personalized Google Search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Tx/>
              <a:buSzPct val="160000"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Capturing user information &amp; search context: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SearchPad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[Bharat 00],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Watson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Budzik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Hammond 00],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Intellizap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[Finkelstein et al. 01],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Understanding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clickthrough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Joachmis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al. 05]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45000"/>
              </a:spcBef>
              <a:spcAft>
                <a:spcPct val="0"/>
              </a:spcAft>
              <a:buClrTx/>
              <a:buSzPct val="160000"/>
              <a:buFontTx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Implicit feedback: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SVM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Joachims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02]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, BM25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Teevan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al. 05]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, Language models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Shen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al. 05]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5338971"/>
            <a:ext cx="7239000" cy="106182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marL="342900" lvl="0" indent="-342900" algn="ctr" latinLnBrk="0">
              <a:lnSpc>
                <a:spcPct val="90000"/>
              </a:lnSpc>
              <a:spcBef>
                <a:spcPct val="45000"/>
              </a:spcBef>
              <a:buSzPct val="160000"/>
              <a:defRPr/>
            </a:pPr>
            <a:r>
              <a:rPr kumimoji="0" lang="en-US" sz="2800" b="1" kern="0" dirty="0" smtClean="0"/>
              <a:t>However, we are far from </a:t>
            </a:r>
          </a:p>
          <a:p>
            <a:pPr marL="342900" lvl="0" indent="-342900" algn="ctr" latinLnBrk="0">
              <a:lnSpc>
                <a:spcPct val="90000"/>
              </a:lnSpc>
              <a:spcBef>
                <a:spcPct val="45000"/>
              </a:spcBef>
              <a:buSzPct val="160000"/>
              <a:defRPr/>
            </a:pPr>
            <a:r>
              <a:rPr kumimoji="0" lang="en-US" sz="2800" b="1" kern="0" dirty="0" smtClean="0"/>
              <a:t>unleashing the full power of personalization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525000" cy="1066800"/>
          </a:xfrm>
        </p:spPr>
        <p:txBody>
          <a:bodyPr/>
          <a:lstStyle/>
          <a:p>
            <a:r>
              <a:rPr lang="en-US" sz="3200" dirty="0" smtClean="0"/>
              <a:t>Final Goal: </a:t>
            </a:r>
            <a:br>
              <a:rPr lang="en-US" sz="3200" dirty="0" smtClean="0"/>
            </a:br>
            <a:r>
              <a:rPr lang="en-US" sz="3200" b="0" dirty="0" smtClean="0"/>
              <a:t>A unified personal intelligent information agent </a:t>
            </a:r>
            <a:endParaRPr lang="en-US" sz="32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Keynote, AIRS 2010, Taipei, Dec. 2, 2010  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476DE-FC79-4390-81D4-00D62880FF0E}" type="slidenum">
              <a:rPr lang="en-US" altLang="ko-KR" smtClean="0"/>
              <a:pPr>
                <a:defRPr/>
              </a:pPr>
              <a:t>70</a:t>
            </a:fld>
            <a:endParaRPr lang="en-US" altLang="ko-KR"/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1752600" y="2438400"/>
            <a:ext cx="5334000" cy="31242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3581400" y="3276600"/>
            <a:ext cx="1752600" cy="1295400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pic>
        <p:nvPicPr>
          <p:cNvPr id="8" name="Picture 5" descr="j01953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429000"/>
            <a:ext cx="97155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MPj043307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28800"/>
            <a:ext cx="1143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j030052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524000"/>
            <a:ext cx="60960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09600" y="1546225"/>
            <a:ext cx="860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pitchFamily="34" charset="0"/>
              </a:rPr>
              <a:t>Email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525713" y="1203325"/>
            <a:ext cx="903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pitchFamily="34" charset="0"/>
              </a:rPr>
              <a:t>WWW</a:t>
            </a:r>
          </a:p>
        </p:txBody>
      </p:sp>
      <p:pic>
        <p:nvPicPr>
          <p:cNvPr id="13" name="Picture 10" descr="MMj03369540000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3200400"/>
            <a:ext cx="11430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543800" y="2895600"/>
            <a:ext cx="1030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pitchFamily="34" charset="0"/>
              </a:rPr>
              <a:t>E-COM</a:t>
            </a:r>
          </a:p>
        </p:txBody>
      </p:sp>
      <p:pic>
        <p:nvPicPr>
          <p:cNvPr id="15" name="Picture 12" descr="writ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51054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685800" y="4632325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pitchFamily="34" charset="0"/>
              </a:rPr>
              <a:t>Blog</a:t>
            </a:r>
          </a:p>
        </p:txBody>
      </p:sp>
      <p:pic>
        <p:nvPicPr>
          <p:cNvPr id="17" name="Picture 14" descr="MCj0371064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5486400"/>
            <a:ext cx="9144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5" descr="j030148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21550" y="4953000"/>
            <a:ext cx="7556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7245350" y="4541838"/>
            <a:ext cx="98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pitchFamily="34" charset="0"/>
              </a:rPr>
              <a:t>Sports</a:t>
            </a:r>
          </a:p>
        </p:txBody>
      </p:sp>
      <p:pic>
        <p:nvPicPr>
          <p:cNvPr id="20" name="Picture 17" descr="MCj0232915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2600" y="5773738"/>
            <a:ext cx="762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5243513" y="5410200"/>
            <a:ext cx="1354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pitchFamily="34" charset="0"/>
              </a:rPr>
              <a:t>Literature</a:t>
            </a:r>
          </a:p>
        </p:txBody>
      </p:sp>
      <p:pic>
        <p:nvPicPr>
          <p:cNvPr id="22" name="Picture 19" descr="im_messagewinui_yp_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9600" y="3352800"/>
            <a:ext cx="5969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685800" y="2994025"/>
            <a:ext cx="465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pitchFamily="34" charset="0"/>
              </a:rPr>
              <a:t>IM</a:t>
            </a:r>
          </a:p>
        </p:txBody>
      </p:sp>
      <p:pic>
        <p:nvPicPr>
          <p:cNvPr id="24" name="Picture 21" descr="wxp_rtm_home_004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00600" y="1371600"/>
            <a:ext cx="8382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4572000" y="1066800"/>
            <a:ext cx="1187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pitchFamily="34" charset="0"/>
              </a:rPr>
              <a:t>Desktop</a:t>
            </a:r>
          </a:p>
        </p:txBody>
      </p:sp>
      <p:pic>
        <p:nvPicPr>
          <p:cNvPr id="26" name="Picture 23" descr="intranet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81800" y="1828800"/>
            <a:ext cx="8382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6581775" y="1470025"/>
            <a:ext cx="1114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Arial" pitchFamily="34" charset="0"/>
              </a:rPr>
              <a:t>Intranet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6324600" y="5029200"/>
            <a:ext cx="1200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>
                <a:latin typeface="Arial" pitchFamily="34" charset="0"/>
              </a:rPr>
              <a:t>…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3505200" y="2514600"/>
            <a:ext cx="189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pitchFamily="34" charset="0"/>
              </a:rPr>
              <a:t>User Profile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2662238" y="4495800"/>
            <a:ext cx="34000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itchFamily="34" charset="0"/>
              </a:rPr>
              <a:t>Intelligent Adaptation </a:t>
            </a:r>
            <a:endParaRPr lang="en-US" b="1" dirty="0">
              <a:latin typeface="Arial" pitchFamily="34" charset="0"/>
            </a:endParaRP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2895600" y="2819400"/>
            <a:ext cx="34002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itchFamily="34" charset="0"/>
              </a:rPr>
              <a:t>Proactive </a:t>
            </a:r>
            <a:r>
              <a:rPr lang="en-US" b="1" dirty="0">
                <a:latin typeface="Arial" pitchFamily="34" charset="0"/>
              </a:rPr>
              <a:t>Info Service</a:t>
            </a: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2514600" y="4800600"/>
            <a:ext cx="3892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Arial" pitchFamily="34" charset="0"/>
              </a:rPr>
              <a:t>Frequently Accessed Info</a:t>
            </a: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1981200" y="3505200"/>
            <a:ext cx="1387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pitchFamily="34" charset="0"/>
              </a:rPr>
              <a:t>Security</a:t>
            </a:r>
          </a:p>
          <a:p>
            <a:r>
              <a:rPr lang="en-US" b="1">
                <a:latin typeface="Arial" pitchFamily="34" charset="0"/>
              </a:rPr>
              <a:t>Handler</a:t>
            </a: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5486400" y="3352800"/>
            <a:ext cx="13509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pitchFamily="34" charset="0"/>
              </a:rPr>
              <a:t>Task </a:t>
            </a:r>
          </a:p>
          <a:p>
            <a:r>
              <a:rPr lang="en-US" b="1">
                <a:latin typeface="Arial" pitchFamily="34" charset="0"/>
              </a:rPr>
              <a:t>Support</a:t>
            </a:r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>
            <a:off x="3048000" y="2133600"/>
            <a:ext cx="228600" cy="457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>
            <a:off x="1447800" y="2438400"/>
            <a:ext cx="7620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>
            <a:off x="1219200" y="3581400"/>
            <a:ext cx="533400" cy="76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" name="Line 35"/>
          <p:cNvSpPr>
            <a:spLocks noChangeShapeType="1"/>
          </p:cNvSpPr>
          <p:nvPr/>
        </p:nvSpPr>
        <p:spPr bwMode="auto">
          <a:xfrm flipH="1">
            <a:off x="1447800" y="4495800"/>
            <a:ext cx="381000" cy="304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" name="Line 36"/>
          <p:cNvSpPr>
            <a:spLocks noChangeShapeType="1"/>
          </p:cNvSpPr>
          <p:nvPr/>
        </p:nvSpPr>
        <p:spPr bwMode="auto">
          <a:xfrm>
            <a:off x="2362200" y="5029200"/>
            <a:ext cx="228600" cy="457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37"/>
          <p:cNvSpPr>
            <a:spLocks noChangeShapeType="1"/>
          </p:cNvSpPr>
          <p:nvPr/>
        </p:nvSpPr>
        <p:spPr bwMode="auto">
          <a:xfrm flipH="1">
            <a:off x="6248400" y="5105400"/>
            <a:ext cx="1524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38"/>
          <p:cNvSpPr>
            <a:spLocks noChangeShapeType="1"/>
          </p:cNvSpPr>
          <p:nvPr/>
        </p:nvSpPr>
        <p:spPr bwMode="auto">
          <a:xfrm>
            <a:off x="6781800" y="4724400"/>
            <a:ext cx="5334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" name="Line 39"/>
          <p:cNvSpPr>
            <a:spLocks noChangeShapeType="1"/>
          </p:cNvSpPr>
          <p:nvPr/>
        </p:nvSpPr>
        <p:spPr bwMode="auto">
          <a:xfrm flipV="1">
            <a:off x="7162800" y="3886200"/>
            <a:ext cx="533400" cy="76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" name="Line 40"/>
          <p:cNvSpPr>
            <a:spLocks noChangeShapeType="1"/>
          </p:cNvSpPr>
          <p:nvPr/>
        </p:nvSpPr>
        <p:spPr bwMode="auto">
          <a:xfrm flipV="1">
            <a:off x="6477000" y="2438400"/>
            <a:ext cx="53340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" name="Line 41"/>
          <p:cNvSpPr>
            <a:spLocks noChangeShapeType="1"/>
          </p:cNvSpPr>
          <p:nvPr/>
        </p:nvSpPr>
        <p:spPr bwMode="auto">
          <a:xfrm>
            <a:off x="5257800" y="1981200"/>
            <a:ext cx="0" cy="457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5410200" y="3352800"/>
            <a:ext cx="1200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 dirty="0" smtClean="0">
                <a:latin typeface="Arial" pitchFamily="34" charset="0"/>
              </a:rPr>
              <a:t>…</a:t>
            </a:r>
            <a:endParaRPr lang="en-US" sz="80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066800"/>
          </a:xfrm>
        </p:spPr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4648200"/>
          </a:xfrm>
        </p:spPr>
        <p:txBody>
          <a:bodyPr/>
          <a:lstStyle/>
          <a:p>
            <a:r>
              <a:rPr lang="en-US" dirty="0" smtClean="0"/>
              <a:t>Collaborators: </a:t>
            </a:r>
            <a:r>
              <a:rPr lang="en-US" b="0" dirty="0" err="1" smtClean="0"/>
              <a:t>Xuehua</a:t>
            </a:r>
            <a:r>
              <a:rPr lang="en-US" b="0" dirty="0" smtClean="0"/>
              <a:t> </a:t>
            </a:r>
            <a:r>
              <a:rPr lang="en-US" b="0" dirty="0" err="1" smtClean="0"/>
              <a:t>Shen</a:t>
            </a:r>
            <a:r>
              <a:rPr lang="en-US" b="0" dirty="0" smtClean="0"/>
              <a:t>, Bin Tan, Maryam </a:t>
            </a:r>
            <a:r>
              <a:rPr lang="en-US" b="0" dirty="0" err="1" smtClean="0"/>
              <a:t>Karimzadehgan</a:t>
            </a:r>
            <a:r>
              <a:rPr lang="en-US" b="0" dirty="0" smtClean="0"/>
              <a:t>, </a:t>
            </a:r>
            <a:r>
              <a:rPr lang="en-US" b="0" dirty="0" err="1" smtClean="0"/>
              <a:t>Qiaozhu</a:t>
            </a:r>
            <a:r>
              <a:rPr lang="en-US" b="0" dirty="0" smtClean="0"/>
              <a:t> Mei</a:t>
            </a:r>
            <a:r>
              <a:rPr lang="en-US" b="0" dirty="0" smtClean="0"/>
              <a:t>, </a:t>
            </a:r>
            <a:r>
              <a:rPr lang="en-US" b="0" dirty="0" err="1" smtClean="0"/>
              <a:t>Xuanhui</a:t>
            </a:r>
            <a:r>
              <a:rPr lang="en-US" b="0" dirty="0" smtClean="0"/>
              <a:t> Wang, </a:t>
            </a:r>
            <a:r>
              <a:rPr lang="en-US" b="0" dirty="0" err="1" smtClean="0"/>
              <a:t>Hui</a:t>
            </a:r>
            <a:r>
              <a:rPr lang="en-US" b="0" dirty="0" smtClean="0"/>
              <a:t> Fang, and other TIMAN group members</a:t>
            </a:r>
            <a:endParaRPr lang="en-US" b="0" dirty="0" smtClean="0"/>
          </a:p>
          <a:p>
            <a:r>
              <a:rPr lang="en-US" dirty="0" smtClean="0"/>
              <a:t>Funding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14D8B-FB36-404D-91CA-CEC776FB33B4}" type="slidenum">
              <a:rPr lang="en-US" smtClean="0"/>
              <a:t>71</a:t>
            </a:fld>
            <a:endParaRPr lang="en-US"/>
          </a:p>
        </p:txBody>
      </p:sp>
      <p:pic>
        <p:nvPicPr>
          <p:cNvPr id="11266" name="Picture 2" descr="NSF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44" y="2930632"/>
            <a:ext cx="1379083" cy="139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HS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310" y="3226971"/>
            <a:ext cx="1071561" cy="107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NIH Logo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0661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NASA Logo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371" y="330661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Google Logo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290" y="4900383"/>
            <a:ext cx="133350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Microsoft Logo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60" y="4846438"/>
            <a:ext cx="1624467" cy="84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Yahoo Logo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192" y="5029199"/>
            <a:ext cx="11430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IBM Logo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900383"/>
            <a:ext cx="9525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8" descr="data:image/jpg;base64,/9j/4AAQSkZJRgABAQAAAQABAAD/2wCEAAkGBhMQERUUExMWFRQVFxcUGBUYGBYdGBsiIhwhGB0ZISEYJyYeHhwkHRoaHy8gLycwMC4wFSMyNTIqNSksMDUBCQoKDgwOGg8PFzIkHiQpLCwvLCkvLjIyLDU2NSkpKi0tKi0sKS4qKSwsNDQsLzQsNSwsKTQpKiksLCkpLCwpLP/AABEIAFgAVwMBIgACEQEDEQH/xAAaAAABBQEAAAAAAAAAAAAAAAAFAAIDBAYB/8QARBAAAgECBAQCBgYGBwkAAAAAAQIDABEEEiExBRNBUSJhBjJCUnGBFCMzYpGhFVRygtLxY5KTscHC4RYkNENTc3Sys//EABgBAQEBAQEAAAAAAAAAAAAAAAIDAQAF/8QAJREAAgICAQMDBQAAAAAAAAAAAAECESExQRNhcVGx0RIiMoGh/9oADAMBAAIRAxEAPwDC2rtqdlojwTgj4uXloQoALu7eqij1nbyFeu3R52ylhMG8rhI0Z3bQKoJJ+Qo//saIf+MxMWH/AKMfWTf1E2+ZFXo+KxqWw+BbkR5WDYhiqyzED3msI0J1Ci2g76UJfh3g5ZyjERyGwW7GVXXMLZL5iCND2k8qFt9hUkX58Jw6C2aPGy5hcFuXEp+G7fzqZcNgzM0H6Pn5q5rr9KObQZj7NibdOtS4yCWQ3MSRXn+lMk00S2YgAqoJzhSRc3F9AOlzC+FlZxJzsLzBGI8wlsTY3D9swAA7aUP3/REEuH4YTlP0vDtYHXlSrqLjazbEUxvQtpAWwk0WKA1yocsoH/bfX8CaZxPgeIlleTlqwY5iIGSQKPJUJaw7WqRplxEruMyRwLdAgAlaxEaBTa6k+EnfLrbe1LwzPKM/LCVJVgVYGxBBBB7EHam2rZ4niEcsjYfHgkpZRigAZotBpJawkUE2N9RWd4xwZ8LKY3sdAysuqup2dT1BpqV7C1QPtSp9qVIJFatm2AEMMeDByyzqMRiCMocjePDrmIBNvFYkakfChHolw1Z8ZCj+oG5j32yoM7fKwt86n4lgnxbSYlnVWmLypG2cMyi5sptkuFG17+GhLLoUdWVsPwK+Ikjzsoha7SFLWUHexN898oC9Sd7UcGIsHMbCGMWzOT42ubDO4OZmPYWGmg0qONCmHjVixaQCVydT2jXUg2VNQP6Q1U40LYZAPalcn91FA6n/AKjfjR/Jm6RKJU/WIvxeu82P9Zi/F6h9FuA84SymPmiIDJDe3Nc3OXuQFBYqNTa3Wi+G9NI1PKxfD4OXsQsWR18wG/0+NY1mlk1P1B6zoDf6TGCOt5L/AJUQ5SygF5kLFWZJoywnAXRm6F0FjcHU5TY6VmONRxDESiDWHMeXudNxvrWp56JDEmViyxLlYsuVc8eVrDQ6gk77m9dJVVHJ2B3BhHIyF31Yqous1zmSQsPE0YW1kta4JPWruEwLzwNg5QOdGn0jDG4JtbM0Ol9GHiA7iuYqPPATa7QHMAdM0bGzobG+XMQ1vvN3pNPMkwxLyxl4XSQxR3soJAI0GUXFha97fCu2YZQLXKN+lPDxDjJkX1c5Zfg3jH5GlVk7Vknh0TeioyR4yT3MKyj4uyp/cTXBhykbCLFgqy5TEr7k5RYqbbktsNLbm9T8CX/csf8AsQ//AE/lUkmJw5aNUhaN+bGCWjUXAcaXzEggbm1z1qb2xrSJeKzDnSAHRWKDU7L4B17LVDjXiw8Rve0ko/FYz3PY0Rxv2smvtv1+8fvVX4imbCtrfJIjb33DKep65ayPBsuTnotxuCON8Pio2MTuJBIhIkjYCwYW127a/G9bWHmyJ9VLBxOADWKXKJ1Hke/mQKx/o8mDmw74edzFKXzxTEeEeELlPkevTbtTl9CMdC4eJQbarNHIuX9rNcWFGcYt7rybGTS1fgg9MeDQwtHJAGSOYMeU9w0bKcrIb66EipGl+rh13hTqel17jtTfTLjhxcy+IMIkWPMNmbd3HkW28gKkgN4IdfYYb9pH8xSp/SrDa+p0S8NId8l/tFePc+0hA6nrb8KHTRM+FUviSFAusLte5+6FJNtwCQLWOtGOEfbxa/8AMTr5j71AsGcOLZ0kvY651ybG3hy37e1+FatnNlr0vXM8D+/hYGPyUp/lpU70kXw4T/xIv/Z6VOGic3k56Nrmhxqd8Pm/qurf3Xp0sk7R55BEiqBIvhhDt4g2ljn1OvnrS9D3AxSq2izK8DfvqVH52qLDwwxCRZQecC0dit0T2S2huzb26DfXpjX3M5PCCXFFtNJYmxdmGvQnMPa7EVBKt4Jx91Dv2dfM1YV+bDHJfUARPqd1FlO49ZACP2W7V2VUWORHlVGkQWBzm12DC9rgaCgsDbsz+A4eJA12y5SnTTxMF3JG1/5VZ/Rg0AZgGjeQKbXuuYFSNj6hPwro4eouBiIrHfWTXr7tOODH6zFtl3cadvV2qrJIq4zhbRKjHZr9txuNPiNfjRXBm+Gj8mlXf9l+496qf6OBAH0iKw2F36/u0XhwRihyMQSJW1U6HwJ5jtb5UZPAo7Fw1ssgbWyK8h191S3vHqAPnVY4eaPDeGaYLkBylW5BB0IV7kX1taw1vVmchITdrGY8sE5iAoILtoSbXCrp3PalBweOWaGJHJV3u2UkxBRqzDMcwNuhHzodx9ip6Wrllij6x4eFD8cub/NSqtxrG8/ESy9HckfDYfkBSqsVSRGUrbKCXBBGhBuD/jWg4ygmyY1BfOyrMg9mQW/JwLigeWr/AAjihw7Hwh43GWSM7MN/kRuD0pSXKDGXDCeEwzI+Yqckq5SLFQzZrDtkfY7WudiCadi+GxSASkSOuRfErKthawLKykqel72NtDRDCghWlwz54T4mjsocHrzBYn4Oo3F9N6hgjjbJyHaNl9XmMoU2UghGFiRe17gA5O9QvkvS0CRw/D9pf7SL+Gu/o7D9pf7SL+GjiYeVz9lHLmF86toNO6Fdje/UAg660MjxDF8n0U5/dLTXHmRe4HnSTbC0kV1wGHGv1umv2kX8NFsSDIM7Z1jLF7sczsWIAC2sMugUHYX1Jqd4JUJskcOXQM5AB6DVix11Nh0A71XlESZuazSPmNyjjJe4srObsD4baCw1ANC7FVFXEwMZGlKkomVEGUsBbdV9476n37m1Q4VfouFaU6S4kGOMe6ntv+96ooxijlyy4tvCBmjhsock+7YDJHt4iL6aVmeI45p5C7WGwCj1VA0CgdABTinLHAJtRzyUctKpslKrkLGBKWSlSrQE2FxDxMHjYow2YGxoyPSQSC08Kvfd0PLc9ySPCfPTWuUqLinsam46LE+Kwkob6yeLNYMCocaa2GUiw8rdKaZITHyjj5TGPZ5D2+HrbeW1KlR6dc+3wLqP09/kfHjMJGPXnlIXILKqC3Y5ibj5VCfSTJpBEsdtna8jjzu2gPnalSrumuTurLjAInmaRizsWY7sTcmmZaVKmTs7lpUqVccf/9k="/>
          <p:cNvSpPr>
            <a:spLocks noChangeAspect="1" noChangeArrowheads="1"/>
          </p:cNvSpPr>
          <p:nvPr/>
        </p:nvSpPr>
        <p:spPr bwMode="auto">
          <a:xfrm>
            <a:off x="74613" y="-406400"/>
            <a:ext cx="8286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84" name="Picture 20" descr="http://t0.gstatic.com/images?q=tbn:ANd9GcTTFaTlrT7RYZawn7SlVBjcEElg5V-bdbCAfM701uJqZ-Nre9m3fA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743" y="4103488"/>
            <a:ext cx="74295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Keynote, AIRS 2010, Taipei, Dec. 2, 2010  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8023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066800"/>
          </a:xfrm>
        </p:spPr>
        <p:txBody>
          <a:bodyPr/>
          <a:lstStyle/>
          <a:p>
            <a:r>
              <a:rPr lang="en-US" dirty="0" smtClean="0"/>
              <a:t>References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4648200"/>
          </a:xfrm>
        </p:spPr>
        <p:txBody>
          <a:bodyPr/>
          <a:lstStyle/>
          <a:p>
            <a:r>
              <a:rPr lang="en-US" sz="1400" b="0" dirty="0" err="1" smtClean="0"/>
              <a:t>Xuehua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Shen</a:t>
            </a:r>
            <a:r>
              <a:rPr lang="en-US" sz="1400" b="0" dirty="0" smtClean="0"/>
              <a:t>, Bin Tan, and ChengXiang </a:t>
            </a:r>
            <a:r>
              <a:rPr lang="en-US" sz="1400" b="0" dirty="0" err="1" smtClean="0"/>
              <a:t>Zhai</a:t>
            </a:r>
            <a:r>
              <a:rPr lang="en-US" sz="1400" b="0" dirty="0" smtClean="0"/>
              <a:t>, Implicit User Modeling for Personalized Search , In </a:t>
            </a:r>
            <a:r>
              <a:rPr lang="en-US" sz="1400" b="0" i="1" dirty="0" smtClean="0"/>
              <a:t>Proceedings of the 14th ACM International Conference on Information and Knowledge Management </a:t>
            </a:r>
            <a:r>
              <a:rPr lang="en-US" sz="1400" b="0" dirty="0" smtClean="0"/>
              <a:t>( CIKM'05), pages 824-831.</a:t>
            </a:r>
          </a:p>
          <a:p>
            <a:r>
              <a:rPr lang="en-US" sz="1400" b="0" dirty="0" err="1" smtClean="0"/>
              <a:t>Xuehua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Shen</a:t>
            </a:r>
            <a:r>
              <a:rPr lang="en-US" sz="1400" b="0" dirty="0" smtClean="0"/>
              <a:t>, Bin Tan, ChengXiang </a:t>
            </a:r>
            <a:r>
              <a:rPr lang="en-US" sz="1400" b="0" dirty="0" err="1" smtClean="0"/>
              <a:t>Zhai</a:t>
            </a:r>
            <a:r>
              <a:rPr lang="en-US" sz="1400" b="0" dirty="0" smtClean="0"/>
              <a:t>, Context-Sensitive Information Retrieval with Implicit Feedback, </a:t>
            </a:r>
            <a:r>
              <a:rPr lang="en-US" sz="1400" b="0" i="1" dirty="0" smtClean="0"/>
              <a:t>Proceedings of the 28th Annual International ACM SIGIR Conference on Research and Development in Information Retrieval </a:t>
            </a:r>
            <a:r>
              <a:rPr lang="en-US" sz="1400" b="0" dirty="0" smtClean="0"/>
              <a:t>( SIGIR'05), 43-50, 2005.</a:t>
            </a:r>
          </a:p>
          <a:p>
            <a:r>
              <a:rPr lang="en-US" sz="1400" b="0" dirty="0" smtClean="0"/>
              <a:t>Bin Tan, </a:t>
            </a:r>
            <a:r>
              <a:rPr lang="en-US" sz="1400" b="0" dirty="0" err="1" smtClean="0"/>
              <a:t>Xuehua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Shen</a:t>
            </a:r>
            <a:r>
              <a:rPr lang="en-US" sz="1400" b="0" dirty="0" smtClean="0"/>
              <a:t>, ChengXiang </a:t>
            </a:r>
            <a:r>
              <a:rPr lang="en-US" sz="1400" b="0" dirty="0" err="1" smtClean="0"/>
              <a:t>Zhai</a:t>
            </a:r>
            <a:r>
              <a:rPr lang="en-US" sz="1400" b="0" dirty="0" smtClean="0"/>
              <a:t>, Mining long-term search history to improve search accuracy , </a:t>
            </a:r>
            <a:r>
              <a:rPr lang="en-US" sz="1400" b="0" i="1" dirty="0" smtClean="0"/>
              <a:t>Proceedings of the 2006 ACM SIGKDD International Conference on Knowledge Discovery and Data Mining </a:t>
            </a:r>
            <a:r>
              <a:rPr lang="en-US" sz="1400" b="0" dirty="0" smtClean="0"/>
              <a:t>, (KDD'06 ), pages 718-723.</a:t>
            </a:r>
          </a:p>
          <a:p>
            <a:r>
              <a:rPr lang="en-US" sz="1400" b="0" dirty="0" err="1" smtClean="0"/>
              <a:t>Xuanhui</a:t>
            </a:r>
            <a:r>
              <a:rPr lang="en-US" sz="1400" b="0" dirty="0" smtClean="0"/>
              <a:t> Wang, </a:t>
            </a:r>
            <a:r>
              <a:rPr lang="en-US" sz="1400" b="0" dirty="0" err="1" smtClean="0"/>
              <a:t>Hui</a:t>
            </a:r>
            <a:r>
              <a:rPr lang="en-US" sz="1400" b="0" dirty="0" smtClean="0"/>
              <a:t> Fang, ChengXiang </a:t>
            </a:r>
            <a:r>
              <a:rPr lang="en-US" sz="1400" b="0" dirty="0" err="1" smtClean="0"/>
              <a:t>Zhai</a:t>
            </a:r>
            <a:r>
              <a:rPr lang="en-US" sz="1400" b="0" dirty="0" smtClean="0"/>
              <a:t>. A study of methods for negative relevance feedback , </a:t>
            </a:r>
            <a:r>
              <a:rPr lang="en-US" sz="1400" b="0" i="1" dirty="0" smtClean="0"/>
              <a:t>Proceedings of the 31st Annual International ACM SIGIR Conference on Research and Development in Information Retrieval </a:t>
            </a:r>
            <a:r>
              <a:rPr lang="en-US" sz="1400" b="0" dirty="0" smtClean="0"/>
              <a:t>( SIGIR'08 ), pages 219-226. </a:t>
            </a:r>
          </a:p>
          <a:p>
            <a:r>
              <a:rPr lang="en-US" sz="1400" b="0" dirty="0" err="1" smtClean="0"/>
              <a:t>Qiaozhu</a:t>
            </a:r>
            <a:r>
              <a:rPr lang="en-US" sz="1400" b="0" dirty="0" smtClean="0"/>
              <a:t> Mei, ChengXiang </a:t>
            </a:r>
            <a:r>
              <a:rPr lang="en-US" sz="1400" b="0" dirty="0" err="1" smtClean="0"/>
              <a:t>Zhai</a:t>
            </a:r>
            <a:r>
              <a:rPr lang="en-US" sz="1400" b="0" dirty="0" smtClean="0"/>
              <a:t>, Discovering Evolutionary Theme Patterns from Text -- An Exploration of Temporal Text Mining, </a:t>
            </a:r>
            <a:r>
              <a:rPr lang="en-US" sz="1400" b="0" i="1" dirty="0" smtClean="0"/>
              <a:t>Proceedings of the 2005 ACM SIGKDD International Conference on Knowledge Discovery and Data Mining </a:t>
            </a:r>
            <a:r>
              <a:rPr lang="en-US" sz="1400" b="0" dirty="0" smtClean="0"/>
              <a:t>, (KDD'05 ), pages 198-207, 2005.</a:t>
            </a:r>
          </a:p>
          <a:p>
            <a:r>
              <a:rPr lang="en-US" sz="1400" b="0" dirty="0" err="1" smtClean="0"/>
              <a:t>Maryam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Karimzadehgan</a:t>
            </a:r>
            <a:r>
              <a:rPr lang="en-US" sz="1400" b="0" dirty="0" smtClean="0"/>
              <a:t>, ChengXiang </a:t>
            </a:r>
            <a:r>
              <a:rPr lang="en-US" sz="1400" b="0" dirty="0" err="1" smtClean="0"/>
              <a:t>Zhai</a:t>
            </a:r>
            <a:r>
              <a:rPr lang="en-US" sz="1400" b="0" dirty="0" smtClean="0"/>
              <a:t>: Exploration-exploitation tradeoff in interactive relevance feedback. In </a:t>
            </a:r>
            <a:r>
              <a:rPr lang="en-US" sz="1400" b="0" i="1" dirty="0" smtClean="0"/>
              <a:t>Proceedings of the 19th ACM International Conference on Information and Knowledge Management </a:t>
            </a:r>
            <a:r>
              <a:rPr lang="en-US" sz="1400" b="0" dirty="0" smtClean="0"/>
              <a:t>( CIKM‘10),  pages1397-1400. </a:t>
            </a:r>
          </a:p>
          <a:p>
            <a:r>
              <a:rPr lang="en-US" sz="1400" b="0" dirty="0" smtClean="0"/>
              <a:t>Norbert </a:t>
            </a:r>
            <a:r>
              <a:rPr lang="en-US" sz="1400" b="0" dirty="0" err="1" smtClean="0"/>
              <a:t>Fuhr</a:t>
            </a:r>
            <a:r>
              <a:rPr lang="en-US" sz="1400" b="0" dirty="0" smtClean="0"/>
              <a:t>: A probability ranking principle for interactive information retrieval. Information Retrieval 11(3): 251-265 (2008)</a:t>
            </a:r>
            <a:endParaRPr lang="en-US" sz="14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Keynote, AIRS 2010, Taipei, Dec. 2, 2010  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476DE-FC79-4390-81D4-00D62880FF0E}" type="slidenum">
              <a:rPr lang="en-US" altLang="ko-KR" smtClean="0"/>
              <a:pPr>
                <a:defRPr/>
              </a:pPr>
              <a:t>72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990600"/>
          </a:xfrm>
        </p:spPr>
        <p:txBody>
          <a:bodyPr/>
          <a:lstStyle/>
          <a:p>
            <a:pPr algn="l"/>
            <a:r>
              <a:rPr lang="en-US" sz="3200" b="0" dirty="0" smtClean="0"/>
              <a:t>UCAIR is unique in emphasizing maximum exploitation of client-side personalization </a:t>
            </a:r>
            <a:endParaRPr lang="en-US" sz="32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Keynote, AIRS 2010, Taipei, Dec. 2, 2010  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476DE-FC79-4390-81D4-00D62880FF0E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1295400"/>
            <a:ext cx="8915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45000"/>
              </a:spcBef>
              <a:spcAft>
                <a:spcPct val="0"/>
              </a:spcAft>
              <a:buClrTx/>
              <a:buSzPct val="160000"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Benefit of client-side personalization</a:t>
            </a:r>
          </a:p>
          <a:p>
            <a:pPr marL="800100" lvl="1" indent="-342900" latinLnBrk="0">
              <a:spcBef>
                <a:spcPct val="45000"/>
              </a:spcBef>
              <a:buSzPct val="160000"/>
              <a:buFontTx/>
              <a:buChar char="•"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information about the user, thus more accurate user modeling</a:t>
            </a:r>
          </a:p>
          <a:p>
            <a:pPr marL="1200150" lvl="2" indent="-285750" latinLnBrk="0">
              <a:spcBef>
                <a:spcPct val="45000"/>
              </a:spcBef>
              <a:buFontTx/>
              <a:buChar char="–"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Can exploit the complete interaction history (e.g., can easily capture all click-through information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and navigation activities)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200150" lvl="2" indent="-285750" latinLnBrk="0">
              <a:spcBef>
                <a:spcPct val="45000"/>
              </a:spcBef>
              <a:buFontTx/>
              <a:buChar char="–"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Can exploit user’s other activities (e.g., searching immediately after reading an email)</a:t>
            </a:r>
          </a:p>
          <a:p>
            <a:pPr marL="800100" lvl="1" indent="-342900" latinLnBrk="0">
              <a:spcBef>
                <a:spcPct val="45000"/>
              </a:spcBef>
              <a:buSzPct val="160000"/>
              <a:buFontTx/>
              <a:buChar char="•"/>
              <a:defRPr/>
            </a:pPr>
            <a:r>
              <a:rPr kumimoji="0" lang="en-US" b="1" kern="0" dirty="0" smtClean="0">
                <a:latin typeface="+mn-lt"/>
                <a:ea typeface="+mn-ea"/>
              </a:rPr>
              <a:t>Naturally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scalable</a:t>
            </a:r>
          </a:p>
          <a:p>
            <a:pPr marL="800100" lvl="1" indent="-342900" latinLnBrk="0">
              <a:spcBef>
                <a:spcPct val="45000"/>
              </a:spcBef>
              <a:buSzPct val="160000"/>
              <a:buFontTx/>
              <a:buChar char="•"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Alleviate the problem of privacy</a:t>
            </a:r>
          </a:p>
          <a:p>
            <a:pPr marL="342900" indent="-342900" latinLnBrk="0">
              <a:spcBef>
                <a:spcPct val="45000"/>
              </a:spcBef>
              <a:buSzPct val="160000"/>
              <a:buFontTx/>
              <a:buChar char="•"/>
              <a:defRPr/>
            </a:pPr>
            <a:r>
              <a:rPr kumimoji="0" lang="en-US" sz="2800" b="1" kern="0" noProof="0" dirty="0" smtClean="0">
                <a:latin typeface="+mn-lt"/>
                <a:ea typeface="+mn-ea"/>
              </a:rPr>
              <a:t>Can potentially maximize benefit of personalization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28600" y="1524000"/>
            <a:ext cx="9144000" cy="1470025"/>
          </a:xfrm>
        </p:spPr>
        <p:txBody>
          <a:bodyPr/>
          <a:lstStyle/>
          <a:p>
            <a:pPr algn="l"/>
            <a:r>
              <a:rPr lang="en-US" dirty="0" smtClean="0"/>
              <a:t>Maximum Personalization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    = </a:t>
            </a:r>
            <a:r>
              <a:rPr lang="en-US" sz="3600" b="0" dirty="0" smtClean="0"/>
              <a:t>Maximum User Information </a:t>
            </a:r>
            <a:r>
              <a:rPr lang="en-US" sz="3600" dirty="0" smtClean="0">
                <a:sym typeface="Symbol"/>
              </a:rPr>
              <a:t>   </a:t>
            </a:r>
            <a:br>
              <a:rPr lang="en-US" sz="3600" dirty="0" smtClean="0">
                <a:sym typeface="Symbol"/>
              </a:rPr>
            </a:br>
            <a:r>
              <a:rPr lang="en-US" sz="3600" dirty="0" smtClean="0">
                <a:sym typeface="Symbol"/>
              </a:rPr>
              <a:t>       </a:t>
            </a:r>
            <a:r>
              <a:rPr lang="en-US" sz="3600" b="0" dirty="0" smtClean="0">
                <a:sym typeface="Symbol"/>
              </a:rPr>
              <a:t>Maximum Exploitation of User Info. </a:t>
            </a:r>
            <a:endParaRPr lang="en-US" sz="3600" b="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09600" y="3352800"/>
            <a:ext cx="7924800" cy="1752600"/>
          </a:xfrm>
        </p:spPr>
        <p:txBody>
          <a:bodyPr/>
          <a:lstStyle/>
          <a:p>
            <a:pPr algn="l">
              <a:buFont typeface="Wingdings" pitchFamily="2" charset="2"/>
              <a:buChar char="è"/>
            </a:pPr>
            <a:r>
              <a:rPr lang="en-US" sz="3200" dirty="0" smtClean="0">
                <a:sym typeface="Wingdings" pitchFamily="2" charset="2"/>
              </a:rPr>
              <a:t>Client-Side Agent </a:t>
            </a:r>
            <a:r>
              <a:rPr lang="en-US" sz="3200" dirty="0" smtClean="0">
                <a:sym typeface="Symbol"/>
              </a:rPr>
              <a:t></a:t>
            </a:r>
          </a:p>
          <a:p>
            <a:pPr algn="l"/>
            <a:r>
              <a:rPr lang="en-US" sz="3200" dirty="0" smtClean="0">
                <a:sym typeface="Symbol"/>
              </a:rPr>
              <a:t>      (Frequent + Optimal) Adaptation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Keynote, AIRS 2010, Taipei, Dec. 2, 2010  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476DE-FC79-4390-81D4-00D62880FF0E}" type="slidenum">
              <a:rPr lang="en-US" altLang="ko-KR" smtClean="0"/>
              <a:pPr>
                <a:defRPr/>
              </a:pPr>
              <a:t>9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RI-2010-Zhai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MURI-2010-Zhai</Template>
  <TotalTime>8621</TotalTime>
  <Words>4877</Words>
  <Application>Microsoft Office PowerPoint</Application>
  <PresentationFormat>On-screen Show (4:3)</PresentationFormat>
  <Paragraphs>1217</Paragraphs>
  <Slides>72</Slides>
  <Notes>16</Notes>
  <HiddenSlides>5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72</vt:i4>
      </vt:variant>
    </vt:vector>
  </HeadingPairs>
  <TitlesOfParts>
    <vt:vector size="75" baseType="lpstr">
      <vt:lpstr>MURI-2010-Zhai</vt:lpstr>
      <vt:lpstr>Equation</vt:lpstr>
      <vt:lpstr>图表</vt:lpstr>
      <vt:lpstr>Maximum Personalization: User-Centered  Adaptive Information Retrieval  </vt:lpstr>
      <vt:lpstr>Happy Users</vt:lpstr>
      <vt:lpstr>Sad Users</vt:lpstr>
      <vt:lpstr>PowerPoint Presentation</vt:lpstr>
      <vt:lpstr>To maximize personalization,  we must put a user in the center!</vt:lpstr>
      <vt:lpstr>User-Centered Adaptive IR (UCAIR)</vt:lpstr>
      <vt:lpstr> Much work has been done on  personalization </vt:lpstr>
      <vt:lpstr>UCAIR is unique in emphasizing maximum exploitation of client-side personalization </vt:lpstr>
      <vt:lpstr>Maximum Personalization     = Maximum User Information            Maximum Exploitation of User Info. </vt:lpstr>
      <vt:lpstr>Examples of Useful User Information</vt:lpstr>
      <vt:lpstr>Examples of Adaptation</vt:lpstr>
      <vt:lpstr>Challenges for UCAIR</vt:lpstr>
      <vt:lpstr>The Rest of the Talk</vt:lpstr>
      <vt:lpstr>   Part I  A Decision-Theoretic   Framework for UCAIR </vt:lpstr>
      <vt:lpstr>IR as Sequential Decision Making</vt:lpstr>
      <vt:lpstr>Retrieval Decisions</vt:lpstr>
      <vt:lpstr>A Risk Minimization Framework</vt:lpstr>
      <vt:lpstr>A Simplified Two-Step  Decision-Making Procedure </vt:lpstr>
      <vt:lpstr>Optimal Interactive Retrieval</vt:lpstr>
      <vt:lpstr>Refinement of Risk Minimization</vt:lpstr>
      <vt:lpstr>Case 1: Context-Insensitive IR</vt:lpstr>
      <vt:lpstr>Case 2: Implicit Feedback </vt:lpstr>
      <vt:lpstr>Case 3: General Implicit Feedback </vt:lpstr>
      <vt:lpstr>Case 4: User-Specific Result Summary </vt:lpstr>
      <vt:lpstr>   Part II. Algorithms for personalized search   - Optimize initial document ranking   - Dynamic re-ranking of search results        - Personalize search result presentation  </vt:lpstr>
      <vt:lpstr>Scenario 1: After a user types in a query,  how to exploit long-term search history to optimize initial results?    </vt:lpstr>
      <vt:lpstr>Case 2: Implicit Feedback </vt:lpstr>
      <vt:lpstr>Long-term Implicit Feedback from Personal Search Log</vt:lpstr>
      <vt:lpstr>Estimate Query Language Model using the Entire Search History</vt:lpstr>
      <vt:lpstr>Adaptive Weighting with Mixture Model [Tan et al. 06] </vt:lpstr>
      <vt:lpstr>Sample Results: improving initial ranking with long-term  implicit feedback</vt:lpstr>
      <vt:lpstr>Scenario 2: The user is examining search results, how can we further dynamically optimize search results based on clickthroughs?  </vt:lpstr>
      <vt:lpstr>Case 3: General Implicit Feedback </vt:lpstr>
      <vt:lpstr>Estimate a Context-Sensitive LM</vt:lpstr>
      <vt:lpstr>Method1: Fixed Coeff. Interpolation (FixInt)</vt:lpstr>
      <vt:lpstr>Method 2: Bayesian Interpolation  (BayesInt)</vt:lpstr>
      <vt:lpstr>Method 3: Online Bayesian Updating (OnlineUp)</vt:lpstr>
      <vt:lpstr>Method 4: Batch Bayesian Update  (BatchUp)</vt:lpstr>
      <vt:lpstr>Overall Effect of Search Context [Shen et al. 05b]</vt:lpstr>
      <vt:lpstr>Using  Clickthrough Data Only</vt:lpstr>
      <vt:lpstr>UCAIR Outperforms Google:  PR Curve</vt:lpstr>
      <vt:lpstr>Scenario 3: The user has not viewed any document on the first result page and is now clicking on “Next” to view more: how can we optimize the search results on the next page?  </vt:lpstr>
      <vt:lpstr>Problem Formulation</vt:lpstr>
      <vt:lpstr>Strategy I: Query Modification</vt:lpstr>
      <vt:lpstr>Strategy II: Score Combination</vt:lpstr>
      <vt:lpstr>Multiple Negative Models</vt:lpstr>
      <vt:lpstr>Effectiveness of Negative Feedback [Wang et al. 08]</vt:lpstr>
      <vt:lpstr>Scenario 4:Can we leverage user interaction history to personalize result presentation? </vt:lpstr>
      <vt:lpstr>Need for User-Specific Summaries </vt:lpstr>
      <vt:lpstr>A Theme Overview Summary  (Asia Tsunami)</vt:lpstr>
      <vt:lpstr>Risk Minimization for User-Specific Summary </vt:lpstr>
      <vt:lpstr>PowerPoint Presentation</vt:lpstr>
      <vt:lpstr>A Topic Modeling Approach [Mei &amp; Zhai 06]</vt:lpstr>
      <vt:lpstr>Task I: Theme Extraction</vt:lpstr>
      <vt:lpstr>Task II: Transition Modeling</vt:lpstr>
      <vt:lpstr>Task III: Theme Segmentation</vt:lpstr>
      <vt:lpstr>Theme Evolution Graph: Tsunami</vt:lpstr>
      <vt:lpstr>Theme Life Cycles: Tsunami</vt:lpstr>
      <vt:lpstr>Theme Life Cycles: Tsunami</vt:lpstr>
      <vt:lpstr>Theme Life Cycles: Tsunami</vt:lpstr>
      <vt:lpstr>Theme Evolution Graph: KDD</vt:lpstr>
      <vt:lpstr>Theme Life Cycles: KDD</vt:lpstr>
      <vt:lpstr>The UCAIR Prototype System</vt:lpstr>
      <vt:lpstr>UCAIR Screen Shots:  Immediate Implicit Feedback </vt:lpstr>
      <vt:lpstr>Screen Shots of UCAIR System: query =“airs accommodation”</vt:lpstr>
      <vt:lpstr>Screen Shots of UCAIR:  “airs regisgtration” </vt:lpstr>
      <vt:lpstr>Part III. Summary and Open Challenges </vt:lpstr>
      <vt:lpstr>Summary </vt:lpstr>
      <vt:lpstr>Open Challenges</vt:lpstr>
      <vt:lpstr>Final Goal:  A unified personal intelligent information agent </vt:lpstr>
      <vt:lpstr>Acknowledgments</vt:lpstr>
      <vt:lpstr>References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MURI Research at Computer Science, UIUC</dc:title>
  <dc:creator>zhai</dc:creator>
  <cp:lastModifiedBy>zhai</cp:lastModifiedBy>
  <cp:revision>24</cp:revision>
  <cp:lastPrinted>2002-08-08T14:15:38Z</cp:lastPrinted>
  <dcterms:created xsi:type="dcterms:W3CDTF">2010-11-21T23:36:57Z</dcterms:created>
  <dcterms:modified xsi:type="dcterms:W3CDTF">2012-02-02T01:11:42Z</dcterms:modified>
</cp:coreProperties>
</file>