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7" r:id="rId2"/>
    <p:sldId id="259" r:id="rId3"/>
    <p:sldId id="260" r:id="rId4"/>
    <p:sldId id="261" r:id="rId5"/>
    <p:sldId id="296" r:id="rId6"/>
    <p:sldId id="298" r:id="rId7"/>
    <p:sldId id="299" r:id="rId8"/>
    <p:sldId id="300" r:id="rId9"/>
    <p:sldId id="301" r:id="rId10"/>
    <p:sldId id="273" r:id="rId11"/>
    <p:sldId id="275" r:id="rId12"/>
    <p:sldId id="276" r:id="rId13"/>
    <p:sldId id="277" r:id="rId14"/>
    <p:sldId id="316" r:id="rId15"/>
    <p:sldId id="317" r:id="rId16"/>
    <p:sldId id="318" r:id="rId17"/>
    <p:sldId id="278" r:id="rId18"/>
    <p:sldId id="279" r:id="rId19"/>
    <p:sldId id="302" r:id="rId20"/>
    <p:sldId id="303" r:id="rId21"/>
    <p:sldId id="304" r:id="rId22"/>
    <p:sldId id="305" r:id="rId23"/>
    <p:sldId id="306" r:id="rId24"/>
    <p:sldId id="307" r:id="rId25"/>
    <p:sldId id="312" r:id="rId26"/>
    <p:sldId id="314" r:id="rId27"/>
    <p:sldId id="315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90" r:id="rId37"/>
    <p:sldId id="272" r:id="rId38"/>
    <p:sldId id="291" r:id="rId39"/>
    <p:sldId id="292" r:id="rId40"/>
    <p:sldId id="293" r:id="rId41"/>
    <p:sldId id="294" r:id="rId42"/>
    <p:sldId id="288" r:id="rId43"/>
    <p:sldId id="289" r:id="rId44"/>
    <p:sldId id="267" r:id="rId45"/>
    <p:sldId id="320" r:id="rId46"/>
    <p:sldId id="319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586" y="-10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8FC43-AFB5-4400-BA8A-0B7A3EA2F34C}" type="datetimeFigureOut">
              <a:rPr lang="en-US" smtClean="0"/>
              <a:t>7/11/2015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A107C-4184-4C09-9A43-D692277F7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23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96822E-37F7-4801-8579-0EC5F7AD8F08}" type="slidenum">
              <a:rPr lang="zh-CN" altLang="en-US"/>
              <a:pPr/>
              <a:t>20</a:t>
            </a:fld>
            <a:endParaRPr lang="en-US" altLang="zh-CN"/>
          </a:p>
        </p:txBody>
      </p:sp>
      <p:sp>
        <p:nvSpPr>
          <p:cNvPr id="173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856D88-2E3E-493D-8147-271747217B3F}" type="slidenum">
              <a:rPr lang="zh-CN" altLang="en-US"/>
              <a:pPr/>
              <a:t>22</a:t>
            </a:fld>
            <a:endParaRPr lang="en-US" altLang="zh-CN"/>
          </a:p>
        </p:txBody>
      </p:sp>
      <p:sp>
        <p:nvSpPr>
          <p:cNvPr id="177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1BF55-66E3-164B-8128-E0F4070A359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86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1BF55-66E3-164B-8128-E0F4070A359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04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156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80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23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19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67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6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91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28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42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30480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41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34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447800"/>
            <a:ext cx="8763000" cy="467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66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D08FE-21CA-447A-B5E0-10774CCDBD3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AutoShape 2" descr="data:image/jpeg;base64,/9j/4AAQSkZJRgABAQAAAQABAAD/2wCEAAkGBhQREBUUEhQVFRUWFx0UGBcYFh4fGxweGxwYIB8gGh8YISggGRwjHBoaIS8gIywpLywsHSAzNTQqNSYuLCoBCQoKDgwOGg8PGiwkHyUpLzQpLiwsKSksLCwsLCksLSksLCwsLCksKSksLCwsLCwsLCwsLCwsLCksLCwsLCksLP/AABEIAF0CHQMBIgACEQEDEQH/xAAcAAEAAgMBAQEAAAAAAAAAAAAABQYDBAcIAgH/xABQEAACAQMCBAMEBQgECggHAAABAgMABBESIQUGEzEiQVEHMmFxFCNCUoEVVHKCkaGx0mKSk7IIFiQzo7PBwtHiF2NzlMPT4fAYNDVTdIOi/8QAGQEBAAMBAQAAAAAAAAAAAAAAAAECAwQF/8QALREAAgIBAwMBCAEFAAAAAAAAAAECEQMSITEEE0FRIiMycYGRscFhFFKh0fD/2gAMAwEAAhEDEQA/AOn8xc/WdhII7mR0YoJNoZGGklhklFIG6naoYe27hP5y39hL/JV7rj3t75ThEEd5HGqy9URyMoxqVlbBbHcgqAD3wflUN0rNMcVOSiWb/pu4T+ct/YS/yU/6buE/nLf2Ev8AJXmxbfJxXofh/sF4bGPrBNMfV5Sv+qC1SMtXB0ZsCxVq8m6PbZwn85Yf/om/krftPapwuTGm9hGfvkp/rAK0m9ivCSP/AJU/28389QPG/wDB7tXBNrNLC3kG+sT9+G/HUflVtzBKD8nTLDisM66oZY5V9Y3DD9qk1tV5R5i5JvOFSqZVKHPgniY6ScfZcYKnvscH4Yq08ne2m6tSqXZN1D2yf86o27Mff+T7n7wqvcXDN/6SbWqG6PQtK0uD8Ziu4VmgcPG4yCP3gjuCPMGt2tDkarZilKUIFKUoCo8+e0eHhTW6yKXMz4bDY0RgjU52OrGRhds777VbQc9q8te0vj/0/iU0qnMa/UxemhM7j1DMWb9au4+yHmL6XwyMMcyQfUP6nTjQd++UK5PmQaoppujpydPKEFJl1pSlXOYUpSgILmnmNrbpRwRCa4nYrHGXCqAoy8kjHOmNBjOASSVHnVRk5p4oIRObrgCws2hZDNNoLb+EPnBbY7D0NTvPfBJJTFNHEbhVjmtpoVcK7RXCqGMbMQA6lFOCRkFvPFRHD+TJDaXBNpZwmadZYra5QSRRKkaR5YR4AlYKzHSftbnvUF1wQXGvahf20DSi64HPpx9XBLI8hywHhXWM4zk/AGqz/wDENxD/AOzaf2cn/m1L+0Dk6aHh80jw8IQIYwxtrZkmGZExpYsdOcjOe6k+tVj2S8jpxG9PXGYIV6jr21EnCqcb4O5PwXHnVG3dHTjhFwc2uDqPsj9o1xxVrkXCQr0RGV6SsPf6mc6mb7o9K6PWvZWEcKBIY0jQbBUUKB8gNq2K0ORu3sCaofMftp4fZsUDtcODgrAAwHzdiF/YSaontk9ozzSvY2zFYUOiZgd5G80yPsL2I8znyG8p7NfYvD0kub9NbONSQHZVB7GQd2Yj7J2GdwT2pqt0jfs6Y65+eD5b/CSi14FlJo9TMur+rpx//VT/AAX278OnIWQy25O2ZU8P9aMtgfFsVdIuW7VU0LbQKnbSIkC799sYqrcyexnh92p6cQtpMbPCNK/jGPAR+APxFW3M7gy523EI5IxLHIjxkag6sCuPXI2xUPyVzevE4HnjTQizPEvizqC4w3YadQOdPl615v5p5RueGTPBKSFcZDKTolUdj8SPNT2PzBPafYKuOFH/ALd/4JVVK3RrPBohru0dHpSlXOYUpSgFKUoBSlKAUpSgFKUoBSlKAUpSgFKUoBSlKAUpSgFKUoBSlKAUpSgFKUoBSlKAUpSgFKUoBVK9r0GvhjL/ANbH/eq61W/aBDrsyP6a/wAah7muF1ki/wCTgEfBvENvMfxr1HXEU4XuNvOu3VEY0dXWZNen6/oUpSrHAavFOFxXMLQzoHjcYZT/ALPMEdwRuDuK8/c2cgmxuDHu0beKJz3ZfQ4+0vY/gds4Houq/wA8cHFxaMceKP6xT8veH4rn8QKq4pnV02d4pV4ZyPkDjz8OuBkn6PIQJV8h6OPivn6rnuQK72rZGR2riH5L+FdQ5HvC9oqN3iPT/Ae7+4gfhRKjXq0pe2vqWClKVY4BVY9ovGjbWEmg4kl+pT1BYHLfqrqPzx61Z653zhG17epCvZD0x+kcaz+AAH6pqGbYUnNXwjk0/K7xxxOy4WUMUPqEbSf34+YIPnVu9k14bS+6Z2juB0z8HXJQ/vZfmwrpHN/LiPYhEXHQAKD+iowR/V3+YFc4ThxUgrsQQQfQjcH8DVVCj0e+s0Gn/wB6HbqVqcJv+vCkn3l3HoexH4HNbdXPJarYUpShAqB57TVw6ceqj+8tT1RHNqZspR8B/eWhaHxI55zfb6ouNj709p/4FbnsN4YIorp8btIifgq5/i5rd5gtcpxT+lLbn9nT/wCFSHsxg0W0vxm/3Eq2lJWdkpe5a+X4Rca0uNXphtppR3jieQfqqT/srdrX4haiWKSM9nRkP6wI/wBtVOJVe55lh4SNamTxDUpcnuRkFviSRmvUKkY27eVcSfhBUkEYIOCPQjvV15T5p6SLDP7q7I/oPIN8B5H9vrVYxo9Hq28qTXgvNK+UcEAggg7gjsa+qseaVf2jcsrfWEi6cyRjqxHz1KDt8mGV/EHyqM9jVvo4cw/69z+0JV7qE5T4KbWF4yAB1WZcH7JwB+4VFb2brJ7pwfqTdKUqTAUpSgFKUoBSlKAUpSgFKUoBSlKAUpSgFKUoBSlKAUpSgFKUoBSlKAUpSgFKUoBSlKAUpSgFKUoBUNzYmbf9YVM1D81Ni3/WFEWh8SKWtuM10yubLKM10mpZrm8GnxfhguIjGzOgLIxKMVYhHViuV3AbTpON8E1TOGcNWXjHEIHMhiWCAqolkGkur6ipDZUnA3GDV/qscK5fnj4pdXb9Lp3CRxhVdtSiIEAnKANqz6jHxqDAjeL67fidgEWS4f6LOhAYDWV+jgM2ohF7sSRvvsDsKlIuc4n4e11JG8YDNA8R0lxIJDFoyDpJL4AJIG+SQM4zcR4PM/Ebe5UR9OGKWMguwYmUocgBCMDpjz31HtjeJj5Jmfh9xbSSJFJJcPdRyRktoYzdZchlXOlgB8Rvt5AVTh/FFkmaErhlXWGU6kYZwQGAADA91PrkZqauDo4dxDSSCtrJIpBIKsiPggjcEEjeonhhutRa7khyMqFhDaSSRlmL752wAMAZPfIxOQcPe6t7qCLTqlt3hyxIA6g052BJxnOPP1FWOqd6dzJwngbT8FtpYpporn6KkqzLK5JfphvrFYlZFJ7hgdicYO9b3LHOr3PDLS56LPLcHpFVGFDqXVnY79OPMbHO/cDua+Lbly9/J0diZIIVWFbdp42d3KBdLFFZUEbEDY5bGfhWXjXJ7i0tbezERjt3XVBOzCOZAjKVkKq2d2D4KkFgMiqnKfk/PwPD7y6jjy9o0kToXGnXGAfCw95SGUg488bGorlm6aOJLl4ZJZJGSFAg1ZeTGXcqMRoNyzHYAnzwKi+I8BnRL61kkhP0qV5lMSsMGWJIwGVjtjT2BOc5yO1T03Kt63DbeAtbdSKRGkizJ0Zo1GGSRtOohj48acdlIYZJk03jH5lh5f5gW7E40aWglMDjUGUkKrZVh7ykOO4BzkEVSeY4fosmkRs5aQIgUeTbgsfsqB3b4etWjlPgE9tLdNK0BSebrKIlYEfVxrghtgF0Y2zqznw+7Ub7UOByTQxPFoOiQdVJCQkib+FyoJxk9sEE4yKIY5NM1eS+bx0Lr6p2NuzZRWQ6igUtoYsFIKkHfB77ZqX4Tz31pLRXt5YlvYzJC7MpBIjEhUhSSvhyQTjOOwqh8IsZ4PpXihJmZnQDUoGuNUIbvgAA9s5+HarlYcr3AHCt4StimliJG8eYTFlfq9tjrwfl/SoxkTTsy818f6lvfxQxvILeJhK6vpIYxltMeN3ZVKsew3ABJyBJ8if/AEqx/wDxIP8AVJUJc8pXkct8LZ7cwXwZyJdYeKRo9BK6QRIrYHcrj443svLfDWtrO3gcqzQwpESucHQoXIz64qDMr3H4s8b4euWCtFcM6hiFcosYXWoOGxqOM/D0r85q5sb/ACq2S1lkaGNJS2qMKVYtg5LZHuEAYySewGTW9xfgdxJxK1uo+j07dZEZWdgzCUKDjCEKVKg9znceHvWlxvgs6zX1wBEUmt44VBkYEGMvgt4CAD1D2zjT552lEx5RAc28ZMvB766gDKJo4JVJOGQMqHy+0M42PftW9yf0rCMssTCa7nWFIVfwswTUWx7q4XUzPjJAHc4B0r/l+ZeDXFjmLqIkFuz6m04XSNQ8GSSAPDtjPc43krPgkt1DDNEY0uLWfqoCSY2ygV0ZguQGU+8FJB8jVnwav4ft+Cx2HM4kkuIWidZ7cKzRgg61cEq0bHSGU4I304IIOK0+Ac6Pdw9dbKdYTD1kdmi8ZB90DXkHzBbAOD5YJzcO4JMJ7i7lEQnliSFYkkYxqsesjMhQFizOSToGBgYOCS5Z4JNa8NS1fpNJFH0lKu2lttiSUyvyw1UMSm8V4/1zbTx2U4W8XweKMl36esALqyMqGGo43XPbc6dhxQSJMWidGgYo6bMchQ3h0e9kEYHfNWqz5SuY4eGR/UE2LAseo/jAjePw/V7HDlt/MY88j8l5GmkN+S6RPcuZIpEdmKHpqg1Aqv3Q2Qc5JHlkymaxyNbMgeXuc5I51h0MhaH6QEZgRjIBVhsY5PEMgbfE4qw8l88PdvdiZAhjuHijQMDsiReEE6dTFizZOPex5VT4eTLu0uIZZlt1VYWhbpayCWZWLBiBqZiCTqwQT9rvX7wawkglucmNo5ZmnXc6suFGG2woGnuNWc+VSXcde5deA8xW0HCmulikhhV5T0i2uQv1nUqMsdTvLnA1YywGcVJRcz6buO1uIzFJMjSQnWGV9G7rkYIkUEEjBGOxOK5xZ8PkPC3sZnVQXaRHjJJRjL1VI1Bez7EeYHcZ2vHDuGy3lxa3dyYR9GWQRiF2YO8iqpdtaIY8KGHT8XvZ1bDNTGUHHk1bj2lhI7mVrScRWs/QmfVH4fcywCsS2NYOB5eflV1qgXvI91JZ8RgzADezmZW1vhAwjGD9XuQIx89Xlje9wZ0rqADYGQDkA/AkDI+OBQqc85n4sLTiEr8SjnNlKiJBcRNJ04MDDiQREGORnbaQZbGkA7HFgXi62PC+upe8iiVpNaOHdo9THXqc+MhTljnyNZZrS9SW5KC3nimdSkcsjp0wIo0YErHIGVmUnRpHcnJzgYOC2Fvwjh6xXM0SIXbUzYSLVKzMUQMThRkgAnsMmgJeHjIeWJEXUJIjPrVgVVfDpz669Xhx30t2xvpcE5rF02Y48x9SSHWHBZWiLA9RAMpq05Xc5BGcZArU9nnAhbWxOpmDsREXHiW3Vn6CeukIxYat/Ge3YadjybL+UIrp0t4nj19SaGR9dwrKQFlj6aqNyrFizboMAZ8IEly3zDLPNeiZFRLecxKQ+cKscTeLYZJ1Fj5DtvjJw2PP0csluFjYx3ORHIrKxXbKmZBvGHHY74yA2k7Vm4Xy9NFcXuoxG3upOrsW6mWiSNlIxpA8GQ2Sd+w71pcqcA4haiO2lnt3tYMLG6owndF9xH+wgGwJGolRjYnNAZOIc/GM3gW0mf6FhpTqjA0lOpqXLb+DcKN/XG2drh/OQluIYmgljW5iaaB3K+IJoJ1KCWj2dSNW+++DtUfecp3LniuOji/QInjbKYhEOW8G+3iwPPb41nj5cufpHD5T0cWkLwyASNluoI1yng8hGDg9842xkgbkfNge4lijj19GZIJMONalwh16O5iGsDVnuG2wCasBFUrjHJs1xeJMUt0aOdZEukkdbgRrgmJkCaZAw1JkvgK3Y48V1NAUzkiL/LeJ5LHp3IRAXYhF6SHCAnCjLHtj9wqycZ4oYFQrE8rSSLEqoCcFvtOQDojABJY9viSAa/wng19bT3cqpauLmYTYM0gKYRVxkRHVsoPl+NfvHOX724tI0MkDzC4E00bFxBLHlvqSQC2jSV7ghiu4IYigM3+MC3lnfAKUaDqwvh8jUsYYFGQ5KkMO+D3BFRHKHOHQtOGQz28scc8MMEU5ZNDSdIaQQG1Lr0nSSN9th5SXA+VJ4hfrK8Gm6dnTpqw06okTBBOAF0+ROrv4e1Y+GcqTtDZ2910RFYmJkMbszStChVCwZFEQBw5AL5IxnHcCSu+aiGuBDC0wtcdYhgDkrrKRg++4QqSDpHiABJyBr8T58jjhtJoopZ0vHWOIppG7qWUEOwIOAe+wwckVjXl+6t7m6e1MLxXbCRhK7KYpNIVmUKjCUEAHSSm4xnfIwXfJMiQcOgtjGVspUlJkYqX0K6keFWwWLls+Xoc7ASjcyShbcNaSpLOXyjEaIhGCSZZY9SICANPfJYD1xEcZ59Y8Elv7aPDKHUK7DwMrmMt4chwGGQB7wx28pLmngdxPNavCYWjiZjLDNq0NkDQ40g6njYZVWGMnOVIBqGj5EuDwa5sJJIdchlMbqGC+OVpAXzkrkkAgatPq1AWbiXHugIVZCZp5OlHEGG5wWJLdgqopYnfbYAkgHBY81CR7mJonWe2AZ4sg6lcEq0bsQrKcEb4wQQQK0+Ncu3FwLS4zCt5ayGQDxGJg6lXj1Y1DK4+s07Ee75VmsOBzCW5upREJ540iWNZGMarGHxmQoGYszkk6BgYABxkgfPL/ADc95GJVs50heHrI7NH4yfsAa9QPoWwDg79idfgHMltDwm3njRooG0pFGz6my8mlVLOT3Y9ycAfAVIcrcJmteHxW79NpIYxEpV20tpGASSuVz5jBx8ahLbkWccHhsuskc9uySRSqCy6o5NalgQDg9iN8d9+1ATPC+bVledGQqYFEhZWDxupBOY2GMkYwVIBBx3zWXl3mM3ao4jxHJGJUdZA43x4W0+7IM7jcehO+MXCba/MUhu5LcSlCka26voVsHxs0mSxJxtgBQD72aj+WeUXgvXuTHBb64jHJHbyOySuWUiRlZEWNlwwAAYnWd9twLfSlKAUpSgFKUoBSlKAUpSgFVvn+fRZk/wBNf41ZKpPthm0cLZh5SR/3qhulZrgWrJFfyUhOL7jfzrtteVouNeJfmP416pqsJajs67F29P1/QpSlXPOFa3E70QwySHsiM/7ATWzXMvbRzeIYUtEPjlIeTHkinIB9NTAfgretRJ0rNsOJ5ZqKK6OL/Gr97NwXjll8iwQfqjJ/vfurhVnfvNIscSl5HYKqjuSew/8AWvSfLfBhaWsUAOSi+JvvMd2P4sSapGWo7+tgsca8sk6w3d0sUbSOcKilmPwAyazVzb21c0/R7eO2U4aZtT48kQ5/DU2B8QGq7dKzz8ON5ZqC8mhYcTuLidp4YzIytrIxkLnOkHt2xt8qn/y5xP8AN/8AR/8ANUl7OeCG2sI9YxJL9dJnuCwGF/VXSPmD61Z6Lg2y5YqTSSaRRvy5xP8AN/8AR/8ANWG74lxKVGR7fKsMHwfw8Xer/Shn3V/ajic3ESjFWyGUlSD3BGxB/GuicgccE9uUJ8UR0/qndT/Efq1z32yWBtrtZ1B0XA374EiAA/LUuk49QxqG9m3OPQ4jEGOEm+ob0yxGk/g+BnyDGs9dOmejLB3cGuPpf+z0HSlK1PHFRfND4tJT8B/eFSlQnOj4sJz6KP7y1KLQ+JEDx25wnEf6MkA/bord9nU+qCT4Sf7q1Wea7zTHxg/dntB+3o/8a2vY5xQSLcp5qUf+sGH+7Vr2OuUPdN/L8I6RSlfE/ut8j/CqHEfqOCMggj1FfVc/9ifFxNwwR58UEjJ+DeMH5eIj9WugVEXas0y4+3Nw9GfLoCCCAQdiD2qr8b5L1AtbHS3fQfdPyP2T+75VaqVJWM3F2jitzfNG7JICrqcMp7g/+/Pzqc5L5o0XKxsfBKdHyb7J/E+H8R6Vte2Tg6/RRdqAHhKq5+8jNpwfXDMCPTLetch4XxhjcQhfe6sePnrXFZOdOj2MWOOfFq+56ipSlaniiviWFWGGAYd8EZG3bvVcPMkhuY0XQ0cs8tsGCHwtHHOxOosOphoWUqFABJ8Xh32+XC9xw+E3DlnlhVmePVGfEoOxRsqfipHwxQE3SqZw+N0hjaOWUySXbxEyzSSLpjkuFUaWbyUDIGNWkZPmM0HNU8hjjRE6h+lB20kg/RZxD4U1qQHJ1Z1HRsPFnNCC20qu8f4g5s4JRqiZ57PUAwyokuIAylkOGGGKnBwQT3BrJdcSkWZ1jKktNHENeSqaoixOARvsDjIznuM5oST1KqK8xTsyaY1eYQ32FDMqO9tPDGPDkga85BOopnAJyc7LczvKVFuFZZGbpyadYKoqajgOuTrcrjIxoY79qEWWWlVX/GO6ZnCRRBorSO5MbPu7yfSVEavkIg1xKeoc7ZGN8rkh427tGjkdQThD9XJFgNDKwJQsdYypGzMpx5Muwks1KqkPMM0UEHV6cjzoyxtgoGmyvTjIyx8QLEkdgjGpnid5IHiiiKK8mo63UsoCAE+EMpYnIwNQ2yfLBAkqVV+EXUtzdRSuwVVtw/SRn063Z1Y5DhZV8IKl0OBuME5rJd3jieUB2wJ7dQM7ANjUPkfOgLJSqlHxuSOFnHjdYbmQa3bBMc2FBx5YwM4JA7Vuz8ZmRxCemZHmESyBG0KGjeTLrqycCNl2YZJXtmgLBSqgeZZS6hUV5RDeDCuQjPbz28QwrMFyxbOGOVOVDbkma4JxUypJrI1xPof6t48eFWGVkzjZhuCwPfPcACVpVMvOZLhrWcqURjatcxP0WGAMfZd9TbEYLKm43XyEvzRO8dtGQ+G+k2isyZXIa5gVx3JCsCQQSdjg5oCcpUBf8RlWSRYShZpI4l6mSqakJJwpBONm05Ge2RnIxW/FJkmkLMjRfShBp8RcakjwQc4UBj7mD4fFq8qAslKp0nOciwSzaUdfocl7EQrKGEYUgZZizqwceIqh27b7SdxxiWMtGxjMmpAhWNjnWHOkJqyzARtvqUY3OMEUBPUqvWvMUj2jv0yZl66gKpKloWkUZwSELFB4dRwTjJxmoy7ToWjSQ3cskklo8wDzlhIQIz1UySIgCwGIgqfWDw7LgC6Uqvz8alQtGxi6plEcZEbHVqjMmAmrdgFbcsowCdsYrRtua55RGqrGrlLxmLAkZs544dlVtteon3jp9WxuBbqVUp+ap4y6ssRb/I2TGoAC8naHS2TlymgtqGnVkeFcb5l5hmLNANHXSRo8iJiHCpC5ZE6g0qOsisWfZtt8igLPSqXFzk7RCcIAXtbKXBdmCm5ldDhR75XuAuGkwFG+nEha8Qum0LmMPI8uHeFlUIhAUrGWD7juGbuSQcYWgLJStPg18Z7aGVlCmSNJCoOQCygkA4GQM98CtygFc+9uU4XhJB7tNGo+e7fwU1YOYec1s5AhtryYlA+YLdpF3JGNQ2DbdviPWuQ+0vmG+4oUjj4feR28Z1gNbyF2bGNTYXC4BIABPckk7AUm9jo6de8Tfg5ssm9eyK8jf4qXv5nd/wDd5P5a6FZe0nj8YAazkl+L2UoP+j0j91Z4/Z5O7rH3qpra/PyO70rjLe1fjJXC8KbX6/Rrgj+rsf31oX3GOZL5dKwSwKdiEj6J/rSnWPwIrXUcCwPy19zoXPvtNg4ahQES3JHhiB934yEe6Ph3Pltkjzrf8Rlu7hpJC0ksr5O2SSdgFA/ABR5YAq/8I9gt7MdVzLHADudzJJk98gYXPx1Guq8o+zez4b4okLy4wZpN3/V2AQfogZ881m4ynydmPNi6dezuyu+yn2ZGzAurpR9IYeBO/SB7/rkbH0G3ma6XStfiN50YZJdDvoQvojXU7YGcIPNj2ArVJJUjgyZJZZapGaSQKCSQABkk9gB6159trn8u8wqSMwB8gHt0YskAg+TnuPLqGpjn7ny/voGt7bh17DE+zu0Emth5rhVwqnz3ORt2zmmcoLxHh12lxHY3LYBVkNvKAynuM6fCexB8iB3Gxzm7aR19PHRGUrVtbbnp+lVHlv2gm7mSJrC+t2YE65YCIhgE7ue2cYGRucVbq1OFprkUpX4xwKEFS9qvBBdcKnGPFEv0hDjsY8k4+aah+NeZNdd05u9pdxNayQ2nDOIBpFMZeW2caQwwSoTVlsdskYO++MHjf+Kl7+Z3f/d5P5a58it7HrdHk7cGpP8AyelfZ7zSOIWEUucyAdOUejrjPy1DDD4NVkrzVyPf8T4XMXisrp0cASRNbygNjOCCF8LDJwcHudjXceVOc/pzMptLu2ZVDHrxFVO+MKx94/gK1i7W5wZsajJuPBZKpPGeeLKeF4ZBdaXGDptpQdiDt4Nu1SXO95eRxJ9CVi5Y6iqBiAB6Ntuf4VzW74xzLnwLNj/sIf5as9lZbFiUlqbX3r9GXn7mOzayvjB9K6t08Lt1IJFQdNohsWUBfCudyck/hVT9lXOa2V+DM2IZV6TnyXJBVj8iMH0DE1u8dXmO8haC4imkifBZejEudLBhuqg9wD3quRezXif5lN+wf8azd8o6sMoaXjk+T1THIGAZSCCMgg5BB8wR3r5uPcb9E/wrknsl4Ff210BPHPFD038LE9PUSuPDnGe++K61c+436J/hWpw5cahKk7PNfsu54HDbvMuehKAkuBnTg+F8Dc6cnIHkx7nAr0rb3CyIrowZGAZWU5BB7EEbEH1rzfyf7IrniNmLlJYo1bIjD6vFpJBJKg6RkEefY/jLWNpx3geRHE0sGfdUGaLfckBMPH8T4R65rGFx5O3qFDK7i9zv1K47Zf4RKdp7N1YbHRID89mCkfLetbi3+ESdJFtagHGzyyZwf0EG/wDWFaa0cn9Pk9Cze3DjyQ8OMBP1lwyhV8wqMrMx+HhC/rVzD2S8ttecSjbH1VuRNIfiN0HzLgbegb0rJw/kninG7gzzh0VsapplKqF9I02LAAnAUBc5yQTmu8cq8qw8Ot1ggG3dmPvO3mzH1/gNqz06pWzq7ywYnji7b5JilKi+K3T9a3ijbSXdnfGM9ONTq94H7bRLtj3u9bHnpWbI4RCJBJ0o9YYuH0DUGIIJBxkEgkE+YJrNbWiRghFCgkthRgZPc7VG33MSoQEXqeOOPKke9KRpC/ewpEjeib79qxLzPlHcRN01lMAfUApYS9InfcIrZJbHYHGTtUWTpZKpYxgABEADGQAKMBmLEsPRiWYk+ZJ9awz8EgddLwxMupn0lFI1OWLnGO7Fmz66jnvWgeZjoGIJDIQ7LGPNUYKGzjChyQVLadjk6QDjb4/LKsB+j46uVwuRlgGBcJq8Osxh9OrbOM7UsaXwblxaJIhjdFdGGlkZQVI9CDsR8KxW/C4o1CpEiqG1gBQAGOfF+lud+9RnDeNakUIXnZlExLBUZY5HIQMMDxYDDGBnptnBwDlXmRDIFA8J6viJx4YTh30nfQHIXPmTntglY0skIuHxqwZY0VhrwQoBHUYO+CPvuAzepAJr4k4RCyLGYoyinKroGFO+6jGx3Pb1PrUTw3jrhIkZZJJnRZnUgAxrM7aVYqNOVAZfLPTOTkjO7zBdOqRpE2iSWZI1OAds6pMAgjPRSQj4gUsaXdG4OHRb/Vp4kETeAbourCHbdBqbC9hqPrXxb8Ihj9yKNcNr2Qe9p06v0tPhz6bdqjoOaFeVowh2Mo1lgFPQ0hz64DsFJ8j67407LmRlj6kwbWY45njyNMQldhGinSC8re7p9V8tQ1LJ0MmDwSPWjAaVR2lCKAFLsGBc7Zzhm88ZOe9bN3YxygLKiuAcgMAcHBGRnscEj5E1Ezcz6Rcv0ZDHb68uCMOyKh0xjuxJYr2xqQjNY4OcUJfWjRrGsru5IKgQFA/u5zgsV+asBnBwsjQycjtUU5VVBChBgAeEdht5DJwK/Gs0JJKKSSGJ0jJK+6T8R5HyqFuuZnCyBIcyK8MQUuD45iPC+nODGrK7AZGk7E96zNx/ErJpYkzLbRrthn6fVYhvuqhJJ/oMACcArGhkieGxYI6aYIZSNIxhjlh8idyPM1+3PD45ARJGjBipIZQclSCpOfNSAQfIgYqEu+c1SNWWF3zFLNhcdoWVcA+essNH3qmOKSssLFDpcjSh22dsKuc5HvEUsaWj8fg8BUIYYioRogpRcaH06kxjGltK5XscD0rLa2SRAiNFQE5IUAZOwycdzgDf4VVrTm5pUtX1hI+g1zcuV8o411qNsDTI6hj6hlG6tiSl5p0iTMTZQwppDAtrmYAIQOzqGVmHbDAgmlol45LYkIeBW6KVWCJVKGMqI1wUOAVxj3cADT22rPJYxtEYmRWjK6CjAFSPQg7EfCoiTm1FiaQoRpEzsCdgkDlWYt28RHhH2s7bAmsz8wYlWIREudGpdQyNYY5x5oulgWOBkYGTtSyNDN634XFGoVI0VQ2sAKANX3v0vj3r9/JkXU6nTTqDfXpGrJBGc984JGfQn1qLl5pAhkmWJ3jVNaEd5MnChMjxF9tOM9xnBOKx23OKNrJjdUjWZmbY/wCZkEZAA3JZtQGNiUbGe5WhofoSS8BtwCBBFhkaMjprujY1IdvcOBle21Z7jh8cmdaI2cE5UH3clf2EnHpmo2XmMpp1QuC8phUZG4EZcuc40qNLKScbjIyCCXDOPtPLGqx6VNulw+onWvVJ6a4xjfRJnfIwNqWND5JW2tUjXTGqooydKgAbnJ2G253rVg4Dbpr0QRL1Bh8RqNQJY4bA3GWY4PmxPmawXfMCpJ01XWeqkB8QHjcBsKD7xWM9Ru3h7ZOQNWHnBCWzG4RRMS+M56EgjOkDc6mPh9cbZ3wsaGTE/Do3zrjRskMcqO4GAfmBtmviHhUKABIo1ADqNKAYEjBnAwNg7AMw8yATWlwm/ea4nyQI49EWgEHEmC75IG5CvEMAkAht60bnmJobm41spjEIeFSQN4y/WYnGQi5TJOcaTjcgFZOh3RKcT5fhuE0ugGWhJIVcsIJBIiNkHKagfD6M2MZzWUcEg0BOjHpUlgugYBbJY9u7EnPrk5qFt+PSwwarjLyRWn0qdVCjxPkhFAHqkir3zjc53rbXmEv4QjRt9IS3GSMsSiyMV9dKFgR5aG8xSxoZn4hy3DLEY9CoCI18KJusTalQhlKtGCW8JG2o4wd6+uEcAjttWgDdi48CqEyqghAgAUHSCfMkkk1qQc2qzOBFIVQTnUozn6O4RtIAy2WJA9SNs743eEcW6+shMKpADhsq2VDeAj3gNQBIyM5GTg0shwa5N6GFUUKihVUBVUDAAHYADsAPKvulKkqKUpQClKUApSlAKUpQClKUApSlAKUpQClKUApSlAKUpQClKUApSlAK/CK/aUBitbRIkCRoqIuyqqgKPkBsKy0pQGtdcMil/wA5FG/6SA/xFfFrweCL/NwxJ+hGq/wFblKE2xSlKECtW54XFI2qSNGbSUyygnScZXf7JIGR54FbVKA024PAXDmGMuCpDaBkFfd3x5eXpWO/4MkqImAERtWjSNBxnGofBiGGMYZVPlUhShNs0Y+DRAR6lEjRghHkGpxkgnDNv3A/qj0rPc2SSFS6KxU5UkbqSCCVPkcEjI8iR51npQWzVHC4gyMIowyLoQ6BlVHYLtsB6CsX5At/F9RF4g6t9Wu4kOXB23DHcjz8636UFs1fyZFqV+lHqQBVbQMqB2AONgPIeVZJbRGZWZVLISUJG6kjBx6ZBI+VZqUFsjb3gEUo0lFAwyNhFyUk3dMkZAc7nGM1tvZRlw5RSwxhiBnbON/hqbHpk+tZ6UFs1/oEejR0006upp0jGrXr1Y+9r8WfXfvXw3CITkGKM6laM5Qbq5JZTturEkkeZrbpQWzSj4LAvaGIeISbIvvKNIbt7wXYH0rIeGRb/VpuxkPhG7EYLH+kRtn02rZpQWzWl4ZEwIaNGBCqQVBGEOVGPQHcDyrLLbq2NQB0kMM+RHYj4islKCzUbhEJyDFGQUMRGkYKHuhH3T93tSDhEMZykUanUHyqAeIDSDsO4XbPpW3SgtmhJy/bMoVoISFVlAMakAMcsBt2J3I86xpwFRN1dTag2rY4JGkgI2NmjGSQpGx371J0qKGpmnFweBQQsMagsJCAgA1BtQbt3D+IHyO9DweEhgYYyGTpN4Bum50Hbdcs23bc1uUqRbNUcLi06emmkBlxpGMP7w+TY39a+4bGNDqREU6QmQoB0r7o28hnYVnpQWzTbg8Jk6hhjMmoPrKDVqC6Q2cZ1Bds+m1H4PARgwxkFOkQUHufd7e78O1blKC2YLWxjiz00RNRydKgZOAMnHc4AHyArE3B4ShQxRlGDAqVGCHOpgR5hm3PqdzW5Sgtms3DYiSxjQkhQSVGSEOVBPmFO49DX4OFxAg9KPIcyg6Rs7Agv294gkau+9bVKC2aF1wWN1wFCHToDKo1BdQYpnHuMRgjz+B3r74bw1YFYKThm1YydK7KMICToXw50jbJJ863KUFvgUpShB//2Q=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data:image/jpeg;base64,/9j/4AAQSkZJRgABAQAAAQABAAD/2wCEAAkGBhQREBUUEhQVFRUWFx0UGBcYFh4fGxweGxwYIB8gGh8YISggGRwjHBoaIS8gIywpLywsHSAzNTQqNSYuLCoBCQoKDgwOGg8PGiwkHyUpLzQpLiwsKSksLCwsLCksLSksLCwsLCksKSksLCwsLCwsLCwsLCwsLCksLCwsLCksLP/AABEIAF0CHQMBIgACEQEDEQH/xAAcAAEAAgMBAQEAAAAAAAAAAAAABQYDBAcIAgH/xABQEAACAQMCBAMEBQgECggHAAABAgMABBESIQUGEzEiQVEHMmFxFCNCUoEVVHKCkaGx0mKSk7IIFiQzo7PBwtHiF2NzlMPT4fAYNDVTdIOi/8QAGQEBAAMBAQAAAAAAAAAAAAAAAAECAwQF/8QALREAAgIBAwMBCAEFAAAAAAAAAAECEQMSITEEE0FRIiMycYGRscFhFFKh0fD/2gAMAwEAAhEDEQA/AOn8xc/WdhII7mR0YoJNoZGGklhklFIG6naoYe27hP5y39hL/JV7rj3t75ThEEd5HGqy9URyMoxqVlbBbHcgqAD3wflUN0rNMcVOSiWb/pu4T+ct/YS/yU/6buE/nLf2Ev8AJXmxbfJxXofh/sF4bGPrBNMfV5Sv+qC1SMtXB0ZsCxVq8m6PbZwn85Yf/om/krftPapwuTGm9hGfvkp/rAK0m9ivCSP/AJU/28389QPG/wDB7tXBNrNLC3kG+sT9+G/HUflVtzBKD8nTLDisM66oZY5V9Y3DD9qk1tV5R5i5JvOFSqZVKHPgniY6ScfZcYKnvscH4Yq08ne2m6tSqXZN1D2yf86o27Mff+T7n7wqvcXDN/6SbWqG6PQtK0uD8Ziu4VmgcPG4yCP3gjuCPMGt2tDkarZilKUIFKUoCo8+e0eHhTW6yKXMz4bDY0RgjU52OrGRhds777VbQc9q8te0vj/0/iU0qnMa/UxemhM7j1DMWb9au4+yHmL6XwyMMcyQfUP6nTjQd++UK5PmQaoppujpydPKEFJl1pSlXOYUpSgILmnmNrbpRwRCa4nYrHGXCqAoy8kjHOmNBjOASSVHnVRk5p4oIRObrgCws2hZDNNoLb+EPnBbY7D0NTvPfBJJTFNHEbhVjmtpoVcK7RXCqGMbMQA6lFOCRkFvPFRHD+TJDaXBNpZwmadZYra5QSRRKkaR5YR4AlYKzHSftbnvUF1wQXGvahf20DSi64HPpx9XBLI8hywHhXWM4zk/AGqz/wDENxD/AOzaf2cn/m1L+0Dk6aHh80jw8IQIYwxtrZkmGZExpYsdOcjOe6k+tVj2S8jpxG9PXGYIV6jr21EnCqcb4O5PwXHnVG3dHTjhFwc2uDqPsj9o1xxVrkXCQr0RGV6SsPf6mc6mb7o9K6PWvZWEcKBIY0jQbBUUKB8gNq2K0ORu3sCaofMftp4fZsUDtcODgrAAwHzdiF/YSaontk9ozzSvY2zFYUOiZgd5G80yPsL2I8znyG8p7NfYvD0kub9NbONSQHZVB7GQd2Yj7J2GdwT2pqt0jfs6Y65+eD5b/CSi14FlJo9TMur+rpx//VT/AAX278OnIWQy25O2ZU8P9aMtgfFsVdIuW7VU0LbQKnbSIkC799sYqrcyexnh92p6cQtpMbPCNK/jGPAR+APxFW3M7gy523EI5IxLHIjxkag6sCuPXI2xUPyVzevE4HnjTQizPEvizqC4w3YadQOdPl615v5p5RueGTPBKSFcZDKTolUdj8SPNT2PzBPafYKuOFH/ALd/4JVVK3RrPBohru0dHpSlXOYUpSgFKUoBSlKAUpSgFKUoBSlKAUpSgFKUoBSlKAUpSgFKUoBSlKAUpSgFKUoBSlKAUpSgFKUoBVK9r0GvhjL/ANbH/eq61W/aBDrsyP6a/wAah7muF1ki/wCTgEfBvENvMfxr1HXEU4XuNvOu3VEY0dXWZNen6/oUpSrHAavFOFxXMLQzoHjcYZT/ALPMEdwRuDuK8/c2cgmxuDHu0beKJz3ZfQ4+0vY/gds4Houq/wA8cHFxaMceKP6xT8veH4rn8QKq4pnV02d4pV4ZyPkDjz8OuBkn6PIQJV8h6OPivn6rnuQK72rZGR2riH5L+FdQ5HvC9oqN3iPT/Ae7+4gfhRKjXq0pe2vqWClKVY4BVY9ovGjbWEmg4kl+pT1BYHLfqrqPzx61Z653zhG17epCvZD0x+kcaz+AAH6pqGbYUnNXwjk0/K7xxxOy4WUMUPqEbSf34+YIPnVu9k14bS+6Z2juB0z8HXJQ/vZfmwrpHN/LiPYhEXHQAKD+iowR/V3+YFc4ThxUgrsQQQfQjcH8DVVCj0e+s0Gn/wB6HbqVqcJv+vCkn3l3HoexH4HNbdXPJarYUpShAqB57TVw6ceqj+8tT1RHNqZspR8B/eWhaHxI55zfb6ouNj709p/4FbnsN4YIorp8btIifgq5/i5rd5gtcpxT+lLbn9nT/wCFSHsxg0W0vxm/3Eq2lJWdkpe5a+X4Rca0uNXphtppR3jieQfqqT/srdrX4haiWKSM9nRkP6wI/wBtVOJVe55lh4SNamTxDUpcnuRkFviSRmvUKkY27eVcSfhBUkEYIOCPQjvV15T5p6SLDP7q7I/oPIN8B5H9vrVYxo9Hq28qTXgvNK+UcEAggg7gjsa+qseaVf2jcsrfWEi6cyRjqxHz1KDt8mGV/EHyqM9jVvo4cw/69z+0JV7qE5T4KbWF4yAB1WZcH7JwB+4VFb2brJ7pwfqTdKUqTAUpSgFKUoBSlKAUpSgFKUoBSlKAUpSgFKUoBSlKAUpSgFKUoBSlKAUpSgFKUoBSlKAUpSgFKUoBUNzYmbf9YVM1D81Ni3/WFEWh8SKWtuM10yubLKM10mpZrm8GnxfhguIjGzOgLIxKMVYhHViuV3AbTpON8E1TOGcNWXjHEIHMhiWCAqolkGkur6ipDZUnA3GDV/qscK5fnj4pdXb9Lp3CRxhVdtSiIEAnKANqz6jHxqDAjeL67fidgEWS4f6LOhAYDWV+jgM2ohF7sSRvvsDsKlIuc4n4e11JG8YDNA8R0lxIJDFoyDpJL4AJIG+SQM4zcR4PM/Ebe5UR9OGKWMguwYmUocgBCMDpjz31HtjeJj5Jmfh9xbSSJFJJcPdRyRktoYzdZchlXOlgB8Rvt5AVTh/FFkmaErhlXWGU6kYZwQGAADA91PrkZqauDo4dxDSSCtrJIpBIKsiPggjcEEjeonhhutRa7khyMqFhDaSSRlmL752wAMAZPfIxOQcPe6t7qCLTqlt3hyxIA6g052BJxnOPP1FWOqd6dzJwngbT8FtpYpporn6KkqzLK5JfphvrFYlZFJ7hgdicYO9b3LHOr3PDLS56LPLcHpFVGFDqXVnY79OPMbHO/cDua+Lbly9/J0diZIIVWFbdp42d3KBdLFFZUEbEDY5bGfhWXjXJ7i0tbezERjt3XVBOzCOZAjKVkKq2d2D4KkFgMiqnKfk/PwPD7y6jjy9o0kToXGnXGAfCw95SGUg488bGorlm6aOJLl4ZJZJGSFAg1ZeTGXcqMRoNyzHYAnzwKi+I8BnRL61kkhP0qV5lMSsMGWJIwGVjtjT2BOc5yO1T03Kt63DbeAtbdSKRGkizJ0Zo1GGSRtOohj48acdlIYZJk03jH5lh5f5gW7E40aWglMDjUGUkKrZVh7ykOO4BzkEVSeY4fosmkRs5aQIgUeTbgsfsqB3b4etWjlPgE9tLdNK0BSebrKIlYEfVxrghtgF0Y2zqznw+7Ub7UOByTQxPFoOiQdVJCQkib+FyoJxk9sEE4yKIY5NM1eS+bx0Lr6p2NuzZRWQ6igUtoYsFIKkHfB77ZqX4Tz31pLRXt5YlvYzJC7MpBIjEhUhSSvhyQTjOOwqh8IsZ4PpXihJmZnQDUoGuNUIbvgAA9s5+HarlYcr3AHCt4StimliJG8eYTFlfq9tjrwfl/SoxkTTsy818f6lvfxQxvILeJhK6vpIYxltMeN3ZVKsew3ABJyBJ8if/AEqx/wDxIP8AVJUJc8pXkct8LZ7cwXwZyJdYeKRo9BK6QRIrYHcrj443svLfDWtrO3gcqzQwpESucHQoXIz64qDMr3H4s8b4euWCtFcM6hiFcosYXWoOGxqOM/D0r85q5sb/ACq2S1lkaGNJS2qMKVYtg5LZHuEAYySewGTW9xfgdxJxK1uo+j07dZEZWdgzCUKDjCEKVKg9znceHvWlxvgs6zX1wBEUmt44VBkYEGMvgt4CAD1D2zjT552lEx5RAc28ZMvB766gDKJo4JVJOGQMqHy+0M42PftW9yf0rCMssTCa7nWFIVfwswTUWx7q4XUzPjJAHc4B0r/l+ZeDXFjmLqIkFuz6m04XSNQ8GSSAPDtjPc43krPgkt1DDNEY0uLWfqoCSY2ygV0ZguQGU+8FJB8jVnwav4ft+Cx2HM4kkuIWidZ7cKzRgg61cEq0bHSGU4I304IIOK0+Ac6Pdw9dbKdYTD1kdmi8ZB90DXkHzBbAOD5YJzcO4JMJ7i7lEQnliSFYkkYxqsesjMhQFizOSToGBgYOCS5Z4JNa8NS1fpNJFH0lKu2lttiSUyvyw1UMSm8V4/1zbTx2U4W8XweKMl36esALqyMqGGo43XPbc6dhxQSJMWidGgYo6bMchQ3h0e9kEYHfNWqz5SuY4eGR/UE2LAseo/jAjePw/V7HDlt/MY88j8l5GmkN+S6RPcuZIpEdmKHpqg1Aqv3Q2Qc5JHlkymaxyNbMgeXuc5I51h0MhaH6QEZgRjIBVhsY5PEMgbfE4qw8l88PdvdiZAhjuHijQMDsiReEE6dTFizZOPex5VT4eTLu0uIZZlt1VYWhbpayCWZWLBiBqZiCTqwQT9rvX7wawkglucmNo5ZmnXc6suFGG2woGnuNWc+VSXcde5deA8xW0HCmulikhhV5T0i2uQv1nUqMsdTvLnA1YywGcVJRcz6buO1uIzFJMjSQnWGV9G7rkYIkUEEjBGOxOK5xZ8PkPC3sZnVQXaRHjJJRjL1VI1Bez7EeYHcZ2vHDuGy3lxa3dyYR9GWQRiF2YO8iqpdtaIY8KGHT8XvZ1bDNTGUHHk1bj2lhI7mVrScRWs/QmfVH4fcywCsS2NYOB5eflV1qgXvI91JZ8RgzADezmZW1vhAwjGD9XuQIx89Xlje9wZ0rqADYGQDkA/AkDI+OBQqc85n4sLTiEr8SjnNlKiJBcRNJ04MDDiQREGORnbaQZbGkA7HFgXi62PC+upe8iiVpNaOHdo9THXqc+MhTljnyNZZrS9SW5KC3nimdSkcsjp0wIo0YErHIGVmUnRpHcnJzgYOC2Fvwjh6xXM0SIXbUzYSLVKzMUQMThRkgAnsMmgJeHjIeWJEXUJIjPrVgVVfDpz669Xhx30t2xvpcE5rF02Y48x9SSHWHBZWiLA9RAMpq05Xc5BGcZArU9nnAhbWxOpmDsREXHiW3Vn6CeukIxYat/Ge3YadjybL+UIrp0t4nj19SaGR9dwrKQFlj6aqNyrFizboMAZ8IEly3zDLPNeiZFRLecxKQ+cKscTeLYZJ1Fj5DtvjJw2PP0csluFjYx3ORHIrKxXbKmZBvGHHY74yA2k7Vm4Xy9NFcXuoxG3upOrsW6mWiSNlIxpA8GQ2Sd+w71pcqcA4haiO2lnt3tYMLG6owndF9xH+wgGwJGolRjYnNAZOIc/GM3gW0mf6FhpTqjA0lOpqXLb+DcKN/XG2drh/OQluIYmgljW5iaaB3K+IJoJ1KCWj2dSNW+++DtUfecp3LniuOji/QInjbKYhEOW8G+3iwPPb41nj5cufpHD5T0cWkLwyASNluoI1yng8hGDg9842xkgbkfNge4lijj19GZIJMONalwh16O5iGsDVnuG2wCasBFUrjHJs1xeJMUt0aOdZEukkdbgRrgmJkCaZAw1JkvgK3Y48V1NAUzkiL/LeJ5LHp3IRAXYhF6SHCAnCjLHtj9wqycZ4oYFQrE8rSSLEqoCcFvtOQDojABJY9viSAa/wng19bT3cqpauLmYTYM0gKYRVxkRHVsoPl+NfvHOX724tI0MkDzC4E00bFxBLHlvqSQC2jSV7ghiu4IYigM3+MC3lnfAKUaDqwvh8jUsYYFGQ5KkMO+D3BFRHKHOHQtOGQz28scc8MMEU5ZNDSdIaQQG1Lr0nSSN9th5SXA+VJ4hfrK8Gm6dnTpqw06okTBBOAF0+ROrv4e1Y+GcqTtDZ2910RFYmJkMbszStChVCwZFEQBw5AL5IxnHcCSu+aiGuBDC0wtcdYhgDkrrKRg++4QqSDpHiABJyBr8T58jjhtJoopZ0vHWOIppG7qWUEOwIOAe+wwckVjXl+6t7m6e1MLxXbCRhK7KYpNIVmUKjCUEAHSSm4xnfIwXfJMiQcOgtjGVspUlJkYqX0K6keFWwWLls+Xoc7ASjcyShbcNaSpLOXyjEaIhGCSZZY9SICANPfJYD1xEcZ59Y8Elv7aPDKHUK7DwMrmMt4chwGGQB7wx28pLmngdxPNavCYWjiZjLDNq0NkDQ40g6njYZVWGMnOVIBqGj5EuDwa5sJJIdchlMbqGC+OVpAXzkrkkAgatPq1AWbiXHugIVZCZp5OlHEGG5wWJLdgqopYnfbYAkgHBY81CR7mJonWe2AZ4sg6lcEq0bsQrKcEb4wQQQK0+Ncu3FwLS4zCt5ayGQDxGJg6lXj1Y1DK4+s07Ee75VmsOBzCW5upREJ540iWNZGMarGHxmQoGYszkk6BgYABxkgfPL/ADc95GJVs50heHrI7NH4yfsAa9QPoWwDg79idfgHMltDwm3njRooG0pFGz6my8mlVLOT3Y9ycAfAVIcrcJmteHxW79NpIYxEpV20tpGASSuVz5jBx8ahLbkWccHhsuskc9uySRSqCy6o5NalgQDg9iN8d9+1ATPC+bVledGQqYFEhZWDxupBOY2GMkYwVIBBx3zWXl3mM3ao4jxHJGJUdZA43x4W0+7IM7jcehO+MXCba/MUhu5LcSlCka26voVsHxs0mSxJxtgBQD72aj+WeUXgvXuTHBb64jHJHbyOySuWUiRlZEWNlwwAAYnWd9twLfSlKAUpSgFKUoBSlKAUpSgFVvn+fRZk/wBNf41ZKpPthm0cLZh5SR/3qhulZrgWrJFfyUhOL7jfzrtteVouNeJfmP416pqsJajs67F29P1/QpSlXPOFa3E70QwySHsiM/7ATWzXMvbRzeIYUtEPjlIeTHkinIB9NTAfgretRJ0rNsOJ5ZqKK6OL/Gr97NwXjll8iwQfqjJ/vfurhVnfvNIscSl5HYKqjuSew/8AWvSfLfBhaWsUAOSi+JvvMd2P4sSapGWo7+tgsca8sk6w3d0sUbSOcKilmPwAyazVzb21c0/R7eO2U4aZtT48kQ5/DU2B8QGq7dKzz8ON5ZqC8mhYcTuLidp4YzIytrIxkLnOkHt2xt8qn/y5xP8AN/8AR/8ANUl7OeCG2sI9YxJL9dJnuCwGF/VXSPmD61Z6Lg2y5YqTSSaRRvy5xP8AN/8AR/8ANWG74lxKVGR7fKsMHwfw8Xer/Shn3V/ajic3ESjFWyGUlSD3BGxB/GuicgccE9uUJ8UR0/qndT/Efq1z32yWBtrtZ1B0XA374EiAA/LUuk49QxqG9m3OPQ4jEGOEm+ob0yxGk/g+BnyDGs9dOmejLB3cGuPpf+z0HSlK1PHFRfND4tJT8B/eFSlQnOj4sJz6KP7y1KLQ+JEDx25wnEf6MkA/bord9nU+qCT4Sf7q1Wea7zTHxg/dntB+3o/8a2vY5xQSLcp5qUf+sGH+7Vr2OuUPdN/L8I6RSlfE/ut8j/CqHEfqOCMggj1FfVc/9ifFxNwwR58UEjJ+DeMH5eIj9WugVEXas0y4+3Nw9GfLoCCCAQdiD2qr8b5L1AtbHS3fQfdPyP2T+75VaqVJWM3F2jitzfNG7JICrqcMp7g/+/Pzqc5L5o0XKxsfBKdHyb7J/E+H8R6Vte2Tg6/RRdqAHhKq5+8jNpwfXDMCPTLetch4XxhjcQhfe6sePnrXFZOdOj2MWOOfFq+56ipSlaniiviWFWGGAYd8EZG3bvVcPMkhuY0XQ0cs8tsGCHwtHHOxOosOphoWUqFABJ8Xh32+XC9xw+E3DlnlhVmePVGfEoOxRsqfipHwxQE3SqZw+N0hjaOWUySXbxEyzSSLpjkuFUaWbyUDIGNWkZPmM0HNU8hjjRE6h+lB20kg/RZxD4U1qQHJ1Z1HRsPFnNCC20qu8f4g5s4JRqiZ57PUAwyokuIAylkOGGGKnBwQT3BrJdcSkWZ1jKktNHENeSqaoixOARvsDjIznuM5oST1KqK8xTsyaY1eYQ32FDMqO9tPDGPDkga85BOopnAJyc7LczvKVFuFZZGbpyadYKoqajgOuTrcrjIxoY79qEWWWlVX/GO6ZnCRRBorSO5MbPu7yfSVEavkIg1xKeoc7ZGN8rkh427tGjkdQThD9XJFgNDKwJQsdYypGzMpx5Muwks1KqkPMM0UEHV6cjzoyxtgoGmyvTjIyx8QLEkdgjGpnid5IHiiiKK8mo63UsoCAE+EMpYnIwNQ2yfLBAkqVV+EXUtzdRSuwVVtw/SRn063Z1Y5DhZV8IKl0OBuME5rJd3jieUB2wJ7dQM7ANjUPkfOgLJSqlHxuSOFnHjdYbmQa3bBMc2FBx5YwM4JA7Vuz8ZmRxCemZHmESyBG0KGjeTLrqycCNl2YZJXtmgLBSqgeZZS6hUV5RDeDCuQjPbz28QwrMFyxbOGOVOVDbkma4JxUypJrI1xPof6t48eFWGVkzjZhuCwPfPcACVpVMvOZLhrWcqURjatcxP0WGAMfZd9TbEYLKm43XyEvzRO8dtGQ+G+k2isyZXIa5gVx3JCsCQQSdjg5oCcpUBf8RlWSRYShZpI4l6mSqakJJwpBONm05Ge2RnIxW/FJkmkLMjRfShBp8RcakjwQc4UBj7mD4fFq8qAslKp0nOciwSzaUdfocl7EQrKGEYUgZZizqwceIqh27b7SdxxiWMtGxjMmpAhWNjnWHOkJqyzARtvqUY3OMEUBPUqvWvMUj2jv0yZl66gKpKloWkUZwSELFB4dRwTjJxmoy7ToWjSQ3cskklo8wDzlhIQIz1UySIgCwGIgqfWDw7LgC6Uqvz8alQtGxi6plEcZEbHVqjMmAmrdgFbcsowCdsYrRtua55RGqrGrlLxmLAkZs544dlVtteon3jp9WxuBbqVUp+ap4y6ssRb/I2TGoAC8naHS2TlymgtqGnVkeFcb5l5hmLNANHXSRo8iJiHCpC5ZE6g0qOsisWfZtt8igLPSqXFzk7RCcIAXtbKXBdmCm5ldDhR75XuAuGkwFG+nEha8Qum0LmMPI8uHeFlUIhAUrGWD7juGbuSQcYWgLJStPg18Z7aGVlCmSNJCoOQCygkA4GQM98CtygFc+9uU4XhJB7tNGo+e7fwU1YOYec1s5AhtryYlA+YLdpF3JGNQ2DbdviPWuQ+0vmG+4oUjj4feR28Z1gNbyF2bGNTYXC4BIABPckk7AUm9jo6de8Tfg5ssm9eyK8jf4qXv5nd/wDd5P5a6FZe0nj8YAazkl+L2UoP+j0j91Z4/Z5O7rH3qpra/PyO70rjLe1fjJXC8KbX6/Rrgj+rsf31oX3GOZL5dKwSwKdiEj6J/rSnWPwIrXUcCwPy19zoXPvtNg4ahQES3JHhiB934yEe6Ph3Pltkjzrf8Rlu7hpJC0ksr5O2SSdgFA/ABR5YAq/8I9gt7MdVzLHADudzJJk98gYXPx1Guq8o+zez4b4okLy4wZpN3/V2AQfogZ881m4ynydmPNi6dezuyu+yn2ZGzAurpR9IYeBO/SB7/rkbH0G3ma6XStfiN50YZJdDvoQvojXU7YGcIPNj2ArVJJUjgyZJZZapGaSQKCSQABkk9gB6159trn8u8wqSMwB8gHt0YskAg+TnuPLqGpjn7ny/voGt7bh17DE+zu0Emth5rhVwqnz3ORt2zmmcoLxHh12lxHY3LYBVkNvKAynuM6fCexB8iB3Gxzm7aR19PHRGUrVtbbnp+lVHlv2gm7mSJrC+t2YE65YCIhgE7ue2cYGRucVbq1OFprkUpX4xwKEFS9qvBBdcKnGPFEv0hDjsY8k4+aah+NeZNdd05u9pdxNayQ2nDOIBpFMZeW2caQwwSoTVlsdskYO++MHjf+Kl7+Z3f/d5P5a58it7HrdHk7cGpP8AyelfZ7zSOIWEUucyAdOUejrjPy1DDD4NVkrzVyPf8T4XMXisrp0cASRNbygNjOCCF8LDJwcHudjXceVOc/pzMptLu2ZVDHrxFVO+MKx94/gK1i7W5wZsajJuPBZKpPGeeLKeF4ZBdaXGDptpQdiDt4Nu1SXO95eRxJ9CVi5Y6iqBiAB6Ntuf4VzW74xzLnwLNj/sIf5as9lZbFiUlqbX3r9GXn7mOzayvjB9K6t08Lt1IJFQdNohsWUBfCudyck/hVT9lXOa2V+DM2IZV6TnyXJBVj8iMH0DE1u8dXmO8haC4imkifBZejEudLBhuqg9wD3quRezXif5lN+wf8azd8o6sMoaXjk+T1THIGAZSCCMgg5BB8wR3r5uPcb9E/wrknsl4Ff210BPHPFD038LE9PUSuPDnGe++K61c+436J/hWpw5cahKk7PNfsu54HDbvMuehKAkuBnTg+F8Dc6cnIHkx7nAr0rb3CyIrowZGAZWU5BB7EEbEH1rzfyf7IrniNmLlJYo1bIjD6vFpJBJKg6RkEefY/jLWNpx3geRHE0sGfdUGaLfckBMPH8T4R65rGFx5O3qFDK7i9zv1K47Zf4RKdp7N1YbHRID89mCkfLetbi3+ESdJFtagHGzyyZwf0EG/wDWFaa0cn9Pk9Cze3DjyQ8OMBP1lwyhV8wqMrMx+HhC/rVzD2S8ttecSjbH1VuRNIfiN0HzLgbegb0rJw/kninG7gzzh0VsapplKqF9I02LAAnAUBc5yQTmu8cq8qw8Ot1ggG3dmPvO3mzH1/gNqz06pWzq7ywYnji7b5JilKi+K3T9a3ijbSXdnfGM9ONTq94H7bRLtj3u9bHnpWbI4RCJBJ0o9YYuH0DUGIIJBxkEgkE+YJrNbWiRghFCgkthRgZPc7VG33MSoQEXqeOOPKke9KRpC/ewpEjeib79qxLzPlHcRN01lMAfUApYS9InfcIrZJbHYHGTtUWTpZKpYxgABEADGQAKMBmLEsPRiWYk+ZJ9awz8EgddLwxMupn0lFI1OWLnGO7Fmz66jnvWgeZjoGIJDIQ7LGPNUYKGzjChyQVLadjk6QDjb4/LKsB+j46uVwuRlgGBcJq8Osxh9OrbOM7UsaXwblxaJIhjdFdGGlkZQVI9CDsR8KxW/C4o1CpEiqG1gBQAGOfF+lud+9RnDeNakUIXnZlExLBUZY5HIQMMDxYDDGBnptnBwDlXmRDIFA8J6viJx4YTh30nfQHIXPmTntglY0skIuHxqwZY0VhrwQoBHUYO+CPvuAzepAJr4k4RCyLGYoyinKroGFO+6jGx3Pb1PrUTw3jrhIkZZJJnRZnUgAxrM7aVYqNOVAZfLPTOTkjO7zBdOqRpE2iSWZI1OAds6pMAgjPRSQj4gUsaXdG4OHRb/Vp4kETeAbourCHbdBqbC9hqPrXxb8Ihj9yKNcNr2Qe9p06v0tPhz6bdqjoOaFeVowh2Mo1lgFPQ0hz64DsFJ8j67407LmRlj6kwbWY45njyNMQldhGinSC8re7p9V8tQ1LJ0MmDwSPWjAaVR2lCKAFLsGBc7Zzhm88ZOe9bN3YxygLKiuAcgMAcHBGRnscEj5E1Ezcz6Rcv0ZDHb68uCMOyKh0xjuxJYr2xqQjNY4OcUJfWjRrGsru5IKgQFA/u5zgsV+asBnBwsjQycjtUU5VVBChBgAeEdht5DJwK/Gs0JJKKSSGJ0jJK+6T8R5HyqFuuZnCyBIcyK8MQUuD45iPC+nODGrK7AZGk7E96zNx/ErJpYkzLbRrthn6fVYhvuqhJJ/oMACcArGhkieGxYI6aYIZSNIxhjlh8idyPM1+3PD45ARJGjBipIZQclSCpOfNSAQfIgYqEu+c1SNWWF3zFLNhcdoWVcA+essNH3qmOKSssLFDpcjSh22dsKuc5HvEUsaWj8fg8BUIYYioRogpRcaH06kxjGltK5XscD0rLa2SRAiNFQE5IUAZOwycdzgDf4VVrTm5pUtX1hI+g1zcuV8o411qNsDTI6hj6hlG6tiSl5p0iTMTZQwppDAtrmYAIQOzqGVmHbDAgmlol45LYkIeBW6KVWCJVKGMqI1wUOAVxj3cADT22rPJYxtEYmRWjK6CjAFSPQg7EfCoiTm1FiaQoRpEzsCdgkDlWYt28RHhH2s7bAmsz8wYlWIREudGpdQyNYY5x5oulgWOBkYGTtSyNDN634XFGoVI0VQ2sAKANX3v0vj3r9/JkXU6nTTqDfXpGrJBGc984JGfQn1qLl5pAhkmWJ3jVNaEd5MnChMjxF9tOM9xnBOKx23OKNrJjdUjWZmbY/wCZkEZAA3JZtQGNiUbGe5WhofoSS8BtwCBBFhkaMjprujY1IdvcOBle21Z7jh8cmdaI2cE5UH3clf2EnHpmo2XmMpp1QuC8phUZG4EZcuc40qNLKScbjIyCCXDOPtPLGqx6VNulw+onWvVJ6a4xjfRJnfIwNqWND5JW2tUjXTGqooydKgAbnJ2G253rVg4Dbpr0QRL1Bh8RqNQJY4bA3GWY4PmxPmawXfMCpJ01XWeqkB8QHjcBsKD7xWM9Ru3h7ZOQNWHnBCWzG4RRMS+M56EgjOkDc6mPh9cbZ3wsaGTE/Do3zrjRskMcqO4GAfmBtmviHhUKABIo1ADqNKAYEjBnAwNg7AMw8yATWlwm/ea4nyQI49EWgEHEmC75IG5CvEMAkAht60bnmJobm41spjEIeFSQN4y/WYnGQi5TJOcaTjcgFZOh3RKcT5fhuE0ugGWhJIVcsIJBIiNkHKagfD6M2MZzWUcEg0BOjHpUlgugYBbJY9u7EnPrk5qFt+PSwwarjLyRWn0qdVCjxPkhFAHqkir3zjc53rbXmEv4QjRt9IS3GSMsSiyMV9dKFgR5aG8xSxoZn4hy3DLEY9CoCI18KJusTalQhlKtGCW8JG2o4wd6+uEcAjttWgDdi48CqEyqghAgAUHSCfMkkk1qQc2qzOBFIVQTnUozn6O4RtIAy2WJA9SNs743eEcW6+shMKpADhsq2VDeAj3gNQBIyM5GTg0shwa5N6GFUUKihVUBVUDAAHYADsAPKvulKkqKUpQClKUApSlAKUpQClKUApSlAKUpQClKUApSlAKUpQClKUApSlAK/CK/aUBitbRIkCRoqIuyqqgKPkBsKy0pQGtdcMil/wA5FG/6SA/xFfFrweCL/NwxJ+hGq/wFblKE2xSlKECtW54XFI2qSNGbSUyygnScZXf7JIGR54FbVKA024PAXDmGMuCpDaBkFfd3x5eXpWO/4MkqImAERtWjSNBxnGofBiGGMYZVPlUhShNs0Y+DRAR6lEjRghHkGpxkgnDNv3A/qj0rPc2SSFS6KxU5UkbqSCCVPkcEjI8iR51npQWzVHC4gyMIowyLoQ6BlVHYLtsB6CsX5At/F9RF4g6t9Wu4kOXB23DHcjz8636UFs1fyZFqV+lHqQBVbQMqB2AONgPIeVZJbRGZWZVLISUJG6kjBx6ZBI+VZqUFsjb3gEUo0lFAwyNhFyUk3dMkZAc7nGM1tvZRlw5RSwxhiBnbON/hqbHpk+tZ6UFs1/oEejR0006upp0jGrXr1Y+9r8WfXfvXw3CITkGKM6laM5Qbq5JZTturEkkeZrbpQWzSj4LAvaGIeISbIvvKNIbt7wXYH0rIeGRb/VpuxkPhG7EYLH+kRtn02rZpQWzWl4ZEwIaNGBCqQVBGEOVGPQHcDyrLLbq2NQB0kMM+RHYj4islKCzUbhEJyDFGQUMRGkYKHuhH3T93tSDhEMZykUanUHyqAeIDSDsO4XbPpW3SgtmhJy/bMoVoISFVlAMakAMcsBt2J3I86xpwFRN1dTag2rY4JGkgI2NmjGSQpGx371J0qKGpmnFweBQQsMagsJCAgA1BtQbt3D+IHyO9DweEhgYYyGTpN4Bum50Hbdcs23bc1uUqRbNUcLi06emmkBlxpGMP7w+TY39a+4bGNDqREU6QmQoB0r7o28hnYVnpQWzTbg8Jk6hhjMmoPrKDVqC6Q2cZ1Bds+m1H4PARgwxkFOkQUHufd7e78O1blKC2YLWxjiz00RNRydKgZOAMnHc4AHyArE3B4ShQxRlGDAqVGCHOpgR5hm3PqdzW5Sgtms3DYiSxjQkhQSVGSEOVBPmFO49DX4OFxAg9KPIcyg6Rs7Agv294gkau+9bVKC2aF1wWN1wFCHToDKo1BdQYpnHuMRgjz+B3r74bw1YFYKThm1YydK7KMICToXw50jbJJ863KUFvgUpShB//2Q==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data:image/jpeg;base64,/9j/4AAQSkZJRgABAQAAAQABAAD/2wCEAAkGBhQREBUUEhQVFRUWFx0UGBcYFh4fGxweGxwYIB8gGh8YISggGRwjHBoaIS8gIywpLywsHSAzNTQqNSYuLCoBCQoKDgwOGg8PGiwkHyUpLzQpLiwsKSksLCwsLCksLSksLCwsLCksKSksLCwsLCwsLCwsLCwsLCksLCwsLCksLP/AABEIAF0CHQMBIgACEQEDEQH/xAAcAAEAAgMBAQEAAAAAAAAAAAAABQYDBAcIAgH/xABQEAACAQMCBAMEBQgECggHAAABAgMABBESIQUGEzEiQVEHMmFxFCNCUoEVVHKCkaGx0mKSk7IIFiQzo7PBwtHiF2NzlMPT4fAYNDVTdIOi/8QAGQEBAAMBAQAAAAAAAAAAAAAAAAECAwQF/8QALREAAgIBAwMBCAEFAAAAAAAAAAECEQMSITEEE0FRIiMycYGRscFhFFKh0fD/2gAMAwEAAhEDEQA/AOn8xc/WdhII7mR0YoJNoZGGklhklFIG6naoYe27hP5y39hL/JV7rj3t75ThEEd5HGqy9URyMoxqVlbBbHcgqAD3wflUN0rNMcVOSiWb/pu4T+ct/YS/yU/6buE/nLf2Ev8AJXmxbfJxXofh/sF4bGPrBNMfV5Sv+qC1SMtXB0ZsCxVq8m6PbZwn85Yf/om/krftPapwuTGm9hGfvkp/rAK0m9ivCSP/AJU/28389QPG/wDB7tXBNrNLC3kG+sT9+G/HUflVtzBKD8nTLDisM66oZY5V9Y3DD9qk1tV5R5i5JvOFSqZVKHPgniY6ScfZcYKnvscH4Yq08ne2m6tSqXZN1D2yf86o27Mff+T7n7wqvcXDN/6SbWqG6PQtK0uD8Ziu4VmgcPG4yCP3gjuCPMGt2tDkarZilKUIFKUoCo8+e0eHhTW6yKXMz4bDY0RgjU52OrGRhds777VbQc9q8te0vj/0/iU0qnMa/UxemhM7j1DMWb9au4+yHmL6XwyMMcyQfUP6nTjQd++UK5PmQaoppujpydPKEFJl1pSlXOYUpSgILmnmNrbpRwRCa4nYrHGXCqAoy8kjHOmNBjOASSVHnVRk5p4oIRObrgCws2hZDNNoLb+EPnBbY7D0NTvPfBJJTFNHEbhVjmtpoVcK7RXCqGMbMQA6lFOCRkFvPFRHD+TJDaXBNpZwmadZYra5QSRRKkaR5YR4AlYKzHSftbnvUF1wQXGvahf20DSi64HPpx9XBLI8hywHhXWM4zk/AGqz/wDENxD/AOzaf2cn/m1L+0Dk6aHh80jw8IQIYwxtrZkmGZExpYsdOcjOe6k+tVj2S8jpxG9PXGYIV6jr21EnCqcb4O5PwXHnVG3dHTjhFwc2uDqPsj9o1xxVrkXCQr0RGV6SsPf6mc6mb7o9K6PWvZWEcKBIY0jQbBUUKB8gNq2K0ORu3sCaofMftp4fZsUDtcODgrAAwHzdiF/YSaontk9ozzSvY2zFYUOiZgd5G80yPsL2I8znyG8p7NfYvD0kub9NbONSQHZVB7GQd2Yj7J2GdwT2pqt0jfs6Y65+eD5b/CSi14FlJo9TMur+rpx//VT/AAX278OnIWQy25O2ZU8P9aMtgfFsVdIuW7VU0LbQKnbSIkC799sYqrcyexnh92p6cQtpMbPCNK/jGPAR+APxFW3M7gy523EI5IxLHIjxkag6sCuPXI2xUPyVzevE4HnjTQizPEvizqC4w3YadQOdPl615v5p5RueGTPBKSFcZDKTolUdj8SPNT2PzBPafYKuOFH/ALd/4JVVK3RrPBohru0dHpSlXOYUpSgFKUoBSlKAUpSgFKUoBSlKAUpSgFKUoBSlKAUpSgFKUoBSlKAUpSgFKUoBSlKAUpSgFKUoBVK9r0GvhjL/ANbH/eq61W/aBDrsyP6a/wAah7muF1ki/wCTgEfBvENvMfxr1HXEU4XuNvOu3VEY0dXWZNen6/oUpSrHAavFOFxXMLQzoHjcYZT/ALPMEdwRuDuK8/c2cgmxuDHu0beKJz3ZfQ4+0vY/gds4Houq/wA8cHFxaMceKP6xT8veH4rn8QKq4pnV02d4pV4ZyPkDjz8OuBkn6PIQJV8h6OPivn6rnuQK72rZGR2riH5L+FdQ5HvC9oqN3iPT/Ae7+4gfhRKjXq0pe2vqWClKVY4BVY9ovGjbWEmg4kl+pT1BYHLfqrqPzx61Z653zhG17epCvZD0x+kcaz+AAH6pqGbYUnNXwjk0/K7xxxOy4WUMUPqEbSf34+YIPnVu9k14bS+6Z2juB0z8HXJQ/vZfmwrpHN/LiPYhEXHQAKD+iowR/V3+YFc4ThxUgrsQQQfQjcH8DVVCj0e+s0Gn/wB6HbqVqcJv+vCkn3l3HoexH4HNbdXPJarYUpShAqB57TVw6ceqj+8tT1RHNqZspR8B/eWhaHxI55zfb6ouNj709p/4FbnsN4YIorp8btIifgq5/i5rd5gtcpxT+lLbn9nT/wCFSHsxg0W0vxm/3Eq2lJWdkpe5a+X4Rca0uNXphtppR3jieQfqqT/srdrX4haiWKSM9nRkP6wI/wBtVOJVe55lh4SNamTxDUpcnuRkFviSRmvUKkY27eVcSfhBUkEYIOCPQjvV15T5p6SLDP7q7I/oPIN8B5H9vrVYxo9Hq28qTXgvNK+UcEAggg7gjsa+qseaVf2jcsrfWEi6cyRjqxHz1KDt8mGV/EHyqM9jVvo4cw/69z+0JV7qE5T4KbWF4yAB1WZcH7JwB+4VFb2brJ7pwfqTdKUqTAUpSgFKUoBSlKAUpSgFKUoBSlKAUpSgFKUoBSlKAUpSgFKUoBSlKAUpSgFKUoBSlKAUpSgFKUoBUNzYmbf9YVM1D81Ni3/WFEWh8SKWtuM10yubLKM10mpZrm8GnxfhguIjGzOgLIxKMVYhHViuV3AbTpON8E1TOGcNWXjHEIHMhiWCAqolkGkur6ipDZUnA3GDV/qscK5fnj4pdXb9Lp3CRxhVdtSiIEAnKANqz6jHxqDAjeL67fidgEWS4f6LOhAYDWV+jgM2ohF7sSRvvsDsKlIuc4n4e11JG8YDNA8R0lxIJDFoyDpJL4AJIG+SQM4zcR4PM/Ebe5UR9OGKWMguwYmUocgBCMDpjz31HtjeJj5Jmfh9xbSSJFJJcPdRyRktoYzdZchlXOlgB8Rvt5AVTh/FFkmaErhlXWGU6kYZwQGAADA91PrkZqauDo4dxDSSCtrJIpBIKsiPggjcEEjeonhhutRa7khyMqFhDaSSRlmL752wAMAZPfIxOQcPe6t7qCLTqlt3hyxIA6g052BJxnOPP1FWOqd6dzJwngbT8FtpYpporn6KkqzLK5JfphvrFYlZFJ7hgdicYO9b3LHOr3PDLS56LPLcHpFVGFDqXVnY79OPMbHO/cDua+Lbly9/J0diZIIVWFbdp42d3KBdLFFZUEbEDY5bGfhWXjXJ7i0tbezERjt3XVBOzCOZAjKVkKq2d2D4KkFgMiqnKfk/PwPD7y6jjy9o0kToXGnXGAfCw95SGUg488bGorlm6aOJLl4ZJZJGSFAg1ZeTGXcqMRoNyzHYAnzwKi+I8BnRL61kkhP0qV5lMSsMGWJIwGVjtjT2BOc5yO1T03Kt63DbeAtbdSKRGkizJ0Zo1GGSRtOohj48acdlIYZJk03jH5lh5f5gW7E40aWglMDjUGUkKrZVh7ykOO4BzkEVSeY4fosmkRs5aQIgUeTbgsfsqB3b4etWjlPgE9tLdNK0BSebrKIlYEfVxrghtgF0Y2zqznw+7Ub7UOByTQxPFoOiQdVJCQkib+FyoJxk9sEE4yKIY5NM1eS+bx0Lr6p2NuzZRWQ6igUtoYsFIKkHfB77ZqX4Tz31pLRXt5YlvYzJC7MpBIjEhUhSSvhyQTjOOwqh8IsZ4PpXihJmZnQDUoGuNUIbvgAA9s5+HarlYcr3AHCt4StimliJG8eYTFlfq9tjrwfl/SoxkTTsy818f6lvfxQxvILeJhK6vpIYxltMeN3ZVKsew3ABJyBJ8if/AEqx/wDxIP8AVJUJc8pXkct8LZ7cwXwZyJdYeKRo9BK6QRIrYHcrj443svLfDWtrO3gcqzQwpESucHQoXIz64qDMr3H4s8b4euWCtFcM6hiFcosYXWoOGxqOM/D0r85q5sb/ACq2S1lkaGNJS2qMKVYtg5LZHuEAYySewGTW9xfgdxJxK1uo+j07dZEZWdgzCUKDjCEKVKg9znceHvWlxvgs6zX1wBEUmt44VBkYEGMvgt4CAD1D2zjT552lEx5RAc28ZMvB766gDKJo4JVJOGQMqHy+0M42PftW9yf0rCMssTCa7nWFIVfwswTUWx7q4XUzPjJAHc4B0r/l+ZeDXFjmLqIkFuz6m04XSNQ8GSSAPDtjPc43krPgkt1DDNEY0uLWfqoCSY2ygV0ZguQGU+8FJB8jVnwav4ft+Cx2HM4kkuIWidZ7cKzRgg61cEq0bHSGU4I304IIOK0+Ac6Pdw9dbKdYTD1kdmi8ZB90DXkHzBbAOD5YJzcO4JMJ7i7lEQnliSFYkkYxqsesjMhQFizOSToGBgYOCS5Z4JNa8NS1fpNJFH0lKu2lttiSUyvyw1UMSm8V4/1zbTx2U4W8XweKMl36esALqyMqGGo43XPbc6dhxQSJMWidGgYo6bMchQ3h0e9kEYHfNWqz5SuY4eGR/UE2LAseo/jAjePw/V7HDlt/MY88j8l5GmkN+S6RPcuZIpEdmKHpqg1Aqv3Q2Qc5JHlkymaxyNbMgeXuc5I51h0MhaH6QEZgRjIBVhsY5PEMgbfE4qw8l88PdvdiZAhjuHijQMDsiReEE6dTFizZOPex5VT4eTLu0uIZZlt1VYWhbpayCWZWLBiBqZiCTqwQT9rvX7wawkglucmNo5ZmnXc6suFGG2woGnuNWc+VSXcde5deA8xW0HCmulikhhV5T0i2uQv1nUqMsdTvLnA1YywGcVJRcz6buO1uIzFJMjSQnWGV9G7rkYIkUEEjBGOxOK5xZ8PkPC3sZnVQXaRHjJJRjL1VI1Bez7EeYHcZ2vHDuGy3lxa3dyYR9GWQRiF2YO8iqpdtaIY8KGHT8XvZ1bDNTGUHHk1bj2lhI7mVrScRWs/QmfVH4fcywCsS2NYOB5eflV1qgXvI91JZ8RgzADezmZW1vhAwjGD9XuQIx89Xlje9wZ0rqADYGQDkA/AkDI+OBQqc85n4sLTiEr8SjnNlKiJBcRNJ04MDDiQREGORnbaQZbGkA7HFgXi62PC+upe8iiVpNaOHdo9THXqc+MhTljnyNZZrS9SW5KC3nimdSkcsjp0wIo0YErHIGVmUnRpHcnJzgYOC2Fvwjh6xXM0SIXbUzYSLVKzMUQMThRkgAnsMmgJeHjIeWJEXUJIjPrVgVVfDpz669Xhx30t2xvpcE5rF02Y48x9SSHWHBZWiLA9RAMpq05Xc5BGcZArU9nnAhbWxOpmDsREXHiW3Vn6CeukIxYat/Ge3YadjybL+UIrp0t4nj19SaGR9dwrKQFlj6aqNyrFizboMAZ8IEly3zDLPNeiZFRLecxKQ+cKscTeLYZJ1Fj5DtvjJw2PP0csluFjYx3ORHIrKxXbKmZBvGHHY74yA2k7Vm4Xy9NFcXuoxG3upOrsW6mWiSNlIxpA8GQ2Sd+w71pcqcA4haiO2lnt3tYMLG6owndF9xH+wgGwJGolRjYnNAZOIc/GM3gW0mf6FhpTqjA0lOpqXLb+DcKN/XG2drh/OQluIYmgljW5iaaB3K+IJoJ1KCWj2dSNW+++DtUfecp3LniuOji/QInjbKYhEOW8G+3iwPPb41nj5cufpHD5T0cWkLwyASNluoI1yng8hGDg9842xkgbkfNge4lijj19GZIJMONalwh16O5iGsDVnuG2wCasBFUrjHJs1xeJMUt0aOdZEukkdbgRrgmJkCaZAw1JkvgK3Y48V1NAUzkiL/LeJ5LHp3IRAXYhF6SHCAnCjLHtj9wqycZ4oYFQrE8rSSLEqoCcFvtOQDojABJY9viSAa/wng19bT3cqpauLmYTYM0gKYRVxkRHVsoPl+NfvHOX724tI0MkDzC4E00bFxBLHlvqSQC2jSV7ghiu4IYigM3+MC3lnfAKUaDqwvh8jUsYYFGQ5KkMO+D3BFRHKHOHQtOGQz28scc8MMEU5ZNDSdIaQQG1Lr0nSSN9th5SXA+VJ4hfrK8Gm6dnTpqw06okTBBOAF0+ROrv4e1Y+GcqTtDZ2910RFYmJkMbszStChVCwZFEQBw5AL5IxnHcCSu+aiGuBDC0wtcdYhgDkrrKRg++4QqSDpHiABJyBr8T58jjhtJoopZ0vHWOIppG7qWUEOwIOAe+wwckVjXl+6t7m6e1MLxXbCRhK7KYpNIVmUKjCUEAHSSm4xnfIwXfJMiQcOgtjGVspUlJkYqX0K6keFWwWLls+Xoc7ASjcyShbcNaSpLOXyjEaIhGCSZZY9SICANPfJYD1xEcZ59Y8Elv7aPDKHUK7DwMrmMt4chwGGQB7wx28pLmngdxPNavCYWjiZjLDNq0NkDQ40g6njYZVWGMnOVIBqGj5EuDwa5sJJIdchlMbqGC+OVpAXzkrkkAgatPq1AWbiXHugIVZCZp5OlHEGG5wWJLdgqopYnfbYAkgHBY81CR7mJonWe2AZ4sg6lcEq0bsQrKcEb4wQQQK0+Ncu3FwLS4zCt5ayGQDxGJg6lXj1Y1DK4+s07Ee75VmsOBzCW5upREJ540iWNZGMarGHxmQoGYszkk6BgYABxkgfPL/ADc95GJVs50heHrI7NH4yfsAa9QPoWwDg79idfgHMltDwm3njRooG0pFGz6my8mlVLOT3Y9ycAfAVIcrcJmteHxW79NpIYxEpV20tpGASSuVz5jBx8ahLbkWccHhsuskc9uySRSqCy6o5NalgQDg9iN8d9+1ATPC+bVledGQqYFEhZWDxupBOY2GMkYwVIBBx3zWXl3mM3ao4jxHJGJUdZA43x4W0+7IM7jcehO+MXCba/MUhu5LcSlCka26voVsHxs0mSxJxtgBQD72aj+WeUXgvXuTHBb64jHJHbyOySuWUiRlZEWNlwwAAYnWd9twLfSlKAUpSgFKUoBSlKAUpSgFVvn+fRZk/wBNf41ZKpPthm0cLZh5SR/3qhulZrgWrJFfyUhOL7jfzrtteVouNeJfmP416pqsJajs67F29P1/QpSlXPOFa3E70QwySHsiM/7ATWzXMvbRzeIYUtEPjlIeTHkinIB9NTAfgretRJ0rNsOJ5ZqKK6OL/Gr97NwXjll8iwQfqjJ/vfurhVnfvNIscSl5HYKqjuSew/8AWvSfLfBhaWsUAOSi+JvvMd2P4sSapGWo7+tgsca8sk6w3d0sUbSOcKilmPwAyazVzb21c0/R7eO2U4aZtT48kQ5/DU2B8QGq7dKzz8ON5ZqC8mhYcTuLidp4YzIytrIxkLnOkHt2xt8qn/y5xP8AN/8AR/8ANUl7OeCG2sI9YxJL9dJnuCwGF/VXSPmD61Z6Lg2y5YqTSSaRRvy5xP8AN/8AR/8ANWG74lxKVGR7fKsMHwfw8Xer/Shn3V/ajic3ESjFWyGUlSD3BGxB/GuicgccE9uUJ8UR0/qndT/Efq1z32yWBtrtZ1B0XA374EiAA/LUuk49QxqG9m3OPQ4jEGOEm+ob0yxGk/g+BnyDGs9dOmejLB3cGuPpf+z0HSlK1PHFRfND4tJT8B/eFSlQnOj4sJz6KP7y1KLQ+JEDx25wnEf6MkA/bord9nU+qCT4Sf7q1Wea7zTHxg/dntB+3o/8a2vY5xQSLcp5qUf+sGH+7Vr2OuUPdN/L8I6RSlfE/ut8j/CqHEfqOCMggj1FfVc/9ifFxNwwR58UEjJ+DeMH5eIj9WugVEXas0y4+3Nw9GfLoCCCAQdiD2qr8b5L1AtbHS3fQfdPyP2T+75VaqVJWM3F2jitzfNG7JICrqcMp7g/+/Pzqc5L5o0XKxsfBKdHyb7J/E+H8R6Vte2Tg6/RRdqAHhKq5+8jNpwfXDMCPTLetch4XxhjcQhfe6sePnrXFZOdOj2MWOOfFq+56ipSlaniiviWFWGGAYd8EZG3bvVcPMkhuY0XQ0cs8tsGCHwtHHOxOosOphoWUqFABJ8Xh32+XC9xw+E3DlnlhVmePVGfEoOxRsqfipHwxQE3SqZw+N0hjaOWUySXbxEyzSSLpjkuFUaWbyUDIGNWkZPmM0HNU8hjjRE6h+lB20kg/RZxD4U1qQHJ1Z1HRsPFnNCC20qu8f4g5s4JRqiZ57PUAwyokuIAylkOGGGKnBwQT3BrJdcSkWZ1jKktNHENeSqaoixOARvsDjIznuM5oST1KqK8xTsyaY1eYQ32FDMqO9tPDGPDkga85BOopnAJyc7LczvKVFuFZZGbpyadYKoqajgOuTrcrjIxoY79qEWWWlVX/GO6ZnCRRBorSO5MbPu7yfSVEavkIg1xKeoc7ZGN8rkh427tGjkdQThD9XJFgNDKwJQsdYypGzMpx5Muwks1KqkPMM0UEHV6cjzoyxtgoGmyvTjIyx8QLEkdgjGpnid5IHiiiKK8mo63UsoCAE+EMpYnIwNQ2yfLBAkqVV+EXUtzdRSuwVVtw/SRn063Z1Y5DhZV8IKl0OBuME5rJd3jieUB2wJ7dQM7ANjUPkfOgLJSqlHxuSOFnHjdYbmQa3bBMc2FBx5YwM4JA7Vuz8ZmRxCemZHmESyBG0KGjeTLrqycCNl2YZJXtmgLBSqgeZZS6hUV5RDeDCuQjPbz28QwrMFyxbOGOVOVDbkma4JxUypJrI1xPof6t48eFWGVkzjZhuCwPfPcACVpVMvOZLhrWcqURjatcxP0WGAMfZd9TbEYLKm43XyEvzRO8dtGQ+G+k2isyZXIa5gVx3JCsCQQSdjg5oCcpUBf8RlWSRYShZpI4l6mSqakJJwpBONm05Ge2RnIxW/FJkmkLMjRfShBp8RcakjwQc4UBj7mD4fFq8qAslKp0nOciwSzaUdfocl7EQrKGEYUgZZizqwceIqh27b7SdxxiWMtGxjMmpAhWNjnWHOkJqyzARtvqUY3OMEUBPUqvWvMUj2jv0yZl66gKpKloWkUZwSELFB4dRwTjJxmoy7ToWjSQ3cskklo8wDzlhIQIz1UySIgCwGIgqfWDw7LgC6Uqvz8alQtGxi6plEcZEbHVqjMmAmrdgFbcsowCdsYrRtua55RGqrGrlLxmLAkZs544dlVtteon3jp9WxuBbqVUp+ap4y6ssRb/I2TGoAC8naHS2TlymgtqGnVkeFcb5l5hmLNANHXSRo8iJiHCpC5ZE6g0qOsisWfZtt8igLPSqXFzk7RCcIAXtbKXBdmCm5ldDhR75XuAuGkwFG+nEha8Qum0LmMPI8uHeFlUIhAUrGWD7juGbuSQcYWgLJStPg18Z7aGVlCmSNJCoOQCygkA4GQM98CtygFc+9uU4XhJB7tNGo+e7fwU1YOYec1s5AhtryYlA+YLdpF3JGNQ2DbdviPWuQ+0vmG+4oUjj4feR28Z1gNbyF2bGNTYXC4BIABPckk7AUm9jo6de8Tfg5ssm9eyK8jf4qXv5nd/wDd5P5a6FZe0nj8YAazkl+L2UoP+j0j91Z4/Z5O7rH3qpra/PyO70rjLe1fjJXC8KbX6/Rrgj+rsf31oX3GOZL5dKwSwKdiEj6J/rSnWPwIrXUcCwPy19zoXPvtNg4ahQES3JHhiB934yEe6Ph3Pltkjzrf8Rlu7hpJC0ksr5O2SSdgFA/ABR5YAq/8I9gt7MdVzLHADudzJJk98gYXPx1Guq8o+zez4b4okLy4wZpN3/V2AQfogZ881m4ynydmPNi6dezuyu+yn2ZGzAurpR9IYeBO/SB7/rkbH0G3ma6XStfiN50YZJdDvoQvojXU7YGcIPNj2ArVJJUjgyZJZZapGaSQKCSQABkk9gB6159trn8u8wqSMwB8gHt0YskAg+TnuPLqGpjn7ny/voGt7bh17DE+zu0Emth5rhVwqnz3ORt2zmmcoLxHh12lxHY3LYBVkNvKAynuM6fCexB8iB3Gxzm7aR19PHRGUrVtbbnp+lVHlv2gm7mSJrC+t2YE65YCIhgE7ue2cYGRucVbq1OFprkUpX4xwKEFS9qvBBdcKnGPFEv0hDjsY8k4+aah+NeZNdd05u9pdxNayQ2nDOIBpFMZeW2caQwwSoTVlsdskYO++MHjf+Kl7+Z3f/d5P5a58it7HrdHk7cGpP8AyelfZ7zSOIWEUucyAdOUejrjPy1DDD4NVkrzVyPf8T4XMXisrp0cASRNbygNjOCCF8LDJwcHudjXceVOc/pzMptLu2ZVDHrxFVO+MKx94/gK1i7W5wZsajJuPBZKpPGeeLKeF4ZBdaXGDptpQdiDt4Nu1SXO95eRxJ9CVi5Y6iqBiAB6Ntuf4VzW74xzLnwLNj/sIf5as9lZbFiUlqbX3r9GXn7mOzayvjB9K6t08Lt1IJFQdNohsWUBfCudyck/hVT9lXOa2V+DM2IZV6TnyXJBVj8iMH0DE1u8dXmO8haC4imkifBZejEudLBhuqg9wD3quRezXif5lN+wf8azd8o6sMoaXjk+T1THIGAZSCCMgg5BB8wR3r5uPcb9E/wrknsl4Ff210BPHPFD038LE9PUSuPDnGe++K61c+436J/hWpw5cahKk7PNfsu54HDbvMuehKAkuBnTg+F8Dc6cnIHkx7nAr0rb3CyIrowZGAZWU5BB7EEbEH1rzfyf7IrniNmLlJYo1bIjD6vFpJBJKg6RkEefY/jLWNpx3geRHE0sGfdUGaLfckBMPH8T4R65rGFx5O3qFDK7i9zv1K47Zf4RKdp7N1YbHRID89mCkfLetbi3+ESdJFtagHGzyyZwf0EG/wDWFaa0cn9Pk9Cze3DjyQ8OMBP1lwyhV8wqMrMx+HhC/rVzD2S8ttecSjbH1VuRNIfiN0HzLgbegb0rJw/kninG7gzzh0VsapplKqF9I02LAAnAUBc5yQTmu8cq8qw8Ot1ggG3dmPvO3mzH1/gNqz06pWzq7ywYnji7b5JilKi+K3T9a3ijbSXdnfGM9ONTq94H7bRLtj3u9bHnpWbI4RCJBJ0o9YYuH0DUGIIJBxkEgkE+YJrNbWiRghFCgkthRgZPc7VG33MSoQEXqeOOPKke9KRpC/ewpEjeib79qxLzPlHcRN01lMAfUApYS9InfcIrZJbHYHGTtUWTpZKpYxgABEADGQAKMBmLEsPRiWYk+ZJ9awz8EgddLwxMupn0lFI1OWLnGO7Fmz66jnvWgeZjoGIJDIQ7LGPNUYKGzjChyQVLadjk6QDjb4/LKsB+j46uVwuRlgGBcJq8Osxh9OrbOM7UsaXwblxaJIhjdFdGGlkZQVI9CDsR8KxW/C4o1CpEiqG1gBQAGOfF+lud+9RnDeNakUIXnZlExLBUZY5HIQMMDxYDDGBnptnBwDlXmRDIFA8J6viJx4YTh30nfQHIXPmTntglY0skIuHxqwZY0VhrwQoBHUYO+CPvuAzepAJr4k4RCyLGYoyinKroGFO+6jGx3Pb1PrUTw3jrhIkZZJJnRZnUgAxrM7aVYqNOVAZfLPTOTkjO7zBdOqRpE2iSWZI1OAds6pMAgjPRSQj4gUsaXdG4OHRb/Vp4kETeAbourCHbdBqbC9hqPrXxb8Ihj9yKNcNr2Qe9p06v0tPhz6bdqjoOaFeVowh2Mo1lgFPQ0hz64DsFJ8j67407LmRlj6kwbWY45njyNMQldhGinSC8re7p9V8tQ1LJ0MmDwSPWjAaVR2lCKAFLsGBc7Zzhm88ZOe9bN3YxygLKiuAcgMAcHBGRnscEj5E1Ezcz6Rcv0ZDHb68uCMOyKh0xjuxJYr2xqQjNY4OcUJfWjRrGsru5IKgQFA/u5zgsV+asBnBwsjQycjtUU5VVBChBgAeEdht5DJwK/Gs0JJKKSSGJ0jJK+6T8R5HyqFuuZnCyBIcyK8MQUuD45iPC+nODGrK7AZGk7E96zNx/ErJpYkzLbRrthn6fVYhvuqhJJ/oMACcArGhkieGxYI6aYIZSNIxhjlh8idyPM1+3PD45ARJGjBipIZQclSCpOfNSAQfIgYqEu+c1SNWWF3zFLNhcdoWVcA+essNH3qmOKSssLFDpcjSh22dsKuc5HvEUsaWj8fg8BUIYYioRogpRcaH06kxjGltK5XscD0rLa2SRAiNFQE5IUAZOwycdzgDf4VVrTm5pUtX1hI+g1zcuV8o411qNsDTI6hj6hlG6tiSl5p0iTMTZQwppDAtrmYAIQOzqGVmHbDAgmlol45LYkIeBW6KVWCJVKGMqI1wUOAVxj3cADT22rPJYxtEYmRWjK6CjAFSPQg7EfCoiTm1FiaQoRpEzsCdgkDlWYt28RHhH2s7bAmsz8wYlWIREudGpdQyNYY5x5oulgWOBkYGTtSyNDN634XFGoVI0VQ2sAKANX3v0vj3r9/JkXU6nTTqDfXpGrJBGc984JGfQn1qLl5pAhkmWJ3jVNaEd5MnChMjxF9tOM9xnBOKx23OKNrJjdUjWZmbY/wCZkEZAA3JZtQGNiUbGe5WhofoSS8BtwCBBFhkaMjprujY1IdvcOBle21Z7jh8cmdaI2cE5UH3clf2EnHpmo2XmMpp1QuC8phUZG4EZcuc40qNLKScbjIyCCXDOPtPLGqx6VNulw+onWvVJ6a4xjfRJnfIwNqWND5JW2tUjXTGqooydKgAbnJ2G253rVg4Dbpr0QRL1Bh8RqNQJY4bA3GWY4PmxPmawXfMCpJ01XWeqkB8QHjcBsKD7xWM9Ru3h7ZOQNWHnBCWzG4RRMS+M56EgjOkDc6mPh9cbZ3wsaGTE/Do3zrjRskMcqO4GAfmBtmviHhUKABIo1ADqNKAYEjBnAwNg7AMw8yATWlwm/ea4nyQI49EWgEHEmC75IG5CvEMAkAht60bnmJobm41spjEIeFSQN4y/WYnGQi5TJOcaTjcgFZOh3RKcT5fhuE0ugGWhJIVcsIJBIiNkHKagfD6M2MZzWUcEg0BOjHpUlgugYBbJY9u7EnPrk5qFt+PSwwarjLyRWn0qdVCjxPkhFAHqkir3zjc53rbXmEv4QjRt9IS3GSMsSiyMV9dKFgR5aG8xSxoZn4hy3DLEY9CoCI18KJusTalQhlKtGCW8JG2o4wd6+uEcAjttWgDdi48CqEyqghAgAUHSCfMkkk1qQc2qzOBFIVQTnUozn6O4RtIAy2WJA9SNs743eEcW6+shMKpADhsq2VDeAj3gNQBIyM5GTg0shwa5N6GFUUKihVUBVUDAAHYADsAPKvulKkqKUpQClKUApSlAKUpQClKUApSlAKUpQClKUApSlAKUpQClKUApSlAK/CK/aUBitbRIkCRoqIuyqqgKPkBsKy0pQGtdcMil/wA5FG/6SA/xFfFrweCL/NwxJ+hGq/wFblKE2xSlKECtW54XFI2qSNGbSUyygnScZXf7JIGR54FbVKA024PAXDmGMuCpDaBkFfd3x5eXpWO/4MkqImAERtWjSNBxnGofBiGGMYZVPlUhShNs0Y+DRAR6lEjRghHkGpxkgnDNv3A/qj0rPc2SSFS6KxU5UkbqSCCVPkcEjI8iR51npQWzVHC4gyMIowyLoQ6BlVHYLtsB6CsX5At/F9RF4g6t9Wu4kOXB23DHcjz8636UFs1fyZFqV+lHqQBVbQMqB2AONgPIeVZJbRGZWZVLISUJG6kjBx6ZBI+VZqUFsjb3gEUo0lFAwyNhFyUk3dMkZAc7nGM1tvZRlw5RSwxhiBnbON/hqbHpk+tZ6UFs1/oEejR0006upp0jGrXr1Y+9r8WfXfvXw3CITkGKM6laM5Qbq5JZTturEkkeZrbpQWzSj4LAvaGIeISbIvvKNIbt7wXYH0rIeGRb/VpuxkPhG7EYLH+kRtn02rZpQWzWl4ZEwIaNGBCqQVBGEOVGPQHcDyrLLbq2NQB0kMM+RHYj4islKCzUbhEJyDFGQUMRGkYKHuhH3T93tSDhEMZykUanUHyqAeIDSDsO4XbPpW3SgtmhJy/bMoVoISFVlAMakAMcsBt2J3I86xpwFRN1dTag2rY4JGkgI2NmjGSQpGx371J0qKGpmnFweBQQsMagsJCAgA1BtQbt3D+IHyO9DweEhgYYyGTpN4Bum50Hbdcs23bc1uUqRbNUcLi06emmkBlxpGMP7w+TY39a+4bGNDqREU6QmQoB0r7o28hnYVnpQWzTbg8Jk6hhjMmoPrKDVqC6Q2cZ1Bds+m1H4PARgwxkFOkQUHufd7e78O1blKC2YLWxjiz00RNRydKgZOAMnHc4AHyArE3B4ShQxRlGDAqVGCHOpgR5hm3PqdzW5Sgtms3DYiSxjQkhQSVGSEOVBPmFO49DX4OFxAg9KPIcyg6Rs7Agv294gkau+9bVKC2aF1wWN1wFCHToDKo1BdQYpnHuMRgjz+B3r74bw1YFYKThm1YydK7KMICToXw50jbJJ863KUFvgUpShB//2Q=="/>
          <p:cNvSpPr>
            <a:spLocks noChangeAspect="1" noChangeArrowheads="1"/>
          </p:cNvSpPr>
          <p:nvPr userDrawn="1"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6570366"/>
            <a:ext cx="1673225" cy="28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11" descr="data:image/jpeg;base64,/9j/4AAQSkZJRgABAQAAAQABAAD/2wCEAAkGBggGDxQIBxETERQUDSEWExUWDRcTEhAWGxwhGRgUFxIcHyogGBkkGRIUHy8mLzMvLiw4ISA9NjQqNTI3LCkBCQoKDgwOGg8PGTIjHyQ1LDI0NSwsNTM0LS80NS4uLDQ1NCk1MCwsLC81LSwpLC8sLyoqLCwsLC8sKSwsLCksKf/AABEIAQAAxQMBIgACEQEDEQH/xAAcAAEBAAMBAQEBAAAAAAAAAAAABgEDBwUIBAL/xABPEAABAwAECAgLBAULBQAAAAAAAQIDBAUGEQcSITQ1UXOyFjFydbGzwtITFyJSVGGRlKKk4RVBgdMUU1VxlRgjMjNCQ4KSoaXjdIOTo8H/xAAZAQEBAQEBAQAAAAAAAAAAAAAABQQDAQL/xAAzEQABAgMDCQgCAwEAAAAAAAAAAQIDBBEVcsEFMjM1UVSBkfASFCExQVJzwhNxIlNh0f/aAAwDAQACEQMRAD8A5mAUtS2Yo1ZwNpMr5EVVVLkxbsiqn3p6ipNTcKVZ+SKtErQwSspEmn9iEnj5k0C04D0Tz5vh7o4D0Tz5vh7pNt+S9y8lKVgTmxOaEWC04D0Tz5vh7o4D0Tz5vh7ot+S9y8lFgTmxOaEWC04D0Tz5vh7o4D0Tz5vh7ot+S9y8lFgTmxOaEWC04D0Tz5vh7o4D0Tz5vh7ot+S9y8lFgTmxOaEWC04D0Tz5vh7o4D0Tz5vh7ot+S9y8lFgTmxOaEWC04D0Tz5vh7o4D0Tz5vh7ot+S9y8lFgTmxOaEWC04D0Tz5vh7o4D0Tz5vh7ot+S9y8lFgTmxOaEWC04D0Tz5vh7o4D0Tz5vh7ot+S9y8lFgTmxOaEWC04D0Tz5vh7o4D0Tz5vh7ot+S9y8lFgTmxOaEWC04D0Tz5vh7o4D0Tz5vh7ot+S9y8lFgTmxOaEWCzWw9DTjfL8PdJ6v6siqmZIIVc5PBo691196qupPUapXKktNP/HCWq+fkpmmslTEqz8kREp+zzQAUiYC2qHRy8iTtESW1Q6OXkSdoh5d0DL7cS9kLTvurgRKOdrX2mcZ2tfafyhkukKqmcZ2tfaMZ2tfaYAFVM4zta+0Yzta+0wAKqZxna19oxna19pgAVUzjO1r7RjO1r7TAAqpnGdrX2jGdrX2mABVTOM7WvtGM7WvtMACqmcZ2tfaMZ2tfaYAFVM4zta+0Yzta+0wAKqZxna19oxna19pgAVU9myTlWltv8x26pstnnKbBvS41WRztuzduqbbZ5ymwb0uITtbJ8f2UvJqlb+B4QALhABbVDo5eRJ2iJLaodHLyJO0Q8u6Bl9uJeyFp33VwIhDJhDJcIIAAAB+2p6lp9fzJQaqjWWRUvuTIjUTjc5y5GtS9Mq+r78h0ur8BTImeGr+nJH5yRMRGt/70nH/AJUOT4zGeanVkJz/ACOTg6/4o7HftOT3mi9weKOx37Tk95ovcOfemHTuzzkAOv8Aijsd+05PeaL3B4o7HftOT3mi9wd6hjuzzkAO00XAhZunIr6JTqRIiLcqsko7kReO69I+PKhu8QdSelUv2wflDvUMd2f/AIcQB2/xB1J6VS/bB+UPEHUnpVL9sH5Q71DHdn/4cQB2/wAQdSelUv2wflHNcIVlaNY6mpVtDfJI1aK2TGkxca9znoqeS1Eu/m0/1Ppkdj1oh8vgOYlVJoAHc4AAAHsWRztuzduqbbZ5ymwb0uNVkc7bs3bqm22ecpsG9LiG7WyfH9lL7dUrfwPCABcIALaodHLyJO0RJbVDo5eRJ2iHl3QMvtxL2QtO+6uBEIZMIZLhBAAAOzWakgwbWf8At1GNdSKS1r0v/tOk/qGL9+I1i46py9ZM1FYK0GE9FrquKTisc5UY+Riyq+5bl8HCitaxiKipku4lyfetJXVDltZZWiyVWivdR4o1cxqXucsLVhlaiJxqnlOu++7JxkZScI6zVJHZmKNWObitdMk1zHRtdjIiImW9bkaqcXH+4nMRy1VvnXkUXdlPBfKh+e2uDSsLFI2kTKyeFzsVJWMxcV33Nexb8W+5blvVF9S3IvsWRwNvtRQ2Vq+lMhSRVxWJRfCrio5W3udjtuW9q5Pu/fxU1apS6DZHwVfq7wro2o1JFVZExpkdC1b8uM1mJkXKly38REWGqa19eskjs1SXwRxv8q+myQx47stzWtRfKuyrkT7sp0SI9zF/lSi+Z8KxqP8ALzKr+T2np7f4f/zD+T2np7f4f/zH88A8J37Q/wB1n/LHAPCd+0P91n/LOf5H+9OuB99hvt65l7g/sUlhqPJQkmSfwlI8JjJD4LF8lrMXFxnX/wBXff6yoJbB9U9f1LR5IbTT+HkdSMZjv0h82KzFamLjORFTymuW71lSZHLVVqtTunkADkGELDBPR5H1VZhyJiKrZKRio7ykyK2JFyZFyK5b/vuT+0esYr1oh45yNSqnWaVTKPQWrNS3sjanG570a1P8S5D59wvVtQa5rP8ASKsljmYlCYxXRvR7cZHyKrcZMl6I5vtI+m0yk1m/9IrCR8z/ADpJFkd+CuvuNRQgy/YXtKpiix0enZRAADWZQAAD2LI523Zu3VNts85TYN6XGqyOdt2bt1TbbPOU2DelxDdrZPj+yl9uqVv4HhAAuEAFtUOjl5EnaIktqh0cvIk7RDy7oGX24l7IWnfdXAiEMmEMlwggAAFTYXCDTrEvcyNvhoHuvkiV2Lc7ix2Oy4rrkRF+5bk4uMukwpWEa/7SZV7v0i/Gxv0GBJcbX4bG4/XfeccBwfLsetTuyO5qUKe3Nv6fbeRvhmpFDGt8cSOxsq5Md7smM+5VTiRERVu41VfHqqv60qJXLVVIkgx7kdiPuR93Fei5FXKt335T8BVYK42yV1REeiL5b1ypflSGRUX96KiKfTmtYxfDwQ8a5z3p4n5fGFar0+kf5m90y631rWXK+nUlMZL23qiYya08nKnrPRwoxsWvZmXJcskN6XZHXsjvv13nQcOsMf2bE7FS9tOajVuytRWPRUTUmRP9Dh2mVb/FPE79l1Hfy8j9WBmu6xr2hTzVrM+ZzaarGueqKqN8HG67InFe5VOgHMsAeYUjnFeqjOmmKKiI9UQ0w1q1FJLChaOSzdWSTUZ2LLKqQxKnG1z773IutrGvcnrRD5uREbkQ6zh+rDGkolXtXiY+VyetVRjF9iSnJzfKtoyu0xzLquoAAajKAAAAAAexZHO27N26pttnnKbBvS41WRztuzduqbbZ5ymwb0uIbtbJ8f2Uvt1St/A8IAFwgAtqh0cvIk7REltUOjl5EnaIeXdAy+3EvZC077q4EQhkwhkuEEAAAAAAFZgo01ROVJ1MhJlZgo01ROVJ1Mhzi5inWFnofowoafl2kO5GdCw66Mj5wZuSHPcKGn5dpDuRnQsOujI+cGbkhi9YZr9HmnAHmFI5xXqozppzLAHmFI5xXqozppnjaRTtDzEOAYbqT4etvB/q6Exvtc9676ECV+Ft+PXVJTU2NP3fzTF7RIFSClIaE6Mv81AAOpyAAAAAAPYsjnbdm7dU22zzlNg3pcarI523Zu3VNts85TYN6XEN2tk+P7KX26pW/geEAC4QAW1Q6OXkSdoiS2qHRy8iTtEPLugZfbiXshad91cCIQyYQyXCCAAAAAACswUaaonKk6mQkyswUaaonKk6mQ5xcxTrCz0P0YUNPy7SHcjOhYddGR84M3JDnuFDT8u0h3IzoWHXRkfODNyQxesM1+jzTgDzCkc4r1UZ005lgDzCkc4r1UZ00zxtIp2h5iHzbhW03S+VH1EZKFXhW03S+VH1EZKFWFmJ+ibFz1AAOhzAAAAAAPYsjnbdm7dU22zzlNg3pcarI523Zu3VNts85TYN6XEN2tk+P7KX26pW/geEAC4QAW1Q6OXkSdoiS2qHRy8iTtEPLugZfbiXshad91cCIQyYQyXCCAAAAAACswUaaonKk6mQkyswUaaonKk6mQ5xcxTrCz0P0YUNPy7SHcjOhYddGR84M3JDnuFDT8u0h3IzoWHXRkfODNyQxesM1+jzTgDzCkc4r1UZ005lgDzCkc4r1UZ00zxtIp2h5iHzbhW03S+VH1EZKFXhW03S+VH1EZKFWFmJ+ibFz1AAOhzAAAAAAPYsjnbdm7dU22zzlNg3pcarI523Zu3VNts85TYN6XEN2tk+P7KX26pW/geEAC4QAW1Q6OXkSdoiS2qHRy8iTtEPLugZfbiXshad91cCIQyYQyXCCAAAAAACswUaaonKk6mQkyswUaaonKk6mQ5xcxTrCz0P0YUNPy7SHcjOhYddGR84M3JDnuFDT8u0h3IzoWHXRkfODNyQxesM1+jzTgDzCkc4r1UZ005lgDzCkc4r1UZ00zxtIp2h5iHzbhW03S+VH1EZKFXhW03S+VH1EZKFWFmJ+ibFz1AAOhzAAAAAAPYsjnbdm7dU22zzlNg3pcarI523Zu3VNts85TYN6XEN2tk+P7KX26pW/geEAC4QAW1Q6OXkSdoiS2qHRy8iTtEPLugZfbiXshad91cCIQyYQyXCCAAAAAACswUaaonKk6mQkyswUaaonKk6mQ5xcxTrCz0P0YUNPy7SHcjOhYddGR84M3JDnuFDT8u0h3IzoWHXRkfODNyQxesM1+jzTgDzCkc4r1UZ005lgDzCkc4r1UZ00zxtIp2h5iHzbhW03S+VH1EZKFZhXara6pV/3rGv/pjT/wCEmVYWYn6JsXPUAA6HMAAAAAA9iyOdt2bt1TbbPOU2Delxqsjnbdm7dU22zzlNg3pcQ3a2T4/spfbqlb+B4QALhABbVDo5eRJ2iJLaodHLyJO0Q8u6Bl9uJeyFp33VwIhDJhDJcIIAAAAAAKzBRpqicqTqZCTKzBRpqicqTqZDnFzFOsLPQ/RhQ0/LtIdyM6Fh10ZHzgzckOe4UNPy7SHcjOhYddGR84M3JDF6wzX6PNOAPMKRzivVRnTTmWAPMKRzivVRnTTPG0inaHmIfO+GOFYa5lct/lwRu+HEyf8AjIo6Rh3oqxVjDSbsklBRv71Y91/+krTm5TgLWGhPjpR6gAHY4gAAAAAHsWRztuzduqbbZ5ymwb0uNVkc7bs3bqm22ecpsG9LiG7WyfH9lL7dUrfwPCABcIALaodHLyJO0RJbVDo5eRJ2iHl3QMvtxL2QtO+6uBEIZMIZLhBAAAAAABWYKNNUTlSdTISZ7thq6o1nayo9Z07G8HG92PitxnIjo3MvxfvuV6Lr4+M5xUqxUQ6Qlo9D18KGn5dpDuRnQsOujI+cGbkhyu3FoKLX1aS1tQEcsayMVuM3Fc9I2tRVxV4r1Yt1/wCNxY4VcIFR2ooUVCqh7nvWkpK5FhexIkRrkucrkS9170yJfxLl4r8nYdWH4GvtJR/ie7gDzCkc4r1UZ005lgDzCkc4r1UZ00yxtIp3h5iHK8PdWrLRqNWLf7ukLG71Nkbff/mhan4nFj6ktjUKWmoE9WZEc+LyFXibI1caNV9WO1t/4ny49j4lWOVFa5rlRzVS5WuRblaqa0VFQ2yjqt7OwyTLfFHGAAbDIAAAAAAexZHO27N26pttnnKbBvS41WRztuzduqbbZ5ymwb0uIbtbJ8f2Uvt1St/A8IAFwgAtqh0cvIk7REltUOjl5EnaIeXdAy+3EvZC077q4EQhkwhkuEEAAAFRg/sQluJ5KM6dIEiiR63Mx3vvVUTFaqpkS7KvrbryeRUlnK2tG5YangfMrU8rFuRrL+LGe5Ual9y3JfeuU91mCu2kS48dEc1U4lSlwNVPxSW84xHpRU7VFO0Ni1qraoWviAo/p0nuze8PEBR/TpPdm94j/Ftb39RN/EYvzh4tre/qJv4jF+cZqu/sQ00b7Cw8QFH9Ok92b3h4gKP6dJ7s3vEf4tre/qJv4jF+cPFtb39RN/EYvzhV39iCjfYdlsJYyOxEElCjldN4SfwiuWNGKi4rWXXIq/q0KUh8E1RVzUFEmo9ftcx7qWrmI6dsq4ng2J/Sa513lNdkLgxPzl8amlvkDkeFbBlSKZI6vqgYr3Oy0iFqeU5U/vY2/e65PKbxrxpet9/XAeserFqh45qOSinyF6tS3L6l1LqUH05aCwFnrTKstY0dvhFT+tYqxy/i9t2N+N6HOLZYG6BUNEmrWgUma6GJX4kjGPxrvux2o1U/flKDJpq+C+BidLKnkpyoAGsygAAHsWRztuzduqbbZ5ymwb0uNVkc7bs3bqm22ecpsG9LiG7WyfH9lL7dUrfwPCABcIALaodHLyJO0RJbVDo5eRJ2iHl3QMvtxL2QtO+6uBEIZMIZLhBAAAPoLArBHFU7JGIiK+kyK5fOVHqxFX/CxqfgXZ8lQVlTqK3wdHnmY2/+iykSMal+VfJRyJxmz7arT0mke+S94wOlXOcq1NzZlqIiUPrEHyd9tVp6TSPfJe8PtqtPSaR75L3j57m7ae95bsPrEHyd9tVp6TSPfJe8PtqtPSaR75L3h3N20d5bsPrEHyd9tVp6TSPfJe8PtqtPSaR75L3h3N20d5bsPrEHyd9tVp6TSPfJe8PtqtPSaR75L3h3N20d5bsPrEmcJWh6b/0jj50+2q09JpHvkveP4lrWsJ2rHNSJ3NVLla6kyOa5NStV1yoepKORa1HeW7D8ygAoGAAAA9iyOdt2bt1TbbPOU2Delxqsjnbdm7dU22zzlNg3pcQ3a2T4/spfbqlb+B4QALhABbVDo5eRJ2iJLaodHLyJO0Q8u6Bl9uJeyFp33VwIhDJhDJcIIAAAAAAAAAAAAAAAAAAAAAAAAAAB7Fkc7bs3bqm22ecpsG9LjVZHO27N26pttnnKbBvS4hu1snx/ZS+3VK38DwgAXCAC4s0+B1DbFK5qX46KmOiLcqqnQpDmLkMM/JpOQkhq7s0VFr+q/wDShITvc4ixOzWqULjg3Uev5n6jg3Uev5n6kPcguQw2ZMb0/ribrVl92b1wLjg3Uev5n6jg3Uev5n6kPcguQWZMb0/riLVl92b1wLjg3Uev5n6jg3Uev5n6kPcguQWZMb0/riLVl92b1wLjg3Uev5n6jg3Uev5n6kPcguQWZMb0/riLVl92b1wLjg3Uev5n6jg3Uev5n6kPcguQWZMb0/riLVl92b1wLjg3Uev5n6jg3Uev5n6kPcguQWZMb0/riLVl92b1wLjg3Uev5n6jg3Uev5n6kPcguQWZMb0/riLVl92b1wLjg3Uev5n6jg3Uev5n6kPcguQWZMb0/riLVl92b1wLjg3Uev5n6jg3Uev5n6kPcguQWZMb0/riLVl92b1wLjg3Uev5n6jg3Uev5n6kPcguQWZMb0/riLVl92b1wL+hVRVVXvSkUZyI5EVMs6KmVLlyXk7bB7ZKSisVFTwKZUVFTjXUeFcgOsrkx0GP+d8VXrSnjs89pymsptjQPwMhIxK18DIAK5GP/9k="/>
          <p:cNvSpPr>
            <a:spLocks noChangeAspect="1" noChangeArrowheads="1"/>
          </p:cNvSpPr>
          <p:nvPr userDrawn="1"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9" name="Picture 15" descr="C:\Users\zhai\Pictures\uiuc-logo-20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564478"/>
            <a:ext cx="225425" cy="29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zhai\Pictures\timan-newlogo-40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153" y="6492082"/>
            <a:ext cx="757847" cy="36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01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iuc.edu/homes/czhai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wmf"/><Relationship Id="rId7" Type="http://schemas.openxmlformats.org/officeDocument/2006/relationships/image" Target="../media/image9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gif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oscholar.com/" TargetMode="Externa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wmf"/><Relationship Id="rId7" Type="http://schemas.openxmlformats.org/officeDocument/2006/relationships/image" Target="../media/image9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gif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511" y="990600"/>
            <a:ext cx="8305800" cy="1470025"/>
          </a:xfrm>
        </p:spPr>
        <p:txBody>
          <a:bodyPr>
            <a:noAutofit/>
          </a:bodyPr>
          <a:lstStyle/>
          <a:p>
            <a:r>
              <a:rPr lang="en-US" dirty="0" smtClean="0"/>
              <a:t>Accelerating Research Discovery: </a:t>
            </a:r>
            <a:br>
              <a:rPr lang="en-US" dirty="0" smtClean="0"/>
            </a:br>
            <a:r>
              <a:rPr lang="en-US" dirty="0" smtClean="0"/>
              <a:t>Towards an Intelligent Workbench </a:t>
            </a:r>
            <a:br>
              <a:rPr lang="en-US" dirty="0" smtClean="0"/>
            </a:br>
            <a:r>
              <a:rPr lang="en-US" dirty="0" smtClean="0"/>
              <a:t>for Researchers 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2411" y="3886200"/>
            <a:ext cx="6858000" cy="1752600"/>
          </a:xfrm>
        </p:spPr>
        <p:txBody>
          <a:bodyPr>
            <a:normAutofit fontScale="62500" lnSpcReduction="20000"/>
          </a:bodyPr>
          <a:lstStyle/>
          <a:p>
            <a:r>
              <a:rPr lang="en-US" sz="3800" b="1" dirty="0" smtClean="0"/>
              <a:t>Department of Computer Science</a:t>
            </a:r>
          </a:p>
          <a:p>
            <a:r>
              <a:rPr lang="en-US" b="1" dirty="0" smtClean="0"/>
              <a:t>Affiliated</a:t>
            </a:r>
            <a:r>
              <a:rPr lang="en-US" dirty="0" smtClean="0"/>
              <a:t> with Graduate School of Library &amp; Information Science</a:t>
            </a:r>
          </a:p>
          <a:p>
            <a:r>
              <a:rPr lang="en-US" dirty="0" smtClean="0"/>
              <a:t>Department of Statistics</a:t>
            </a:r>
          </a:p>
          <a:p>
            <a:r>
              <a:rPr lang="en-US" dirty="0"/>
              <a:t>Carl R. </a:t>
            </a:r>
            <a:r>
              <a:rPr lang="en-US" dirty="0" err="1"/>
              <a:t>Woese</a:t>
            </a:r>
            <a:r>
              <a:rPr lang="en-US" dirty="0"/>
              <a:t> Institute for Genomic Biology</a:t>
            </a:r>
          </a:p>
          <a:p>
            <a:r>
              <a:rPr lang="en-US" sz="3800" b="1" dirty="0" smtClean="0"/>
              <a:t>University of Illinois at Urbana-Champaign</a:t>
            </a:r>
            <a:endParaRPr lang="en-US" sz="3800" b="1" dirty="0"/>
          </a:p>
        </p:txBody>
      </p:sp>
      <p:sp>
        <p:nvSpPr>
          <p:cNvPr id="5" name="Rectangle 4"/>
          <p:cNvSpPr/>
          <p:nvPr/>
        </p:nvSpPr>
        <p:spPr>
          <a:xfrm>
            <a:off x="2133600" y="2963596"/>
            <a:ext cx="42044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ChengXiang (“Cheng”) </a:t>
            </a:r>
            <a:r>
              <a:rPr lang="en-US" sz="2800" b="1" dirty="0" err="1"/>
              <a:t>Zhai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762000" y="5562600"/>
            <a:ext cx="7390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www.cs.uiuc.edu/homes/czhai</a:t>
            </a:r>
            <a:r>
              <a:rPr lang="en-US" sz="2400" dirty="0" smtClean="0"/>
              <a:t>    </a:t>
            </a:r>
            <a:r>
              <a:rPr lang="en-US" sz="2400" b="1" dirty="0" smtClean="0"/>
              <a:t>czhai@illinois.edu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6553200"/>
            <a:ext cx="3732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Microsoft Workshop on Big Scholarly Data, July 10, 2015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7504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6629400" y="2667000"/>
            <a:ext cx="2438400" cy="283770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3657600" y="2667000"/>
            <a:ext cx="2819400" cy="283770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3768" y="2660928"/>
            <a:ext cx="3221432" cy="283770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Potential Research Task Support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7315" y="1584617"/>
            <a:ext cx="1791987" cy="8548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4729" y="1574106"/>
            <a:ext cx="148720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 smtClean="0"/>
              <a:t>Research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Question 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Formulation</a:t>
            </a:r>
            <a:endParaRPr lang="en-US" sz="2000" b="1" dirty="0"/>
          </a:p>
        </p:txBody>
      </p:sp>
      <p:sp>
        <p:nvSpPr>
          <p:cNvPr id="3" name="Right Arrow 2"/>
          <p:cNvSpPr/>
          <p:nvPr/>
        </p:nvSpPr>
        <p:spPr>
          <a:xfrm>
            <a:off x="2418689" y="1762677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28289" y="1584617"/>
            <a:ext cx="1238911" cy="8548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91302" y="1601271"/>
            <a:ext cx="114704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 smtClean="0"/>
              <a:t>Research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Plan  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Design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4306587" y="1753671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972676" y="1525071"/>
            <a:ext cx="1467511" cy="8548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918157" y="1541725"/>
            <a:ext cx="15220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 smtClean="0"/>
              <a:t>Research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Result  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Generation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6477000" y="1677471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086600" y="1484843"/>
            <a:ext cx="1676400" cy="8548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010400" y="1501497"/>
            <a:ext cx="1828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 smtClean="0"/>
              <a:t>Research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Result  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Dissemination</a:t>
            </a:r>
          </a:p>
        </p:txBody>
      </p:sp>
      <p:sp>
        <p:nvSpPr>
          <p:cNvPr id="19" name="Freeform 18"/>
          <p:cNvSpPr/>
          <p:nvPr/>
        </p:nvSpPr>
        <p:spPr>
          <a:xfrm rot="21334691" flipV="1">
            <a:off x="1527911" y="906046"/>
            <a:ext cx="1784158" cy="627383"/>
          </a:xfrm>
          <a:custGeom>
            <a:avLst/>
            <a:gdLst>
              <a:gd name="connsiteX0" fmla="*/ 1671145 w 1671145"/>
              <a:gd name="connsiteY0" fmla="*/ 0 h 526563"/>
              <a:gd name="connsiteX1" fmla="*/ 1340069 w 1671145"/>
              <a:gd name="connsiteY1" fmla="*/ 425669 h 526563"/>
              <a:gd name="connsiteX2" fmla="*/ 425669 w 1671145"/>
              <a:gd name="connsiteY2" fmla="*/ 504497 h 526563"/>
              <a:gd name="connsiteX3" fmla="*/ 0 w 1671145"/>
              <a:gd name="connsiteY3" fmla="*/ 110359 h 526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1145" h="526563">
                <a:moveTo>
                  <a:pt x="1671145" y="0"/>
                </a:moveTo>
                <a:cubicBezTo>
                  <a:pt x="1609396" y="170793"/>
                  <a:pt x="1547648" y="341586"/>
                  <a:pt x="1340069" y="425669"/>
                </a:cubicBezTo>
                <a:cubicBezTo>
                  <a:pt x="1132490" y="509752"/>
                  <a:pt x="649014" y="557049"/>
                  <a:pt x="425669" y="504497"/>
                </a:cubicBezTo>
                <a:cubicBezTo>
                  <a:pt x="202324" y="451945"/>
                  <a:pt x="101162" y="281152"/>
                  <a:pt x="0" y="110359"/>
                </a:cubicBezTo>
              </a:path>
            </a:pathLst>
          </a:custGeom>
          <a:noFill/>
          <a:ln w="63500">
            <a:solidFill>
              <a:srgbClr val="C00000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rot="21334691" flipV="1">
            <a:off x="3719308" y="906045"/>
            <a:ext cx="1784158" cy="627383"/>
          </a:xfrm>
          <a:custGeom>
            <a:avLst/>
            <a:gdLst>
              <a:gd name="connsiteX0" fmla="*/ 1671145 w 1671145"/>
              <a:gd name="connsiteY0" fmla="*/ 0 h 526563"/>
              <a:gd name="connsiteX1" fmla="*/ 1340069 w 1671145"/>
              <a:gd name="connsiteY1" fmla="*/ 425669 h 526563"/>
              <a:gd name="connsiteX2" fmla="*/ 425669 w 1671145"/>
              <a:gd name="connsiteY2" fmla="*/ 504497 h 526563"/>
              <a:gd name="connsiteX3" fmla="*/ 0 w 1671145"/>
              <a:gd name="connsiteY3" fmla="*/ 110359 h 526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1145" h="526563">
                <a:moveTo>
                  <a:pt x="1671145" y="0"/>
                </a:moveTo>
                <a:cubicBezTo>
                  <a:pt x="1609396" y="170793"/>
                  <a:pt x="1547648" y="341586"/>
                  <a:pt x="1340069" y="425669"/>
                </a:cubicBezTo>
                <a:cubicBezTo>
                  <a:pt x="1132490" y="509752"/>
                  <a:pt x="649014" y="557049"/>
                  <a:pt x="425669" y="504497"/>
                </a:cubicBezTo>
                <a:cubicBezTo>
                  <a:pt x="202324" y="451945"/>
                  <a:pt x="101162" y="281152"/>
                  <a:pt x="0" y="110359"/>
                </a:cubicBezTo>
              </a:path>
            </a:pathLst>
          </a:custGeom>
          <a:noFill/>
          <a:ln w="63500">
            <a:solidFill>
              <a:srgbClr val="C00000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agnetic Disk 8"/>
          <p:cNvSpPr/>
          <p:nvPr/>
        </p:nvSpPr>
        <p:spPr>
          <a:xfrm>
            <a:off x="1305884" y="5812720"/>
            <a:ext cx="6227393" cy="816680"/>
          </a:xfrm>
          <a:prstGeom prst="flowChartMagneticDisk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Literature</a:t>
            </a:r>
            <a:endParaRPr lang="en-US" sz="3600" dirty="0"/>
          </a:p>
        </p:txBody>
      </p:sp>
      <p:sp>
        <p:nvSpPr>
          <p:cNvPr id="22" name="Bent-Up Arrow 21"/>
          <p:cNvSpPr/>
          <p:nvPr/>
        </p:nvSpPr>
        <p:spPr>
          <a:xfrm rot="5400000" flipV="1">
            <a:off x="5980904" y="4075906"/>
            <a:ext cx="3861557" cy="635835"/>
          </a:xfrm>
          <a:prstGeom prst="bentUpArrow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Up Arrow 63"/>
          <p:cNvSpPr/>
          <p:nvPr/>
        </p:nvSpPr>
        <p:spPr>
          <a:xfrm>
            <a:off x="1488330" y="5498630"/>
            <a:ext cx="743601" cy="499845"/>
          </a:xfrm>
          <a:prstGeom prst="upArrow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580696" y="3324255"/>
            <a:ext cx="2343807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Research Question  </a:t>
            </a:r>
          </a:p>
          <a:p>
            <a:pPr algn="ctr"/>
            <a:r>
              <a:rPr lang="en-US" sz="2000" b="1" dirty="0" smtClean="0"/>
              <a:t>Recommender</a:t>
            </a:r>
            <a:endParaRPr lang="en-US" sz="20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627993" y="4292769"/>
            <a:ext cx="23438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Novelty Checker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80696" y="4933890"/>
            <a:ext cx="23438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Topic Explorer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2157" y="2800290"/>
            <a:ext cx="2607263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Research Topic Service</a:t>
            </a:r>
            <a:endParaRPr lang="en-US" sz="20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3886200" y="3383624"/>
            <a:ext cx="23438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Discussion Center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886200" y="3977339"/>
            <a:ext cx="23438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Collaborator Finder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941378" y="4549914"/>
            <a:ext cx="2343807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Community Newsletter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810000" y="2743200"/>
            <a:ext cx="2420007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Community Service</a:t>
            </a:r>
            <a:endParaRPr lang="en-US" sz="20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6647793" y="3810000"/>
            <a:ext cx="23438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Survey Generator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723993" y="3276600"/>
            <a:ext cx="23438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Definition Finder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723993" y="4366549"/>
            <a:ext cx="22676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Citation Generator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362624" y="5612665"/>
            <a:ext cx="23438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Literature Radar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705600" y="4953000"/>
            <a:ext cx="22676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Auto Proofreading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647793" y="2743200"/>
            <a:ext cx="242000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Paper Writing Assistant</a:t>
            </a:r>
            <a:endParaRPr lang="en-US" b="1" dirty="0"/>
          </a:p>
        </p:txBody>
      </p:sp>
      <p:grpSp>
        <p:nvGrpSpPr>
          <p:cNvPr id="24" name="Group 23"/>
          <p:cNvGrpSpPr/>
          <p:nvPr/>
        </p:nvGrpSpPr>
        <p:grpSpPr>
          <a:xfrm>
            <a:off x="283768" y="3324255"/>
            <a:ext cx="3415320" cy="755524"/>
            <a:chOff x="283768" y="3324255"/>
            <a:chExt cx="3415320" cy="755524"/>
          </a:xfrm>
        </p:grpSpPr>
        <p:sp>
          <p:nvSpPr>
            <p:cNvPr id="20" name="Rectangle 19"/>
            <p:cNvSpPr/>
            <p:nvPr/>
          </p:nvSpPr>
          <p:spPr>
            <a:xfrm>
              <a:off x="283768" y="3324255"/>
              <a:ext cx="2807534" cy="75552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Left Arrow 22"/>
            <p:cNvSpPr/>
            <p:nvPr/>
          </p:nvSpPr>
          <p:spPr>
            <a:xfrm rot="1625057">
              <a:off x="3136693" y="3587444"/>
              <a:ext cx="562395" cy="385440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2741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 Recommender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Function:</a:t>
            </a:r>
            <a:r>
              <a:rPr lang="en-US" dirty="0" smtClean="0"/>
              <a:t> recommend research questions based on a keyword query</a:t>
            </a:r>
          </a:p>
          <a:p>
            <a:r>
              <a:rPr lang="en-US" b="1" dirty="0" smtClean="0"/>
              <a:t>Basic solution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Mine future work sections of all papers to discover sentences about future work directions</a:t>
            </a:r>
          </a:p>
          <a:p>
            <a:pPr lvl="1"/>
            <a:r>
              <a:rPr lang="en-US" dirty="0" smtClean="0"/>
              <a:t>Cluster them to identify major research directions</a:t>
            </a:r>
          </a:p>
          <a:p>
            <a:pPr lvl="1"/>
            <a:r>
              <a:rPr lang="en-US" dirty="0" smtClean="0"/>
              <a:t>Recommend large clusters that match a user’s query to the user, or</a:t>
            </a:r>
          </a:p>
          <a:p>
            <a:pPr lvl="1"/>
            <a:r>
              <a:rPr lang="en-US" dirty="0" smtClean="0"/>
              <a:t>Recommend major clusters or most recent clusters without requiring any query </a:t>
            </a:r>
          </a:p>
          <a:p>
            <a:r>
              <a:rPr lang="en-US" b="1" dirty="0" smtClean="0"/>
              <a:t>Potential extension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Mine CFPs to discover “hot topics”; then use the hot topics to retrieve specific directions matching the hot topics</a:t>
            </a:r>
          </a:p>
        </p:txBody>
      </p:sp>
    </p:spTree>
    <p:extLst>
      <p:ext uri="{BB962C8B-B14F-4D97-AF65-F5344CB8AC3E}">
        <p14:creationId xmlns:p14="http://schemas.microsoft.com/office/powerpoint/2010/main" val="219858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6629400" y="2667000"/>
            <a:ext cx="2438400" cy="283770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3657600" y="2667000"/>
            <a:ext cx="2819400" cy="283770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3768" y="2660928"/>
            <a:ext cx="3221432" cy="283770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7315" y="1584617"/>
            <a:ext cx="1791987" cy="8548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4729" y="1574106"/>
            <a:ext cx="148720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 smtClean="0"/>
              <a:t>Research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Question 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Formulation</a:t>
            </a:r>
            <a:endParaRPr lang="en-US" sz="2000" b="1" dirty="0"/>
          </a:p>
        </p:txBody>
      </p:sp>
      <p:sp>
        <p:nvSpPr>
          <p:cNvPr id="3" name="Right Arrow 2"/>
          <p:cNvSpPr/>
          <p:nvPr/>
        </p:nvSpPr>
        <p:spPr>
          <a:xfrm>
            <a:off x="2418689" y="1762677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28289" y="1584617"/>
            <a:ext cx="1238911" cy="8548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91302" y="1601271"/>
            <a:ext cx="114704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 smtClean="0"/>
              <a:t>Research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Plan  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Design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4306587" y="1753671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972676" y="1525071"/>
            <a:ext cx="1467511" cy="8548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918157" y="1541725"/>
            <a:ext cx="15220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 smtClean="0"/>
              <a:t>Research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Result  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Generation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6477000" y="1677471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086600" y="1484843"/>
            <a:ext cx="1676400" cy="8548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010400" y="1501497"/>
            <a:ext cx="1828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 smtClean="0"/>
              <a:t>Research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Result  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Dissemination</a:t>
            </a:r>
          </a:p>
        </p:txBody>
      </p:sp>
      <p:sp>
        <p:nvSpPr>
          <p:cNvPr id="19" name="Freeform 18"/>
          <p:cNvSpPr/>
          <p:nvPr/>
        </p:nvSpPr>
        <p:spPr>
          <a:xfrm rot="21334691" flipV="1">
            <a:off x="1527911" y="906046"/>
            <a:ext cx="1784158" cy="627383"/>
          </a:xfrm>
          <a:custGeom>
            <a:avLst/>
            <a:gdLst>
              <a:gd name="connsiteX0" fmla="*/ 1671145 w 1671145"/>
              <a:gd name="connsiteY0" fmla="*/ 0 h 526563"/>
              <a:gd name="connsiteX1" fmla="*/ 1340069 w 1671145"/>
              <a:gd name="connsiteY1" fmla="*/ 425669 h 526563"/>
              <a:gd name="connsiteX2" fmla="*/ 425669 w 1671145"/>
              <a:gd name="connsiteY2" fmla="*/ 504497 h 526563"/>
              <a:gd name="connsiteX3" fmla="*/ 0 w 1671145"/>
              <a:gd name="connsiteY3" fmla="*/ 110359 h 526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1145" h="526563">
                <a:moveTo>
                  <a:pt x="1671145" y="0"/>
                </a:moveTo>
                <a:cubicBezTo>
                  <a:pt x="1609396" y="170793"/>
                  <a:pt x="1547648" y="341586"/>
                  <a:pt x="1340069" y="425669"/>
                </a:cubicBezTo>
                <a:cubicBezTo>
                  <a:pt x="1132490" y="509752"/>
                  <a:pt x="649014" y="557049"/>
                  <a:pt x="425669" y="504497"/>
                </a:cubicBezTo>
                <a:cubicBezTo>
                  <a:pt x="202324" y="451945"/>
                  <a:pt x="101162" y="281152"/>
                  <a:pt x="0" y="110359"/>
                </a:cubicBezTo>
              </a:path>
            </a:pathLst>
          </a:custGeom>
          <a:noFill/>
          <a:ln w="63500">
            <a:solidFill>
              <a:srgbClr val="C00000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rot="21334691" flipV="1">
            <a:off x="3719308" y="906045"/>
            <a:ext cx="1784158" cy="627383"/>
          </a:xfrm>
          <a:custGeom>
            <a:avLst/>
            <a:gdLst>
              <a:gd name="connsiteX0" fmla="*/ 1671145 w 1671145"/>
              <a:gd name="connsiteY0" fmla="*/ 0 h 526563"/>
              <a:gd name="connsiteX1" fmla="*/ 1340069 w 1671145"/>
              <a:gd name="connsiteY1" fmla="*/ 425669 h 526563"/>
              <a:gd name="connsiteX2" fmla="*/ 425669 w 1671145"/>
              <a:gd name="connsiteY2" fmla="*/ 504497 h 526563"/>
              <a:gd name="connsiteX3" fmla="*/ 0 w 1671145"/>
              <a:gd name="connsiteY3" fmla="*/ 110359 h 526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1145" h="526563">
                <a:moveTo>
                  <a:pt x="1671145" y="0"/>
                </a:moveTo>
                <a:cubicBezTo>
                  <a:pt x="1609396" y="170793"/>
                  <a:pt x="1547648" y="341586"/>
                  <a:pt x="1340069" y="425669"/>
                </a:cubicBezTo>
                <a:cubicBezTo>
                  <a:pt x="1132490" y="509752"/>
                  <a:pt x="649014" y="557049"/>
                  <a:pt x="425669" y="504497"/>
                </a:cubicBezTo>
                <a:cubicBezTo>
                  <a:pt x="202324" y="451945"/>
                  <a:pt x="101162" y="281152"/>
                  <a:pt x="0" y="110359"/>
                </a:cubicBezTo>
              </a:path>
            </a:pathLst>
          </a:custGeom>
          <a:noFill/>
          <a:ln w="63500">
            <a:solidFill>
              <a:srgbClr val="C00000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agnetic Disk 8"/>
          <p:cNvSpPr/>
          <p:nvPr/>
        </p:nvSpPr>
        <p:spPr>
          <a:xfrm>
            <a:off x="1305884" y="5812720"/>
            <a:ext cx="6227393" cy="816680"/>
          </a:xfrm>
          <a:prstGeom prst="flowChartMagneticDisk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Literature</a:t>
            </a:r>
            <a:endParaRPr lang="en-US" sz="3600" dirty="0"/>
          </a:p>
        </p:txBody>
      </p:sp>
      <p:sp>
        <p:nvSpPr>
          <p:cNvPr id="22" name="Bent-Up Arrow 21"/>
          <p:cNvSpPr/>
          <p:nvPr/>
        </p:nvSpPr>
        <p:spPr>
          <a:xfrm rot="5400000" flipV="1">
            <a:off x="5980904" y="4075906"/>
            <a:ext cx="3861557" cy="635835"/>
          </a:xfrm>
          <a:prstGeom prst="bentUpArrow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Up Arrow 63"/>
          <p:cNvSpPr/>
          <p:nvPr/>
        </p:nvSpPr>
        <p:spPr>
          <a:xfrm>
            <a:off x="1488330" y="5498630"/>
            <a:ext cx="743601" cy="499845"/>
          </a:xfrm>
          <a:prstGeom prst="upArrow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580696" y="3324255"/>
            <a:ext cx="2343807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Research Question  </a:t>
            </a:r>
          </a:p>
          <a:p>
            <a:pPr algn="ctr"/>
            <a:r>
              <a:rPr lang="en-US" sz="2000" b="1" dirty="0" smtClean="0"/>
              <a:t>Recommender</a:t>
            </a:r>
            <a:endParaRPr lang="en-US" sz="20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627993" y="4292769"/>
            <a:ext cx="23438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Novelty Checker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80696" y="4933890"/>
            <a:ext cx="23438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Topic Explorer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2157" y="2800290"/>
            <a:ext cx="2607263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Research Topic Service</a:t>
            </a:r>
            <a:endParaRPr lang="en-US" sz="20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3886200" y="3383624"/>
            <a:ext cx="23438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Discussion Center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886200" y="3977339"/>
            <a:ext cx="23438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Collaborator Finder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941378" y="4549914"/>
            <a:ext cx="2343807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Community Newsletter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810000" y="2743200"/>
            <a:ext cx="2420007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Community Service</a:t>
            </a:r>
            <a:endParaRPr lang="en-US" sz="20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6647793" y="3810000"/>
            <a:ext cx="23438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Survey Generator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723993" y="3276600"/>
            <a:ext cx="23438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Definition Finder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723993" y="4366549"/>
            <a:ext cx="22676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Citation Generator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362624" y="5612665"/>
            <a:ext cx="23438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Literature Radar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705600" y="4953000"/>
            <a:ext cx="22676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Auto Proofreading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647793" y="2743200"/>
            <a:ext cx="242000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Paper Writing Assistant</a:t>
            </a:r>
            <a:endParaRPr lang="en-US" b="1" dirty="0"/>
          </a:p>
        </p:txBody>
      </p:sp>
      <p:grpSp>
        <p:nvGrpSpPr>
          <p:cNvPr id="24" name="Group 23"/>
          <p:cNvGrpSpPr/>
          <p:nvPr/>
        </p:nvGrpSpPr>
        <p:grpSpPr>
          <a:xfrm>
            <a:off x="283768" y="4066596"/>
            <a:ext cx="3415320" cy="755524"/>
            <a:chOff x="283768" y="3324255"/>
            <a:chExt cx="3415320" cy="755524"/>
          </a:xfrm>
        </p:grpSpPr>
        <p:sp>
          <p:nvSpPr>
            <p:cNvPr id="20" name="Rectangle 19"/>
            <p:cNvSpPr/>
            <p:nvPr/>
          </p:nvSpPr>
          <p:spPr>
            <a:xfrm>
              <a:off x="283768" y="3324255"/>
              <a:ext cx="2807534" cy="75552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Left Arrow 22"/>
            <p:cNvSpPr/>
            <p:nvPr/>
          </p:nvSpPr>
          <p:spPr>
            <a:xfrm rot="1625057">
              <a:off x="3136693" y="3587444"/>
              <a:ext cx="562395" cy="385440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Potential Research Task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87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Novelty Checker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Function</a:t>
            </a:r>
            <a:r>
              <a:rPr lang="en-US" dirty="0" smtClean="0"/>
              <a:t>: Check whether an idea is new </a:t>
            </a:r>
          </a:p>
          <a:p>
            <a:pPr lvl="1"/>
            <a:r>
              <a:rPr lang="en-US" dirty="0" smtClean="0"/>
              <a:t>Like a search engine, but would need to perform “idea matching” </a:t>
            </a:r>
          </a:p>
          <a:p>
            <a:r>
              <a:rPr lang="en-US" b="1" dirty="0" smtClean="0"/>
              <a:t>Basic solution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Allow a user to provide a detailed description of the idea </a:t>
            </a:r>
          </a:p>
          <a:p>
            <a:pPr lvl="1"/>
            <a:r>
              <a:rPr lang="en-US" dirty="0" smtClean="0"/>
              <a:t>Treat the description as a long query and search in papers</a:t>
            </a:r>
          </a:p>
          <a:p>
            <a:pPr lvl="1"/>
            <a:r>
              <a:rPr lang="en-US" dirty="0" smtClean="0"/>
              <a:t>Return the best matching paragraphs in a paper</a:t>
            </a:r>
          </a:p>
          <a:p>
            <a:r>
              <a:rPr lang="en-US" b="1" dirty="0" smtClean="0"/>
              <a:t>Further extension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 Paraphrasing;  favor “impact” sentences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910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Generating an Impact Summary </a:t>
            </a:r>
            <a:r>
              <a:rPr lang="en-US" sz="2200" dirty="0" smtClean="0"/>
              <a:t>[Mei &amp; </a:t>
            </a:r>
            <a:r>
              <a:rPr lang="en-US" sz="2200" dirty="0" err="1" smtClean="0"/>
              <a:t>Zhai</a:t>
            </a:r>
            <a:r>
              <a:rPr lang="en-US" sz="2200" dirty="0" smtClean="0"/>
              <a:t> 08]</a:t>
            </a:r>
          </a:p>
        </p:txBody>
      </p:sp>
      <p:sp>
        <p:nvSpPr>
          <p:cNvPr id="7" name="Folded Corner 6"/>
          <p:cNvSpPr/>
          <p:nvPr/>
        </p:nvSpPr>
        <p:spPr>
          <a:xfrm>
            <a:off x="2971800" y="1150937"/>
            <a:ext cx="2514600" cy="3352800"/>
          </a:xfrm>
          <a:prstGeom prst="foldedCorner">
            <a:avLst/>
          </a:prstGeom>
          <a:noFill/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>
                <a:solidFill>
                  <a:srgbClr val="002060"/>
                </a:solidFill>
                <a:cs typeface="Arial" charset="0"/>
              </a:rPr>
              <a:t>Abstract:….</a:t>
            </a:r>
          </a:p>
          <a:p>
            <a:pPr algn="ctr"/>
            <a:r>
              <a:rPr lang="en-US" sz="2000">
                <a:solidFill>
                  <a:srgbClr val="002060"/>
                </a:solidFill>
                <a:cs typeface="Arial" charset="0"/>
              </a:rPr>
              <a:t>Introduction: …..</a:t>
            </a:r>
          </a:p>
          <a:p>
            <a:pPr algn="ctr"/>
            <a:endParaRPr lang="en-US" sz="2000">
              <a:solidFill>
                <a:srgbClr val="002060"/>
              </a:solidFill>
              <a:cs typeface="Arial" charset="0"/>
            </a:endParaRPr>
          </a:p>
          <a:p>
            <a:pPr algn="ctr"/>
            <a:r>
              <a:rPr lang="en-US" sz="2000">
                <a:solidFill>
                  <a:srgbClr val="002060"/>
                </a:solidFill>
                <a:cs typeface="Arial" charset="0"/>
              </a:rPr>
              <a:t>Content: ……</a:t>
            </a:r>
          </a:p>
          <a:p>
            <a:pPr algn="ctr"/>
            <a:endParaRPr lang="en-US" sz="2000">
              <a:solidFill>
                <a:srgbClr val="002060"/>
              </a:solidFill>
              <a:cs typeface="Arial" charset="0"/>
            </a:endParaRPr>
          </a:p>
          <a:p>
            <a:pPr algn="ctr"/>
            <a:endParaRPr lang="en-US" sz="2000">
              <a:solidFill>
                <a:srgbClr val="002060"/>
              </a:solidFill>
              <a:cs typeface="Arial" charset="0"/>
            </a:endParaRPr>
          </a:p>
          <a:p>
            <a:pPr algn="ctr"/>
            <a:endParaRPr lang="en-US" sz="2000">
              <a:solidFill>
                <a:srgbClr val="002060"/>
              </a:solidFill>
              <a:cs typeface="Arial" charset="0"/>
            </a:endParaRPr>
          </a:p>
          <a:p>
            <a:pPr algn="ctr"/>
            <a:endParaRPr lang="en-US" sz="2000">
              <a:solidFill>
                <a:srgbClr val="002060"/>
              </a:solidFill>
              <a:cs typeface="Arial" charset="0"/>
            </a:endParaRPr>
          </a:p>
          <a:p>
            <a:pPr algn="ctr"/>
            <a:r>
              <a:rPr lang="en-US" sz="2000">
                <a:solidFill>
                  <a:srgbClr val="002060"/>
                </a:solidFill>
                <a:cs typeface="Arial" charset="0"/>
              </a:rPr>
              <a:t>References: ….</a:t>
            </a:r>
          </a:p>
        </p:txBody>
      </p:sp>
      <p:sp>
        <p:nvSpPr>
          <p:cNvPr id="8" name="Rectangle 7"/>
          <p:cNvSpPr/>
          <p:nvPr/>
        </p:nvSpPr>
        <p:spPr>
          <a:xfrm>
            <a:off x="3124200" y="1227137"/>
            <a:ext cx="2133600" cy="7620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24200" y="2065337"/>
            <a:ext cx="2133600" cy="2057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019800" y="1074737"/>
            <a:ext cx="2514600" cy="954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/>
              <a:t>… </a:t>
            </a:r>
            <a:r>
              <a:rPr lang="en-US" sz="1400">
                <a:solidFill>
                  <a:srgbClr val="FF0000"/>
                </a:solidFill>
              </a:rPr>
              <a:t>Ponte and Croft [20] adopt a language modeling approach to information retrieval</a:t>
            </a:r>
            <a:r>
              <a:rPr lang="en-US" sz="1400"/>
              <a:t>.  …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19800" y="1020762"/>
            <a:ext cx="2473325" cy="1120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019800" y="2424112"/>
            <a:ext cx="2514600" cy="954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… probabilistic models, as well as to the use of other recent models </a:t>
            </a:r>
            <a:r>
              <a:rPr lang="en-US" sz="1400"/>
              <a:t>[19, </a:t>
            </a:r>
            <a:r>
              <a:rPr lang="en-US" sz="1400">
                <a:solidFill>
                  <a:srgbClr val="FF0000"/>
                </a:solidFill>
              </a:rPr>
              <a:t>21</a:t>
            </a:r>
            <a:r>
              <a:rPr lang="en-US" sz="1400"/>
              <a:t>], </a:t>
            </a:r>
            <a:r>
              <a:rPr lang="en-US" sz="1400">
                <a:solidFill>
                  <a:srgbClr val="FF0000"/>
                </a:solidFill>
              </a:rPr>
              <a:t>the statistical properties </a:t>
            </a:r>
            <a:r>
              <a:rPr lang="en-US" sz="1400"/>
              <a:t>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19800" y="2370137"/>
            <a:ext cx="2473325" cy="1120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4953000" y="1760537"/>
            <a:ext cx="990600" cy="838200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5105400" y="2979737"/>
            <a:ext cx="762000" cy="152400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81000" y="2720975"/>
            <a:ext cx="2209800" cy="155416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2060"/>
                </a:solidFill>
              </a:rPr>
              <a:t>Author picked sentences: good for summary, but </a:t>
            </a:r>
            <a:r>
              <a:rPr lang="en-US" sz="2000" dirty="0" smtClean="0">
                <a:solidFill>
                  <a:srgbClr val="002060"/>
                </a:solidFill>
              </a:rPr>
              <a:t>don’t </a:t>
            </a:r>
            <a:r>
              <a:rPr lang="en-US" sz="2000" dirty="0">
                <a:solidFill>
                  <a:srgbClr val="002060"/>
                </a:solidFill>
              </a:rPr>
              <a:t>reflect the impact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47663" y="3665537"/>
            <a:ext cx="8415337" cy="1820863"/>
            <a:chOff x="347663" y="4114800"/>
            <a:chExt cx="8415337" cy="1820863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347663" y="5105400"/>
              <a:ext cx="5824537" cy="83026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/>
                <a:t>Solution: Citation context </a:t>
              </a:r>
              <a:r>
                <a:rPr lang="en-US" sz="2400" dirty="0">
                  <a:sym typeface="Wingdings" pitchFamily="2" charset="2"/>
                </a:rPr>
                <a:t> </a:t>
              </a:r>
              <a:r>
                <a:rPr lang="en-US" sz="2400" dirty="0"/>
                <a:t>infer impact;</a:t>
              </a:r>
            </a:p>
            <a:p>
              <a:r>
                <a:rPr lang="en-US" sz="2400" dirty="0"/>
                <a:t>               Original content </a:t>
              </a:r>
              <a:r>
                <a:rPr lang="en-US" sz="2400" dirty="0">
                  <a:sym typeface="Wingdings" pitchFamily="2" charset="2"/>
                </a:rPr>
                <a:t> </a:t>
              </a:r>
              <a:r>
                <a:rPr lang="en-US" sz="2400" dirty="0"/>
                <a:t>summary 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324600" y="4114800"/>
              <a:ext cx="2438400" cy="1752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rgbClr val="002060"/>
                  </a:solidFill>
                </a:rPr>
                <a:t>Reader composed sentences: good signal of impact, but too noisy to be used as summary</a:t>
              </a:r>
            </a:p>
          </p:txBody>
        </p:sp>
      </p:grp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6019800" y="1962447"/>
            <a:ext cx="2197396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Citation </a:t>
            </a:r>
            <a:r>
              <a:rPr lang="en-US" sz="2400" dirty="0" smtClean="0">
                <a:solidFill>
                  <a:srgbClr val="002060"/>
                </a:solidFill>
              </a:rPr>
              <a:t>Context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rot="5400000">
            <a:off x="2095500" y="1874837"/>
            <a:ext cx="1447800" cy="914400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81000" y="1074737"/>
            <a:ext cx="2209800" cy="14779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2060"/>
                </a:solidFill>
              </a:rPr>
              <a:t>Target: extractive summary </a:t>
            </a:r>
            <a:r>
              <a:rPr lang="en-US" sz="2000" dirty="0" smtClean="0">
                <a:solidFill>
                  <a:srgbClr val="002060"/>
                </a:solidFill>
              </a:rPr>
              <a:t>of </a:t>
            </a:r>
            <a:r>
              <a:rPr lang="en-US" sz="2000" dirty="0">
                <a:solidFill>
                  <a:srgbClr val="002060"/>
                </a:solidFill>
              </a:rPr>
              <a:t>the impact of a paper</a:t>
            </a:r>
          </a:p>
        </p:txBody>
      </p:sp>
      <p:sp>
        <p:nvSpPr>
          <p:cNvPr id="13330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4225434-7A55-41BC-BE53-89961FFC6016}" type="slidenum">
              <a:rPr lang="en-US"/>
              <a:pPr eaLnBrk="1" hangingPunct="1"/>
              <a:t>14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3504" y="5791200"/>
            <a:ext cx="8101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Extraction of variable-length citation context [</a:t>
            </a:r>
            <a:r>
              <a:rPr lang="en-US" sz="2400" dirty="0" err="1" smtClean="0"/>
              <a:t>Sondhi</a:t>
            </a:r>
            <a:r>
              <a:rPr lang="en-US" sz="2400" dirty="0" smtClean="0"/>
              <a:t> &amp; </a:t>
            </a:r>
            <a:r>
              <a:rPr lang="en-US" sz="2400" dirty="0" err="1" smtClean="0"/>
              <a:t>Zhai</a:t>
            </a:r>
            <a:r>
              <a:rPr lang="en-US" sz="2400" dirty="0" smtClean="0"/>
              <a:t> 14]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0952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Original Abstract of </a:t>
            </a:r>
            <a:r>
              <a:rPr lang="en-US" sz="2700" dirty="0" smtClean="0"/>
              <a:t>“A Study of Smoothing Methods for Language Models Applied to Ad Hoc Information Retrieval” </a:t>
            </a:r>
            <a:endParaRPr lang="en-US" sz="2700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5" t="23822" r="37810" b="13190"/>
          <a:stretch/>
        </p:blipFill>
        <p:spPr bwMode="auto">
          <a:xfrm>
            <a:off x="687728" y="1367019"/>
            <a:ext cx="7618072" cy="5033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14D8B-FB36-404D-91CA-CEC776FB33B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0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6629400" cy="4525963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z="2000" dirty="0" smtClean="0"/>
              <a:t>1. Figure 5: Interpolation versus </a:t>
            </a:r>
            <a:r>
              <a:rPr lang="en-US" sz="2000" dirty="0" err="1" smtClean="0"/>
              <a:t>backoff</a:t>
            </a:r>
            <a:r>
              <a:rPr lang="en-US" sz="2000" dirty="0" smtClean="0"/>
              <a:t> for </a:t>
            </a:r>
            <a:r>
              <a:rPr lang="en-US" sz="2000" dirty="0" err="1" smtClean="0">
                <a:solidFill>
                  <a:srgbClr val="00B050"/>
                </a:solidFill>
              </a:rPr>
              <a:t>Jelinek</a:t>
            </a:r>
            <a:r>
              <a:rPr lang="en-US" sz="2000" dirty="0" smtClean="0">
                <a:solidFill>
                  <a:srgbClr val="00B050"/>
                </a:solidFill>
              </a:rPr>
              <a:t>-Mercer</a:t>
            </a:r>
            <a:r>
              <a:rPr lang="en-US" sz="2000" dirty="0" smtClean="0"/>
              <a:t> (top</a:t>
            </a:r>
            <a:r>
              <a:rPr lang="en-US" sz="2000" dirty="0" smtClean="0">
                <a:solidFill>
                  <a:srgbClr val="00B050"/>
                </a:solidFill>
              </a:rPr>
              <a:t>), </a:t>
            </a:r>
            <a:r>
              <a:rPr lang="en-US" sz="2000" dirty="0" err="1" smtClean="0">
                <a:solidFill>
                  <a:srgbClr val="00B050"/>
                </a:solidFill>
              </a:rPr>
              <a:t>Dirichlet</a:t>
            </a:r>
            <a:r>
              <a:rPr lang="en-US" sz="2000" dirty="0" smtClean="0">
                <a:solidFill>
                  <a:srgbClr val="00B050"/>
                </a:solidFill>
              </a:rPr>
              <a:t> smoothing </a:t>
            </a:r>
            <a:r>
              <a:rPr lang="en-US" sz="2000" dirty="0" smtClean="0"/>
              <a:t>(middle), and </a:t>
            </a:r>
            <a:r>
              <a:rPr lang="en-US" sz="2000" dirty="0" smtClean="0">
                <a:solidFill>
                  <a:srgbClr val="00B050"/>
                </a:solidFill>
              </a:rPr>
              <a:t>absolute discounting </a:t>
            </a:r>
            <a:r>
              <a:rPr lang="en-US" sz="2000" dirty="0" smtClean="0"/>
              <a:t>(bottom).</a:t>
            </a:r>
          </a:p>
          <a:p>
            <a:pPr eaLnBrk="1" hangingPunct="1">
              <a:buFontTx/>
              <a:buNone/>
            </a:pPr>
            <a:r>
              <a:rPr lang="en-US" sz="2000" dirty="0" smtClean="0"/>
              <a:t>2. Second, one can de-couple the </a:t>
            </a:r>
            <a:r>
              <a:rPr lang="en-US" sz="2000" dirty="0" smtClean="0">
                <a:solidFill>
                  <a:srgbClr val="00B050"/>
                </a:solidFill>
              </a:rPr>
              <a:t>two different roles of smoothing by adopting a two stage smoothing strategy </a:t>
            </a:r>
            <a:r>
              <a:rPr lang="en-US" sz="2000" dirty="0" smtClean="0"/>
              <a:t>in which </a:t>
            </a:r>
            <a:r>
              <a:rPr lang="en-US" sz="2000" dirty="0" err="1" smtClean="0">
                <a:solidFill>
                  <a:srgbClr val="00B050"/>
                </a:solidFill>
              </a:rPr>
              <a:t>Dirichlet</a:t>
            </a:r>
            <a:r>
              <a:rPr lang="en-US" sz="2000" dirty="0" smtClean="0">
                <a:solidFill>
                  <a:srgbClr val="00B050"/>
                </a:solidFill>
              </a:rPr>
              <a:t> smoothing </a:t>
            </a:r>
            <a:r>
              <a:rPr lang="en-US" sz="2000" dirty="0" smtClean="0"/>
              <a:t>is first applied to implement the estimation role and </a:t>
            </a:r>
            <a:r>
              <a:rPr lang="en-US" sz="2000" dirty="0" err="1" smtClean="0">
                <a:solidFill>
                  <a:srgbClr val="00B050"/>
                </a:solidFill>
              </a:rPr>
              <a:t>Jelinek</a:t>
            </a:r>
            <a:r>
              <a:rPr lang="en-US" sz="2000" dirty="0" smtClean="0">
                <a:solidFill>
                  <a:srgbClr val="00B050"/>
                </a:solidFill>
              </a:rPr>
              <a:t>-Mercer smoothing</a:t>
            </a:r>
            <a:r>
              <a:rPr lang="en-US" sz="2000" dirty="0" smtClean="0"/>
              <a:t> is then applied to implement the role of query modeling</a:t>
            </a:r>
          </a:p>
          <a:p>
            <a:pPr eaLnBrk="1" hangingPunct="1">
              <a:buFontTx/>
              <a:buNone/>
            </a:pPr>
            <a:r>
              <a:rPr lang="en-US" sz="2000" dirty="0" smtClean="0"/>
              <a:t>3. We find that the </a:t>
            </a:r>
            <a:r>
              <a:rPr lang="en-US" sz="2000" dirty="0" err="1" smtClean="0"/>
              <a:t>backoff</a:t>
            </a:r>
            <a:r>
              <a:rPr lang="en-US" sz="2000" dirty="0" smtClean="0"/>
              <a:t> performance is more sensitive to the smoothing parameter than that of interpolation, especially in </a:t>
            </a:r>
            <a:r>
              <a:rPr lang="en-US" sz="2000" dirty="0" err="1" smtClean="0">
                <a:solidFill>
                  <a:srgbClr val="00B050"/>
                </a:solidFill>
              </a:rPr>
              <a:t>Jelinek</a:t>
            </a:r>
            <a:r>
              <a:rPr lang="en-US" sz="2000" dirty="0" smtClean="0">
                <a:solidFill>
                  <a:srgbClr val="00B050"/>
                </a:solidFill>
              </a:rPr>
              <a:t>-Mercer and </a:t>
            </a:r>
            <a:r>
              <a:rPr lang="en-US" sz="2000" dirty="0" err="1" smtClean="0">
                <a:solidFill>
                  <a:srgbClr val="00B050"/>
                </a:solidFill>
              </a:rPr>
              <a:t>Dirichlet</a:t>
            </a:r>
            <a:r>
              <a:rPr lang="en-US" sz="2000" dirty="0" smtClean="0">
                <a:solidFill>
                  <a:srgbClr val="00B050"/>
                </a:solidFill>
              </a:rPr>
              <a:t> prior</a:t>
            </a:r>
            <a:r>
              <a:rPr lang="en-US" sz="2000" dirty="0" smtClean="0"/>
              <a:t>.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5C04BEE-B20B-4AB3-A1D6-75CE9684D71C}" type="slidenum">
              <a:rPr lang="en-US"/>
              <a:pPr eaLnBrk="1" hangingPunct="1"/>
              <a:t>16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4839494" y="3923506"/>
            <a:ext cx="4495800" cy="1588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7162800" y="1828800"/>
            <a:ext cx="18288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rgbClr val="C00000"/>
                </a:solidFill>
              </a:rPr>
              <a:t>Specific to smoothing LM in IR; </a:t>
            </a:r>
          </a:p>
          <a:p>
            <a:endParaRPr lang="en-US" sz="2400">
              <a:solidFill>
                <a:srgbClr val="C00000"/>
              </a:solidFill>
            </a:endParaRPr>
          </a:p>
          <a:p>
            <a:r>
              <a:rPr lang="en-US" sz="2400">
                <a:solidFill>
                  <a:srgbClr val="C00000"/>
                </a:solidFill>
              </a:rPr>
              <a:t>especially for the concrete smoothing techniques (Dirichlet and JM)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52400"/>
            <a:ext cx="9144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Impact Summary of </a:t>
            </a:r>
            <a:r>
              <a:rPr lang="en-US" sz="2700" dirty="0" smtClean="0"/>
              <a:t>“A Study of Smoothing Methods for Language Models Applied to Ad Hoc Information Retrieval” 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64642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6629400" y="2667000"/>
            <a:ext cx="2438400" cy="283770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3657600" y="2667000"/>
            <a:ext cx="2819400" cy="283770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3768" y="2660928"/>
            <a:ext cx="3221432" cy="283770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7315" y="1584617"/>
            <a:ext cx="1791987" cy="8548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4729" y="1574106"/>
            <a:ext cx="148720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 smtClean="0"/>
              <a:t>Research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Question 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Formulation</a:t>
            </a:r>
            <a:endParaRPr lang="en-US" sz="2000" b="1" dirty="0"/>
          </a:p>
        </p:txBody>
      </p:sp>
      <p:sp>
        <p:nvSpPr>
          <p:cNvPr id="3" name="Right Arrow 2"/>
          <p:cNvSpPr/>
          <p:nvPr/>
        </p:nvSpPr>
        <p:spPr>
          <a:xfrm>
            <a:off x="2418689" y="1762677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28289" y="1584617"/>
            <a:ext cx="1238911" cy="8548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91302" y="1601271"/>
            <a:ext cx="114704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 smtClean="0"/>
              <a:t>Research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Plan  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Design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4306587" y="1753671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972676" y="1525071"/>
            <a:ext cx="1467511" cy="8548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918157" y="1541725"/>
            <a:ext cx="15220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 smtClean="0"/>
              <a:t>Research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Result  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Generation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6477000" y="1677471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086600" y="1484843"/>
            <a:ext cx="1676400" cy="8548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010400" y="1501497"/>
            <a:ext cx="1828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 smtClean="0"/>
              <a:t>Research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Result  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Dissemination</a:t>
            </a:r>
          </a:p>
        </p:txBody>
      </p:sp>
      <p:sp>
        <p:nvSpPr>
          <p:cNvPr id="19" name="Freeform 18"/>
          <p:cNvSpPr/>
          <p:nvPr/>
        </p:nvSpPr>
        <p:spPr>
          <a:xfrm rot="21334691" flipV="1">
            <a:off x="1527911" y="906046"/>
            <a:ext cx="1784158" cy="627383"/>
          </a:xfrm>
          <a:custGeom>
            <a:avLst/>
            <a:gdLst>
              <a:gd name="connsiteX0" fmla="*/ 1671145 w 1671145"/>
              <a:gd name="connsiteY0" fmla="*/ 0 h 526563"/>
              <a:gd name="connsiteX1" fmla="*/ 1340069 w 1671145"/>
              <a:gd name="connsiteY1" fmla="*/ 425669 h 526563"/>
              <a:gd name="connsiteX2" fmla="*/ 425669 w 1671145"/>
              <a:gd name="connsiteY2" fmla="*/ 504497 h 526563"/>
              <a:gd name="connsiteX3" fmla="*/ 0 w 1671145"/>
              <a:gd name="connsiteY3" fmla="*/ 110359 h 526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1145" h="526563">
                <a:moveTo>
                  <a:pt x="1671145" y="0"/>
                </a:moveTo>
                <a:cubicBezTo>
                  <a:pt x="1609396" y="170793"/>
                  <a:pt x="1547648" y="341586"/>
                  <a:pt x="1340069" y="425669"/>
                </a:cubicBezTo>
                <a:cubicBezTo>
                  <a:pt x="1132490" y="509752"/>
                  <a:pt x="649014" y="557049"/>
                  <a:pt x="425669" y="504497"/>
                </a:cubicBezTo>
                <a:cubicBezTo>
                  <a:pt x="202324" y="451945"/>
                  <a:pt x="101162" y="281152"/>
                  <a:pt x="0" y="110359"/>
                </a:cubicBezTo>
              </a:path>
            </a:pathLst>
          </a:custGeom>
          <a:noFill/>
          <a:ln w="63500">
            <a:solidFill>
              <a:srgbClr val="C00000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rot="21334691" flipV="1">
            <a:off x="3719308" y="906045"/>
            <a:ext cx="1784158" cy="627383"/>
          </a:xfrm>
          <a:custGeom>
            <a:avLst/>
            <a:gdLst>
              <a:gd name="connsiteX0" fmla="*/ 1671145 w 1671145"/>
              <a:gd name="connsiteY0" fmla="*/ 0 h 526563"/>
              <a:gd name="connsiteX1" fmla="*/ 1340069 w 1671145"/>
              <a:gd name="connsiteY1" fmla="*/ 425669 h 526563"/>
              <a:gd name="connsiteX2" fmla="*/ 425669 w 1671145"/>
              <a:gd name="connsiteY2" fmla="*/ 504497 h 526563"/>
              <a:gd name="connsiteX3" fmla="*/ 0 w 1671145"/>
              <a:gd name="connsiteY3" fmla="*/ 110359 h 526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1145" h="526563">
                <a:moveTo>
                  <a:pt x="1671145" y="0"/>
                </a:moveTo>
                <a:cubicBezTo>
                  <a:pt x="1609396" y="170793"/>
                  <a:pt x="1547648" y="341586"/>
                  <a:pt x="1340069" y="425669"/>
                </a:cubicBezTo>
                <a:cubicBezTo>
                  <a:pt x="1132490" y="509752"/>
                  <a:pt x="649014" y="557049"/>
                  <a:pt x="425669" y="504497"/>
                </a:cubicBezTo>
                <a:cubicBezTo>
                  <a:pt x="202324" y="451945"/>
                  <a:pt x="101162" y="281152"/>
                  <a:pt x="0" y="110359"/>
                </a:cubicBezTo>
              </a:path>
            </a:pathLst>
          </a:custGeom>
          <a:noFill/>
          <a:ln w="63500">
            <a:solidFill>
              <a:srgbClr val="C00000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agnetic Disk 8"/>
          <p:cNvSpPr/>
          <p:nvPr/>
        </p:nvSpPr>
        <p:spPr>
          <a:xfrm>
            <a:off x="1305884" y="5812720"/>
            <a:ext cx="6227393" cy="816680"/>
          </a:xfrm>
          <a:prstGeom prst="flowChartMagneticDisk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Literature</a:t>
            </a:r>
            <a:endParaRPr lang="en-US" sz="3600" dirty="0"/>
          </a:p>
        </p:txBody>
      </p:sp>
      <p:sp>
        <p:nvSpPr>
          <p:cNvPr id="22" name="Bent-Up Arrow 21"/>
          <p:cNvSpPr/>
          <p:nvPr/>
        </p:nvSpPr>
        <p:spPr>
          <a:xfrm rot="5400000" flipV="1">
            <a:off x="5980904" y="4075906"/>
            <a:ext cx="3861557" cy="635835"/>
          </a:xfrm>
          <a:prstGeom prst="bentUpArrow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Up Arrow 63"/>
          <p:cNvSpPr/>
          <p:nvPr/>
        </p:nvSpPr>
        <p:spPr>
          <a:xfrm>
            <a:off x="1488330" y="5498630"/>
            <a:ext cx="743601" cy="499845"/>
          </a:xfrm>
          <a:prstGeom prst="upArrow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580696" y="3324255"/>
            <a:ext cx="2343807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Research Question  </a:t>
            </a:r>
          </a:p>
          <a:p>
            <a:pPr algn="ctr"/>
            <a:r>
              <a:rPr lang="en-US" sz="2000" b="1" dirty="0" smtClean="0"/>
              <a:t>Recommender</a:t>
            </a:r>
            <a:endParaRPr lang="en-US" sz="20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627993" y="4292769"/>
            <a:ext cx="23438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Novelty Checker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80696" y="4933890"/>
            <a:ext cx="23438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Topic Explorer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2157" y="2800290"/>
            <a:ext cx="2607263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Research Topic Service</a:t>
            </a:r>
            <a:endParaRPr lang="en-US" sz="20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3886200" y="3383624"/>
            <a:ext cx="23438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Discussion Center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886200" y="3977339"/>
            <a:ext cx="23438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Collaborator Finder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941378" y="4549914"/>
            <a:ext cx="2343807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Community Newsletter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810000" y="2743200"/>
            <a:ext cx="2420007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Community Service</a:t>
            </a:r>
            <a:endParaRPr lang="en-US" sz="20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6647793" y="3810000"/>
            <a:ext cx="23438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Survey Generator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723993" y="3276600"/>
            <a:ext cx="23438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Definition Finder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723993" y="4366549"/>
            <a:ext cx="22676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Citation Generator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362624" y="5612665"/>
            <a:ext cx="23438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Literature Radar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705600" y="4953000"/>
            <a:ext cx="22676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Auto Proofreading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647793" y="2743200"/>
            <a:ext cx="242000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Paper Writing Assistant</a:t>
            </a:r>
            <a:endParaRPr lang="en-US" b="1" dirty="0"/>
          </a:p>
        </p:txBody>
      </p:sp>
      <p:grpSp>
        <p:nvGrpSpPr>
          <p:cNvPr id="24" name="Group 23"/>
          <p:cNvGrpSpPr/>
          <p:nvPr/>
        </p:nvGrpSpPr>
        <p:grpSpPr>
          <a:xfrm>
            <a:off x="288110" y="4724400"/>
            <a:ext cx="3415320" cy="755524"/>
            <a:chOff x="283768" y="3324255"/>
            <a:chExt cx="3415320" cy="755524"/>
          </a:xfrm>
        </p:grpSpPr>
        <p:sp>
          <p:nvSpPr>
            <p:cNvPr id="20" name="Rectangle 19"/>
            <p:cNvSpPr/>
            <p:nvPr/>
          </p:nvSpPr>
          <p:spPr>
            <a:xfrm>
              <a:off x="283768" y="3324255"/>
              <a:ext cx="2807534" cy="75552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Left Arrow 22"/>
            <p:cNvSpPr/>
            <p:nvPr/>
          </p:nvSpPr>
          <p:spPr>
            <a:xfrm rot="1625057">
              <a:off x="3136693" y="3587444"/>
              <a:ext cx="562395" cy="385440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Potential Research Task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4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Explorer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Function: </a:t>
            </a:r>
            <a:r>
              <a:rPr lang="en-US" dirty="0" smtClean="0"/>
              <a:t>Support flexible navigation in the research topic space  </a:t>
            </a:r>
          </a:p>
          <a:p>
            <a:r>
              <a:rPr lang="en-US" b="1" dirty="0" smtClean="0"/>
              <a:t>Basic solution</a:t>
            </a:r>
            <a:r>
              <a:rPr lang="en-US" dirty="0" smtClean="0"/>
              <a:t>: Construct a multi-resolution topic map; seamless </a:t>
            </a:r>
            <a:r>
              <a:rPr lang="en-US" b="1" dirty="0" smtClean="0"/>
              <a:t>integration of search &amp; browsing</a:t>
            </a:r>
          </a:p>
          <a:p>
            <a:pPr lvl="1"/>
            <a:r>
              <a:rPr lang="en-US" dirty="0" smtClean="0"/>
              <a:t>Search log-based map  </a:t>
            </a:r>
          </a:p>
          <a:p>
            <a:pPr lvl="1"/>
            <a:r>
              <a:rPr lang="en-US" dirty="0" smtClean="0"/>
              <a:t>Document-based map </a:t>
            </a:r>
          </a:p>
          <a:p>
            <a:pPr lvl="1"/>
            <a:r>
              <a:rPr lang="en-US" dirty="0" smtClean="0"/>
              <a:t>Ontology-based map</a:t>
            </a:r>
          </a:p>
          <a:p>
            <a:pPr lvl="1"/>
            <a:r>
              <a:rPr lang="en-US" dirty="0" smtClean="0"/>
              <a:t>Flexible switching between different maps</a:t>
            </a:r>
          </a:p>
          <a:p>
            <a:r>
              <a:rPr lang="en-US" b="1" dirty="0" smtClean="0"/>
              <a:t>Further extension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Entity-Relation graph browsing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552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Seeking as Sightseeing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K</a:t>
            </a:r>
            <a:r>
              <a:rPr lang="en-US" dirty="0" smtClean="0"/>
              <a:t>now the address of an attraction site?</a:t>
            </a:r>
          </a:p>
          <a:p>
            <a:pPr lvl="1"/>
            <a:r>
              <a:rPr lang="en-US" dirty="0" smtClean="0"/>
              <a:t>Yes: take a taxi and go directly to the site</a:t>
            </a:r>
          </a:p>
          <a:p>
            <a:pPr lvl="1"/>
            <a:r>
              <a:rPr lang="en-US" dirty="0" smtClean="0"/>
              <a:t>No: walk around or take a taxi to a nearby place then walk around</a:t>
            </a:r>
          </a:p>
          <a:p>
            <a:r>
              <a:rPr lang="en-US" dirty="0" smtClean="0"/>
              <a:t>Know what exactly you want to find? </a:t>
            </a:r>
          </a:p>
          <a:p>
            <a:pPr lvl="1"/>
            <a:r>
              <a:rPr lang="en-US" dirty="0" smtClean="0"/>
              <a:t>Yes: use the right keywords as a query and find the information directly </a:t>
            </a:r>
          </a:p>
          <a:p>
            <a:pPr lvl="1"/>
            <a:r>
              <a:rPr lang="en-US" dirty="0" smtClean="0"/>
              <a:t>No: browse the information space or start with a rough query and then browse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57200" y="5562600"/>
            <a:ext cx="8001000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 smtClean="0">
                <a:ea typeface="宋体" pitchFamily="2" charset="-122"/>
              </a:rPr>
              <a:t>When query fails, browsing comes to rescue…  </a:t>
            </a:r>
            <a:endParaRPr lang="en-US" altLang="zh-CN" sz="3200" b="1" dirty="0">
              <a:ea typeface="宋体" pitchFamily="2" charset="-122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14D8B-FB36-404D-91CA-CEC776FB33B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9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5344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Acceleration of scientific research and discovery </a:t>
            </a:r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b="1" dirty="0" smtClean="0">
                <a:sym typeface="Wingdings" panose="05000000000000000000" pitchFamily="2" charset="2"/>
              </a:rPr>
              <a:t>huge societal benefits</a:t>
            </a:r>
          </a:p>
          <a:p>
            <a:pPr lvl="1"/>
            <a:r>
              <a:rPr lang="en-US" b="1" dirty="0" smtClean="0">
                <a:sym typeface="Wingdings" panose="05000000000000000000" pitchFamily="2" charset="2"/>
              </a:rPr>
              <a:t>Faster discovery </a:t>
            </a:r>
            <a:r>
              <a:rPr lang="en-US" dirty="0" smtClean="0">
                <a:sym typeface="Wingdings" panose="05000000000000000000" pitchFamily="2" charset="2"/>
              </a:rPr>
              <a:t>of new knowledge</a:t>
            </a:r>
          </a:p>
          <a:p>
            <a:pPr lvl="1"/>
            <a:r>
              <a:rPr lang="en-US" b="1" dirty="0" smtClean="0">
                <a:sym typeface="Wingdings" panose="05000000000000000000" pitchFamily="2" charset="2"/>
              </a:rPr>
              <a:t>Faster invention </a:t>
            </a:r>
            <a:r>
              <a:rPr lang="en-US" dirty="0" smtClean="0">
                <a:sym typeface="Wingdings" panose="05000000000000000000" pitchFamily="2" charset="2"/>
              </a:rPr>
              <a:t>of new technology </a:t>
            </a:r>
          </a:p>
          <a:p>
            <a:pPr lvl="1"/>
            <a:r>
              <a:rPr lang="en-US" b="1" dirty="0" smtClean="0">
                <a:sym typeface="Wingdings" panose="05000000000000000000" pitchFamily="2" charset="2"/>
              </a:rPr>
              <a:t>Less spending </a:t>
            </a:r>
            <a:r>
              <a:rPr lang="en-US" dirty="0" smtClean="0">
                <a:sym typeface="Wingdings" panose="05000000000000000000" pitchFamily="2" charset="2"/>
              </a:rPr>
              <a:t>on research </a:t>
            </a:r>
          </a:p>
          <a:p>
            <a:r>
              <a:rPr lang="en-US" b="1" dirty="0" smtClean="0">
                <a:sym typeface="Wingdings" panose="05000000000000000000" pitchFamily="2" charset="2"/>
              </a:rPr>
              <a:t>Today’s workbench </a:t>
            </a:r>
            <a:r>
              <a:rPr lang="en-US" dirty="0" smtClean="0">
                <a:sym typeface="Wingdings" panose="05000000000000000000" pitchFamily="2" charset="2"/>
              </a:rPr>
              <a:t>for researchers lacks task support</a:t>
            </a:r>
          </a:p>
          <a:p>
            <a:r>
              <a:rPr lang="en-US" b="1" dirty="0" smtClean="0">
                <a:sym typeface="Wingdings" panose="05000000000000000000" pitchFamily="2" charset="2"/>
              </a:rPr>
              <a:t>Question: </a:t>
            </a:r>
            <a:r>
              <a:rPr lang="en-US" dirty="0" smtClean="0">
                <a:sym typeface="Wingdings" panose="05000000000000000000" pitchFamily="2" charset="2"/>
              </a:rPr>
              <a:t>how can we build a general intelligent researcher’s workbench to improve productivity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of</a:t>
            </a:r>
            <a:r>
              <a:rPr lang="en-US" b="1" dirty="0" smtClean="0">
                <a:sym typeface="Wingdings" panose="05000000000000000000" pitchFamily="2" charset="2"/>
              </a:rPr>
              <a:t> every </a:t>
            </a:r>
            <a:r>
              <a:rPr lang="en-US" dirty="0" smtClean="0">
                <a:sym typeface="Wingdings" panose="05000000000000000000" pitchFamily="2" charset="2"/>
              </a:rPr>
              <a:t>researcher? </a:t>
            </a:r>
          </a:p>
        </p:txBody>
      </p:sp>
    </p:spTree>
    <p:extLst>
      <p:ext uri="{BB962C8B-B14F-4D97-AF65-F5344CB8AC3E}">
        <p14:creationId xmlns:p14="http://schemas.microsoft.com/office/powerpoint/2010/main" val="237940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12192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ea typeface="宋体" pitchFamily="2" charset="-122"/>
              </a:rPr>
              <a:t>Current Support for Browsing is Limited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173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229600" cy="4525963"/>
          </a:xfrm>
        </p:spPr>
        <p:txBody>
          <a:bodyPr/>
          <a:lstStyle/>
          <a:p>
            <a:r>
              <a:rPr lang="en-US" altLang="zh-CN" dirty="0">
                <a:ea typeface="宋体" pitchFamily="2" charset="-122"/>
              </a:rPr>
              <a:t>H</a:t>
            </a:r>
            <a:r>
              <a:rPr lang="en-US" altLang="zh-CN" dirty="0" smtClean="0">
                <a:ea typeface="宋体" pitchFamily="2" charset="-122"/>
              </a:rPr>
              <a:t>yperlinks</a:t>
            </a:r>
            <a:endParaRPr lang="en-US" altLang="zh-CN" dirty="0">
              <a:ea typeface="宋体" pitchFamily="2" charset="-122"/>
            </a:endParaRPr>
          </a:p>
          <a:p>
            <a:pPr lvl="1"/>
            <a:r>
              <a:rPr lang="en-US" altLang="zh-CN" dirty="0">
                <a:ea typeface="宋体" pitchFamily="2" charset="-122"/>
              </a:rPr>
              <a:t>Only page-to-page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Mostly manually constructed</a:t>
            </a:r>
            <a:endParaRPr lang="en-US" altLang="zh-CN" dirty="0">
              <a:ea typeface="宋体" pitchFamily="2" charset="-122"/>
            </a:endParaRPr>
          </a:p>
          <a:p>
            <a:pPr lvl="1"/>
            <a:r>
              <a:rPr lang="en-US" altLang="zh-CN" dirty="0">
                <a:ea typeface="宋体" pitchFamily="2" charset="-122"/>
              </a:rPr>
              <a:t>Browsing step is very small</a:t>
            </a:r>
          </a:p>
          <a:p>
            <a:r>
              <a:rPr lang="en-US" altLang="zh-CN" dirty="0">
                <a:ea typeface="宋体" pitchFamily="2" charset="-122"/>
              </a:rPr>
              <a:t>Web directories</a:t>
            </a:r>
          </a:p>
          <a:p>
            <a:pPr lvl="1"/>
            <a:r>
              <a:rPr lang="en-US" altLang="zh-CN" dirty="0">
                <a:ea typeface="宋体" pitchFamily="2" charset="-122"/>
              </a:rPr>
              <a:t>Manually </a:t>
            </a:r>
            <a:r>
              <a:rPr lang="en-US" altLang="zh-CN" dirty="0" smtClean="0">
                <a:ea typeface="宋体" pitchFamily="2" charset="-122"/>
              </a:rPr>
              <a:t>constructed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Fixed categories</a:t>
            </a:r>
            <a:endParaRPr lang="en-US" altLang="zh-CN" dirty="0">
              <a:ea typeface="宋体" pitchFamily="2" charset="-122"/>
            </a:endParaRPr>
          </a:p>
          <a:p>
            <a:pPr lvl="1"/>
            <a:r>
              <a:rPr lang="en-US" altLang="zh-CN" dirty="0">
                <a:ea typeface="宋体" pitchFamily="2" charset="-122"/>
              </a:rPr>
              <a:t>Only support </a:t>
            </a:r>
            <a:r>
              <a:rPr lang="en-US" altLang="zh-CN" i="1" dirty="0">
                <a:ea typeface="宋体" pitchFamily="2" charset="-122"/>
              </a:rPr>
              <a:t>vertical</a:t>
            </a:r>
            <a:r>
              <a:rPr lang="en-US" altLang="zh-CN" dirty="0">
                <a:ea typeface="宋体" pitchFamily="2" charset="-122"/>
              </a:rPr>
              <a:t> </a:t>
            </a:r>
            <a:r>
              <a:rPr lang="en-US" altLang="zh-CN" dirty="0" smtClean="0">
                <a:ea typeface="宋体" pitchFamily="2" charset="-122"/>
              </a:rPr>
              <a:t>navigation</a:t>
            </a:r>
          </a:p>
        </p:txBody>
      </p:sp>
      <p:pic>
        <p:nvPicPr>
          <p:cNvPr id="17336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295400"/>
            <a:ext cx="2239962" cy="2022475"/>
          </a:xfrm>
          <a:prstGeom prst="rect">
            <a:avLst/>
          </a:prstGeom>
          <a:noFill/>
        </p:spPr>
      </p:pic>
      <p:pic>
        <p:nvPicPr>
          <p:cNvPr id="173363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3581400"/>
            <a:ext cx="2447826" cy="2306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33640" name="Text Box 8"/>
          <p:cNvSpPr txBox="1">
            <a:spLocks noChangeArrowheads="1"/>
          </p:cNvSpPr>
          <p:nvPr/>
        </p:nvSpPr>
        <p:spPr bwMode="auto">
          <a:xfrm>
            <a:off x="7620000" y="3657600"/>
            <a:ext cx="838200" cy="46166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ea typeface="宋体" pitchFamily="2" charset="-122"/>
              </a:rPr>
              <a:t>ODP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28600" y="1981200"/>
            <a:ext cx="8763000" cy="4394775"/>
            <a:chOff x="228600" y="1981200"/>
            <a:chExt cx="8763000" cy="4394775"/>
          </a:xfrm>
        </p:grpSpPr>
        <p:grpSp>
          <p:nvGrpSpPr>
            <p:cNvPr id="12" name="Group 11"/>
            <p:cNvGrpSpPr/>
            <p:nvPr/>
          </p:nvGrpSpPr>
          <p:grpSpPr>
            <a:xfrm>
              <a:off x="4038600" y="1981200"/>
              <a:ext cx="4876800" cy="3023175"/>
              <a:chOff x="4038600" y="1981200"/>
              <a:chExt cx="4876800" cy="3023175"/>
            </a:xfrm>
          </p:grpSpPr>
          <p:sp>
            <p:nvSpPr>
              <p:cNvPr id="10" name="Text Box 8"/>
              <p:cNvSpPr txBox="1">
                <a:spLocks noChangeArrowheads="1"/>
              </p:cNvSpPr>
              <p:nvPr/>
            </p:nvSpPr>
            <p:spPr bwMode="auto">
              <a:xfrm>
                <a:off x="4800600" y="1981200"/>
                <a:ext cx="4038600" cy="58477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3200" b="1" dirty="0" smtClean="0">
                    <a:ea typeface="宋体" pitchFamily="2" charset="-122"/>
                  </a:rPr>
                  <a:t>Beyond hyperlinks? </a:t>
                </a:r>
                <a:endParaRPr lang="en-US" altLang="zh-CN" sz="3200" b="1" dirty="0">
                  <a:ea typeface="宋体" pitchFamily="2" charset="-122"/>
                </a:endParaRPr>
              </a:p>
            </p:txBody>
          </p:sp>
          <p:sp>
            <p:nvSpPr>
              <p:cNvPr id="11" name="Text Box 8"/>
              <p:cNvSpPr txBox="1">
                <a:spLocks noChangeArrowheads="1"/>
              </p:cNvSpPr>
              <p:nvPr/>
            </p:nvSpPr>
            <p:spPr bwMode="auto">
              <a:xfrm>
                <a:off x="4038600" y="4419600"/>
                <a:ext cx="4876800" cy="58477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3200" b="1" dirty="0" smtClean="0">
                    <a:ea typeface="宋体" pitchFamily="2" charset="-122"/>
                  </a:rPr>
                  <a:t>Beyond fixed categories? </a:t>
                </a:r>
                <a:endParaRPr lang="en-US" altLang="zh-CN" sz="3200" b="1" dirty="0">
                  <a:ea typeface="宋体" pitchFamily="2" charset="-122"/>
                </a:endParaRPr>
              </a:p>
            </p:txBody>
          </p:sp>
        </p:grp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228600" y="5791200"/>
              <a:ext cx="8763000" cy="58477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 dirty="0" smtClean="0">
                  <a:ea typeface="宋体" pitchFamily="2" charset="-122"/>
                </a:rPr>
                <a:t>How to promote browsing as a “first-class citizen”?</a:t>
              </a:r>
              <a:endParaRPr lang="en-US" altLang="zh-CN" sz="3200" b="1" dirty="0">
                <a:ea typeface="宋体" pitchFamily="2" charset="-122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14D8B-FB36-404D-91CA-CEC776FB33B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5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Sightseeing Analogy Continues…</a:t>
            </a:r>
            <a:endParaRPr lang="en-US" dirty="0"/>
          </a:p>
        </p:txBody>
      </p:sp>
      <p:pic>
        <p:nvPicPr>
          <p:cNvPr id="10244" name="Picture 4" descr="Map of Walt Disney Worl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219200"/>
            <a:ext cx="3124200" cy="2207769"/>
          </a:xfrm>
          <a:prstGeom prst="rect">
            <a:avLst/>
          </a:prstGeom>
          <a:noFill/>
        </p:spPr>
      </p:pic>
      <p:grpSp>
        <p:nvGrpSpPr>
          <p:cNvPr id="45" name="Group 44"/>
          <p:cNvGrpSpPr/>
          <p:nvPr/>
        </p:nvGrpSpPr>
        <p:grpSpPr>
          <a:xfrm>
            <a:off x="152400" y="1295400"/>
            <a:ext cx="3810000" cy="1143000"/>
            <a:chOff x="152400" y="1371600"/>
            <a:chExt cx="3810000" cy="1143000"/>
          </a:xfrm>
        </p:grpSpPr>
        <p:sp>
          <p:nvSpPr>
            <p:cNvPr id="9" name="Oval 8"/>
            <p:cNvSpPr/>
            <p:nvPr/>
          </p:nvSpPr>
          <p:spPr>
            <a:xfrm>
              <a:off x="2895600" y="2133600"/>
              <a:ext cx="1066800" cy="381000"/>
            </a:xfrm>
            <a:prstGeom prst="ellipse">
              <a:avLst/>
            </a:prstGeom>
            <a:noFill/>
            <a:ln w="635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52400" y="1371600"/>
              <a:ext cx="135203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n>
                    <a:solidFill>
                      <a:schemeClr val="tx1"/>
                    </a:solidFill>
                  </a:ln>
                </a:rPr>
                <a:t>Region</a:t>
              </a:r>
              <a:endParaRPr lang="en-US" sz="3200" b="1" dirty="0">
                <a:ln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36" name="Straight Arrow Connector 35"/>
            <p:cNvCxnSpPr>
              <a:stCxn id="34" idx="3"/>
              <a:endCxn id="9" idx="1"/>
            </p:cNvCxnSpPr>
            <p:nvPr/>
          </p:nvCxnSpPr>
          <p:spPr>
            <a:xfrm>
              <a:off x="1504437" y="1663988"/>
              <a:ext cx="1547392" cy="52540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228600" y="2514600"/>
            <a:ext cx="3124200" cy="3655569"/>
            <a:chOff x="228600" y="2514600"/>
            <a:chExt cx="3124200" cy="3655569"/>
          </a:xfrm>
        </p:grpSpPr>
        <p:pic>
          <p:nvPicPr>
            <p:cNvPr id="10246" name="Picture 6" descr="Map of Disney's Animal Kingdom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8600" y="3962400"/>
              <a:ext cx="3124200" cy="2207769"/>
            </a:xfrm>
            <a:prstGeom prst="rect">
              <a:avLst/>
            </a:prstGeom>
            <a:noFill/>
          </p:spPr>
        </p:pic>
        <p:cxnSp>
          <p:nvCxnSpPr>
            <p:cNvPr id="23" name="Straight Arrow Connector 22"/>
            <p:cNvCxnSpPr/>
            <p:nvPr/>
          </p:nvCxnSpPr>
          <p:spPr>
            <a:xfrm rot="5400000">
              <a:off x="1600200" y="2514600"/>
              <a:ext cx="1447800" cy="1447800"/>
            </a:xfrm>
            <a:prstGeom prst="straightConnector1">
              <a:avLst/>
            </a:prstGeom>
            <a:ln w="50800">
              <a:solidFill>
                <a:srgbClr val="FFC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685800" y="2590800"/>
              <a:ext cx="15644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n>
                    <a:solidFill>
                      <a:schemeClr val="tx1"/>
                    </a:solidFill>
                  </a:ln>
                </a:rPr>
                <a:t>Zoom in</a:t>
              </a:r>
              <a:endParaRPr lang="en-US" sz="3200" b="1" dirty="0">
                <a:ln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057400" y="2590800"/>
            <a:ext cx="2589360" cy="1575375"/>
            <a:chOff x="2057400" y="2590800"/>
            <a:chExt cx="2589360" cy="1575375"/>
          </a:xfrm>
        </p:grpSpPr>
        <p:cxnSp>
          <p:nvCxnSpPr>
            <p:cNvPr id="30" name="Straight Arrow Connector 29"/>
            <p:cNvCxnSpPr/>
            <p:nvPr/>
          </p:nvCxnSpPr>
          <p:spPr>
            <a:xfrm rot="5400000" flipH="1" flipV="1">
              <a:off x="2057400" y="2590800"/>
              <a:ext cx="1371600" cy="1371600"/>
            </a:xfrm>
            <a:prstGeom prst="straightConnector1">
              <a:avLst/>
            </a:prstGeom>
            <a:ln w="50800">
              <a:solidFill>
                <a:srgbClr val="FFC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2819400" y="3581400"/>
              <a:ext cx="18273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n>
                    <a:solidFill>
                      <a:schemeClr val="tx1"/>
                    </a:solidFill>
                  </a:ln>
                </a:rPr>
                <a:t>Zoom out</a:t>
              </a:r>
              <a:endParaRPr lang="en-US" sz="3200" b="1" dirty="0">
                <a:ln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029200" y="2362200"/>
            <a:ext cx="3962400" cy="4117849"/>
            <a:chOff x="5029200" y="2362200"/>
            <a:chExt cx="3962400" cy="4117849"/>
          </a:xfrm>
        </p:grpSpPr>
        <p:sp>
          <p:nvSpPr>
            <p:cNvPr id="10" name="Freeform 9"/>
            <p:cNvSpPr/>
            <p:nvPr/>
          </p:nvSpPr>
          <p:spPr>
            <a:xfrm>
              <a:off x="5029200" y="2362200"/>
              <a:ext cx="2438400" cy="1295400"/>
            </a:xfrm>
            <a:custGeom>
              <a:avLst/>
              <a:gdLst>
                <a:gd name="connsiteX0" fmla="*/ 0 w 2287859"/>
                <a:gd name="connsiteY0" fmla="*/ 0 h 2174487"/>
                <a:gd name="connsiteX1" fmla="*/ 1906859 w 2287859"/>
                <a:gd name="connsiteY1" fmla="*/ 1059365 h 2174487"/>
                <a:gd name="connsiteX2" fmla="*/ 2286000 w 2287859"/>
                <a:gd name="connsiteY2" fmla="*/ 2174487 h 217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7859" h="2174487">
                  <a:moveTo>
                    <a:pt x="0" y="0"/>
                  </a:moveTo>
                  <a:cubicBezTo>
                    <a:pt x="762929" y="348475"/>
                    <a:pt x="1525859" y="696951"/>
                    <a:pt x="1906859" y="1059365"/>
                  </a:cubicBezTo>
                  <a:cubicBezTo>
                    <a:pt x="2287859" y="1421779"/>
                    <a:pt x="2286929" y="1798133"/>
                    <a:pt x="2286000" y="2174487"/>
                  </a:cubicBezTo>
                </a:path>
              </a:pathLst>
            </a:custGeom>
            <a:ln w="63500">
              <a:solidFill>
                <a:srgbClr val="FFC000"/>
              </a:solidFill>
              <a:prstDash val="sysDash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48" name="Picture 8" descr="Map of Epco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05400" y="3733800"/>
              <a:ext cx="3886200" cy="2746249"/>
            </a:xfrm>
            <a:prstGeom prst="rect">
              <a:avLst/>
            </a:prstGeom>
            <a:noFill/>
          </p:spPr>
        </p:pic>
      </p:grpSp>
      <p:grpSp>
        <p:nvGrpSpPr>
          <p:cNvPr id="56" name="Group 55"/>
          <p:cNvGrpSpPr/>
          <p:nvPr/>
        </p:nvGrpSpPr>
        <p:grpSpPr>
          <a:xfrm>
            <a:off x="3962400" y="914400"/>
            <a:ext cx="5071784" cy="1524000"/>
            <a:chOff x="3962400" y="914400"/>
            <a:chExt cx="5071784" cy="1524000"/>
          </a:xfrm>
        </p:grpSpPr>
        <p:sp>
          <p:nvSpPr>
            <p:cNvPr id="11" name="Oval 10"/>
            <p:cNvSpPr/>
            <p:nvPr/>
          </p:nvSpPr>
          <p:spPr>
            <a:xfrm>
              <a:off x="4495800" y="1981200"/>
              <a:ext cx="838200" cy="457200"/>
            </a:xfrm>
            <a:prstGeom prst="ellipse">
              <a:avLst/>
            </a:prstGeom>
            <a:noFill/>
            <a:ln w="635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/>
            <p:cNvCxnSpPr>
              <a:endCxn id="11" idx="2"/>
            </p:cNvCxnSpPr>
            <p:nvPr/>
          </p:nvCxnSpPr>
          <p:spPr>
            <a:xfrm>
              <a:off x="3962400" y="2209800"/>
              <a:ext cx="533400" cy="1588"/>
            </a:xfrm>
            <a:prstGeom prst="straightConnector1">
              <a:avLst/>
            </a:prstGeom>
            <a:ln w="50800">
              <a:solidFill>
                <a:schemeClr val="accent2">
                  <a:lumMod val="50000"/>
                </a:schemeClr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7086600" y="914400"/>
              <a:ext cx="1947584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n>
                    <a:solidFill>
                      <a:schemeClr val="tx1"/>
                    </a:solidFill>
                  </a:ln>
                </a:rPr>
                <a:t>Horizontal</a:t>
              </a:r>
            </a:p>
            <a:p>
              <a:r>
                <a:rPr lang="en-US" sz="3200" b="1" dirty="0" smtClean="0">
                  <a:ln>
                    <a:solidFill>
                      <a:schemeClr val="tx1"/>
                    </a:solidFill>
                  </a:ln>
                </a:rPr>
                <a:t>navigation</a:t>
              </a:r>
              <a:endParaRPr lang="en-US" sz="3200" b="1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4" name="Freeform 53"/>
            <p:cNvSpPr/>
            <p:nvPr/>
          </p:nvSpPr>
          <p:spPr>
            <a:xfrm>
              <a:off x="4159405" y="1295400"/>
              <a:ext cx="2927195" cy="856785"/>
            </a:xfrm>
            <a:custGeom>
              <a:avLst/>
              <a:gdLst>
                <a:gd name="connsiteX0" fmla="*/ 0 w 3178097"/>
                <a:gd name="connsiteY0" fmla="*/ 782444 h 782444"/>
                <a:gd name="connsiteX1" fmla="*/ 1137424 w 3178097"/>
                <a:gd name="connsiteY1" fmla="*/ 113371 h 782444"/>
                <a:gd name="connsiteX2" fmla="*/ 3178097 w 3178097"/>
                <a:gd name="connsiteY2" fmla="*/ 102220 h 782444"/>
                <a:gd name="connsiteX3" fmla="*/ 3178097 w 3178097"/>
                <a:gd name="connsiteY3" fmla="*/ 102220 h 78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8097" h="782444">
                  <a:moveTo>
                    <a:pt x="0" y="782444"/>
                  </a:moveTo>
                  <a:cubicBezTo>
                    <a:pt x="303870" y="504593"/>
                    <a:pt x="607741" y="226742"/>
                    <a:pt x="1137424" y="113371"/>
                  </a:cubicBezTo>
                  <a:cubicBezTo>
                    <a:pt x="1667107" y="0"/>
                    <a:pt x="3178097" y="102220"/>
                    <a:pt x="3178097" y="102220"/>
                  </a:cubicBezTo>
                  <a:lnTo>
                    <a:pt x="3178097" y="102220"/>
                  </a:lnTo>
                </a:path>
              </a:pathLst>
            </a:custGeom>
            <a:ln w="254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14D8B-FB36-404D-91CA-CEC776FB33B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71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ea typeface="宋体" pitchFamily="2" charset="-122"/>
              </a:rPr>
              <a:t>Topic </a:t>
            </a:r>
            <a:r>
              <a:rPr lang="en-US" altLang="zh-CN" dirty="0" smtClean="0">
                <a:ea typeface="宋体" pitchFamily="2" charset="-122"/>
              </a:rPr>
              <a:t>Map for Touring </a:t>
            </a:r>
            <a:r>
              <a:rPr lang="en-US" altLang="zh-CN" dirty="0">
                <a:ea typeface="宋体" pitchFamily="2" charset="-122"/>
              </a:rPr>
              <a:t>Information Space</a:t>
            </a:r>
          </a:p>
        </p:txBody>
      </p:sp>
      <p:graphicFrame>
        <p:nvGraphicFramePr>
          <p:cNvPr id="1770500" name="Object 4"/>
          <p:cNvGraphicFramePr>
            <a:graphicFrameLocks noChangeAspect="1"/>
          </p:cNvGraphicFramePr>
          <p:nvPr/>
        </p:nvGraphicFramePr>
        <p:xfrm>
          <a:off x="1600200" y="2176463"/>
          <a:ext cx="5959475" cy="330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Visio" r:id="rId4" imgW="4758511" imgH="2675751" progId="">
                  <p:embed/>
                </p:oleObj>
              </mc:Choice>
              <mc:Fallback>
                <p:oleObj name="Visio" r:id="rId4" imgW="4758511" imgH="267575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176463"/>
                        <a:ext cx="5959475" cy="330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0501" name="Line 5"/>
          <p:cNvSpPr>
            <a:spLocks noChangeShapeType="1"/>
          </p:cNvSpPr>
          <p:nvPr/>
        </p:nvSpPr>
        <p:spPr bwMode="auto">
          <a:xfrm flipV="1">
            <a:off x="4419600" y="2405063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0502" name="Line 6"/>
          <p:cNvSpPr>
            <a:spLocks noChangeShapeType="1"/>
          </p:cNvSpPr>
          <p:nvPr/>
        </p:nvSpPr>
        <p:spPr bwMode="auto">
          <a:xfrm>
            <a:off x="4419600" y="2709863"/>
            <a:ext cx="762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0503" name="Line 7"/>
          <p:cNvSpPr>
            <a:spLocks noChangeShapeType="1"/>
          </p:cNvSpPr>
          <p:nvPr/>
        </p:nvSpPr>
        <p:spPr bwMode="auto">
          <a:xfrm>
            <a:off x="4419600" y="2786063"/>
            <a:ext cx="1143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0504" name="Line 8"/>
          <p:cNvSpPr>
            <a:spLocks noChangeShapeType="1"/>
          </p:cNvSpPr>
          <p:nvPr/>
        </p:nvSpPr>
        <p:spPr bwMode="auto">
          <a:xfrm flipH="1">
            <a:off x="3429000" y="2709863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0505" name="Line 9"/>
          <p:cNvSpPr>
            <a:spLocks noChangeShapeType="1"/>
          </p:cNvSpPr>
          <p:nvPr/>
        </p:nvSpPr>
        <p:spPr bwMode="auto">
          <a:xfrm flipH="1" flipV="1">
            <a:off x="3886200" y="2481263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0506" name="Line 10"/>
          <p:cNvSpPr>
            <a:spLocks noChangeShapeType="1"/>
          </p:cNvSpPr>
          <p:nvPr/>
        </p:nvSpPr>
        <p:spPr bwMode="auto">
          <a:xfrm flipH="1">
            <a:off x="3886200" y="2405063"/>
            <a:ext cx="1219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0507" name="Line 11"/>
          <p:cNvSpPr>
            <a:spLocks noChangeShapeType="1"/>
          </p:cNvSpPr>
          <p:nvPr/>
        </p:nvSpPr>
        <p:spPr bwMode="auto">
          <a:xfrm flipH="1" flipV="1">
            <a:off x="5486400" y="2481263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0508" name="Line 12"/>
          <p:cNvSpPr>
            <a:spLocks noChangeShapeType="1"/>
          </p:cNvSpPr>
          <p:nvPr/>
        </p:nvSpPr>
        <p:spPr bwMode="auto">
          <a:xfrm flipH="1">
            <a:off x="2514600" y="3090863"/>
            <a:ext cx="609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0509" name="Line 13"/>
          <p:cNvSpPr>
            <a:spLocks noChangeShapeType="1"/>
          </p:cNvSpPr>
          <p:nvPr/>
        </p:nvSpPr>
        <p:spPr bwMode="auto">
          <a:xfrm>
            <a:off x="3276600" y="3090863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0510" name="Line 14"/>
          <p:cNvSpPr>
            <a:spLocks noChangeShapeType="1"/>
          </p:cNvSpPr>
          <p:nvPr/>
        </p:nvSpPr>
        <p:spPr bwMode="auto">
          <a:xfrm flipH="1">
            <a:off x="3581400" y="2786063"/>
            <a:ext cx="685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0511" name="Line 15"/>
          <p:cNvSpPr>
            <a:spLocks noChangeShapeType="1"/>
          </p:cNvSpPr>
          <p:nvPr/>
        </p:nvSpPr>
        <p:spPr bwMode="auto">
          <a:xfrm flipH="1">
            <a:off x="4267200" y="2862263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0512" name="Line 16"/>
          <p:cNvSpPr>
            <a:spLocks noChangeShapeType="1"/>
          </p:cNvSpPr>
          <p:nvPr/>
        </p:nvSpPr>
        <p:spPr bwMode="auto">
          <a:xfrm>
            <a:off x="4419600" y="2862263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0513" name="Line 17"/>
          <p:cNvSpPr>
            <a:spLocks noChangeShapeType="1"/>
          </p:cNvSpPr>
          <p:nvPr/>
        </p:nvSpPr>
        <p:spPr bwMode="auto">
          <a:xfrm>
            <a:off x="4343400" y="2862263"/>
            <a:ext cx="228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0514" name="Line 18"/>
          <p:cNvSpPr>
            <a:spLocks noChangeShapeType="1"/>
          </p:cNvSpPr>
          <p:nvPr/>
        </p:nvSpPr>
        <p:spPr bwMode="auto">
          <a:xfrm>
            <a:off x="4419600" y="2862263"/>
            <a:ext cx="609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0515" name="Line 19"/>
          <p:cNvSpPr>
            <a:spLocks noChangeShapeType="1"/>
          </p:cNvSpPr>
          <p:nvPr/>
        </p:nvSpPr>
        <p:spPr bwMode="auto">
          <a:xfrm>
            <a:off x="5486400" y="3548063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0516" name="Line 20"/>
          <p:cNvSpPr>
            <a:spLocks noChangeShapeType="1"/>
          </p:cNvSpPr>
          <p:nvPr/>
        </p:nvSpPr>
        <p:spPr bwMode="auto">
          <a:xfrm>
            <a:off x="3429000" y="3852863"/>
            <a:ext cx="152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0517" name="Line 21"/>
          <p:cNvSpPr>
            <a:spLocks noChangeShapeType="1"/>
          </p:cNvSpPr>
          <p:nvPr/>
        </p:nvSpPr>
        <p:spPr bwMode="auto">
          <a:xfrm flipH="1">
            <a:off x="2590800" y="3852863"/>
            <a:ext cx="685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0518" name="Line 22"/>
          <p:cNvSpPr>
            <a:spLocks noChangeShapeType="1"/>
          </p:cNvSpPr>
          <p:nvPr/>
        </p:nvSpPr>
        <p:spPr bwMode="auto">
          <a:xfrm flipH="1">
            <a:off x="3200400" y="3929063"/>
            <a:ext cx="1524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0519" name="Line 23"/>
          <p:cNvSpPr>
            <a:spLocks noChangeShapeType="1"/>
          </p:cNvSpPr>
          <p:nvPr/>
        </p:nvSpPr>
        <p:spPr bwMode="auto">
          <a:xfrm>
            <a:off x="3581400" y="3852863"/>
            <a:ext cx="1295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0520" name="Line 24"/>
          <p:cNvSpPr>
            <a:spLocks noChangeShapeType="1"/>
          </p:cNvSpPr>
          <p:nvPr/>
        </p:nvSpPr>
        <p:spPr bwMode="auto">
          <a:xfrm>
            <a:off x="3581400" y="3929063"/>
            <a:ext cx="10668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0521" name="Line 25"/>
          <p:cNvSpPr>
            <a:spLocks noChangeShapeType="1"/>
          </p:cNvSpPr>
          <p:nvPr/>
        </p:nvSpPr>
        <p:spPr bwMode="auto">
          <a:xfrm flipV="1">
            <a:off x="3733800" y="4919663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0522" name="Line 26"/>
          <p:cNvSpPr>
            <a:spLocks noChangeShapeType="1"/>
          </p:cNvSpPr>
          <p:nvPr/>
        </p:nvSpPr>
        <p:spPr bwMode="auto">
          <a:xfrm flipH="1" flipV="1">
            <a:off x="2819400" y="2328863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0523" name="Line 27"/>
          <p:cNvSpPr>
            <a:spLocks noChangeShapeType="1"/>
          </p:cNvSpPr>
          <p:nvPr/>
        </p:nvSpPr>
        <p:spPr bwMode="auto">
          <a:xfrm>
            <a:off x="5486400" y="2405063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0524" name="Line 28"/>
          <p:cNvSpPr>
            <a:spLocks noChangeShapeType="1"/>
          </p:cNvSpPr>
          <p:nvPr/>
        </p:nvSpPr>
        <p:spPr bwMode="auto">
          <a:xfrm flipV="1">
            <a:off x="2895600" y="4691063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0525" name="Line 29"/>
          <p:cNvSpPr>
            <a:spLocks noChangeShapeType="1"/>
          </p:cNvSpPr>
          <p:nvPr/>
        </p:nvSpPr>
        <p:spPr bwMode="auto">
          <a:xfrm>
            <a:off x="2590800" y="4995863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0526" name="Line 30"/>
          <p:cNvSpPr>
            <a:spLocks noChangeShapeType="1"/>
          </p:cNvSpPr>
          <p:nvPr/>
        </p:nvSpPr>
        <p:spPr bwMode="auto">
          <a:xfrm flipV="1">
            <a:off x="3886200" y="4843463"/>
            <a:ext cx="533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0527" name="Text Box 31"/>
          <p:cNvSpPr txBox="1">
            <a:spLocks noChangeArrowheads="1"/>
          </p:cNvSpPr>
          <p:nvPr/>
        </p:nvSpPr>
        <p:spPr bwMode="auto">
          <a:xfrm rot="-1176246">
            <a:off x="4419600" y="2424113"/>
            <a:ext cx="45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zh-CN" sz="1000">
                <a:ea typeface="宋体" pitchFamily="2" charset="-122"/>
              </a:rPr>
              <a:t>0.05</a:t>
            </a:r>
          </a:p>
        </p:txBody>
      </p:sp>
      <p:sp>
        <p:nvSpPr>
          <p:cNvPr id="1770528" name="Text Box 32"/>
          <p:cNvSpPr txBox="1">
            <a:spLocks noChangeArrowheads="1"/>
          </p:cNvSpPr>
          <p:nvPr/>
        </p:nvSpPr>
        <p:spPr bwMode="auto">
          <a:xfrm rot="222917">
            <a:off x="4648200" y="2557463"/>
            <a:ext cx="45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zh-CN" sz="1000">
                <a:ea typeface="宋体" pitchFamily="2" charset="-122"/>
              </a:rPr>
              <a:t>0.03</a:t>
            </a:r>
          </a:p>
        </p:txBody>
      </p:sp>
      <p:sp>
        <p:nvSpPr>
          <p:cNvPr id="1770529" name="Text Box 33"/>
          <p:cNvSpPr txBox="1">
            <a:spLocks noChangeArrowheads="1"/>
          </p:cNvSpPr>
          <p:nvPr/>
        </p:nvSpPr>
        <p:spPr bwMode="auto">
          <a:xfrm rot="-132975">
            <a:off x="4191000" y="2252663"/>
            <a:ext cx="45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zh-CN" sz="1000">
                <a:ea typeface="宋体" pitchFamily="2" charset="-122"/>
              </a:rPr>
              <a:t>0.03</a:t>
            </a:r>
          </a:p>
        </p:txBody>
      </p:sp>
      <p:sp>
        <p:nvSpPr>
          <p:cNvPr id="1770530" name="Text Box 34"/>
          <p:cNvSpPr txBox="1">
            <a:spLocks noChangeArrowheads="1"/>
          </p:cNvSpPr>
          <p:nvPr/>
        </p:nvSpPr>
        <p:spPr bwMode="auto">
          <a:xfrm rot="-985926">
            <a:off x="3429000" y="2617788"/>
            <a:ext cx="45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zh-CN" sz="1000">
                <a:ea typeface="宋体" pitchFamily="2" charset="-122"/>
              </a:rPr>
              <a:t>0.02</a:t>
            </a:r>
          </a:p>
        </p:txBody>
      </p:sp>
      <p:sp>
        <p:nvSpPr>
          <p:cNvPr id="1770531" name="Text Box 35"/>
          <p:cNvSpPr txBox="1">
            <a:spLocks noChangeArrowheads="1"/>
          </p:cNvSpPr>
          <p:nvPr/>
        </p:nvSpPr>
        <p:spPr bwMode="auto">
          <a:xfrm rot="364407">
            <a:off x="4953000" y="2770188"/>
            <a:ext cx="45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zh-CN" sz="1000">
                <a:ea typeface="宋体" pitchFamily="2" charset="-122"/>
              </a:rPr>
              <a:t>0.01</a:t>
            </a:r>
          </a:p>
        </p:txBody>
      </p:sp>
      <p:sp>
        <p:nvSpPr>
          <p:cNvPr id="1770532" name="Line 36"/>
          <p:cNvSpPr>
            <a:spLocks noChangeShapeType="1"/>
          </p:cNvSpPr>
          <p:nvPr/>
        </p:nvSpPr>
        <p:spPr bwMode="auto">
          <a:xfrm flipH="1">
            <a:off x="2819400" y="3776663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0533" name="Line 37"/>
          <p:cNvSpPr>
            <a:spLocks noChangeShapeType="1"/>
          </p:cNvSpPr>
          <p:nvPr/>
        </p:nvSpPr>
        <p:spPr bwMode="auto">
          <a:xfrm flipV="1">
            <a:off x="5486400" y="2328863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0534" name="Line 38"/>
          <p:cNvSpPr>
            <a:spLocks noChangeShapeType="1"/>
          </p:cNvSpPr>
          <p:nvPr/>
        </p:nvSpPr>
        <p:spPr bwMode="auto">
          <a:xfrm flipV="1">
            <a:off x="5486400" y="3471863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0536" name="Line 40"/>
          <p:cNvSpPr>
            <a:spLocks noChangeShapeType="1"/>
          </p:cNvSpPr>
          <p:nvPr/>
        </p:nvSpPr>
        <p:spPr bwMode="auto">
          <a:xfrm flipH="1">
            <a:off x="5410200" y="1676400"/>
            <a:ext cx="144780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0537" name="Text Box 41"/>
          <p:cNvSpPr txBox="1">
            <a:spLocks noChangeArrowheads="1"/>
          </p:cNvSpPr>
          <p:nvPr/>
        </p:nvSpPr>
        <p:spPr bwMode="auto">
          <a:xfrm>
            <a:off x="228600" y="1676400"/>
            <a:ext cx="1600200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 smtClean="0">
                <a:ea typeface="宋体" pitchFamily="2" charset="-122"/>
              </a:rPr>
              <a:t>Zoom </a:t>
            </a:r>
            <a:r>
              <a:rPr lang="en-US" altLang="zh-CN" sz="2800" b="1" dirty="0">
                <a:ea typeface="宋体" pitchFamily="2" charset="-122"/>
              </a:rPr>
              <a:t>in</a:t>
            </a:r>
          </a:p>
        </p:txBody>
      </p:sp>
      <p:sp>
        <p:nvSpPr>
          <p:cNvPr id="1770539" name="Line 43"/>
          <p:cNvSpPr>
            <a:spLocks noChangeShapeType="1"/>
          </p:cNvSpPr>
          <p:nvPr/>
        </p:nvSpPr>
        <p:spPr bwMode="auto">
          <a:xfrm rot="10800000">
            <a:off x="8229600" y="2286000"/>
            <a:ext cx="0" cy="2819400"/>
          </a:xfrm>
          <a:prstGeom prst="line">
            <a:avLst/>
          </a:prstGeom>
          <a:noFill/>
          <a:ln w="101600">
            <a:solidFill>
              <a:srgbClr val="CC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0541" name="Line 45"/>
          <p:cNvSpPr>
            <a:spLocks noChangeShapeType="1"/>
          </p:cNvSpPr>
          <p:nvPr/>
        </p:nvSpPr>
        <p:spPr bwMode="auto">
          <a:xfrm rot="10800000">
            <a:off x="4343400" y="5029200"/>
            <a:ext cx="7620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" name="Text Box 41"/>
          <p:cNvSpPr txBox="1">
            <a:spLocks noChangeArrowheads="1"/>
          </p:cNvSpPr>
          <p:nvPr/>
        </p:nvSpPr>
        <p:spPr bwMode="auto">
          <a:xfrm>
            <a:off x="7315200" y="5334000"/>
            <a:ext cx="1676400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 smtClean="0">
                <a:ea typeface="宋体" pitchFamily="2" charset="-122"/>
              </a:rPr>
              <a:t>Zoom out</a:t>
            </a:r>
            <a:endParaRPr lang="en-US" altLang="zh-CN" sz="2800" b="1" dirty="0">
              <a:ea typeface="宋体" pitchFamily="2" charset="-122"/>
            </a:endParaRPr>
          </a:p>
        </p:txBody>
      </p:sp>
      <p:sp>
        <p:nvSpPr>
          <p:cNvPr id="50" name="Text Box 41"/>
          <p:cNvSpPr txBox="1">
            <a:spLocks noChangeArrowheads="1"/>
          </p:cNvSpPr>
          <p:nvPr/>
        </p:nvSpPr>
        <p:spPr bwMode="auto">
          <a:xfrm>
            <a:off x="2971800" y="5715000"/>
            <a:ext cx="3505200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 smtClean="0">
                <a:ea typeface="宋体" pitchFamily="2" charset="-122"/>
              </a:rPr>
              <a:t>Horizontal navigation</a:t>
            </a:r>
            <a:endParaRPr lang="en-US" altLang="zh-CN" sz="2800" b="1" dirty="0">
              <a:ea typeface="宋体" pitchFamily="2" charset="-122"/>
            </a:endParaRPr>
          </a:p>
        </p:txBody>
      </p:sp>
      <p:sp>
        <p:nvSpPr>
          <p:cNvPr id="51" name="Text Box 41"/>
          <p:cNvSpPr txBox="1">
            <a:spLocks noChangeArrowheads="1"/>
          </p:cNvSpPr>
          <p:nvPr/>
        </p:nvSpPr>
        <p:spPr bwMode="auto">
          <a:xfrm>
            <a:off x="6324600" y="1066800"/>
            <a:ext cx="1447800" cy="95410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 dirty="0" smtClean="0">
                <a:ea typeface="宋体" pitchFamily="2" charset="-122"/>
              </a:rPr>
              <a:t>Topic regions</a:t>
            </a:r>
            <a:endParaRPr lang="en-US" altLang="zh-CN" sz="2800" b="1" dirty="0">
              <a:ea typeface="宋体" pitchFamily="2" charset="-122"/>
            </a:endParaRP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2286000" y="1371600"/>
            <a:ext cx="3733800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 dirty="0" smtClean="0">
                <a:ea typeface="宋体" pitchFamily="2" charset="-122"/>
              </a:rPr>
              <a:t>Multiple resolutions</a:t>
            </a:r>
            <a:endParaRPr lang="en-US" altLang="zh-CN" sz="2800" b="1" dirty="0">
              <a:ea typeface="宋体" pitchFamily="2" charset="-122"/>
            </a:endParaRPr>
          </a:p>
        </p:txBody>
      </p:sp>
      <p:sp>
        <p:nvSpPr>
          <p:cNvPr id="54" name="Line 43"/>
          <p:cNvSpPr>
            <a:spLocks noChangeShapeType="1"/>
          </p:cNvSpPr>
          <p:nvPr/>
        </p:nvSpPr>
        <p:spPr bwMode="auto">
          <a:xfrm rot="10800000" flipH="1" flipV="1">
            <a:off x="838200" y="2362200"/>
            <a:ext cx="45719" cy="3429000"/>
          </a:xfrm>
          <a:prstGeom prst="line">
            <a:avLst/>
          </a:prstGeom>
          <a:noFill/>
          <a:ln w="101600">
            <a:solidFill>
              <a:srgbClr val="CC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14D8B-FB36-404D-91CA-CEC776FB33B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84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     Collaborative Surfing </a:t>
            </a:r>
            <a:r>
              <a:rPr lang="en-US" sz="2000" dirty="0" smtClean="0"/>
              <a:t>[Wang et al. 08]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200" dirty="0" smtClean="0"/>
              <a:t>http://ucair.cs.uiuc.edu/cgi-nin/xwang20/kwmap3/framesetkw.cgi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08417"/>
            <a:ext cx="8763000" cy="46783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27936-8AE9-4BAE-9068-C6159905DFE0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 l="6857" t="11429" r="25143" b="33714"/>
          <a:stretch>
            <a:fillRect/>
          </a:stretch>
        </p:blipFill>
        <p:spPr bwMode="auto">
          <a:xfrm>
            <a:off x="0" y="1175017"/>
            <a:ext cx="8763000" cy="530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3301439" y="3994417"/>
            <a:ext cx="5842561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 err="1">
                <a:ea typeface="宋体" pitchFamily="2" charset="-122"/>
                <a:cs typeface="Arial" charset="0"/>
              </a:rPr>
              <a:t>C</a:t>
            </a:r>
            <a:r>
              <a:rPr lang="en-US" altLang="zh-CN" sz="2800" b="1" dirty="0" err="1" smtClean="0">
                <a:ea typeface="宋体" pitchFamily="2" charset="-122"/>
                <a:cs typeface="Arial" charset="0"/>
              </a:rPr>
              <a:t>lickthroughs</a:t>
            </a:r>
            <a:r>
              <a:rPr lang="en-US" altLang="zh-CN" sz="2800" b="1" dirty="0" smtClean="0">
                <a:ea typeface="宋体" pitchFamily="2" charset="-122"/>
                <a:cs typeface="Arial" charset="0"/>
              </a:rPr>
              <a:t> become new footprints </a:t>
            </a:r>
            <a:endParaRPr lang="el-GR" altLang="zh-CN" sz="2800" b="1" dirty="0">
              <a:ea typeface="宋体" pitchFamily="2" charset="-122"/>
              <a:cs typeface="Arial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0" y="2546617"/>
            <a:ext cx="2895600" cy="138499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 smtClean="0">
                <a:ea typeface="宋体" pitchFamily="2" charset="-122"/>
                <a:cs typeface="Arial" charset="0"/>
              </a:rPr>
              <a:t>Navigation trace enriches map structures </a:t>
            </a:r>
            <a:endParaRPr lang="el-GR" altLang="zh-CN" sz="2800" b="1" dirty="0">
              <a:ea typeface="宋体" pitchFamily="2" charset="-122"/>
              <a:cs typeface="Arial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895600" y="1937017"/>
            <a:ext cx="5694636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 smtClean="0">
                <a:ea typeface="宋体" pitchFamily="2" charset="-122"/>
                <a:cs typeface="Arial" charset="0"/>
              </a:rPr>
              <a:t>New queries become new footprints </a:t>
            </a:r>
            <a:endParaRPr lang="el-GR" altLang="zh-CN" sz="2800" b="1" dirty="0">
              <a:ea typeface="宋体" pitchFamily="2" charset="-122"/>
              <a:cs typeface="Arial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0"/>
            <a:ext cx="1981200" cy="814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57200" y="4756417"/>
            <a:ext cx="6900222" cy="141577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 dirty="0" smtClean="0">
                <a:ea typeface="宋体" pitchFamily="2" charset="-122"/>
                <a:cs typeface="Arial" charset="0"/>
              </a:rPr>
              <a:t>Browse logs </a:t>
            </a:r>
            <a:r>
              <a:rPr lang="en-US" altLang="zh-CN" sz="2800" b="1" dirty="0" smtClean="0">
                <a:ea typeface="宋体" pitchFamily="2" charset="-122"/>
                <a:cs typeface="Arial" charset="0"/>
              </a:rPr>
              <a:t>offer more opportunities </a:t>
            </a:r>
          </a:p>
          <a:p>
            <a:pPr>
              <a:spcBef>
                <a:spcPct val="50000"/>
              </a:spcBef>
            </a:pPr>
            <a:r>
              <a:rPr lang="en-US" altLang="zh-CN" sz="2800" b="1" dirty="0" smtClean="0">
                <a:ea typeface="宋体" pitchFamily="2" charset="-122"/>
                <a:cs typeface="Arial" charset="0"/>
              </a:rPr>
              <a:t>to understand user interests and intents</a:t>
            </a:r>
            <a:endParaRPr lang="el-GR" altLang="zh-CN" sz="2800" b="1" dirty="0">
              <a:ea typeface="宋体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26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Constructing Topic Evolution Map with Probabilistic Citation Analysis </a:t>
            </a:r>
            <a:r>
              <a:rPr lang="en-US" sz="2200" dirty="0" smtClean="0"/>
              <a:t>[Wang et al. </a:t>
            </a:r>
            <a:r>
              <a:rPr lang="en-US" sz="2200" dirty="0" smtClean="0"/>
              <a:t> 13</a:t>
            </a:r>
            <a:r>
              <a:rPr lang="en-US" sz="2200" dirty="0" smtClean="0"/>
              <a:t>]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Given research articles and citations in a research community</a:t>
            </a:r>
          </a:p>
          <a:p>
            <a:r>
              <a:rPr lang="en-US" sz="2400" dirty="0" smtClean="0"/>
              <a:t>Identify major research topics (themes) and their spans </a:t>
            </a:r>
          </a:p>
          <a:p>
            <a:r>
              <a:rPr lang="en-US" sz="2400" dirty="0" smtClean="0"/>
              <a:t>Construct a topic evolution map 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For each topic, identify milestone papers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  <p:pic>
        <p:nvPicPr>
          <p:cNvPr id="5" name="Picture 4" descr="running_example-eps-converted-t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100322"/>
            <a:ext cx="3962400" cy="230987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14D8B-FB36-404D-91CA-CEC776FB33B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6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Sample Results: Major Topics in NLP Community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1409"/>
            <a:ext cx="9144000" cy="2916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14D8B-FB36-404D-91CA-CEC776FB33B4}" type="slidenum">
              <a:rPr lang="en-US" smtClean="0"/>
              <a:t>25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4800600"/>
            <a:ext cx="9067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ACL Anthology Network (AAN)</a:t>
            </a:r>
          </a:p>
          <a:p>
            <a:pPr lvl="1"/>
            <a:r>
              <a:rPr lang="en-US" sz="2400" dirty="0"/>
              <a:t>Papers from NLP major conferences from 1965 - 2011</a:t>
            </a:r>
          </a:p>
          <a:p>
            <a:pPr lvl="1"/>
            <a:r>
              <a:rPr lang="en-US" sz="2400" dirty="0"/>
              <a:t>18,041 papers</a:t>
            </a:r>
          </a:p>
          <a:p>
            <a:pPr lvl="1"/>
            <a:r>
              <a:rPr lang="en-US" sz="2400" dirty="0"/>
              <a:t>82,944 citations</a:t>
            </a:r>
          </a:p>
        </p:txBody>
      </p:sp>
    </p:spTree>
    <p:extLst>
      <p:ext uri="{BB962C8B-B14F-4D97-AF65-F5344CB8AC3E}">
        <p14:creationId xmlns:p14="http://schemas.microsoft.com/office/powerpoint/2010/main" val="145543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NLP-Community </a:t>
            </a:r>
            <a:r>
              <a:rPr lang="en-US" dirty="0" smtClean="0"/>
              <a:t>Topic </a:t>
            </a:r>
            <a:r>
              <a:rPr lang="en-US" dirty="0"/>
              <a:t>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40" y="884237"/>
            <a:ext cx="8763000" cy="4678363"/>
          </a:xfrm>
        </p:spPr>
        <p:txBody>
          <a:bodyPr/>
          <a:lstStyle/>
          <a:p>
            <a:r>
              <a:rPr lang="en-US" dirty="0" smtClean="0"/>
              <a:t>Topic Evolution: (green: newer, red: older)</a:t>
            </a:r>
            <a:endParaRPr lang="en-US" dirty="0"/>
          </a:p>
          <a:p>
            <a:endParaRPr lang="en-US" sz="1200" i="1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5" name="Picture 4" descr="full_color_with_labels-eps-converted-t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271" y="1693737"/>
            <a:ext cx="5287819" cy="44346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7174" y="5091454"/>
            <a:ext cx="25296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3: Unification-based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grammer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(1988)</a:t>
            </a:r>
            <a:endParaRPr lang="en-US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6535" y="4330214"/>
            <a:ext cx="1636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6: Interactive machine 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translation (1989)</a:t>
            </a:r>
            <a:endParaRPr lang="en-US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6359" y="3868549"/>
            <a:ext cx="1855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13: tree-adjoining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grammer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(1992)</a:t>
            </a:r>
            <a:endParaRPr lang="en-US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6359" y="3499217"/>
            <a:ext cx="1285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/>
              <a:t>Fading-out</a:t>
            </a:r>
            <a:endParaRPr lang="en-US" b="1" i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5789440" y="5229953"/>
            <a:ext cx="22997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72: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Coreference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resolution (2002)</a:t>
            </a:r>
            <a:endParaRPr lang="en-US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8264" y="3249564"/>
            <a:ext cx="2080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89: Sentiment-Analysis (2004)</a:t>
            </a:r>
            <a:endParaRPr lang="en-US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2674" y="5520852"/>
            <a:ext cx="20436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25: Spelling correction (1997)</a:t>
            </a:r>
            <a:endParaRPr lang="en-US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18417" y="5950251"/>
            <a:ext cx="26323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10: Discourse centering method (1991)</a:t>
            </a:r>
            <a:endParaRPr lang="en-US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08782" y="5744169"/>
            <a:ext cx="972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/>
              <a:t>Shifting</a:t>
            </a:r>
            <a:endParaRPr lang="en-US" b="1" i="1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5789440" y="2123406"/>
            <a:ext cx="25487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8: Word sense disambiguation (1991)</a:t>
            </a:r>
            <a:endParaRPr lang="en-US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13715" y="2972565"/>
            <a:ext cx="2927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18: 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repositional phrase attachment (1994)</a:t>
            </a:r>
            <a:endParaRPr lang="en-US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86966" y="3868549"/>
            <a:ext cx="2001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34: Statistical parsing (1998)</a:t>
            </a:r>
            <a:endParaRPr lang="en-US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83139" y="4069845"/>
            <a:ext cx="28512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73: Discriminative-learning parsing (2002)</a:t>
            </a:r>
            <a:endParaRPr lang="en-US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25100" y="4535914"/>
            <a:ext cx="2156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95: Dependency parsing (2005)</a:t>
            </a:r>
            <a:endParaRPr lang="en-US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96649" y="1768947"/>
            <a:ext cx="1212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/>
              <a:t>Branching</a:t>
            </a:r>
            <a:endParaRPr lang="en-US" b="1" i="1" u="sng" dirty="0"/>
          </a:p>
        </p:txBody>
      </p:sp>
      <p:sp>
        <p:nvSpPr>
          <p:cNvPr id="21" name="TextBox 20"/>
          <p:cNvSpPr txBox="1"/>
          <p:nvPr/>
        </p:nvSpPr>
        <p:spPr>
          <a:xfrm>
            <a:off x="3876330" y="1630447"/>
            <a:ext cx="14799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20: Early SMT(1994)</a:t>
            </a:r>
            <a:endParaRPr lang="en-US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2261905"/>
            <a:ext cx="28980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29: decoding, alignment, reordering (1998)</a:t>
            </a:r>
            <a:endParaRPr lang="en-US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986" y="1984906"/>
            <a:ext cx="2550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50: min-error-rate approaches (2000)</a:t>
            </a:r>
            <a:endParaRPr lang="en-US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1281" y="1630447"/>
            <a:ext cx="20449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96: phrase-based SMT (2000)</a:t>
            </a:r>
            <a:endParaRPr lang="en-US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14D8B-FB36-404D-91CA-CEC776FB33B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9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Detailed View of </a:t>
            </a:r>
            <a:br>
              <a:rPr lang="en-US" dirty="0" smtClean="0"/>
            </a:br>
            <a:r>
              <a:rPr lang="en-US" dirty="0" smtClean="0"/>
              <a:t>Topic “Statistical Machine Translation”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1800954"/>
            <a:ext cx="9448800" cy="3761646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14D8B-FB36-404D-91CA-CEC776FB33B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1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6629400" y="2667000"/>
            <a:ext cx="2438400" cy="283770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3657600" y="2667000"/>
            <a:ext cx="2819400" cy="283770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3768" y="2660928"/>
            <a:ext cx="3221432" cy="283770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7315" y="1584617"/>
            <a:ext cx="1791987" cy="8548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4729" y="1574106"/>
            <a:ext cx="148720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 smtClean="0"/>
              <a:t>Research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Question 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Formulation</a:t>
            </a:r>
            <a:endParaRPr lang="en-US" sz="2000" b="1" dirty="0"/>
          </a:p>
        </p:txBody>
      </p:sp>
      <p:sp>
        <p:nvSpPr>
          <p:cNvPr id="3" name="Right Arrow 2"/>
          <p:cNvSpPr/>
          <p:nvPr/>
        </p:nvSpPr>
        <p:spPr>
          <a:xfrm>
            <a:off x="2418689" y="1762677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28289" y="1584617"/>
            <a:ext cx="1238911" cy="8548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91302" y="1601271"/>
            <a:ext cx="114704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 smtClean="0"/>
              <a:t>Research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Plan  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Design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4306587" y="1753671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972676" y="1525071"/>
            <a:ext cx="1467511" cy="8548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918157" y="1541725"/>
            <a:ext cx="15220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 smtClean="0"/>
              <a:t>Research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Result  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Generation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6477000" y="1677471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086600" y="1484843"/>
            <a:ext cx="1676400" cy="8548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010400" y="1501497"/>
            <a:ext cx="1828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 smtClean="0"/>
              <a:t>Research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Result  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Dissemination</a:t>
            </a:r>
          </a:p>
        </p:txBody>
      </p:sp>
      <p:sp>
        <p:nvSpPr>
          <p:cNvPr id="19" name="Freeform 18"/>
          <p:cNvSpPr/>
          <p:nvPr/>
        </p:nvSpPr>
        <p:spPr>
          <a:xfrm rot="21334691" flipV="1">
            <a:off x="1527911" y="906046"/>
            <a:ext cx="1784158" cy="627383"/>
          </a:xfrm>
          <a:custGeom>
            <a:avLst/>
            <a:gdLst>
              <a:gd name="connsiteX0" fmla="*/ 1671145 w 1671145"/>
              <a:gd name="connsiteY0" fmla="*/ 0 h 526563"/>
              <a:gd name="connsiteX1" fmla="*/ 1340069 w 1671145"/>
              <a:gd name="connsiteY1" fmla="*/ 425669 h 526563"/>
              <a:gd name="connsiteX2" fmla="*/ 425669 w 1671145"/>
              <a:gd name="connsiteY2" fmla="*/ 504497 h 526563"/>
              <a:gd name="connsiteX3" fmla="*/ 0 w 1671145"/>
              <a:gd name="connsiteY3" fmla="*/ 110359 h 526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1145" h="526563">
                <a:moveTo>
                  <a:pt x="1671145" y="0"/>
                </a:moveTo>
                <a:cubicBezTo>
                  <a:pt x="1609396" y="170793"/>
                  <a:pt x="1547648" y="341586"/>
                  <a:pt x="1340069" y="425669"/>
                </a:cubicBezTo>
                <a:cubicBezTo>
                  <a:pt x="1132490" y="509752"/>
                  <a:pt x="649014" y="557049"/>
                  <a:pt x="425669" y="504497"/>
                </a:cubicBezTo>
                <a:cubicBezTo>
                  <a:pt x="202324" y="451945"/>
                  <a:pt x="101162" y="281152"/>
                  <a:pt x="0" y="110359"/>
                </a:cubicBezTo>
              </a:path>
            </a:pathLst>
          </a:custGeom>
          <a:noFill/>
          <a:ln w="63500">
            <a:solidFill>
              <a:srgbClr val="C00000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rot="21334691" flipV="1">
            <a:off x="3719308" y="906045"/>
            <a:ext cx="1784158" cy="627383"/>
          </a:xfrm>
          <a:custGeom>
            <a:avLst/>
            <a:gdLst>
              <a:gd name="connsiteX0" fmla="*/ 1671145 w 1671145"/>
              <a:gd name="connsiteY0" fmla="*/ 0 h 526563"/>
              <a:gd name="connsiteX1" fmla="*/ 1340069 w 1671145"/>
              <a:gd name="connsiteY1" fmla="*/ 425669 h 526563"/>
              <a:gd name="connsiteX2" fmla="*/ 425669 w 1671145"/>
              <a:gd name="connsiteY2" fmla="*/ 504497 h 526563"/>
              <a:gd name="connsiteX3" fmla="*/ 0 w 1671145"/>
              <a:gd name="connsiteY3" fmla="*/ 110359 h 526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1145" h="526563">
                <a:moveTo>
                  <a:pt x="1671145" y="0"/>
                </a:moveTo>
                <a:cubicBezTo>
                  <a:pt x="1609396" y="170793"/>
                  <a:pt x="1547648" y="341586"/>
                  <a:pt x="1340069" y="425669"/>
                </a:cubicBezTo>
                <a:cubicBezTo>
                  <a:pt x="1132490" y="509752"/>
                  <a:pt x="649014" y="557049"/>
                  <a:pt x="425669" y="504497"/>
                </a:cubicBezTo>
                <a:cubicBezTo>
                  <a:pt x="202324" y="451945"/>
                  <a:pt x="101162" y="281152"/>
                  <a:pt x="0" y="110359"/>
                </a:cubicBezTo>
              </a:path>
            </a:pathLst>
          </a:custGeom>
          <a:noFill/>
          <a:ln w="63500">
            <a:solidFill>
              <a:srgbClr val="C00000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agnetic Disk 8"/>
          <p:cNvSpPr/>
          <p:nvPr/>
        </p:nvSpPr>
        <p:spPr>
          <a:xfrm>
            <a:off x="1305884" y="5812720"/>
            <a:ext cx="6227393" cy="816680"/>
          </a:xfrm>
          <a:prstGeom prst="flowChartMagneticDisk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Literature</a:t>
            </a:r>
            <a:endParaRPr lang="en-US" sz="3600" dirty="0"/>
          </a:p>
        </p:txBody>
      </p:sp>
      <p:sp>
        <p:nvSpPr>
          <p:cNvPr id="22" name="Bent-Up Arrow 21"/>
          <p:cNvSpPr/>
          <p:nvPr/>
        </p:nvSpPr>
        <p:spPr>
          <a:xfrm rot="5400000" flipV="1">
            <a:off x="5980904" y="4075906"/>
            <a:ext cx="3861557" cy="635835"/>
          </a:xfrm>
          <a:prstGeom prst="bentUpArrow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Up Arrow 63"/>
          <p:cNvSpPr/>
          <p:nvPr/>
        </p:nvSpPr>
        <p:spPr>
          <a:xfrm>
            <a:off x="1488330" y="5498630"/>
            <a:ext cx="743601" cy="499845"/>
          </a:xfrm>
          <a:prstGeom prst="upArrow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580696" y="3324255"/>
            <a:ext cx="2343807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Research Question  </a:t>
            </a:r>
          </a:p>
          <a:p>
            <a:pPr algn="ctr"/>
            <a:r>
              <a:rPr lang="en-US" sz="2000" b="1" dirty="0" smtClean="0"/>
              <a:t>Recommender</a:t>
            </a:r>
            <a:endParaRPr lang="en-US" sz="20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627993" y="4292769"/>
            <a:ext cx="23438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Novelty Checker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80696" y="4933890"/>
            <a:ext cx="23438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Topic Explorer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2157" y="2800290"/>
            <a:ext cx="2607263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Research Topic Service</a:t>
            </a:r>
            <a:endParaRPr lang="en-US" sz="20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3886200" y="3383624"/>
            <a:ext cx="23438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Discussion Center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886200" y="3977339"/>
            <a:ext cx="23438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Collaborator Finder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941378" y="4549914"/>
            <a:ext cx="2343807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Community Newsletter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810000" y="2743200"/>
            <a:ext cx="2420007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Community Service</a:t>
            </a:r>
            <a:endParaRPr lang="en-US" sz="20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6647793" y="3810000"/>
            <a:ext cx="23438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Survey Generator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723993" y="3276600"/>
            <a:ext cx="23438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Definition Finder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723993" y="4366549"/>
            <a:ext cx="22676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Citation Generator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362624" y="5612665"/>
            <a:ext cx="23438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Literature Radar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705600" y="4953000"/>
            <a:ext cx="22676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Auto Proofreading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647793" y="2743200"/>
            <a:ext cx="242000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Paper Writing Assistant</a:t>
            </a:r>
            <a:endParaRPr lang="en-US" b="1" dirty="0"/>
          </a:p>
        </p:txBody>
      </p:sp>
      <p:grpSp>
        <p:nvGrpSpPr>
          <p:cNvPr id="24" name="Group 23"/>
          <p:cNvGrpSpPr/>
          <p:nvPr/>
        </p:nvGrpSpPr>
        <p:grpSpPr>
          <a:xfrm>
            <a:off x="3595080" y="3205917"/>
            <a:ext cx="3415320" cy="755524"/>
            <a:chOff x="283768" y="3324255"/>
            <a:chExt cx="3415320" cy="755524"/>
          </a:xfrm>
        </p:grpSpPr>
        <p:sp>
          <p:nvSpPr>
            <p:cNvPr id="20" name="Rectangle 19"/>
            <p:cNvSpPr/>
            <p:nvPr/>
          </p:nvSpPr>
          <p:spPr>
            <a:xfrm>
              <a:off x="283768" y="3324255"/>
              <a:ext cx="2807534" cy="75552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Left Arrow 22"/>
            <p:cNvSpPr/>
            <p:nvPr/>
          </p:nvSpPr>
          <p:spPr>
            <a:xfrm rot="1625057">
              <a:off x="3136693" y="3587444"/>
              <a:ext cx="562395" cy="385440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Potential Research Task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46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2578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Function</a:t>
            </a:r>
            <a:r>
              <a:rPr lang="en-US" dirty="0" smtClean="0"/>
              <a:t>: </a:t>
            </a:r>
            <a:r>
              <a:rPr lang="en-US" dirty="0" smtClean="0"/>
              <a:t>Support research discussion with a Research </a:t>
            </a:r>
            <a:r>
              <a:rPr lang="en-US" dirty="0"/>
              <a:t>F</a:t>
            </a:r>
            <a:r>
              <a:rPr lang="en-US" dirty="0" smtClean="0"/>
              <a:t>orum or </a:t>
            </a:r>
            <a:r>
              <a:rPr lang="en-US" dirty="0" smtClean="0"/>
              <a:t>Community Question </a:t>
            </a:r>
            <a:r>
              <a:rPr lang="en-US" dirty="0" smtClean="0"/>
              <a:t>Answering platform</a:t>
            </a:r>
            <a:endParaRPr lang="en-US" dirty="0" smtClean="0"/>
          </a:p>
          <a:p>
            <a:r>
              <a:rPr lang="en-US" b="1" dirty="0" smtClean="0"/>
              <a:t>Basic solution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Community QA organized by a topic map or papers</a:t>
            </a:r>
          </a:p>
          <a:p>
            <a:pPr lvl="1"/>
            <a:r>
              <a:rPr lang="en-US" dirty="0" smtClean="0"/>
              <a:t>Push questions to the most relevant experts (authors)</a:t>
            </a:r>
          </a:p>
          <a:p>
            <a:pPr lvl="1"/>
            <a:r>
              <a:rPr lang="en-US" dirty="0" smtClean="0"/>
              <a:t>Research forums organized by topics</a:t>
            </a:r>
          </a:p>
          <a:p>
            <a:r>
              <a:rPr lang="en-US" b="1" dirty="0" smtClean="0"/>
              <a:t>Further extension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Automatic question answering </a:t>
            </a:r>
          </a:p>
          <a:p>
            <a:pPr lvl="1"/>
            <a:r>
              <a:rPr lang="en-US" dirty="0" smtClean="0"/>
              <a:t>One forum per paper/Collaborative paper annotation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1270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110" y="-152400"/>
            <a:ext cx="8229600" cy="1143000"/>
          </a:xfrm>
        </p:spPr>
        <p:txBody>
          <a:bodyPr/>
          <a:lstStyle/>
          <a:p>
            <a:r>
              <a:rPr lang="en-US" dirty="0" smtClean="0"/>
              <a:t>Research Workflow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7315" y="1584617"/>
            <a:ext cx="1791987" cy="8548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4729" y="1574106"/>
            <a:ext cx="148720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 smtClean="0"/>
              <a:t>Research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Question 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Formulation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2048196" y="5229204"/>
            <a:ext cx="4124004" cy="3488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01207" y="5229204"/>
            <a:ext cx="3440846" cy="35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 smtClean="0"/>
              <a:t>Literature</a:t>
            </a:r>
            <a:r>
              <a:rPr lang="en-US" sz="2000" b="1" dirty="0"/>
              <a:t> </a:t>
            </a:r>
            <a:r>
              <a:rPr lang="en-US" sz="2000" b="1" dirty="0" smtClean="0"/>
              <a:t>Search Engines</a:t>
            </a:r>
          </a:p>
        </p:txBody>
      </p:sp>
      <p:sp>
        <p:nvSpPr>
          <p:cNvPr id="3" name="Right Arrow 2"/>
          <p:cNvSpPr/>
          <p:nvPr/>
        </p:nvSpPr>
        <p:spPr>
          <a:xfrm>
            <a:off x="2418689" y="1762677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28289" y="1584617"/>
            <a:ext cx="1238911" cy="8548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91302" y="1601271"/>
            <a:ext cx="114704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 smtClean="0"/>
              <a:t>Research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Plan  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Design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4306587" y="1753671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972676" y="1525071"/>
            <a:ext cx="1467511" cy="8548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918157" y="1541725"/>
            <a:ext cx="15220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 smtClean="0"/>
              <a:t>Research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Result  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Generation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6477000" y="1677471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086600" y="1484843"/>
            <a:ext cx="1676400" cy="8548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010400" y="1501497"/>
            <a:ext cx="1828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 smtClean="0"/>
              <a:t>Research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Result  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Dissemination</a:t>
            </a:r>
          </a:p>
        </p:txBody>
      </p:sp>
      <p:sp>
        <p:nvSpPr>
          <p:cNvPr id="19" name="Freeform 18"/>
          <p:cNvSpPr/>
          <p:nvPr/>
        </p:nvSpPr>
        <p:spPr>
          <a:xfrm rot="21334691" flipV="1">
            <a:off x="1527911" y="906046"/>
            <a:ext cx="1784158" cy="627383"/>
          </a:xfrm>
          <a:custGeom>
            <a:avLst/>
            <a:gdLst>
              <a:gd name="connsiteX0" fmla="*/ 1671145 w 1671145"/>
              <a:gd name="connsiteY0" fmla="*/ 0 h 526563"/>
              <a:gd name="connsiteX1" fmla="*/ 1340069 w 1671145"/>
              <a:gd name="connsiteY1" fmla="*/ 425669 h 526563"/>
              <a:gd name="connsiteX2" fmla="*/ 425669 w 1671145"/>
              <a:gd name="connsiteY2" fmla="*/ 504497 h 526563"/>
              <a:gd name="connsiteX3" fmla="*/ 0 w 1671145"/>
              <a:gd name="connsiteY3" fmla="*/ 110359 h 526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1145" h="526563">
                <a:moveTo>
                  <a:pt x="1671145" y="0"/>
                </a:moveTo>
                <a:cubicBezTo>
                  <a:pt x="1609396" y="170793"/>
                  <a:pt x="1547648" y="341586"/>
                  <a:pt x="1340069" y="425669"/>
                </a:cubicBezTo>
                <a:cubicBezTo>
                  <a:pt x="1132490" y="509752"/>
                  <a:pt x="649014" y="557049"/>
                  <a:pt x="425669" y="504497"/>
                </a:cubicBezTo>
                <a:cubicBezTo>
                  <a:pt x="202324" y="451945"/>
                  <a:pt x="101162" y="281152"/>
                  <a:pt x="0" y="110359"/>
                </a:cubicBezTo>
              </a:path>
            </a:pathLst>
          </a:custGeom>
          <a:noFill/>
          <a:ln w="63500">
            <a:solidFill>
              <a:srgbClr val="C00000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rot="21334691" flipV="1">
            <a:off x="3719308" y="906045"/>
            <a:ext cx="1784158" cy="627383"/>
          </a:xfrm>
          <a:custGeom>
            <a:avLst/>
            <a:gdLst>
              <a:gd name="connsiteX0" fmla="*/ 1671145 w 1671145"/>
              <a:gd name="connsiteY0" fmla="*/ 0 h 526563"/>
              <a:gd name="connsiteX1" fmla="*/ 1340069 w 1671145"/>
              <a:gd name="connsiteY1" fmla="*/ 425669 h 526563"/>
              <a:gd name="connsiteX2" fmla="*/ 425669 w 1671145"/>
              <a:gd name="connsiteY2" fmla="*/ 504497 h 526563"/>
              <a:gd name="connsiteX3" fmla="*/ 0 w 1671145"/>
              <a:gd name="connsiteY3" fmla="*/ 110359 h 526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1145" h="526563">
                <a:moveTo>
                  <a:pt x="1671145" y="0"/>
                </a:moveTo>
                <a:cubicBezTo>
                  <a:pt x="1609396" y="170793"/>
                  <a:pt x="1547648" y="341586"/>
                  <a:pt x="1340069" y="425669"/>
                </a:cubicBezTo>
                <a:cubicBezTo>
                  <a:pt x="1132490" y="509752"/>
                  <a:pt x="649014" y="557049"/>
                  <a:pt x="425669" y="504497"/>
                </a:cubicBezTo>
                <a:cubicBezTo>
                  <a:pt x="202324" y="451945"/>
                  <a:pt x="101162" y="281152"/>
                  <a:pt x="0" y="110359"/>
                </a:cubicBezTo>
              </a:path>
            </a:pathLst>
          </a:custGeom>
          <a:noFill/>
          <a:ln w="63500">
            <a:solidFill>
              <a:srgbClr val="C00000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agnetic Disk 8"/>
          <p:cNvSpPr/>
          <p:nvPr/>
        </p:nvSpPr>
        <p:spPr>
          <a:xfrm>
            <a:off x="1305884" y="5812720"/>
            <a:ext cx="6227393" cy="816680"/>
          </a:xfrm>
          <a:prstGeom prst="flowChartMagneticDisk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Literature</a:t>
            </a:r>
            <a:endParaRPr lang="en-US" sz="3600" dirty="0"/>
          </a:p>
        </p:txBody>
      </p:sp>
      <p:sp>
        <p:nvSpPr>
          <p:cNvPr id="22" name="Bent-Up Arrow 21"/>
          <p:cNvSpPr/>
          <p:nvPr/>
        </p:nvSpPr>
        <p:spPr>
          <a:xfrm rot="5400000" flipV="1">
            <a:off x="5980904" y="4075906"/>
            <a:ext cx="3861557" cy="635835"/>
          </a:xfrm>
          <a:prstGeom prst="bentUpArrow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937" y="3289212"/>
            <a:ext cx="829632" cy="84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37" y="3389605"/>
            <a:ext cx="885863" cy="84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Left-Right Arrow 28"/>
          <p:cNvSpPr/>
          <p:nvPr/>
        </p:nvSpPr>
        <p:spPr>
          <a:xfrm>
            <a:off x="3200678" y="3308023"/>
            <a:ext cx="1652752" cy="632239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265750" y="3409890"/>
            <a:ext cx="1587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Collaboration</a:t>
            </a:r>
            <a:endParaRPr lang="en-US" sz="2000" dirty="0"/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1676402" y="2463046"/>
            <a:ext cx="743588" cy="737622"/>
          </a:xfrm>
          <a:prstGeom prst="straightConnector1">
            <a:avLst/>
          </a:prstGeom>
          <a:ln w="50800">
            <a:solidFill>
              <a:srgbClr val="3333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2638753" y="2516386"/>
            <a:ext cx="954138" cy="593416"/>
          </a:xfrm>
          <a:prstGeom prst="straightConnector1">
            <a:avLst/>
          </a:prstGeom>
          <a:ln w="50800">
            <a:solidFill>
              <a:srgbClr val="3333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2723489" y="2516386"/>
            <a:ext cx="2801507" cy="684282"/>
          </a:xfrm>
          <a:prstGeom prst="straightConnector1">
            <a:avLst/>
          </a:prstGeom>
          <a:ln w="50800">
            <a:solidFill>
              <a:srgbClr val="3333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2762499" y="2403499"/>
            <a:ext cx="4552701" cy="875253"/>
          </a:xfrm>
          <a:prstGeom prst="straightConnector1">
            <a:avLst/>
          </a:prstGeom>
          <a:ln w="50800">
            <a:solidFill>
              <a:srgbClr val="3333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2284701" y="2472314"/>
            <a:ext cx="2773036" cy="835709"/>
          </a:xfrm>
          <a:prstGeom prst="straightConnector1">
            <a:avLst/>
          </a:prstGeom>
          <a:ln w="50800">
            <a:solidFill>
              <a:schemeClr val="accent3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6" idx="0"/>
          </p:cNvCxnSpPr>
          <p:nvPr/>
        </p:nvCxnSpPr>
        <p:spPr>
          <a:xfrm flipH="1" flipV="1">
            <a:off x="3667151" y="2516387"/>
            <a:ext cx="1833518" cy="873218"/>
          </a:xfrm>
          <a:prstGeom prst="straightConnector1">
            <a:avLst/>
          </a:prstGeom>
          <a:ln w="50800">
            <a:solidFill>
              <a:schemeClr val="accent3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5943600" y="2472315"/>
            <a:ext cx="0" cy="988108"/>
          </a:xfrm>
          <a:prstGeom prst="straightConnector1">
            <a:avLst/>
          </a:prstGeom>
          <a:ln w="50800">
            <a:solidFill>
              <a:schemeClr val="accent3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6172200" y="2439472"/>
            <a:ext cx="1752600" cy="1142284"/>
          </a:xfrm>
          <a:prstGeom prst="straightConnector1">
            <a:avLst/>
          </a:prstGeom>
          <a:ln w="50800">
            <a:solidFill>
              <a:schemeClr val="accent3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Up Arrow 53"/>
          <p:cNvSpPr/>
          <p:nvPr/>
        </p:nvSpPr>
        <p:spPr>
          <a:xfrm>
            <a:off x="2337574" y="4230394"/>
            <a:ext cx="481826" cy="902208"/>
          </a:xfrm>
          <a:prstGeom prst="upArrow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Up Arrow 59"/>
          <p:cNvSpPr/>
          <p:nvPr/>
        </p:nvSpPr>
        <p:spPr>
          <a:xfrm>
            <a:off x="5334000" y="4315941"/>
            <a:ext cx="524864" cy="902208"/>
          </a:xfrm>
          <a:prstGeom prst="upArrow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Up Arrow 63"/>
          <p:cNvSpPr/>
          <p:nvPr/>
        </p:nvSpPr>
        <p:spPr>
          <a:xfrm>
            <a:off x="3647744" y="5498631"/>
            <a:ext cx="936166" cy="499845"/>
          </a:xfrm>
          <a:prstGeom prst="upArrow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81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6629400" y="2667000"/>
            <a:ext cx="2438400" cy="283770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3657600" y="2667000"/>
            <a:ext cx="2819400" cy="283770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3768" y="2660928"/>
            <a:ext cx="3221432" cy="283770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7315" y="1584617"/>
            <a:ext cx="1791987" cy="8548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4729" y="1574106"/>
            <a:ext cx="148720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 smtClean="0"/>
              <a:t>Research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Question 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Formulation</a:t>
            </a:r>
            <a:endParaRPr lang="en-US" sz="2000" b="1" dirty="0"/>
          </a:p>
        </p:txBody>
      </p:sp>
      <p:sp>
        <p:nvSpPr>
          <p:cNvPr id="3" name="Right Arrow 2"/>
          <p:cNvSpPr/>
          <p:nvPr/>
        </p:nvSpPr>
        <p:spPr>
          <a:xfrm>
            <a:off x="2418689" y="1762677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28289" y="1584617"/>
            <a:ext cx="1238911" cy="8548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91302" y="1601271"/>
            <a:ext cx="114704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 smtClean="0"/>
              <a:t>Research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Plan  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Design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4306587" y="1753671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972676" y="1525071"/>
            <a:ext cx="1467511" cy="8548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918157" y="1541725"/>
            <a:ext cx="15220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 smtClean="0"/>
              <a:t>Research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Result  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Generation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6477000" y="1677471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086600" y="1484843"/>
            <a:ext cx="1676400" cy="8548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010400" y="1501497"/>
            <a:ext cx="1828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 smtClean="0"/>
              <a:t>Research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Result  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Dissemination</a:t>
            </a:r>
          </a:p>
        </p:txBody>
      </p:sp>
      <p:sp>
        <p:nvSpPr>
          <p:cNvPr id="19" name="Freeform 18"/>
          <p:cNvSpPr/>
          <p:nvPr/>
        </p:nvSpPr>
        <p:spPr>
          <a:xfrm rot="21334691" flipV="1">
            <a:off x="1527911" y="906046"/>
            <a:ext cx="1784158" cy="627383"/>
          </a:xfrm>
          <a:custGeom>
            <a:avLst/>
            <a:gdLst>
              <a:gd name="connsiteX0" fmla="*/ 1671145 w 1671145"/>
              <a:gd name="connsiteY0" fmla="*/ 0 h 526563"/>
              <a:gd name="connsiteX1" fmla="*/ 1340069 w 1671145"/>
              <a:gd name="connsiteY1" fmla="*/ 425669 h 526563"/>
              <a:gd name="connsiteX2" fmla="*/ 425669 w 1671145"/>
              <a:gd name="connsiteY2" fmla="*/ 504497 h 526563"/>
              <a:gd name="connsiteX3" fmla="*/ 0 w 1671145"/>
              <a:gd name="connsiteY3" fmla="*/ 110359 h 526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1145" h="526563">
                <a:moveTo>
                  <a:pt x="1671145" y="0"/>
                </a:moveTo>
                <a:cubicBezTo>
                  <a:pt x="1609396" y="170793"/>
                  <a:pt x="1547648" y="341586"/>
                  <a:pt x="1340069" y="425669"/>
                </a:cubicBezTo>
                <a:cubicBezTo>
                  <a:pt x="1132490" y="509752"/>
                  <a:pt x="649014" y="557049"/>
                  <a:pt x="425669" y="504497"/>
                </a:cubicBezTo>
                <a:cubicBezTo>
                  <a:pt x="202324" y="451945"/>
                  <a:pt x="101162" y="281152"/>
                  <a:pt x="0" y="110359"/>
                </a:cubicBezTo>
              </a:path>
            </a:pathLst>
          </a:custGeom>
          <a:noFill/>
          <a:ln w="63500">
            <a:solidFill>
              <a:srgbClr val="C00000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rot="21334691" flipV="1">
            <a:off x="3719308" y="906045"/>
            <a:ext cx="1784158" cy="627383"/>
          </a:xfrm>
          <a:custGeom>
            <a:avLst/>
            <a:gdLst>
              <a:gd name="connsiteX0" fmla="*/ 1671145 w 1671145"/>
              <a:gd name="connsiteY0" fmla="*/ 0 h 526563"/>
              <a:gd name="connsiteX1" fmla="*/ 1340069 w 1671145"/>
              <a:gd name="connsiteY1" fmla="*/ 425669 h 526563"/>
              <a:gd name="connsiteX2" fmla="*/ 425669 w 1671145"/>
              <a:gd name="connsiteY2" fmla="*/ 504497 h 526563"/>
              <a:gd name="connsiteX3" fmla="*/ 0 w 1671145"/>
              <a:gd name="connsiteY3" fmla="*/ 110359 h 526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1145" h="526563">
                <a:moveTo>
                  <a:pt x="1671145" y="0"/>
                </a:moveTo>
                <a:cubicBezTo>
                  <a:pt x="1609396" y="170793"/>
                  <a:pt x="1547648" y="341586"/>
                  <a:pt x="1340069" y="425669"/>
                </a:cubicBezTo>
                <a:cubicBezTo>
                  <a:pt x="1132490" y="509752"/>
                  <a:pt x="649014" y="557049"/>
                  <a:pt x="425669" y="504497"/>
                </a:cubicBezTo>
                <a:cubicBezTo>
                  <a:pt x="202324" y="451945"/>
                  <a:pt x="101162" y="281152"/>
                  <a:pt x="0" y="110359"/>
                </a:cubicBezTo>
              </a:path>
            </a:pathLst>
          </a:custGeom>
          <a:noFill/>
          <a:ln w="63500">
            <a:solidFill>
              <a:srgbClr val="C00000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agnetic Disk 8"/>
          <p:cNvSpPr/>
          <p:nvPr/>
        </p:nvSpPr>
        <p:spPr>
          <a:xfrm>
            <a:off x="1305884" y="5812720"/>
            <a:ext cx="6227393" cy="816680"/>
          </a:xfrm>
          <a:prstGeom prst="flowChartMagneticDisk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Literature</a:t>
            </a:r>
            <a:endParaRPr lang="en-US" sz="3600" dirty="0"/>
          </a:p>
        </p:txBody>
      </p:sp>
      <p:sp>
        <p:nvSpPr>
          <p:cNvPr id="22" name="Bent-Up Arrow 21"/>
          <p:cNvSpPr/>
          <p:nvPr/>
        </p:nvSpPr>
        <p:spPr>
          <a:xfrm rot="5400000" flipV="1">
            <a:off x="5980904" y="4075906"/>
            <a:ext cx="3861557" cy="635835"/>
          </a:xfrm>
          <a:prstGeom prst="bentUpArrow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Up Arrow 63"/>
          <p:cNvSpPr/>
          <p:nvPr/>
        </p:nvSpPr>
        <p:spPr>
          <a:xfrm>
            <a:off x="1488330" y="5498630"/>
            <a:ext cx="743601" cy="499845"/>
          </a:xfrm>
          <a:prstGeom prst="upArrow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580696" y="3324255"/>
            <a:ext cx="2343807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Research Question  </a:t>
            </a:r>
          </a:p>
          <a:p>
            <a:pPr algn="ctr"/>
            <a:r>
              <a:rPr lang="en-US" sz="2000" b="1" dirty="0" smtClean="0"/>
              <a:t>Recommender</a:t>
            </a:r>
            <a:endParaRPr lang="en-US" sz="20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627993" y="4292769"/>
            <a:ext cx="23438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Novelty Checker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80696" y="4933890"/>
            <a:ext cx="23438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Topic Explorer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2157" y="2800290"/>
            <a:ext cx="2607263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Research Topic Service</a:t>
            </a:r>
            <a:endParaRPr lang="en-US" sz="20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3886200" y="3383624"/>
            <a:ext cx="23438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Discussion Center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886200" y="3977339"/>
            <a:ext cx="23438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Collaborator Finder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941378" y="4549914"/>
            <a:ext cx="2343807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Community Newsletter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810000" y="2743200"/>
            <a:ext cx="2420007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Community Service</a:t>
            </a:r>
            <a:endParaRPr lang="en-US" sz="20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6647793" y="3810000"/>
            <a:ext cx="23438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Survey Generator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723993" y="3276600"/>
            <a:ext cx="23438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Definition Finder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723993" y="4366549"/>
            <a:ext cx="22676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Citation Generator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362624" y="5612665"/>
            <a:ext cx="23438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Literature Radar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705600" y="4953000"/>
            <a:ext cx="22676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Auto Proofreading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647793" y="2743200"/>
            <a:ext cx="242000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Paper Writing Assistant</a:t>
            </a:r>
            <a:endParaRPr lang="en-US" b="1" dirty="0"/>
          </a:p>
        </p:txBody>
      </p:sp>
      <p:grpSp>
        <p:nvGrpSpPr>
          <p:cNvPr id="24" name="Group 23"/>
          <p:cNvGrpSpPr/>
          <p:nvPr/>
        </p:nvGrpSpPr>
        <p:grpSpPr>
          <a:xfrm>
            <a:off x="3505200" y="3733800"/>
            <a:ext cx="3415320" cy="755524"/>
            <a:chOff x="283768" y="3324255"/>
            <a:chExt cx="3415320" cy="755524"/>
          </a:xfrm>
        </p:grpSpPr>
        <p:sp>
          <p:nvSpPr>
            <p:cNvPr id="20" name="Rectangle 19"/>
            <p:cNvSpPr/>
            <p:nvPr/>
          </p:nvSpPr>
          <p:spPr>
            <a:xfrm>
              <a:off x="283768" y="3324255"/>
              <a:ext cx="2807534" cy="75552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Left Arrow 22"/>
            <p:cNvSpPr/>
            <p:nvPr/>
          </p:nvSpPr>
          <p:spPr>
            <a:xfrm rot="1625057">
              <a:off x="3136693" y="3587444"/>
              <a:ext cx="562395" cy="385440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Potential Research Task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11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Collaborator Finder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1054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Function</a:t>
            </a:r>
            <a:r>
              <a:rPr lang="en-US" dirty="0" smtClean="0"/>
              <a:t>: Support searching for an expert on a topic </a:t>
            </a:r>
          </a:p>
          <a:p>
            <a:r>
              <a:rPr lang="en-US" b="1" dirty="0" smtClean="0"/>
              <a:t>Basic solution</a:t>
            </a:r>
          </a:p>
          <a:p>
            <a:pPr lvl="1"/>
            <a:r>
              <a:rPr lang="en-US" dirty="0" smtClean="0"/>
              <a:t>Information Extraction + Query creation </a:t>
            </a:r>
          </a:p>
          <a:p>
            <a:pPr lvl="1"/>
            <a:r>
              <a:rPr lang="en-US" dirty="0" smtClean="0"/>
              <a:t>Queries can contain both structured and non-structured  data. </a:t>
            </a:r>
          </a:p>
          <a:p>
            <a:pPr lvl="1"/>
            <a:r>
              <a:rPr lang="en-US" dirty="0"/>
              <a:t>Build a profile for each individual person and support expert </a:t>
            </a:r>
            <a:r>
              <a:rPr lang="en-US" dirty="0" smtClean="0"/>
              <a:t>finding</a:t>
            </a:r>
          </a:p>
          <a:p>
            <a:r>
              <a:rPr lang="en-US" b="1" dirty="0" smtClean="0"/>
              <a:t>Further extension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Automatic team formation:  take BAA/RFP as input, suggest people to form a team </a:t>
            </a:r>
          </a:p>
        </p:txBody>
      </p:sp>
    </p:spTree>
    <p:extLst>
      <p:ext uri="{BB962C8B-B14F-4D97-AF65-F5344CB8AC3E}">
        <p14:creationId xmlns:p14="http://schemas.microsoft.com/office/powerpoint/2010/main" val="63798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6629400" y="2667000"/>
            <a:ext cx="2438400" cy="283770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3657600" y="2667000"/>
            <a:ext cx="2819400" cy="283770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3768" y="2660928"/>
            <a:ext cx="3221432" cy="283770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7315" y="1584617"/>
            <a:ext cx="1791987" cy="8548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4729" y="1574106"/>
            <a:ext cx="148720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 smtClean="0"/>
              <a:t>Research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Question 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Formulation</a:t>
            </a:r>
            <a:endParaRPr lang="en-US" sz="2000" b="1" dirty="0"/>
          </a:p>
        </p:txBody>
      </p:sp>
      <p:sp>
        <p:nvSpPr>
          <p:cNvPr id="3" name="Right Arrow 2"/>
          <p:cNvSpPr/>
          <p:nvPr/>
        </p:nvSpPr>
        <p:spPr>
          <a:xfrm>
            <a:off x="2418689" y="1762677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28289" y="1584617"/>
            <a:ext cx="1238911" cy="8548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91302" y="1601271"/>
            <a:ext cx="114704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 smtClean="0"/>
              <a:t>Research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Plan  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Design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4306587" y="1753671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972676" y="1525071"/>
            <a:ext cx="1467511" cy="8548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918157" y="1541725"/>
            <a:ext cx="15220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 smtClean="0"/>
              <a:t>Research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Result  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Generation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6477000" y="1677471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086600" y="1484843"/>
            <a:ext cx="1676400" cy="8548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010400" y="1501497"/>
            <a:ext cx="1828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 smtClean="0"/>
              <a:t>Research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Result  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Dissemination</a:t>
            </a:r>
          </a:p>
        </p:txBody>
      </p:sp>
      <p:sp>
        <p:nvSpPr>
          <p:cNvPr id="19" name="Freeform 18"/>
          <p:cNvSpPr/>
          <p:nvPr/>
        </p:nvSpPr>
        <p:spPr>
          <a:xfrm rot="21334691" flipV="1">
            <a:off x="1527911" y="906046"/>
            <a:ext cx="1784158" cy="627383"/>
          </a:xfrm>
          <a:custGeom>
            <a:avLst/>
            <a:gdLst>
              <a:gd name="connsiteX0" fmla="*/ 1671145 w 1671145"/>
              <a:gd name="connsiteY0" fmla="*/ 0 h 526563"/>
              <a:gd name="connsiteX1" fmla="*/ 1340069 w 1671145"/>
              <a:gd name="connsiteY1" fmla="*/ 425669 h 526563"/>
              <a:gd name="connsiteX2" fmla="*/ 425669 w 1671145"/>
              <a:gd name="connsiteY2" fmla="*/ 504497 h 526563"/>
              <a:gd name="connsiteX3" fmla="*/ 0 w 1671145"/>
              <a:gd name="connsiteY3" fmla="*/ 110359 h 526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1145" h="526563">
                <a:moveTo>
                  <a:pt x="1671145" y="0"/>
                </a:moveTo>
                <a:cubicBezTo>
                  <a:pt x="1609396" y="170793"/>
                  <a:pt x="1547648" y="341586"/>
                  <a:pt x="1340069" y="425669"/>
                </a:cubicBezTo>
                <a:cubicBezTo>
                  <a:pt x="1132490" y="509752"/>
                  <a:pt x="649014" y="557049"/>
                  <a:pt x="425669" y="504497"/>
                </a:cubicBezTo>
                <a:cubicBezTo>
                  <a:pt x="202324" y="451945"/>
                  <a:pt x="101162" y="281152"/>
                  <a:pt x="0" y="110359"/>
                </a:cubicBezTo>
              </a:path>
            </a:pathLst>
          </a:custGeom>
          <a:noFill/>
          <a:ln w="63500">
            <a:solidFill>
              <a:srgbClr val="C00000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rot="21334691" flipV="1">
            <a:off x="3719308" y="906045"/>
            <a:ext cx="1784158" cy="627383"/>
          </a:xfrm>
          <a:custGeom>
            <a:avLst/>
            <a:gdLst>
              <a:gd name="connsiteX0" fmla="*/ 1671145 w 1671145"/>
              <a:gd name="connsiteY0" fmla="*/ 0 h 526563"/>
              <a:gd name="connsiteX1" fmla="*/ 1340069 w 1671145"/>
              <a:gd name="connsiteY1" fmla="*/ 425669 h 526563"/>
              <a:gd name="connsiteX2" fmla="*/ 425669 w 1671145"/>
              <a:gd name="connsiteY2" fmla="*/ 504497 h 526563"/>
              <a:gd name="connsiteX3" fmla="*/ 0 w 1671145"/>
              <a:gd name="connsiteY3" fmla="*/ 110359 h 526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1145" h="526563">
                <a:moveTo>
                  <a:pt x="1671145" y="0"/>
                </a:moveTo>
                <a:cubicBezTo>
                  <a:pt x="1609396" y="170793"/>
                  <a:pt x="1547648" y="341586"/>
                  <a:pt x="1340069" y="425669"/>
                </a:cubicBezTo>
                <a:cubicBezTo>
                  <a:pt x="1132490" y="509752"/>
                  <a:pt x="649014" y="557049"/>
                  <a:pt x="425669" y="504497"/>
                </a:cubicBezTo>
                <a:cubicBezTo>
                  <a:pt x="202324" y="451945"/>
                  <a:pt x="101162" y="281152"/>
                  <a:pt x="0" y="110359"/>
                </a:cubicBezTo>
              </a:path>
            </a:pathLst>
          </a:custGeom>
          <a:noFill/>
          <a:ln w="63500">
            <a:solidFill>
              <a:srgbClr val="C00000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agnetic Disk 8"/>
          <p:cNvSpPr/>
          <p:nvPr/>
        </p:nvSpPr>
        <p:spPr>
          <a:xfrm>
            <a:off x="1305884" y="5812720"/>
            <a:ext cx="6227393" cy="816680"/>
          </a:xfrm>
          <a:prstGeom prst="flowChartMagneticDisk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Literature</a:t>
            </a:r>
            <a:endParaRPr lang="en-US" sz="3600" dirty="0"/>
          </a:p>
        </p:txBody>
      </p:sp>
      <p:sp>
        <p:nvSpPr>
          <p:cNvPr id="22" name="Bent-Up Arrow 21"/>
          <p:cNvSpPr/>
          <p:nvPr/>
        </p:nvSpPr>
        <p:spPr>
          <a:xfrm rot="5400000" flipV="1">
            <a:off x="5980904" y="4075906"/>
            <a:ext cx="3861557" cy="635835"/>
          </a:xfrm>
          <a:prstGeom prst="bentUpArrow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Up Arrow 63"/>
          <p:cNvSpPr/>
          <p:nvPr/>
        </p:nvSpPr>
        <p:spPr>
          <a:xfrm>
            <a:off x="1488330" y="5498630"/>
            <a:ext cx="743601" cy="499845"/>
          </a:xfrm>
          <a:prstGeom prst="upArrow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580696" y="3324255"/>
            <a:ext cx="2343807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Research Question  </a:t>
            </a:r>
          </a:p>
          <a:p>
            <a:pPr algn="ctr"/>
            <a:r>
              <a:rPr lang="en-US" sz="2000" b="1" dirty="0" smtClean="0"/>
              <a:t>Recommender</a:t>
            </a:r>
            <a:endParaRPr lang="en-US" sz="20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627993" y="4292769"/>
            <a:ext cx="23438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Novelty Checker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80696" y="4933890"/>
            <a:ext cx="23438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Topic Explorer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2157" y="2800290"/>
            <a:ext cx="2607263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Research Topic Service</a:t>
            </a:r>
            <a:endParaRPr lang="en-US" sz="20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3886200" y="3383624"/>
            <a:ext cx="23438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Discussion Center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886200" y="3977339"/>
            <a:ext cx="23438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Collaborator Finder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941378" y="4549914"/>
            <a:ext cx="2343807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Community Newsletter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810000" y="2743200"/>
            <a:ext cx="2420007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Community Service</a:t>
            </a:r>
            <a:endParaRPr lang="en-US" sz="20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6647793" y="3810000"/>
            <a:ext cx="23438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Survey Generator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723993" y="3276600"/>
            <a:ext cx="23438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Definition Finder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723993" y="4366549"/>
            <a:ext cx="22676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Citation Generator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362624" y="5612665"/>
            <a:ext cx="23438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Literature Radar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705600" y="4953000"/>
            <a:ext cx="22676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Auto Proofreading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647793" y="2743200"/>
            <a:ext cx="242000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Paper Writing Assistant</a:t>
            </a:r>
            <a:endParaRPr lang="en-US" b="1" dirty="0"/>
          </a:p>
        </p:txBody>
      </p:sp>
      <p:grpSp>
        <p:nvGrpSpPr>
          <p:cNvPr id="24" name="Group 23"/>
          <p:cNvGrpSpPr/>
          <p:nvPr/>
        </p:nvGrpSpPr>
        <p:grpSpPr>
          <a:xfrm>
            <a:off x="3657600" y="4466810"/>
            <a:ext cx="3415320" cy="755524"/>
            <a:chOff x="283768" y="3324255"/>
            <a:chExt cx="3415320" cy="755524"/>
          </a:xfrm>
        </p:grpSpPr>
        <p:sp>
          <p:nvSpPr>
            <p:cNvPr id="20" name="Rectangle 19"/>
            <p:cNvSpPr/>
            <p:nvPr/>
          </p:nvSpPr>
          <p:spPr>
            <a:xfrm>
              <a:off x="283768" y="3324255"/>
              <a:ext cx="2807534" cy="75552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Left Arrow 22"/>
            <p:cNvSpPr/>
            <p:nvPr/>
          </p:nvSpPr>
          <p:spPr>
            <a:xfrm rot="1625057">
              <a:off x="3136693" y="3587444"/>
              <a:ext cx="562395" cy="385440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Potential Research Task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11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Newsletter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105400"/>
          </a:xfrm>
        </p:spPr>
        <p:txBody>
          <a:bodyPr>
            <a:normAutofit/>
          </a:bodyPr>
          <a:lstStyle/>
          <a:p>
            <a:r>
              <a:rPr lang="en-US" b="1" dirty="0" smtClean="0"/>
              <a:t>Function</a:t>
            </a:r>
            <a:r>
              <a:rPr lang="en-US" dirty="0" smtClean="0"/>
              <a:t>:  Automatically generate a newsletter for any research community, possibly personalized </a:t>
            </a:r>
          </a:p>
          <a:p>
            <a:r>
              <a:rPr lang="en-US" b="1" dirty="0" smtClean="0"/>
              <a:t>Basic solution: </a:t>
            </a:r>
          </a:p>
          <a:p>
            <a:pPr lvl="1"/>
            <a:r>
              <a:rPr lang="en-US" dirty="0" smtClean="0"/>
              <a:t>Report new papers, upcoming conferences, emerging topics </a:t>
            </a:r>
          </a:p>
          <a:p>
            <a:pPr lvl="1"/>
            <a:r>
              <a:rPr lang="en-US" dirty="0" smtClean="0"/>
              <a:t>Report other news (e.g., new grants) </a:t>
            </a:r>
          </a:p>
          <a:p>
            <a:r>
              <a:rPr lang="en-US" b="1" dirty="0" smtClean="0"/>
              <a:t>Further extension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Personalization; relevance feedback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798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6629400" y="2667000"/>
            <a:ext cx="2438400" cy="283770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3657600" y="2667000"/>
            <a:ext cx="2819400" cy="283770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3768" y="2660928"/>
            <a:ext cx="3221432" cy="283770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7315" y="1584617"/>
            <a:ext cx="1791987" cy="8548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4729" y="1574106"/>
            <a:ext cx="148720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 smtClean="0"/>
              <a:t>Research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Question 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Formulation</a:t>
            </a:r>
            <a:endParaRPr lang="en-US" sz="2000" b="1" dirty="0"/>
          </a:p>
        </p:txBody>
      </p:sp>
      <p:sp>
        <p:nvSpPr>
          <p:cNvPr id="3" name="Right Arrow 2"/>
          <p:cNvSpPr/>
          <p:nvPr/>
        </p:nvSpPr>
        <p:spPr>
          <a:xfrm>
            <a:off x="2418689" y="1762677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28289" y="1584617"/>
            <a:ext cx="1238911" cy="8548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91302" y="1601271"/>
            <a:ext cx="114704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 smtClean="0"/>
              <a:t>Research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Plan  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Design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4306587" y="1753671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972676" y="1525071"/>
            <a:ext cx="1467511" cy="8548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918157" y="1541725"/>
            <a:ext cx="15220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 smtClean="0"/>
              <a:t>Research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Result  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Generation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6477000" y="1677471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086600" y="1484843"/>
            <a:ext cx="1676400" cy="8548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010400" y="1501497"/>
            <a:ext cx="1828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 smtClean="0"/>
              <a:t>Research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Result  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Dissemination</a:t>
            </a:r>
          </a:p>
        </p:txBody>
      </p:sp>
      <p:sp>
        <p:nvSpPr>
          <p:cNvPr id="19" name="Freeform 18"/>
          <p:cNvSpPr/>
          <p:nvPr/>
        </p:nvSpPr>
        <p:spPr>
          <a:xfrm rot="21334691" flipV="1">
            <a:off x="1527911" y="906046"/>
            <a:ext cx="1784158" cy="627383"/>
          </a:xfrm>
          <a:custGeom>
            <a:avLst/>
            <a:gdLst>
              <a:gd name="connsiteX0" fmla="*/ 1671145 w 1671145"/>
              <a:gd name="connsiteY0" fmla="*/ 0 h 526563"/>
              <a:gd name="connsiteX1" fmla="*/ 1340069 w 1671145"/>
              <a:gd name="connsiteY1" fmla="*/ 425669 h 526563"/>
              <a:gd name="connsiteX2" fmla="*/ 425669 w 1671145"/>
              <a:gd name="connsiteY2" fmla="*/ 504497 h 526563"/>
              <a:gd name="connsiteX3" fmla="*/ 0 w 1671145"/>
              <a:gd name="connsiteY3" fmla="*/ 110359 h 526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1145" h="526563">
                <a:moveTo>
                  <a:pt x="1671145" y="0"/>
                </a:moveTo>
                <a:cubicBezTo>
                  <a:pt x="1609396" y="170793"/>
                  <a:pt x="1547648" y="341586"/>
                  <a:pt x="1340069" y="425669"/>
                </a:cubicBezTo>
                <a:cubicBezTo>
                  <a:pt x="1132490" y="509752"/>
                  <a:pt x="649014" y="557049"/>
                  <a:pt x="425669" y="504497"/>
                </a:cubicBezTo>
                <a:cubicBezTo>
                  <a:pt x="202324" y="451945"/>
                  <a:pt x="101162" y="281152"/>
                  <a:pt x="0" y="110359"/>
                </a:cubicBezTo>
              </a:path>
            </a:pathLst>
          </a:custGeom>
          <a:noFill/>
          <a:ln w="63500">
            <a:solidFill>
              <a:srgbClr val="C00000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rot="21334691" flipV="1">
            <a:off x="3719308" y="906045"/>
            <a:ext cx="1784158" cy="627383"/>
          </a:xfrm>
          <a:custGeom>
            <a:avLst/>
            <a:gdLst>
              <a:gd name="connsiteX0" fmla="*/ 1671145 w 1671145"/>
              <a:gd name="connsiteY0" fmla="*/ 0 h 526563"/>
              <a:gd name="connsiteX1" fmla="*/ 1340069 w 1671145"/>
              <a:gd name="connsiteY1" fmla="*/ 425669 h 526563"/>
              <a:gd name="connsiteX2" fmla="*/ 425669 w 1671145"/>
              <a:gd name="connsiteY2" fmla="*/ 504497 h 526563"/>
              <a:gd name="connsiteX3" fmla="*/ 0 w 1671145"/>
              <a:gd name="connsiteY3" fmla="*/ 110359 h 526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1145" h="526563">
                <a:moveTo>
                  <a:pt x="1671145" y="0"/>
                </a:moveTo>
                <a:cubicBezTo>
                  <a:pt x="1609396" y="170793"/>
                  <a:pt x="1547648" y="341586"/>
                  <a:pt x="1340069" y="425669"/>
                </a:cubicBezTo>
                <a:cubicBezTo>
                  <a:pt x="1132490" y="509752"/>
                  <a:pt x="649014" y="557049"/>
                  <a:pt x="425669" y="504497"/>
                </a:cubicBezTo>
                <a:cubicBezTo>
                  <a:pt x="202324" y="451945"/>
                  <a:pt x="101162" y="281152"/>
                  <a:pt x="0" y="110359"/>
                </a:cubicBezTo>
              </a:path>
            </a:pathLst>
          </a:custGeom>
          <a:noFill/>
          <a:ln w="63500">
            <a:solidFill>
              <a:srgbClr val="C00000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agnetic Disk 8"/>
          <p:cNvSpPr/>
          <p:nvPr/>
        </p:nvSpPr>
        <p:spPr>
          <a:xfrm>
            <a:off x="1305884" y="5812720"/>
            <a:ext cx="6227393" cy="816680"/>
          </a:xfrm>
          <a:prstGeom prst="flowChartMagneticDisk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Literature</a:t>
            </a:r>
            <a:endParaRPr lang="en-US" sz="3600" dirty="0"/>
          </a:p>
        </p:txBody>
      </p:sp>
      <p:sp>
        <p:nvSpPr>
          <p:cNvPr id="22" name="Bent-Up Arrow 21"/>
          <p:cNvSpPr/>
          <p:nvPr/>
        </p:nvSpPr>
        <p:spPr>
          <a:xfrm rot="5400000" flipV="1">
            <a:off x="5980904" y="4075906"/>
            <a:ext cx="3861557" cy="635835"/>
          </a:xfrm>
          <a:prstGeom prst="bentUpArrow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Up Arrow 63"/>
          <p:cNvSpPr/>
          <p:nvPr/>
        </p:nvSpPr>
        <p:spPr>
          <a:xfrm>
            <a:off x="1488330" y="5498630"/>
            <a:ext cx="743601" cy="499845"/>
          </a:xfrm>
          <a:prstGeom prst="upArrow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580696" y="3324255"/>
            <a:ext cx="2343807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Research Question  </a:t>
            </a:r>
          </a:p>
          <a:p>
            <a:pPr algn="ctr"/>
            <a:r>
              <a:rPr lang="en-US" sz="2000" b="1" dirty="0" smtClean="0"/>
              <a:t>Recommender</a:t>
            </a:r>
            <a:endParaRPr lang="en-US" sz="20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627993" y="4292769"/>
            <a:ext cx="23438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Novelty Checker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80696" y="4933890"/>
            <a:ext cx="23438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Topic Explorer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2157" y="2800290"/>
            <a:ext cx="2607263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Research Topic Service</a:t>
            </a:r>
            <a:endParaRPr lang="en-US" sz="20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3886200" y="3383624"/>
            <a:ext cx="23438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Discussion Center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886200" y="3977339"/>
            <a:ext cx="23438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Collaborator Finder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941378" y="4549914"/>
            <a:ext cx="2343807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Community Newsletter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810000" y="2743200"/>
            <a:ext cx="2420007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Community Service</a:t>
            </a:r>
            <a:endParaRPr lang="en-US" sz="20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6647793" y="3810000"/>
            <a:ext cx="23438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Survey Generator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723993" y="3276600"/>
            <a:ext cx="23438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Definition Finder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723993" y="4366549"/>
            <a:ext cx="22676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Citation Generator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362624" y="5612665"/>
            <a:ext cx="23438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Literature Radar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705600" y="4953000"/>
            <a:ext cx="22676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Auto Proofreading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647793" y="2743200"/>
            <a:ext cx="242000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Paper Writing Assistant</a:t>
            </a:r>
            <a:endParaRPr lang="en-US" b="1" dirty="0"/>
          </a:p>
        </p:txBody>
      </p:sp>
      <p:grpSp>
        <p:nvGrpSpPr>
          <p:cNvPr id="24" name="Group 23"/>
          <p:cNvGrpSpPr/>
          <p:nvPr/>
        </p:nvGrpSpPr>
        <p:grpSpPr>
          <a:xfrm>
            <a:off x="6289693" y="3131642"/>
            <a:ext cx="2771494" cy="755524"/>
            <a:chOff x="319807" y="3324255"/>
            <a:chExt cx="2771494" cy="941876"/>
          </a:xfrm>
        </p:grpSpPr>
        <p:sp>
          <p:nvSpPr>
            <p:cNvPr id="20" name="Rectangle 19"/>
            <p:cNvSpPr/>
            <p:nvPr/>
          </p:nvSpPr>
          <p:spPr>
            <a:xfrm>
              <a:off x="677906" y="3324255"/>
              <a:ext cx="2413395" cy="75552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Left Arrow 22"/>
            <p:cNvSpPr/>
            <p:nvPr/>
          </p:nvSpPr>
          <p:spPr>
            <a:xfrm rot="8699829">
              <a:off x="319807" y="3880691"/>
              <a:ext cx="562395" cy="385440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Potential Research Task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16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Finder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4678363"/>
          </a:xfrm>
        </p:spPr>
        <p:txBody>
          <a:bodyPr>
            <a:normAutofit/>
          </a:bodyPr>
          <a:lstStyle/>
          <a:p>
            <a:r>
              <a:rPr lang="en-US" b="1" dirty="0" smtClean="0"/>
              <a:t>Function</a:t>
            </a:r>
            <a:r>
              <a:rPr lang="en-US" dirty="0" smtClean="0"/>
              <a:t>:  Enable a researcher to search for the definition of any concept</a:t>
            </a:r>
          </a:p>
          <a:p>
            <a:r>
              <a:rPr lang="en-US" b="1" dirty="0" smtClean="0"/>
              <a:t>Basic solution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Extract definition sentences from research papers</a:t>
            </a:r>
          </a:p>
          <a:p>
            <a:pPr lvl="1"/>
            <a:r>
              <a:rPr lang="en-US" dirty="0" smtClean="0"/>
              <a:t>Build a search engine for searching definitions </a:t>
            </a:r>
          </a:p>
          <a:p>
            <a:r>
              <a:rPr lang="en-US" b="1" dirty="0" smtClean="0"/>
              <a:t>Further extension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Summarization of definitions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4422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6629400" y="2667000"/>
            <a:ext cx="2438400" cy="283770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3657600" y="2667000"/>
            <a:ext cx="2819400" cy="283770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3768" y="2660928"/>
            <a:ext cx="3221432" cy="283770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7315" y="1584617"/>
            <a:ext cx="1791987" cy="8548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4729" y="1574106"/>
            <a:ext cx="148720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 smtClean="0"/>
              <a:t>Research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Question 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Formulation</a:t>
            </a:r>
            <a:endParaRPr lang="en-US" sz="2000" b="1" dirty="0"/>
          </a:p>
        </p:txBody>
      </p:sp>
      <p:sp>
        <p:nvSpPr>
          <p:cNvPr id="3" name="Right Arrow 2"/>
          <p:cNvSpPr/>
          <p:nvPr/>
        </p:nvSpPr>
        <p:spPr>
          <a:xfrm>
            <a:off x="2418689" y="1762677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28289" y="1584617"/>
            <a:ext cx="1238911" cy="8548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91302" y="1601271"/>
            <a:ext cx="114704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 smtClean="0"/>
              <a:t>Research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Plan  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Design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4306587" y="1753671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972676" y="1525071"/>
            <a:ext cx="1467511" cy="8548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918157" y="1541725"/>
            <a:ext cx="15220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 smtClean="0"/>
              <a:t>Research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Result  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Generation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6477000" y="1677471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086600" y="1484843"/>
            <a:ext cx="1676400" cy="8548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010400" y="1501497"/>
            <a:ext cx="1828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 smtClean="0"/>
              <a:t>Research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Result  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Dissemination</a:t>
            </a:r>
          </a:p>
        </p:txBody>
      </p:sp>
      <p:sp>
        <p:nvSpPr>
          <p:cNvPr id="19" name="Freeform 18"/>
          <p:cNvSpPr/>
          <p:nvPr/>
        </p:nvSpPr>
        <p:spPr>
          <a:xfrm rot="21334691" flipV="1">
            <a:off x="1527911" y="906046"/>
            <a:ext cx="1784158" cy="627383"/>
          </a:xfrm>
          <a:custGeom>
            <a:avLst/>
            <a:gdLst>
              <a:gd name="connsiteX0" fmla="*/ 1671145 w 1671145"/>
              <a:gd name="connsiteY0" fmla="*/ 0 h 526563"/>
              <a:gd name="connsiteX1" fmla="*/ 1340069 w 1671145"/>
              <a:gd name="connsiteY1" fmla="*/ 425669 h 526563"/>
              <a:gd name="connsiteX2" fmla="*/ 425669 w 1671145"/>
              <a:gd name="connsiteY2" fmla="*/ 504497 h 526563"/>
              <a:gd name="connsiteX3" fmla="*/ 0 w 1671145"/>
              <a:gd name="connsiteY3" fmla="*/ 110359 h 526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1145" h="526563">
                <a:moveTo>
                  <a:pt x="1671145" y="0"/>
                </a:moveTo>
                <a:cubicBezTo>
                  <a:pt x="1609396" y="170793"/>
                  <a:pt x="1547648" y="341586"/>
                  <a:pt x="1340069" y="425669"/>
                </a:cubicBezTo>
                <a:cubicBezTo>
                  <a:pt x="1132490" y="509752"/>
                  <a:pt x="649014" y="557049"/>
                  <a:pt x="425669" y="504497"/>
                </a:cubicBezTo>
                <a:cubicBezTo>
                  <a:pt x="202324" y="451945"/>
                  <a:pt x="101162" y="281152"/>
                  <a:pt x="0" y="110359"/>
                </a:cubicBezTo>
              </a:path>
            </a:pathLst>
          </a:custGeom>
          <a:noFill/>
          <a:ln w="63500">
            <a:solidFill>
              <a:srgbClr val="C00000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rot="21334691" flipV="1">
            <a:off x="3719308" y="906045"/>
            <a:ext cx="1784158" cy="627383"/>
          </a:xfrm>
          <a:custGeom>
            <a:avLst/>
            <a:gdLst>
              <a:gd name="connsiteX0" fmla="*/ 1671145 w 1671145"/>
              <a:gd name="connsiteY0" fmla="*/ 0 h 526563"/>
              <a:gd name="connsiteX1" fmla="*/ 1340069 w 1671145"/>
              <a:gd name="connsiteY1" fmla="*/ 425669 h 526563"/>
              <a:gd name="connsiteX2" fmla="*/ 425669 w 1671145"/>
              <a:gd name="connsiteY2" fmla="*/ 504497 h 526563"/>
              <a:gd name="connsiteX3" fmla="*/ 0 w 1671145"/>
              <a:gd name="connsiteY3" fmla="*/ 110359 h 526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1145" h="526563">
                <a:moveTo>
                  <a:pt x="1671145" y="0"/>
                </a:moveTo>
                <a:cubicBezTo>
                  <a:pt x="1609396" y="170793"/>
                  <a:pt x="1547648" y="341586"/>
                  <a:pt x="1340069" y="425669"/>
                </a:cubicBezTo>
                <a:cubicBezTo>
                  <a:pt x="1132490" y="509752"/>
                  <a:pt x="649014" y="557049"/>
                  <a:pt x="425669" y="504497"/>
                </a:cubicBezTo>
                <a:cubicBezTo>
                  <a:pt x="202324" y="451945"/>
                  <a:pt x="101162" y="281152"/>
                  <a:pt x="0" y="110359"/>
                </a:cubicBezTo>
              </a:path>
            </a:pathLst>
          </a:custGeom>
          <a:noFill/>
          <a:ln w="63500">
            <a:solidFill>
              <a:srgbClr val="C00000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agnetic Disk 8"/>
          <p:cNvSpPr/>
          <p:nvPr/>
        </p:nvSpPr>
        <p:spPr>
          <a:xfrm>
            <a:off x="1305884" y="5812720"/>
            <a:ext cx="6227393" cy="816680"/>
          </a:xfrm>
          <a:prstGeom prst="flowChartMagneticDisk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Literature</a:t>
            </a:r>
            <a:endParaRPr lang="en-US" sz="3600" dirty="0"/>
          </a:p>
        </p:txBody>
      </p:sp>
      <p:sp>
        <p:nvSpPr>
          <p:cNvPr id="22" name="Bent-Up Arrow 21"/>
          <p:cNvSpPr/>
          <p:nvPr/>
        </p:nvSpPr>
        <p:spPr>
          <a:xfrm rot="5400000" flipV="1">
            <a:off x="5980904" y="4075906"/>
            <a:ext cx="3861557" cy="635835"/>
          </a:xfrm>
          <a:prstGeom prst="bentUpArrow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Up Arrow 63"/>
          <p:cNvSpPr/>
          <p:nvPr/>
        </p:nvSpPr>
        <p:spPr>
          <a:xfrm>
            <a:off x="1488330" y="5498630"/>
            <a:ext cx="743601" cy="499845"/>
          </a:xfrm>
          <a:prstGeom prst="upArrow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580696" y="3324255"/>
            <a:ext cx="2343807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Research Question  </a:t>
            </a:r>
          </a:p>
          <a:p>
            <a:pPr algn="ctr"/>
            <a:r>
              <a:rPr lang="en-US" sz="2000" b="1" dirty="0" smtClean="0"/>
              <a:t>Recommender</a:t>
            </a:r>
            <a:endParaRPr lang="en-US" sz="20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627993" y="4292769"/>
            <a:ext cx="23438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Novelty Checker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80696" y="4933890"/>
            <a:ext cx="23438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Topic Explorer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2157" y="2800290"/>
            <a:ext cx="2607263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Research Topic Service</a:t>
            </a:r>
            <a:endParaRPr lang="en-US" sz="20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3886200" y="3383624"/>
            <a:ext cx="23438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Discussion Center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886200" y="3977339"/>
            <a:ext cx="23438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Collaborator Finder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941378" y="4549914"/>
            <a:ext cx="2343807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Community Newsletter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810000" y="2743200"/>
            <a:ext cx="2420007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Community Service</a:t>
            </a:r>
            <a:endParaRPr lang="en-US" sz="20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6647793" y="3810000"/>
            <a:ext cx="23438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Survey Generator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723993" y="3276600"/>
            <a:ext cx="23438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Definition Finder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723993" y="4366549"/>
            <a:ext cx="22676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Citation Generator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362624" y="5612665"/>
            <a:ext cx="23438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Literature Radar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705600" y="4953000"/>
            <a:ext cx="22676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Auto Proofreading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647793" y="2743200"/>
            <a:ext cx="242000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Paper Writing Assistant</a:t>
            </a:r>
            <a:endParaRPr lang="en-US" b="1" dirty="0"/>
          </a:p>
        </p:txBody>
      </p:sp>
      <p:grpSp>
        <p:nvGrpSpPr>
          <p:cNvPr id="24" name="Group 23"/>
          <p:cNvGrpSpPr/>
          <p:nvPr/>
        </p:nvGrpSpPr>
        <p:grpSpPr>
          <a:xfrm>
            <a:off x="6217478" y="3678198"/>
            <a:ext cx="2771494" cy="755524"/>
            <a:chOff x="319807" y="3324255"/>
            <a:chExt cx="2771494" cy="941876"/>
          </a:xfrm>
        </p:grpSpPr>
        <p:sp>
          <p:nvSpPr>
            <p:cNvPr id="20" name="Rectangle 19"/>
            <p:cNvSpPr/>
            <p:nvPr/>
          </p:nvSpPr>
          <p:spPr>
            <a:xfrm>
              <a:off x="677906" y="3324255"/>
              <a:ext cx="2413395" cy="75552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Left Arrow 22"/>
            <p:cNvSpPr/>
            <p:nvPr/>
          </p:nvSpPr>
          <p:spPr>
            <a:xfrm rot="8699829">
              <a:off x="319807" y="3880691"/>
              <a:ext cx="562395" cy="385440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Potential Research Task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0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Generator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Function</a:t>
            </a:r>
          </a:p>
          <a:p>
            <a:pPr lvl="1"/>
            <a:r>
              <a:rPr lang="en-US" dirty="0" smtClean="0"/>
              <a:t>Given a topic map, automatically generate a survey on the topic</a:t>
            </a:r>
          </a:p>
          <a:p>
            <a:r>
              <a:rPr lang="en-US" b="1" dirty="0" smtClean="0"/>
              <a:t>Basic solution</a:t>
            </a:r>
            <a:r>
              <a:rPr lang="en-US" dirty="0" smtClean="0"/>
              <a:t>: Define the survey generation task as </a:t>
            </a:r>
          </a:p>
          <a:p>
            <a:pPr lvl="1"/>
            <a:r>
              <a:rPr lang="en-US" dirty="0" smtClean="0"/>
              <a:t>find all the relevant papers</a:t>
            </a:r>
          </a:p>
          <a:p>
            <a:pPr lvl="1"/>
            <a:r>
              <a:rPr lang="en-US" dirty="0" smtClean="0"/>
              <a:t>Cluster them</a:t>
            </a:r>
          </a:p>
          <a:p>
            <a:pPr lvl="1"/>
            <a:r>
              <a:rPr lang="en-US" dirty="0" smtClean="0"/>
              <a:t>Create a hypertext document with links to specific papers. </a:t>
            </a:r>
          </a:p>
          <a:p>
            <a:r>
              <a:rPr lang="en-US" b="1" dirty="0" smtClean="0"/>
              <a:t>Extensions:</a:t>
            </a:r>
          </a:p>
          <a:p>
            <a:pPr lvl="1"/>
            <a:r>
              <a:rPr lang="en-US" dirty="0" smtClean="0"/>
              <a:t>Learn to automatically “write” an introduction by learning from many introduction text data. </a:t>
            </a:r>
          </a:p>
          <a:p>
            <a:pPr lvl="1"/>
            <a:r>
              <a:rPr lang="en-US" dirty="0" smtClean="0"/>
              <a:t>Automatically extract the findings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653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6629400" y="2667000"/>
            <a:ext cx="2438400" cy="283770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3657600" y="2667000"/>
            <a:ext cx="2819400" cy="283770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3768" y="2660928"/>
            <a:ext cx="3221432" cy="283770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7315" y="1584617"/>
            <a:ext cx="1791987" cy="8548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4729" y="1574106"/>
            <a:ext cx="148720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 smtClean="0"/>
              <a:t>Research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Question 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Formulation</a:t>
            </a:r>
            <a:endParaRPr lang="en-US" sz="2000" b="1" dirty="0"/>
          </a:p>
        </p:txBody>
      </p:sp>
      <p:sp>
        <p:nvSpPr>
          <p:cNvPr id="3" name="Right Arrow 2"/>
          <p:cNvSpPr/>
          <p:nvPr/>
        </p:nvSpPr>
        <p:spPr>
          <a:xfrm>
            <a:off x="2418689" y="1762677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28289" y="1584617"/>
            <a:ext cx="1238911" cy="8548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91302" y="1601271"/>
            <a:ext cx="114704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 smtClean="0"/>
              <a:t>Research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Plan  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Design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4306587" y="1753671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972676" y="1525071"/>
            <a:ext cx="1467511" cy="8548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918157" y="1541725"/>
            <a:ext cx="15220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 smtClean="0"/>
              <a:t>Research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Result  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Generation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6477000" y="1677471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086600" y="1484843"/>
            <a:ext cx="1676400" cy="8548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010400" y="1501497"/>
            <a:ext cx="1828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 smtClean="0"/>
              <a:t>Research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Result  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Dissemination</a:t>
            </a:r>
          </a:p>
        </p:txBody>
      </p:sp>
      <p:sp>
        <p:nvSpPr>
          <p:cNvPr id="19" name="Freeform 18"/>
          <p:cNvSpPr/>
          <p:nvPr/>
        </p:nvSpPr>
        <p:spPr>
          <a:xfrm rot="21334691" flipV="1">
            <a:off x="1527911" y="906046"/>
            <a:ext cx="1784158" cy="627383"/>
          </a:xfrm>
          <a:custGeom>
            <a:avLst/>
            <a:gdLst>
              <a:gd name="connsiteX0" fmla="*/ 1671145 w 1671145"/>
              <a:gd name="connsiteY0" fmla="*/ 0 h 526563"/>
              <a:gd name="connsiteX1" fmla="*/ 1340069 w 1671145"/>
              <a:gd name="connsiteY1" fmla="*/ 425669 h 526563"/>
              <a:gd name="connsiteX2" fmla="*/ 425669 w 1671145"/>
              <a:gd name="connsiteY2" fmla="*/ 504497 h 526563"/>
              <a:gd name="connsiteX3" fmla="*/ 0 w 1671145"/>
              <a:gd name="connsiteY3" fmla="*/ 110359 h 526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1145" h="526563">
                <a:moveTo>
                  <a:pt x="1671145" y="0"/>
                </a:moveTo>
                <a:cubicBezTo>
                  <a:pt x="1609396" y="170793"/>
                  <a:pt x="1547648" y="341586"/>
                  <a:pt x="1340069" y="425669"/>
                </a:cubicBezTo>
                <a:cubicBezTo>
                  <a:pt x="1132490" y="509752"/>
                  <a:pt x="649014" y="557049"/>
                  <a:pt x="425669" y="504497"/>
                </a:cubicBezTo>
                <a:cubicBezTo>
                  <a:pt x="202324" y="451945"/>
                  <a:pt x="101162" y="281152"/>
                  <a:pt x="0" y="110359"/>
                </a:cubicBezTo>
              </a:path>
            </a:pathLst>
          </a:custGeom>
          <a:noFill/>
          <a:ln w="63500">
            <a:solidFill>
              <a:srgbClr val="C00000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rot="21334691" flipV="1">
            <a:off x="3719308" y="906045"/>
            <a:ext cx="1784158" cy="627383"/>
          </a:xfrm>
          <a:custGeom>
            <a:avLst/>
            <a:gdLst>
              <a:gd name="connsiteX0" fmla="*/ 1671145 w 1671145"/>
              <a:gd name="connsiteY0" fmla="*/ 0 h 526563"/>
              <a:gd name="connsiteX1" fmla="*/ 1340069 w 1671145"/>
              <a:gd name="connsiteY1" fmla="*/ 425669 h 526563"/>
              <a:gd name="connsiteX2" fmla="*/ 425669 w 1671145"/>
              <a:gd name="connsiteY2" fmla="*/ 504497 h 526563"/>
              <a:gd name="connsiteX3" fmla="*/ 0 w 1671145"/>
              <a:gd name="connsiteY3" fmla="*/ 110359 h 526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1145" h="526563">
                <a:moveTo>
                  <a:pt x="1671145" y="0"/>
                </a:moveTo>
                <a:cubicBezTo>
                  <a:pt x="1609396" y="170793"/>
                  <a:pt x="1547648" y="341586"/>
                  <a:pt x="1340069" y="425669"/>
                </a:cubicBezTo>
                <a:cubicBezTo>
                  <a:pt x="1132490" y="509752"/>
                  <a:pt x="649014" y="557049"/>
                  <a:pt x="425669" y="504497"/>
                </a:cubicBezTo>
                <a:cubicBezTo>
                  <a:pt x="202324" y="451945"/>
                  <a:pt x="101162" y="281152"/>
                  <a:pt x="0" y="110359"/>
                </a:cubicBezTo>
              </a:path>
            </a:pathLst>
          </a:custGeom>
          <a:noFill/>
          <a:ln w="63500">
            <a:solidFill>
              <a:srgbClr val="C00000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agnetic Disk 8"/>
          <p:cNvSpPr/>
          <p:nvPr/>
        </p:nvSpPr>
        <p:spPr>
          <a:xfrm>
            <a:off x="1305884" y="5812720"/>
            <a:ext cx="6227393" cy="816680"/>
          </a:xfrm>
          <a:prstGeom prst="flowChartMagneticDisk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Literature</a:t>
            </a:r>
            <a:endParaRPr lang="en-US" sz="3600" dirty="0"/>
          </a:p>
        </p:txBody>
      </p:sp>
      <p:sp>
        <p:nvSpPr>
          <p:cNvPr id="22" name="Bent-Up Arrow 21"/>
          <p:cNvSpPr/>
          <p:nvPr/>
        </p:nvSpPr>
        <p:spPr>
          <a:xfrm rot="5400000" flipV="1">
            <a:off x="5980904" y="4075906"/>
            <a:ext cx="3861557" cy="635835"/>
          </a:xfrm>
          <a:prstGeom prst="bentUpArrow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Up Arrow 63"/>
          <p:cNvSpPr/>
          <p:nvPr/>
        </p:nvSpPr>
        <p:spPr>
          <a:xfrm>
            <a:off x="1488330" y="5498630"/>
            <a:ext cx="743601" cy="499845"/>
          </a:xfrm>
          <a:prstGeom prst="upArrow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580696" y="3324255"/>
            <a:ext cx="2343807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Research Question  </a:t>
            </a:r>
          </a:p>
          <a:p>
            <a:pPr algn="ctr"/>
            <a:r>
              <a:rPr lang="en-US" sz="2000" b="1" dirty="0" smtClean="0"/>
              <a:t>Recommender</a:t>
            </a:r>
            <a:endParaRPr lang="en-US" sz="20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627993" y="4292769"/>
            <a:ext cx="23438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Novelty Checker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80696" y="4933890"/>
            <a:ext cx="23438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Topic Explorer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2157" y="2800290"/>
            <a:ext cx="2607263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Research Topic Service</a:t>
            </a:r>
            <a:endParaRPr lang="en-US" sz="20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3886200" y="3383624"/>
            <a:ext cx="23438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Discussion Center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886200" y="3977339"/>
            <a:ext cx="23438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Collaborator Finder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941378" y="4549914"/>
            <a:ext cx="2343807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Community Newsletter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810000" y="2743200"/>
            <a:ext cx="2420007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Community Service</a:t>
            </a:r>
            <a:endParaRPr lang="en-US" sz="20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6647793" y="3810000"/>
            <a:ext cx="23438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Survey Generator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723993" y="3276600"/>
            <a:ext cx="23438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Definition Finder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723993" y="4366549"/>
            <a:ext cx="22676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Citation Generator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362624" y="5612665"/>
            <a:ext cx="23438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Literature Radar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705600" y="4953000"/>
            <a:ext cx="22676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Auto Proofreading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647793" y="2743200"/>
            <a:ext cx="242000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Paper Writing Assistant</a:t>
            </a:r>
            <a:endParaRPr lang="en-US" b="1" dirty="0"/>
          </a:p>
        </p:txBody>
      </p:sp>
      <p:grpSp>
        <p:nvGrpSpPr>
          <p:cNvPr id="24" name="Group 23"/>
          <p:cNvGrpSpPr/>
          <p:nvPr/>
        </p:nvGrpSpPr>
        <p:grpSpPr>
          <a:xfrm>
            <a:off x="6230007" y="4210110"/>
            <a:ext cx="2771494" cy="755524"/>
            <a:chOff x="319807" y="3324255"/>
            <a:chExt cx="2771494" cy="941876"/>
          </a:xfrm>
        </p:grpSpPr>
        <p:sp>
          <p:nvSpPr>
            <p:cNvPr id="20" name="Rectangle 19"/>
            <p:cNvSpPr/>
            <p:nvPr/>
          </p:nvSpPr>
          <p:spPr>
            <a:xfrm>
              <a:off x="677906" y="3324255"/>
              <a:ext cx="2413395" cy="75552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Left Arrow 22"/>
            <p:cNvSpPr/>
            <p:nvPr/>
          </p:nvSpPr>
          <p:spPr>
            <a:xfrm rot="8699829">
              <a:off x="319807" y="3880691"/>
              <a:ext cx="562395" cy="385440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Potential Research Task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25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Citation Generator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51054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Function</a:t>
            </a:r>
            <a:r>
              <a:rPr lang="en-US" dirty="0" smtClean="0"/>
              <a:t>: While a researcher is editing a paper, the system automatically suggests the papers to be cited and </a:t>
            </a:r>
            <a:r>
              <a:rPr lang="en-US" dirty="0" smtClean="0"/>
              <a:t>where to cite them</a:t>
            </a:r>
            <a:endParaRPr lang="en-US" dirty="0" smtClean="0"/>
          </a:p>
          <a:p>
            <a:r>
              <a:rPr lang="en-US" b="1" dirty="0" smtClean="0"/>
              <a:t>Basic solution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Use the current paragraph that a user is writing as a query, and search for relevant references</a:t>
            </a:r>
          </a:p>
          <a:p>
            <a:pPr lvl="1"/>
            <a:r>
              <a:rPr lang="en-US" dirty="0" smtClean="0"/>
              <a:t>Automatically or semi-automatically add references </a:t>
            </a:r>
          </a:p>
          <a:p>
            <a:r>
              <a:rPr lang="en-US" b="1" dirty="0" smtClean="0"/>
              <a:t>Extensions:</a:t>
            </a:r>
          </a:p>
          <a:p>
            <a:pPr lvl="1"/>
            <a:r>
              <a:rPr lang="en-US" dirty="0" smtClean="0"/>
              <a:t>Learn how to generate </a:t>
            </a:r>
            <a:r>
              <a:rPr lang="en-US" dirty="0" smtClean="0"/>
              <a:t>sentences describing a cited work based on what other papers have said about the work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5917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/>
          <p:cNvSpPr/>
          <p:nvPr/>
        </p:nvSpPr>
        <p:spPr>
          <a:xfrm>
            <a:off x="3196394" y="3144618"/>
            <a:ext cx="1800618" cy="1486066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2209800" y="2709135"/>
            <a:ext cx="3864068" cy="567465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948616" y="4614864"/>
            <a:ext cx="4833183" cy="871536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An Intelligent Researcher’s Workbench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7315" y="1584617"/>
            <a:ext cx="1791987" cy="8548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4729" y="1574106"/>
            <a:ext cx="148720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 smtClean="0"/>
              <a:t>Research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Question 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Formulation</a:t>
            </a:r>
            <a:endParaRPr lang="en-US" sz="2000" b="1" dirty="0"/>
          </a:p>
        </p:txBody>
      </p:sp>
      <p:sp>
        <p:nvSpPr>
          <p:cNvPr id="3" name="Right Arrow 2"/>
          <p:cNvSpPr/>
          <p:nvPr/>
        </p:nvSpPr>
        <p:spPr>
          <a:xfrm>
            <a:off x="2418689" y="1762677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28289" y="1584617"/>
            <a:ext cx="1238911" cy="8548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91302" y="1601271"/>
            <a:ext cx="114704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 smtClean="0"/>
              <a:t>Research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Plan  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Design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4306587" y="1753671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972676" y="1525071"/>
            <a:ext cx="1467511" cy="8548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918157" y="1541725"/>
            <a:ext cx="15220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 smtClean="0"/>
              <a:t>Research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Result  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Generation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6477000" y="1677471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086600" y="1484843"/>
            <a:ext cx="1676400" cy="8548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010400" y="1501497"/>
            <a:ext cx="1828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 smtClean="0"/>
              <a:t>Research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Result  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Dissemination</a:t>
            </a:r>
          </a:p>
        </p:txBody>
      </p:sp>
      <p:sp>
        <p:nvSpPr>
          <p:cNvPr id="19" name="Freeform 18"/>
          <p:cNvSpPr/>
          <p:nvPr/>
        </p:nvSpPr>
        <p:spPr>
          <a:xfrm rot="21334691" flipV="1">
            <a:off x="1527911" y="906046"/>
            <a:ext cx="1784158" cy="627383"/>
          </a:xfrm>
          <a:custGeom>
            <a:avLst/>
            <a:gdLst>
              <a:gd name="connsiteX0" fmla="*/ 1671145 w 1671145"/>
              <a:gd name="connsiteY0" fmla="*/ 0 h 526563"/>
              <a:gd name="connsiteX1" fmla="*/ 1340069 w 1671145"/>
              <a:gd name="connsiteY1" fmla="*/ 425669 h 526563"/>
              <a:gd name="connsiteX2" fmla="*/ 425669 w 1671145"/>
              <a:gd name="connsiteY2" fmla="*/ 504497 h 526563"/>
              <a:gd name="connsiteX3" fmla="*/ 0 w 1671145"/>
              <a:gd name="connsiteY3" fmla="*/ 110359 h 526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1145" h="526563">
                <a:moveTo>
                  <a:pt x="1671145" y="0"/>
                </a:moveTo>
                <a:cubicBezTo>
                  <a:pt x="1609396" y="170793"/>
                  <a:pt x="1547648" y="341586"/>
                  <a:pt x="1340069" y="425669"/>
                </a:cubicBezTo>
                <a:cubicBezTo>
                  <a:pt x="1132490" y="509752"/>
                  <a:pt x="649014" y="557049"/>
                  <a:pt x="425669" y="504497"/>
                </a:cubicBezTo>
                <a:cubicBezTo>
                  <a:pt x="202324" y="451945"/>
                  <a:pt x="101162" y="281152"/>
                  <a:pt x="0" y="110359"/>
                </a:cubicBezTo>
              </a:path>
            </a:pathLst>
          </a:custGeom>
          <a:noFill/>
          <a:ln w="63500">
            <a:solidFill>
              <a:srgbClr val="C00000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rot="21334691" flipV="1">
            <a:off x="3719308" y="906045"/>
            <a:ext cx="1784158" cy="627383"/>
          </a:xfrm>
          <a:custGeom>
            <a:avLst/>
            <a:gdLst>
              <a:gd name="connsiteX0" fmla="*/ 1671145 w 1671145"/>
              <a:gd name="connsiteY0" fmla="*/ 0 h 526563"/>
              <a:gd name="connsiteX1" fmla="*/ 1340069 w 1671145"/>
              <a:gd name="connsiteY1" fmla="*/ 425669 h 526563"/>
              <a:gd name="connsiteX2" fmla="*/ 425669 w 1671145"/>
              <a:gd name="connsiteY2" fmla="*/ 504497 h 526563"/>
              <a:gd name="connsiteX3" fmla="*/ 0 w 1671145"/>
              <a:gd name="connsiteY3" fmla="*/ 110359 h 526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1145" h="526563">
                <a:moveTo>
                  <a:pt x="1671145" y="0"/>
                </a:moveTo>
                <a:cubicBezTo>
                  <a:pt x="1609396" y="170793"/>
                  <a:pt x="1547648" y="341586"/>
                  <a:pt x="1340069" y="425669"/>
                </a:cubicBezTo>
                <a:cubicBezTo>
                  <a:pt x="1132490" y="509752"/>
                  <a:pt x="649014" y="557049"/>
                  <a:pt x="425669" y="504497"/>
                </a:cubicBezTo>
                <a:cubicBezTo>
                  <a:pt x="202324" y="451945"/>
                  <a:pt x="101162" y="281152"/>
                  <a:pt x="0" y="110359"/>
                </a:cubicBezTo>
              </a:path>
            </a:pathLst>
          </a:custGeom>
          <a:noFill/>
          <a:ln w="63500">
            <a:solidFill>
              <a:srgbClr val="C00000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agnetic Disk 8"/>
          <p:cNvSpPr/>
          <p:nvPr/>
        </p:nvSpPr>
        <p:spPr>
          <a:xfrm>
            <a:off x="1305884" y="5812720"/>
            <a:ext cx="6227393" cy="816680"/>
          </a:xfrm>
          <a:prstGeom prst="flowChartMagneticDisk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Literature</a:t>
            </a:r>
            <a:endParaRPr lang="en-US" sz="3600" dirty="0"/>
          </a:p>
        </p:txBody>
      </p:sp>
      <p:sp>
        <p:nvSpPr>
          <p:cNvPr id="22" name="Bent-Up Arrow 21"/>
          <p:cNvSpPr/>
          <p:nvPr/>
        </p:nvSpPr>
        <p:spPr>
          <a:xfrm rot="5400000" flipV="1">
            <a:off x="5980904" y="4075906"/>
            <a:ext cx="3861557" cy="635835"/>
          </a:xfrm>
          <a:prstGeom prst="bentUpArrow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72" y="3543792"/>
            <a:ext cx="655459" cy="66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114" y="3389605"/>
            <a:ext cx="885863" cy="84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Up Arrow 59"/>
          <p:cNvSpPr/>
          <p:nvPr/>
        </p:nvSpPr>
        <p:spPr>
          <a:xfrm>
            <a:off x="2019584" y="4230395"/>
            <a:ext cx="212347" cy="800578"/>
          </a:xfrm>
          <a:prstGeom prst="upArrow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Up Arrow 63"/>
          <p:cNvSpPr/>
          <p:nvPr/>
        </p:nvSpPr>
        <p:spPr>
          <a:xfrm>
            <a:off x="3647744" y="5498631"/>
            <a:ext cx="936166" cy="499845"/>
          </a:xfrm>
          <a:prstGeom prst="upArrow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3314710" y="3429000"/>
            <a:ext cx="1485890" cy="8617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 smtClean="0"/>
              <a:t>Research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Social 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Network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121445" y="5105400"/>
            <a:ext cx="4355556" cy="3488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400" b="1" dirty="0" smtClean="0"/>
              <a:t> Literature Access Support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743880" y="4678568"/>
            <a:ext cx="2756788" cy="3524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 smtClean="0"/>
              <a:t>Knowledge Assistant</a:t>
            </a:r>
          </a:p>
        </p:txBody>
      </p:sp>
      <p:sp>
        <p:nvSpPr>
          <p:cNvPr id="45" name="Up Arrow 44"/>
          <p:cNvSpPr/>
          <p:nvPr/>
        </p:nvSpPr>
        <p:spPr>
          <a:xfrm>
            <a:off x="5667000" y="4230394"/>
            <a:ext cx="265045" cy="701382"/>
          </a:xfrm>
          <a:prstGeom prst="upArrow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Left-Right Arrow 45"/>
          <p:cNvSpPr/>
          <p:nvPr/>
        </p:nvSpPr>
        <p:spPr>
          <a:xfrm>
            <a:off x="4583824" y="3734006"/>
            <a:ext cx="826376" cy="228394"/>
          </a:xfrm>
          <a:prstGeom prst="leftRightArrow">
            <a:avLst/>
          </a:prstGeom>
          <a:solidFill>
            <a:srgbClr val="FF0000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Up Arrow 4"/>
          <p:cNvSpPr/>
          <p:nvPr/>
        </p:nvSpPr>
        <p:spPr>
          <a:xfrm rot="2716218">
            <a:off x="5226482" y="4078406"/>
            <a:ext cx="367438" cy="655664"/>
          </a:xfrm>
          <a:prstGeom prst="upArrow">
            <a:avLst/>
          </a:prstGeom>
          <a:pattFill prst="zigZag">
            <a:fgClr>
              <a:schemeClr val="accent4">
                <a:lumMod val="50000"/>
              </a:schemeClr>
            </a:fgClr>
            <a:bgClr>
              <a:schemeClr val="accent6">
                <a:lumMod val="20000"/>
                <a:lumOff val="8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 rot="18887879">
            <a:off x="2641793" y="4016257"/>
            <a:ext cx="348563" cy="714308"/>
          </a:xfrm>
          <a:prstGeom prst="upArrow">
            <a:avLst/>
          </a:prstGeom>
          <a:pattFill prst="zigZag">
            <a:fgClr>
              <a:schemeClr val="accent4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2436555" y="3144618"/>
            <a:ext cx="670173" cy="437624"/>
          </a:xfrm>
          <a:prstGeom prst="straightConnector1">
            <a:avLst/>
          </a:prstGeom>
          <a:ln w="50800">
            <a:solidFill>
              <a:srgbClr val="3333FF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 flipV="1">
            <a:off x="5076593" y="3144618"/>
            <a:ext cx="590407" cy="402254"/>
          </a:xfrm>
          <a:prstGeom prst="straightConnector1">
            <a:avLst/>
          </a:prstGeom>
          <a:ln w="50800">
            <a:solidFill>
              <a:srgbClr val="3333FF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5371796" y="2439471"/>
            <a:ext cx="1714804" cy="376339"/>
          </a:xfrm>
          <a:prstGeom prst="straightConnector1">
            <a:avLst/>
          </a:prstGeom>
          <a:ln w="50800">
            <a:solidFill>
              <a:srgbClr val="3333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4419580" y="2435880"/>
            <a:ext cx="990620" cy="403505"/>
          </a:xfrm>
          <a:prstGeom prst="straightConnector1">
            <a:avLst/>
          </a:prstGeom>
          <a:ln w="50800">
            <a:solidFill>
              <a:srgbClr val="3333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 flipV="1">
            <a:off x="3412720" y="2463045"/>
            <a:ext cx="397280" cy="352764"/>
          </a:xfrm>
          <a:prstGeom prst="straightConnector1">
            <a:avLst/>
          </a:prstGeom>
          <a:ln w="50800">
            <a:solidFill>
              <a:srgbClr val="3333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 flipV="1">
            <a:off x="1706628" y="2463045"/>
            <a:ext cx="1016861" cy="404983"/>
          </a:xfrm>
          <a:prstGeom prst="straightConnector1">
            <a:avLst/>
          </a:prstGeom>
          <a:ln w="50800">
            <a:solidFill>
              <a:srgbClr val="3333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2121445" y="2627641"/>
            <a:ext cx="3974555" cy="37895"/>
          </a:xfrm>
          <a:prstGeom prst="line">
            <a:avLst/>
          </a:prstGeom>
          <a:ln w="508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6096000" y="2665536"/>
            <a:ext cx="0" cy="611064"/>
          </a:xfrm>
          <a:prstGeom prst="line">
            <a:avLst/>
          </a:prstGeom>
          <a:ln w="508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1885362" y="4550600"/>
            <a:ext cx="1306948" cy="19582"/>
          </a:xfrm>
          <a:prstGeom prst="line">
            <a:avLst/>
          </a:prstGeom>
          <a:ln w="508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1880801" y="5515727"/>
            <a:ext cx="4900999" cy="26110"/>
          </a:xfrm>
          <a:prstGeom prst="line">
            <a:avLst/>
          </a:prstGeom>
          <a:ln w="508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3192310" y="3345745"/>
            <a:ext cx="0" cy="1217909"/>
          </a:xfrm>
          <a:prstGeom prst="line">
            <a:avLst/>
          </a:prstGeom>
          <a:ln w="508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4836057" y="4550600"/>
            <a:ext cx="1945743" cy="13054"/>
          </a:xfrm>
          <a:prstGeom prst="line">
            <a:avLst/>
          </a:prstGeom>
          <a:ln w="508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1880801" y="4557127"/>
            <a:ext cx="0" cy="1034193"/>
          </a:xfrm>
          <a:prstGeom prst="line">
            <a:avLst/>
          </a:prstGeom>
          <a:ln w="508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6781800" y="4581085"/>
            <a:ext cx="0" cy="960752"/>
          </a:xfrm>
          <a:prstGeom prst="line">
            <a:avLst/>
          </a:prstGeom>
          <a:ln w="508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4836057" y="3320199"/>
            <a:ext cx="0" cy="1217909"/>
          </a:xfrm>
          <a:prstGeom prst="line">
            <a:avLst/>
          </a:prstGeom>
          <a:ln w="508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4847194" y="3313697"/>
            <a:ext cx="1306948" cy="19582"/>
          </a:xfrm>
          <a:prstGeom prst="line">
            <a:avLst/>
          </a:prstGeom>
          <a:ln w="508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2134056" y="3341929"/>
            <a:ext cx="1062338" cy="19582"/>
          </a:xfrm>
          <a:prstGeom prst="line">
            <a:avLst/>
          </a:prstGeom>
          <a:ln w="508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2134056" y="2709135"/>
            <a:ext cx="0" cy="611064"/>
          </a:xfrm>
          <a:prstGeom prst="line">
            <a:avLst/>
          </a:prstGeom>
          <a:ln w="508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Left-Right Arrow 28"/>
          <p:cNvSpPr/>
          <p:nvPr/>
        </p:nvSpPr>
        <p:spPr>
          <a:xfrm>
            <a:off x="2514600" y="3764166"/>
            <a:ext cx="826376" cy="228394"/>
          </a:xfrm>
          <a:prstGeom prst="leftRightArrow">
            <a:avLst/>
          </a:prstGeom>
          <a:solidFill>
            <a:srgbClr val="FF0000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2514600" y="2815809"/>
            <a:ext cx="3293292" cy="3488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400" b="1" dirty="0" smtClean="0"/>
              <a:t>Research Task Support</a:t>
            </a:r>
          </a:p>
        </p:txBody>
      </p:sp>
    </p:spTree>
    <p:extLst>
      <p:ext uri="{BB962C8B-B14F-4D97-AF65-F5344CB8AC3E}">
        <p14:creationId xmlns:p14="http://schemas.microsoft.com/office/powerpoint/2010/main" val="84186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6629400" y="2667000"/>
            <a:ext cx="2438400" cy="283770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3657600" y="2667000"/>
            <a:ext cx="2819400" cy="283770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3768" y="2660928"/>
            <a:ext cx="3221432" cy="283770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7315" y="1584617"/>
            <a:ext cx="1791987" cy="8548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4729" y="1574106"/>
            <a:ext cx="148720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 smtClean="0"/>
              <a:t>Research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Question 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Formulation</a:t>
            </a:r>
            <a:endParaRPr lang="en-US" sz="2000" b="1" dirty="0"/>
          </a:p>
        </p:txBody>
      </p:sp>
      <p:sp>
        <p:nvSpPr>
          <p:cNvPr id="3" name="Right Arrow 2"/>
          <p:cNvSpPr/>
          <p:nvPr/>
        </p:nvSpPr>
        <p:spPr>
          <a:xfrm>
            <a:off x="2418689" y="1762677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28289" y="1584617"/>
            <a:ext cx="1238911" cy="8548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91302" y="1601271"/>
            <a:ext cx="114704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 smtClean="0"/>
              <a:t>Research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Plan  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Design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4306587" y="1753671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972676" y="1525071"/>
            <a:ext cx="1467511" cy="8548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918157" y="1541725"/>
            <a:ext cx="15220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 smtClean="0"/>
              <a:t>Research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Result  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Generation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6477000" y="1677471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086600" y="1484843"/>
            <a:ext cx="1676400" cy="8548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010400" y="1501497"/>
            <a:ext cx="1828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 smtClean="0"/>
              <a:t>Research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Result  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Dissemination</a:t>
            </a:r>
          </a:p>
        </p:txBody>
      </p:sp>
      <p:sp>
        <p:nvSpPr>
          <p:cNvPr id="19" name="Freeform 18"/>
          <p:cNvSpPr/>
          <p:nvPr/>
        </p:nvSpPr>
        <p:spPr>
          <a:xfrm rot="21334691" flipV="1">
            <a:off x="1527911" y="906046"/>
            <a:ext cx="1784158" cy="627383"/>
          </a:xfrm>
          <a:custGeom>
            <a:avLst/>
            <a:gdLst>
              <a:gd name="connsiteX0" fmla="*/ 1671145 w 1671145"/>
              <a:gd name="connsiteY0" fmla="*/ 0 h 526563"/>
              <a:gd name="connsiteX1" fmla="*/ 1340069 w 1671145"/>
              <a:gd name="connsiteY1" fmla="*/ 425669 h 526563"/>
              <a:gd name="connsiteX2" fmla="*/ 425669 w 1671145"/>
              <a:gd name="connsiteY2" fmla="*/ 504497 h 526563"/>
              <a:gd name="connsiteX3" fmla="*/ 0 w 1671145"/>
              <a:gd name="connsiteY3" fmla="*/ 110359 h 526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1145" h="526563">
                <a:moveTo>
                  <a:pt x="1671145" y="0"/>
                </a:moveTo>
                <a:cubicBezTo>
                  <a:pt x="1609396" y="170793"/>
                  <a:pt x="1547648" y="341586"/>
                  <a:pt x="1340069" y="425669"/>
                </a:cubicBezTo>
                <a:cubicBezTo>
                  <a:pt x="1132490" y="509752"/>
                  <a:pt x="649014" y="557049"/>
                  <a:pt x="425669" y="504497"/>
                </a:cubicBezTo>
                <a:cubicBezTo>
                  <a:pt x="202324" y="451945"/>
                  <a:pt x="101162" y="281152"/>
                  <a:pt x="0" y="110359"/>
                </a:cubicBezTo>
              </a:path>
            </a:pathLst>
          </a:custGeom>
          <a:noFill/>
          <a:ln w="63500">
            <a:solidFill>
              <a:srgbClr val="C00000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rot="21334691" flipV="1">
            <a:off x="3719308" y="906045"/>
            <a:ext cx="1784158" cy="627383"/>
          </a:xfrm>
          <a:custGeom>
            <a:avLst/>
            <a:gdLst>
              <a:gd name="connsiteX0" fmla="*/ 1671145 w 1671145"/>
              <a:gd name="connsiteY0" fmla="*/ 0 h 526563"/>
              <a:gd name="connsiteX1" fmla="*/ 1340069 w 1671145"/>
              <a:gd name="connsiteY1" fmla="*/ 425669 h 526563"/>
              <a:gd name="connsiteX2" fmla="*/ 425669 w 1671145"/>
              <a:gd name="connsiteY2" fmla="*/ 504497 h 526563"/>
              <a:gd name="connsiteX3" fmla="*/ 0 w 1671145"/>
              <a:gd name="connsiteY3" fmla="*/ 110359 h 526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1145" h="526563">
                <a:moveTo>
                  <a:pt x="1671145" y="0"/>
                </a:moveTo>
                <a:cubicBezTo>
                  <a:pt x="1609396" y="170793"/>
                  <a:pt x="1547648" y="341586"/>
                  <a:pt x="1340069" y="425669"/>
                </a:cubicBezTo>
                <a:cubicBezTo>
                  <a:pt x="1132490" y="509752"/>
                  <a:pt x="649014" y="557049"/>
                  <a:pt x="425669" y="504497"/>
                </a:cubicBezTo>
                <a:cubicBezTo>
                  <a:pt x="202324" y="451945"/>
                  <a:pt x="101162" y="281152"/>
                  <a:pt x="0" y="110359"/>
                </a:cubicBezTo>
              </a:path>
            </a:pathLst>
          </a:custGeom>
          <a:noFill/>
          <a:ln w="63500">
            <a:solidFill>
              <a:srgbClr val="C00000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agnetic Disk 8"/>
          <p:cNvSpPr/>
          <p:nvPr/>
        </p:nvSpPr>
        <p:spPr>
          <a:xfrm>
            <a:off x="1305884" y="5812720"/>
            <a:ext cx="6227393" cy="816680"/>
          </a:xfrm>
          <a:prstGeom prst="flowChartMagneticDisk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Literature</a:t>
            </a:r>
            <a:endParaRPr lang="en-US" sz="3600" dirty="0"/>
          </a:p>
        </p:txBody>
      </p:sp>
      <p:sp>
        <p:nvSpPr>
          <p:cNvPr id="22" name="Bent-Up Arrow 21"/>
          <p:cNvSpPr/>
          <p:nvPr/>
        </p:nvSpPr>
        <p:spPr>
          <a:xfrm rot="5400000" flipV="1">
            <a:off x="5980904" y="4075906"/>
            <a:ext cx="3861557" cy="635835"/>
          </a:xfrm>
          <a:prstGeom prst="bentUpArrow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Up Arrow 63"/>
          <p:cNvSpPr/>
          <p:nvPr/>
        </p:nvSpPr>
        <p:spPr>
          <a:xfrm>
            <a:off x="1488330" y="5498630"/>
            <a:ext cx="743601" cy="499845"/>
          </a:xfrm>
          <a:prstGeom prst="upArrow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580696" y="3324255"/>
            <a:ext cx="2343807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Research Question  </a:t>
            </a:r>
          </a:p>
          <a:p>
            <a:pPr algn="ctr"/>
            <a:r>
              <a:rPr lang="en-US" sz="2000" b="1" dirty="0" smtClean="0"/>
              <a:t>Recommender</a:t>
            </a:r>
            <a:endParaRPr lang="en-US" sz="20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627993" y="4292769"/>
            <a:ext cx="23438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Novelty Checker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80696" y="4933890"/>
            <a:ext cx="23438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Topic Explorer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2157" y="2800290"/>
            <a:ext cx="2607263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Research Topic Service</a:t>
            </a:r>
            <a:endParaRPr lang="en-US" sz="20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3886200" y="3383624"/>
            <a:ext cx="23438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Discussion Center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886200" y="3977339"/>
            <a:ext cx="23438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Collaborator Finder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941378" y="4549914"/>
            <a:ext cx="2343807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Community Newsletter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810000" y="2743200"/>
            <a:ext cx="2420007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Community Service</a:t>
            </a:r>
            <a:endParaRPr lang="en-US" sz="20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6647793" y="3810000"/>
            <a:ext cx="23438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Survey Generator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723993" y="3276600"/>
            <a:ext cx="23438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Definition Finder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723993" y="4366549"/>
            <a:ext cx="22676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Citation Generator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362624" y="5612665"/>
            <a:ext cx="23438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Literature Radar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705600" y="4953000"/>
            <a:ext cx="22676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Auto Proofreading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647793" y="2743200"/>
            <a:ext cx="242000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Paper Writing Assistant</a:t>
            </a:r>
            <a:endParaRPr lang="en-US" b="1" dirty="0"/>
          </a:p>
        </p:txBody>
      </p:sp>
      <p:grpSp>
        <p:nvGrpSpPr>
          <p:cNvPr id="24" name="Group 23"/>
          <p:cNvGrpSpPr/>
          <p:nvPr/>
        </p:nvGrpSpPr>
        <p:grpSpPr>
          <a:xfrm>
            <a:off x="6230007" y="4880038"/>
            <a:ext cx="2771494" cy="755524"/>
            <a:chOff x="319807" y="3324255"/>
            <a:chExt cx="2771494" cy="941876"/>
          </a:xfrm>
        </p:grpSpPr>
        <p:sp>
          <p:nvSpPr>
            <p:cNvPr id="20" name="Rectangle 19"/>
            <p:cNvSpPr/>
            <p:nvPr/>
          </p:nvSpPr>
          <p:spPr>
            <a:xfrm>
              <a:off x="677906" y="3324255"/>
              <a:ext cx="2413395" cy="75552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Left Arrow 22"/>
            <p:cNvSpPr/>
            <p:nvPr/>
          </p:nvSpPr>
          <p:spPr>
            <a:xfrm rot="8699829">
              <a:off x="319807" y="3880691"/>
              <a:ext cx="562395" cy="385440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Potential Research Task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10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 Proofreading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4678363"/>
          </a:xfrm>
        </p:spPr>
        <p:txBody>
          <a:bodyPr>
            <a:normAutofit/>
          </a:bodyPr>
          <a:lstStyle/>
          <a:p>
            <a:r>
              <a:rPr lang="en-US" b="1" dirty="0" smtClean="0"/>
              <a:t>Function:</a:t>
            </a:r>
            <a:r>
              <a:rPr lang="en-US" dirty="0" smtClean="0"/>
              <a:t> automatically do grammar checking and improve rhetorical structures etc.</a:t>
            </a:r>
          </a:p>
          <a:p>
            <a:r>
              <a:rPr lang="en-US" b="1" dirty="0" smtClean="0"/>
              <a:t>Basic solution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Use existing techniques for spelling and grammar correction. </a:t>
            </a:r>
          </a:p>
          <a:p>
            <a:r>
              <a:rPr lang="en-US" b="1" dirty="0" smtClean="0"/>
              <a:t>Extensions:</a:t>
            </a:r>
          </a:p>
          <a:p>
            <a:pPr lvl="1"/>
            <a:r>
              <a:rPr lang="en-US" dirty="0" smtClean="0"/>
              <a:t>Learn how to polish the English usage </a:t>
            </a:r>
            <a:r>
              <a:rPr lang="en-US" dirty="0" smtClean="0"/>
              <a:t>of a paper by using </a:t>
            </a:r>
            <a:r>
              <a:rPr lang="en-US" dirty="0" smtClean="0"/>
              <a:t>many high-quality </a:t>
            </a:r>
            <a:r>
              <a:rPr lang="en-US" dirty="0" smtClean="0"/>
              <a:t>full-text articles as training data 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9019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6629400" y="2667000"/>
            <a:ext cx="2438400" cy="283770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3657600" y="2667000"/>
            <a:ext cx="2819400" cy="283770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3768" y="2660928"/>
            <a:ext cx="3221432" cy="283770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7315" y="1584617"/>
            <a:ext cx="1791987" cy="8548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4729" y="1574106"/>
            <a:ext cx="148720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 smtClean="0"/>
              <a:t>Research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Question 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Formulation</a:t>
            </a:r>
            <a:endParaRPr lang="en-US" sz="2000" b="1" dirty="0"/>
          </a:p>
        </p:txBody>
      </p:sp>
      <p:sp>
        <p:nvSpPr>
          <p:cNvPr id="3" name="Right Arrow 2"/>
          <p:cNvSpPr/>
          <p:nvPr/>
        </p:nvSpPr>
        <p:spPr>
          <a:xfrm>
            <a:off x="2418689" y="1762677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28289" y="1584617"/>
            <a:ext cx="1238911" cy="8548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91302" y="1601271"/>
            <a:ext cx="114704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 smtClean="0"/>
              <a:t>Research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Plan  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Design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4306587" y="1753671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972676" y="1525071"/>
            <a:ext cx="1467511" cy="8548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918157" y="1541725"/>
            <a:ext cx="15220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 smtClean="0"/>
              <a:t>Research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Result  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Generation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6477000" y="1677471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086600" y="1484843"/>
            <a:ext cx="1676400" cy="8548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010400" y="1501497"/>
            <a:ext cx="1828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 smtClean="0"/>
              <a:t>Research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Result  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Dissemination</a:t>
            </a:r>
          </a:p>
        </p:txBody>
      </p:sp>
      <p:sp>
        <p:nvSpPr>
          <p:cNvPr id="19" name="Freeform 18"/>
          <p:cNvSpPr/>
          <p:nvPr/>
        </p:nvSpPr>
        <p:spPr>
          <a:xfrm rot="21334691" flipV="1">
            <a:off x="1527911" y="906046"/>
            <a:ext cx="1784158" cy="627383"/>
          </a:xfrm>
          <a:custGeom>
            <a:avLst/>
            <a:gdLst>
              <a:gd name="connsiteX0" fmla="*/ 1671145 w 1671145"/>
              <a:gd name="connsiteY0" fmla="*/ 0 h 526563"/>
              <a:gd name="connsiteX1" fmla="*/ 1340069 w 1671145"/>
              <a:gd name="connsiteY1" fmla="*/ 425669 h 526563"/>
              <a:gd name="connsiteX2" fmla="*/ 425669 w 1671145"/>
              <a:gd name="connsiteY2" fmla="*/ 504497 h 526563"/>
              <a:gd name="connsiteX3" fmla="*/ 0 w 1671145"/>
              <a:gd name="connsiteY3" fmla="*/ 110359 h 526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1145" h="526563">
                <a:moveTo>
                  <a:pt x="1671145" y="0"/>
                </a:moveTo>
                <a:cubicBezTo>
                  <a:pt x="1609396" y="170793"/>
                  <a:pt x="1547648" y="341586"/>
                  <a:pt x="1340069" y="425669"/>
                </a:cubicBezTo>
                <a:cubicBezTo>
                  <a:pt x="1132490" y="509752"/>
                  <a:pt x="649014" y="557049"/>
                  <a:pt x="425669" y="504497"/>
                </a:cubicBezTo>
                <a:cubicBezTo>
                  <a:pt x="202324" y="451945"/>
                  <a:pt x="101162" y="281152"/>
                  <a:pt x="0" y="110359"/>
                </a:cubicBezTo>
              </a:path>
            </a:pathLst>
          </a:custGeom>
          <a:noFill/>
          <a:ln w="63500">
            <a:solidFill>
              <a:srgbClr val="C00000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rot="21334691" flipV="1">
            <a:off x="3719308" y="906045"/>
            <a:ext cx="1784158" cy="627383"/>
          </a:xfrm>
          <a:custGeom>
            <a:avLst/>
            <a:gdLst>
              <a:gd name="connsiteX0" fmla="*/ 1671145 w 1671145"/>
              <a:gd name="connsiteY0" fmla="*/ 0 h 526563"/>
              <a:gd name="connsiteX1" fmla="*/ 1340069 w 1671145"/>
              <a:gd name="connsiteY1" fmla="*/ 425669 h 526563"/>
              <a:gd name="connsiteX2" fmla="*/ 425669 w 1671145"/>
              <a:gd name="connsiteY2" fmla="*/ 504497 h 526563"/>
              <a:gd name="connsiteX3" fmla="*/ 0 w 1671145"/>
              <a:gd name="connsiteY3" fmla="*/ 110359 h 526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1145" h="526563">
                <a:moveTo>
                  <a:pt x="1671145" y="0"/>
                </a:moveTo>
                <a:cubicBezTo>
                  <a:pt x="1609396" y="170793"/>
                  <a:pt x="1547648" y="341586"/>
                  <a:pt x="1340069" y="425669"/>
                </a:cubicBezTo>
                <a:cubicBezTo>
                  <a:pt x="1132490" y="509752"/>
                  <a:pt x="649014" y="557049"/>
                  <a:pt x="425669" y="504497"/>
                </a:cubicBezTo>
                <a:cubicBezTo>
                  <a:pt x="202324" y="451945"/>
                  <a:pt x="101162" y="281152"/>
                  <a:pt x="0" y="110359"/>
                </a:cubicBezTo>
              </a:path>
            </a:pathLst>
          </a:custGeom>
          <a:noFill/>
          <a:ln w="63500">
            <a:solidFill>
              <a:srgbClr val="C00000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agnetic Disk 8"/>
          <p:cNvSpPr/>
          <p:nvPr/>
        </p:nvSpPr>
        <p:spPr>
          <a:xfrm>
            <a:off x="1305884" y="5812720"/>
            <a:ext cx="6227393" cy="816680"/>
          </a:xfrm>
          <a:prstGeom prst="flowChartMagneticDisk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Literature</a:t>
            </a:r>
            <a:endParaRPr lang="en-US" sz="3600" dirty="0"/>
          </a:p>
        </p:txBody>
      </p:sp>
      <p:sp>
        <p:nvSpPr>
          <p:cNvPr id="22" name="Bent-Up Arrow 21"/>
          <p:cNvSpPr/>
          <p:nvPr/>
        </p:nvSpPr>
        <p:spPr>
          <a:xfrm rot="5400000" flipV="1">
            <a:off x="5980904" y="4075906"/>
            <a:ext cx="3861557" cy="635835"/>
          </a:xfrm>
          <a:prstGeom prst="bentUpArrow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Up Arrow 63"/>
          <p:cNvSpPr/>
          <p:nvPr/>
        </p:nvSpPr>
        <p:spPr>
          <a:xfrm>
            <a:off x="1488330" y="5498630"/>
            <a:ext cx="743601" cy="499845"/>
          </a:xfrm>
          <a:prstGeom prst="upArrow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580696" y="3324255"/>
            <a:ext cx="2343807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Research Question  </a:t>
            </a:r>
          </a:p>
          <a:p>
            <a:pPr algn="ctr"/>
            <a:r>
              <a:rPr lang="en-US" sz="2000" b="1" dirty="0" smtClean="0"/>
              <a:t>Recommender</a:t>
            </a:r>
            <a:endParaRPr lang="en-US" sz="20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627993" y="4292769"/>
            <a:ext cx="23438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Novelty Checker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80696" y="4933890"/>
            <a:ext cx="23438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Topic Explorer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2157" y="2800290"/>
            <a:ext cx="2607263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Research Topic Service</a:t>
            </a:r>
            <a:endParaRPr lang="en-US" sz="20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3886200" y="3383624"/>
            <a:ext cx="23438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Discussion Center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886200" y="3977339"/>
            <a:ext cx="23438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Collaborator Finder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941378" y="4549914"/>
            <a:ext cx="2343807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Community Newsletter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810000" y="2743200"/>
            <a:ext cx="2420007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Community Service</a:t>
            </a:r>
            <a:endParaRPr lang="en-US" sz="20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6647793" y="3810000"/>
            <a:ext cx="23438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Survey Generator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723993" y="3276600"/>
            <a:ext cx="23438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Definition Finder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723993" y="4366549"/>
            <a:ext cx="22676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Citation Generator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362624" y="5612665"/>
            <a:ext cx="23438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Literature Radar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705600" y="4953000"/>
            <a:ext cx="226760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Auto Proofreading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647793" y="2743200"/>
            <a:ext cx="242000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Paper Writing Assistant</a:t>
            </a:r>
            <a:endParaRPr lang="en-US" b="1" dirty="0"/>
          </a:p>
        </p:txBody>
      </p:sp>
      <p:grpSp>
        <p:nvGrpSpPr>
          <p:cNvPr id="24" name="Group 23"/>
          <p:cNvGrpSpPr/>
          <p:nvPr/>
        </p:nvGrpSpPr>
        <p:grpSpPr>
          <a:xfrm>
            <a:off x="3293036" y="5504702"/>
            <a:ext cx="3076392" cy="606042"/>
            <a:chOff x="677906" y="3324255"/>
            <a:chExt cx="3076392" cy="755524"/>
          </a:xfrm>
        </p:grpSpPr>
        <p:sp>
          <p:nvSpPr>
            <p:cNvPr id="20" name="Rectangle 19"/>
            <p:cNvSpPr/>
            <p:nvPr/>
          </p:nvSpPr>
          <p:spPr>
            <a:xfrm>
              <a:off x="677906" y="3324255"/>
              <a:ext cx="2413395" cy="75552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Left Arrow 22"/>
            <p:cNvSpPr/>
            <p:nvPr/>
          </p:nvSpPr>
          <p:spPr>
            <a:xfrm rot="20244120">
              <a:off x="3191903" y="3418576"/>
              <a:ext cx="562395" cy="385440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Potential Research Task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14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Radar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181600"/>
          </a:xfrm>
        </p:spPr>
        <p:txBody>
          <a:bodyPr>
            <a:normAutofit/>
          </a:bodyPr>
          <a:lstStyle/>
          <a:p>
            <a:r>
              <a:rPr lang="en-US" b="1" dirty="0" smtClean="0"/>
              <a:t>Function</a:t>
            </a:r>
            <a:r>
              <a:rPr lang="en-US" dirty="0" smtClean="0"/>
              <a:t>:  Monitor and track the literature for potentially interesting new research results</a:t>
            </a:r>
          </a:p>
          <a:p>
            <a:r>
              <a:rPr lang="en-US" b="1" dirty="0" smtClean="0"/>
              <a:t>Basic solution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Literature recommendation</a:t>
            </a:r>
          </a:p>
          <a:p>
            <a:pPr lvl="1"/>
            <a:r>
              <a:rPr lang="en-US" dirty="0" smtClean="0"/>
              <a:t>Personal library </a:t>
            </a:r>
          </a:p>
          <a:p>
            <a:pPr lvl="1"/>
            <a:r>
              <a:rPr lang="en-US" dirty="0" smtClean="0"/>
              <a:t>Learn a researcher’s interest over time</a:t>
            </a:r>
          </a:p>
          <a:p>
            <a:r>
              <a:rPr lang="en-US" b="1" dirty="0" smtClean="0"/>
              <a:t>Further extensions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Inference of relevance; explanation of recommendation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6188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7150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Intelligent Research Workbench </a:t>
            </a:r>
            <a:r>
              <a:rPr lang="en-US" dirty="0" smtClean="0"/>
              <a:t>for Every Researcher </a:t>
            </a:r>
            <a:r>
              <a:rPr lang="en-US" dirty="0" smtClean="0">
                <a:sym typeface="Wingdings" panose="05000000000000000000" pitchFamily="2" charset="2"/>
              </a:rPr>
              <a:t> Accelerate Research Discovery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Support the </a:t>
            </a:r>
            <a:r>
              <a:rPr lang="en-US" b="1" dirty="0" smtClean="0">
                <a:sym typeface="Wingdings" panose="05000000000000000000" pitchFamily="2" charset="2"/>
              </a:rPr>
              <a:t>entire workflow </a:t>
            </a:r>
            <a:r>
              <a:rPr lang="en-US" dirty="0" smtClean="0">
                <a:sym typeface="Wingdings" panose="05000000000000000000" pitchFamily="2" charset="2"/>
              </a:rPr>
              <a:t>of research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Multiple </a:t>
            </a:r>
            <a:r>
              <a:rPr lang="en-US" b="1" dirty="0" smtClean="0">
                <a:sym typeface="Wingdings" panose="05000000000000000000" pitchFamily="2" charset="2"/>
              </a:rPr>
              <a:t>interactive task assistants</a:t>
            </a:r>
          </a:p>
          <a:p>
            <a:pPr lvl="1"/>
            <a:r>
              <a:rPr lang="en-US" b="1" dirty="0" smtClean="0">
                <a:sym typeface="Wingdings" panose="05000000000000000000" pitchFamily="2" charset="2"/>
              </a:rPr>
              <a:t>Unified portal </a:t>
            </a:r>
            <a:r>
              <a:rPr lang="en-US" dirty="0" smtClean="0">
                <a:sym typeface="Wingdings" panose="05000000000000000000" pitchFamily="2" charset="2"/>
              </a:rPr>
              <a:t>to all resources</a:t>
            </a:r>
          </a:p>
          <a:p>
            <a:pPr lvl="1"/>
            <a:r>
              <a:rPr lang="en-US" b="1" dirty="0" smtClean="0">
                <a:sym typeface="Wingdings" panose="05000000000000000000" pitchFamily="2" charset="2"/>
              </a:rPr>
              <a:t>Personalization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Scholar </a:t>
            </a:r>
            <a:r>
              <a:rPr lang="en-US" b="1" dirty="0" smtClean="0">
                <a:sym typeface="Wingdings" panose="05000000000000000000" pitchFamily="2" charset="2"/>
              </a:rPr>
              <a:t>social network </a:t>
            </a:r>
            <a:r>
              <a:rPr lang="en-US" dirty="0" smtClean="0">
                <a:sym typeface="Wingdings" panose="05000000000000000000" pitchFamily="2" charset="2"/>
              </a:rPr>
              <a:t>(</a:t>
            </a:r>
            <a:r>
              <a:rPr lang="en-US" b="1" dirty="0" smtClean="0">
                <a:sym typeface="Wingdings" panose="05000000000000000000" pitchFamily="2" charset="2"/>
              </a:rPr>
              <a:t>collaborative research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Optimize the </a:t>
            </a:r>
            <a:r>
              <a:rPr lang="en-US" b="1" dirty="0" smtClean="0">
                <a:sym typeface="Wingdings" panose="05000000000000000000" pitchFamily="2" charset="2"/>
              </a:rPr>
              <a:t>combined</a:t>
            </a:r>
            <a:r>
              <a:rPr lang="en-US" dirty="0" smtClean="0">
                <a:sym typeface="Wingdings" panose="05000000000000000000" pitchFamily="2" charset="2"/>
              </a:rPr>
              <a:t> intelligence of humans and machines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Let the machine do only what it’s good at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Minimize human’s overall effort, but have human to help the machine if needed</a:t>
            </a:r>
          </a:p>
          <a:p>
            <a:r>
              <a:rPr lang="en-US" b="1" dirty="0" smtClean="0">
                <a:sym typeface="Wingdings" panose="05000000000000000000" pitchFamily="2" charset="2"/>
              </a:rPr>
              <a:t>Action item: Let’s work together!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Integration of multiple systems and parties (federation?)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From Search to Access to Task Support: </a:t>
            </a:r>
            <a:r>
              <a:rPr lang="en-US" b="1" dirty="0" smtClean="0">
                <a:sym typeface="Wingdings" panose="05000000000000000000" pitchFamily="2" charset="2"/>
              </a:rPr>
              <a:t>Learning engine</a:t>
            </a:r>
            <a:r>
              <a:rPr lang="en-US" dirty="0" smtClean="0">
                <a:sym typeface="Wingdings" panose="05000000000000000000" pitchFamily="2" charset="2"/>
              </a:rPr>
              <a:t>  </a:t>
            </a: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2781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09600" y="2743200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Script MT Bold" pitchFamily="66" charset="0"/>
              </a:rPr>
              <a:t>Thank You!</a:t>
            </a:r>
            <a:endParaRPr lang="en-US" sz="5400" dirty="0">
              <a:solidFill>
                <a:srgbClr val="C00000"/>
              </a:solidFill>
              <a:latin typeface="Script MT Bold" pitchFamily="66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524000" y="4343400"/>
            <a:ext cx="6400800" cy="1752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Questions/Comments?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14D8B-FB36-404D-91CA-CEC776FB33B4}" type="slidenum">
              <a:rPr lang="en-US" smtClean="0"/>
              <a:t>45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1244025"/>
            <a:ext cx="88971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Looking forward to opportunities for collaboration!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7619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Qiaozhu</a:t>
            </a:r>
            <a:r>
              <a:rPr lang="en-US" sz="2000" dirty="0"/>
              <a:t> Mei, ChengXiang </a:t>
            </a:r>
            <a:r>
              <a:rPr lang="en-US" sz="2000" dirty="0" err="1"/>
              <a:t>Zhai</a:t>
            </a:r>
            <a:r>
              <a:rPr lang="en-US" sz="2000" dirty="0"/>
              <a:t>. </a:t>
            </a:r>
            <a:r>
              <a:rPr lang="en-US" sz="2000" b="1" dirty="0"/>
              <a:t>Generating Impact-Based Summaries for Scientific Literature </a:t>
            </a:r>
            <a:r>
              <a:rPr lang="en-US" sz="2000" dirty="0"/>
              <a:t>, </a:t>
            </a:r>
            <a:r>
              <a:rPr lang="en-US" sz="2000" i="1" dirty="0"/>
              <a:t>Proceedings of the 46th Annual Meeting of the Association for Computational Linguistics: Human Language Technologies </a:t>
            </a:r>
            <a:r>
              <a:rPr lang="en-US" sz="2000" dirty="0"/>
              <a:t>(</a:t>
            </a:r>
            <a:r>
              <a:rPr lang="en-US" sz="2000" b="1" dirty="0"/>
              <a:t> ACL-08:HLT</a:t>
            </a:r>
            <a:r>
              <a:rPr lang="en-US" sz="2000" dirty="0"/>
              <a:t>), pages 816-824.</a:t>
            </a:r>
          </a:p>
          <a:p>
            <a:r>
              <a:rPr lang="en-US" sz="2000" dirty="0" err="1" smtClean="0"/>
              <a:t>Parikshit</a:t>
            </a:r>
            <a:r>
              <a:rPr lang="en-US" sz="2000" dirty="0" smtClean="0"/>
              <a:t> </a:t>
            </a:r>
            <a:r>
              <a:rPr lang="en-US" sz="2000" dirty="0" err="1"/>
              <a:t>Sondhi</a:t>
            </a:r>
            <a:r>
              <a:rPr lang="en-US" sz="2000" dirty="0"/>
              <a:t>, ChengXiang </a:t>
            </a:r>
            <a:r>
              <a:rPr lang="en-US" sz="2000" dirty="0" err="1"/>
              <a:t>Zhai</a:t>
            </a:r>
            <a:r>
              <a:rPr lang="en-US" sz="2000" dirty="0"/>
              <a:t>: </a:t>
            </a:r>
            <a:r>
              <a:rPr lang="en-US" sz="2000" b="1" dirty="0"/>
              <a:t>A Constrained Hidden Markov Model Approach for Non-Explicit Citation Context Extraction</a:t>
            </a:r>
            <a:r>
              <a:rPr lang="en-US" sz="2000" dirty="0"/>
              <a:t>. SDM 2014: </a:t>
            </a:r>
            <a:r>
              <a:rPr lang="en-US" sz="2000" dirty="0" smtClean="0"/>
              <a:t>361-369</a:t>
            </a:r>
          </a:p>
          <a:p>
            <a:r>
              <a:rPr lang="en-US" sz="2000" dirty="0" err="1"/>
              <a:t>Xuanhui</a:t>
            </a:r>
            <a:r>
              <a:rPr lang="en-US" sz="2000" dirty="0"/>
              <a:t> Wang, ChengXiang </a:t>
            </a:r>
            <a:r>
              <a:rPr lang="en-US" sz="2000" dirty="0" err="1"/>
              <a:t>Zhai</a:t>
            </a:r>
            <a:r>
              <a:rPr lang="en-US" sz="2000" dirty="0"/>
              <a:t>, </a:t>
            </a:r>
            <a:r>
              <a:rPr lang="en-US" sz="2000" b="1" dirty="0"/>
              <a:t>Mining term association patterns from search logs for effective query reformulation</a:t>
            </a:r>
            <a:r>
              <a:rPr lang="en-US" sz="2000" dirty="0"/>
              <a:t>, </a:t>
            </a:r>
            <a:r>
              <a:rPr lang="en-US" sz="2000" i="1" dirty="0"/>
              <a:t>Proceedings of the 17th ACM International Conference on Information and Knowledge Management </a:t>
            </a:r>
            <a:r>
              <a:rPr lang="en-US" sz="2000" dirty="0"/>
              <a:t>(</a:t>
            </a:r>
            <a:r>
              <a:rPr lang="en-US" sz="2000" b="1" dirty="0"/>
              <a:t> CIKM'08</a:t>
            </a:r>
            <a:r>
              <a:rPr lang="en-US" sz="2000" dirty="0"/>
              <a:t>), pages 479-488. </a:t>
            </a:r>
            <a:endParaRPr lang="en-US" sz="2000" dirty="0" smtClean="0"/>
          </a:p>
          <a:p>
            <a:r>
              <a:rPr lang="en-US" sz="2000" dirty="0" err="1"/>
              <a:t>Xiaolong</a:t>
            </a:r>
            <a:r>
              <a:rPr lang="en-US" sz="2000" dirty="0"/>
              <a:t> Wang, ChengXiang </a:t>
            </a:r>
            <a:r>
              <a:rPr lang="en-US" sz="2000" dirty="0" err="1"/>
              <a:t>Zhai</a:t>
            </a:r>
            <a:r>
              <a:rPr lang="en-US" sz="2000" dirty="0"/>
              <a:t>, Dan Roth, </a:t>
            </a:r>
            <a:r>
              <a:rPr lang="en-US" sz="2000" b="1" dirty="0"/>
              <a:t>Understanding Evolution of Research Themes: A Probabilistic Generative Model for Citations,</a:t>
            </a:r>
            <a:r>
              <a:rPr lang="en-US" sz="2000" dirty="0"/>
              <a:t> </a:t>
            </a:r>
            <a:r>
              <a:rPr lang="en-US" sz="2000" i="1" dirty="0"/>
              <a:t>Proceedings of the 20th ACM SIGKDD International Conference on Knowledge Discovery and Data Mining (</a:t>
            </a:r>
            <a:r>
              <a:rPr lang="en-US" sz="2000" b="1" i="1" dirty="0"/>
              <a:t>KDD'13</a:t>
            </a:r>
            <a:r>
              <a:rPr lang="en-US" sz="2000" i="1" dirty="0"/>
              <a:t>)</a:t>
            </a:r>
            <a:r>
              <a:rPr lang="en-US" sz="2000" dirty="0"/>
              <a:t>, pp. 1115-1123, 2013.</a:t>
            </a:r>
          </a:p>
        </p:txBody>
      </p:sp>
    </p:spTree>
    <p:extLst>
      <p:ext uri="{BB962C8B-B14F-4D97-AF65-F5344CB8AC3E}">
        <p14:creationId xmlns:p14="http://schemas.microsoft.com/office/powerpoint/2010/main" val="70254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/>
          <p:cNvSpPr/>
          <p:nvPr/>
        </p:nvSpPr>
        <p:spPr>
          <a:xfrm>
            <a:off x="3196394" y="3144618"/>
            <a:ext cx="1800618" cy="1486066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2209800" y="2709135"/>
            <a:ext cx="3864068" cy="567465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948616" y="4614864"/>
            <a:ext cx="4833183" cy="871536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Time to Integrate Multiple Systems!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7315" y="1584617"/>
            <a:ext cx="1791987" cy="8548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4729" y="1574106"/>
            <a:ext cx="148720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 smtClean="0"/>
              <a:t>Research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Question 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Formulation</a:t>
            </a:r>
            <a:endParaRPr lang="en-US" sz="2000" b="1" dirty="0"/>
          </a:p>
        </p:txBody>
      </p:sp>
      <p:sp>
        <p:nvSpPr>
          <p:cNvPr id="3" name="Right Arrow 2"/>
          <p:cNvSpPr/>
          <p:nvPr/>
        </p:nvSpPr>
        <p:spPr>
          <a:xfrm>
            <a:off x="2418689" y="1762677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28289" y="1584617"/>
            <a:ext cx="1238911" cy="8548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91302" y="1601271"/>
            <a:ext cx="114704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 smtClean="0"/>
              <a:t>Research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Plan  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Design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4306587" y="1753671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972676" y="1525071"/>
            <a:ext cx="1467511" cy="8548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918157" y="1541725"/>
            <a:ext cx="15220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 smtClean="0"/>
              <a:t>Research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Result  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Generation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6477000" y="1677471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086600" y="1484843"/>
            <a:ext cx="1676400" cy="8548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010400" y="1501497"/>
            <a:ext cx="1828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 smtClean="0"/>
              <a:t>Research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Result  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Dissemination</a:t>
            </a:r>
          </a:p>
        </p:txBody>
      </p:sp>
      <p:sp>
        <p:nvSpPr>
          <p:cNvPr id="19" name="Freeform 18"/>
          <p:cNvSpPr/>
          <p:nvPr/>
        </p:nvSpPr>
        <p:spPr>
          <a:xfrm rot="21334691" flipV="1">
            <a:off x="1527911" y="906046"/>
            <a:ext cx="1784158" cy="627383"/>
          </a:xfrm>
          <a:custGeom>
            <a:avLst/>
            <a:gdLst>
              <a:gd name="connsiteX0" fmla="*/ 1671145 w 1671145"/>
              <a:gd name="connsiteY0" fmla="*/ 0 h 526563"/>
              <a:gd name="connsiteX1" fmla="*/ 1340069 w 1671145"/>
              <a:gd name="connsiteY1" fmla="*/ 425669 h 526563"/>
              <a:gd name="connsiteX2" fmla="*/ 425669 w 1671145"/>
              <a:gd name="connsiteY2" fmla="*/ 504497 h 526563"/>
              <a:gd name="connsiteX3" fmla="*/ 0 w 1671145"/>
              <a:gd name="connsiteY3" fmla="*/ 110359 h 526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1145" h="526563">
                <a:moveTo>
                  <a:pt x="1671145" y="0"/>
                </a:moveTo>
                <a:cubicBezTo>
                  <a:pt x="1609396" y="170793"/>
                  <a:pt x="1547648" y="341586"/>
                  <a:pt x="1340069" y="425669"/>
                </a:cubicBezTo>
                <a:cubicBezTo>
                  <a:pt x="1132490" y="509752"/>
                  <a:pt x="649014" y="557049"/>
                  <a:pt x="425669" y="504497"/>
                </a:cubicBezTo>
                <a:cubicBezTo>
                  <a:pt x="202324" y="451945"/>
                  <a:pt x="101162" y="281152"/>
                  <a:pt x="0" y="110359"/>
                </a:cubicBezTo>
              </a:path>
            </a:pathLst>
          </a:custGeom>
          <a:noFill/>
          <a:ln w="63500">
            <a:solidFill>
              <a:srgbClr val="C00000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rot="21334691" flipV="1">
            <a:off x="3719308" y="906045"/>
            <a:ext cx="1784158" cy="627383"/>
          </a:xfrm>
          <a:custGeom>
            <a:avLst/>
            <a:gdLst>
              <a:gd name="connsiteX0" fmla="*/ 1671145 w 1671145"/>
              <a:gd name="connsiteY0" fmla="*/ 0 h 526563"/>
              <a:gd name="connsiteX1" fmla="*/ 1340069 w 1671145"/>
              <a:gd name="connsiteY1" fmla="*/ 425669 h 526563"/>
              <a:gd name="connsiteX2" fmla="*/ 425669 w 1671145"/>
              <a:gd name="connsiteY2" fmla="*/ 504497 h 526563"/>
              <a:gd name="connsiteX3" fmla="*/ 0 w 1671145"/>
              <a:gd name="connsiteY3" fmla="*/ 110359 h 526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1145" h="526563">
                <a:moveTo>
                  <a:pt x="1671145" y="0"/>
                </a:moveTo>
                <a:cubicBezTo>
                  <a:pt x="1609396" y="170793"/>
                  <a:pt x="1547648" y="341586"/>
                  <a:pt x="1340069" y="425669"/>
                </a:cubicBezTo>
                <a:cubicBezTo>
                  <a:pt x="1132490" y="509752"/>
                  <a:pt x="649014" y="557049"/>
                  <a:pt x="425669" y="504497"/>
                </a:cubicBezTo>
                <a:cubicBezTo>
                  <a:pt x="202324" y="451945"/>
                  <a:pt x="101162" y="281152"/>
                  <a:pt x="0" y="110359"/>
                </a:cubicBezTo>
              </a:path>
            </a:pathLst>
          </a:custGeom>
          <a:noFill/>
          <a:ln w="63500">
            <a:solidFill>
              <a:srgbClr val="C00000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agnetic Disk 8"/>
          <p:cNvSpPr/>
          <p:nvPr/>
        </p:nvSpPr>
        <p:spPr>
          <a:xfrm>
            <a:off x="1305884" y="5812720"/>
            <a:ext cx="6227393" cy="816680"/>
          </a:xfrm>
          <a:prstGeom prst="flowChartMagneticDisk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Literature</a:t>
            </a:r>
            <a:endParaRPr lang="en-US" sz="3600" dirty="0"/>
          </a:p>
        </p:txBody>
      </p:sp>
      <p:sp>
        <p:nvSpPr>
          <p:cNvPr id="22" name="Bent-Up Arrow 21"/>
          <p:cNvSpPr/>
          <p:nvPr/>
        </p:nvSpPr>
        <p:spPr>
          <a:xfrm rot="5400000" flipV="1">
            <a:off x="5980904" y="4075906"/>
            <a:ext cx="3861557" cy="635835"/>
          </a:xfrm>
          <a:prstGeom prst="bentUpArrow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72" y="3543792"/>
            <a:ext cx="655459" cy="66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114" y="3389605"/>
            <a:ext cx="885863" cy="84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Up Arrow 59"/>
          <p:cNvSpPr/>
          <p:nvPr/>
        </p:nvSpPr>
        <p:spPr>
          <a:xfrm>
            <a:off x="2019584" y="4230395"/>
            <a:ext cx="212347" cy="800578"/>
          </a:xfrm>
          <a:prstGeom prst="upArrow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Up Arrow 63"/>
          <p:cNvSpPr/>
          <p:nvPr/>
        </p:nvSpPr>
        <p:spPr>
          <a:xfrm>
            <a:off x="3647744" y="5498631"/>
            <a:ext cx="936166" cy="499845"/>
          </a:xfrm>
          <a:prstGeom prst="upArrow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3314710" y="3429000"/>
            <a:ext cx="1485890" cy="8617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 smtClean="0"/>
              <a:t>Research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Social 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Network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121445" y="5105400"/>
            <a:ext cx="4355556" cy="3488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400" b="1" dirty="0" smtClean="0"/>
              <a:t> Literature Access Support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743880" y="4678568"/>
            <a:ext cx="2756788" cy="3524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 smtClean="0"/>
              <a:t>Knowledge Assistant</a:t>
            </a:r>
          </a:p>
        </p:txBody>
      </p:sp>
      <p:sp>
        <p:nvSpPr>
          <p:cNvPr id="45" name="Up Arrow 44"/>
          <p:cNvSpPr/>
          <p:nvPr/>
        </p:nvSpPr>
        <p:spPr>
          <a:xfrm>
            <a:off x="5667000" y="4230394"/>
            <a:ext cx="265045" cy="701382"/>
          </a:xfrm>
          <a:prstGeom prst="upArrow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Left-Right Arrow 45"/>
          <p:cNvSpPr/>
          <p:nvPr/>
        </p:nvSpPr>
        <p:spPr>
          <a:xfrm>
            <a:off x="4583824" y="3734006"/>
            <a:ext cx="826376" cy="228394"/>
          </a:xfrm>
          <a:prstGeom prst="leftRightArrow">
            <a:avLst/>
          </a:prstGeom>
          <a:solidFill>
            <a:srgbClr val="FF0000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Up Arrow 4"/>
          <p:cNvSpPr/>
          <p:nvPr/>
        </p:nvSpPr>
        <p:spPr>
          <a:xfrm rot="2716218">
            <a:off x="5226482" y="4078406"/>
            <a:ext cx="367438" cy="655664"/>
          </a:xfrm>
          <a:prstGeom prst="upArrow">
            <a:avLst/>
          </a:prstGeom>
          <a:pattFill prst="zigZag">
            <a:fgClr>
              <a:schemeClr val="accent4">
                <a:lumMod val="50000"/>
              </a:schemeClr>
            </a:fgClr>
            <a:bgClr>
              <a:schemeClr val="accent6">
                <a:lumMod val="20000"/>
                <a:lumOff val="8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 rot="18887879">
            <a:off x="2641793" y="4016257"/>
            <a:ext cx="348563" cy="714308"/>
          </a:xfrm>
          <a:prstGeom prst="upArrow">
            <a:avLst/>
          </a:prstGeom>
          <a:pattFill prst="zigZag">
            <a:fgClr>
              <a:schemeClr val="accent4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2436555" y="3144618"/>
            <a:ext cx="670173" cy="437624"/>
          </a:xfrm>
          <a:prstGeom prst="straightConnector1">
            <a:avLst/>
          </a:prstGeom>
          <a:ln w="50800">
            <a:solidFill>
              <a:srgbClr val="3333FF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 flipV="1">
            <a:off x="5076593" y="3144618"/>
            <a:ext cx="590407" cy="402254"/>
          </a:xfrm>
          <a:prstGeom prst="straightConnector1">
            <a:avLst/>
          </a:prstGeom>
          <a:ln w="50800">
            <a:solidFill>
              <a:srgbClr val="3333FF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5371796" y="2439471"/>
            <a:ext cx="1714804" cy="376339"/>
          </a:xfrm>
          <a:prstGeom prst="straightConnector1">
            <a:avLst/>
          </a:prstGeom>
          <a:ln w="50800">
            <a:solidFill>
              <a:srgbClr val="3333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4419580" y="2435880"/>
            <a:ext cx="990620" cy="403505"/>
          </a:xfrm>
          <a:prstGeom prst="straightConnector1">
            <a:avLst/>
          </a:prstGeom>
          <a:ln w="50800">
            <a:solidFill>
              <a:srgbClr val="3333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 flipV="1">
            <a:off x="3412720" y="2463045"/>
            <a:ext cx="397280" cy="352764"/>
          </a:xfrm>
          <a:prstGeom prst="straightConnector1">
            <a:avLst/>
          </a:prstGeom>
          <a:ln w="50800">
            <a:solidFill>
              <a:srgbClr val="3333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 flipV="1">
            <a:off x="1706628" y="2463045"/>
            <a:ext cx="1016861" cy="404983"/>
          </a:xfrm>
          <a:prstGeom prst="straightConnector1">
            <a:avLst/>
          </a:prstGeom>
          <a:ln w="50800">
            <a:solidFill>
              <a:srgbClr val="3333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2121445" y="2627641"/>
            <a:ext cx="3974555" cy="37895"/>
          </a:xfrm>
          <a:prstGeom prst="line">
            <a:avLst/>
          </a:prstGeom>
          <a:ln w="508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6096000" y="2665536"/>
            <a:ext cx="0" cy="611064"/>
          </a:xfrm>
          <a:prstGeom prst="line">
            <a:avLst/>
          </a:prstGeom>
          <a:ln w="508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1885362" y="4550600"/>
            <a:ext cx="1306948" cy="19582"/>
          </a:xfrm>
          <a:prstGeom prst="line">
            <a:avLst/>
          </a:prstGeom>
          <a:ln w="508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1880801" y="5515727"/>
            <a:ext cx="4900999" cy="26110"/>
          </a:xfrm>
          <a:prstGeom prst="line">
            <a:avLst/>
          </a:prstGeom>
          <a:ln w="508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3192310" y="3345745"/>
            <a:ext cx="0" cy="1217909"/>
          </a:xfrm>
          <a:prstGeom prst="line">
            <a:avLst/>
          </a:prstGeom>
          <a:ln w="508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4836057" y="4550600"/>
            <a:ext cx="1945743" cy="13054"/>
          </a:xfrm>
          <a:prstGeom prst="line">
            <a:avLst/>
          </a:prstGeom>
          <a:ln w="508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1880801" y="4557127"/>
            <a:ext cx="0" cy="1034193"/>
          </a:xfrm>
          <a:prstGeom prst="line">
            <a:avLst/>
          </a:prstGeom>
          <a:ln w="508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6781800" y="4581085"/>
            <a:ext cx="0" cy="960752"/>
          </a:xfrm>
          <a:prstGeom prst="line">
            <a:avLst/>
          </a:prstGeom>
          <a:ln w="508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4836057" y="3320199"/>
            <a:ext cx="0" cy="1217909"/>
          </a:xfrm>
          <a:prstGeom prst="line">
            <a:avLst/>
          </a:prstGeom>
          <a:ln w="508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4847194" y="3313697"/>
            <a:ext cx="1306948" cy="19582"/>
          </a:xfrm>
          <a:prstGeom prst="line">
            <a:avLst/>
          </a:prstGeom>
          <a:ln w="508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2134056" y="3341929"/>
            <a:ext cx="1062338" cy="19582"/>
          </a:xfrm>
          <a:prstGeom prst="line">
            <a:avLst/>
          </a:prstGeom>
          <a:ln w="508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2134056" y="2709135"/>
            <a:ext cx="0" cy="611064"/>
          </a:xfrm>
          <a:prstGeom prst="line">
            <a:avLst/>
          </a:prstGeom>
          <a:ln w="508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Left-Right Arrow 28"/>
          <p:cNvSpPr/>
          <p:nvPr/>
        </p:nvSpPr>
        <p:spPr>
          <a:xfrm>
            <a:off x="2514600" y="3764166"/>
            <a:ext cx="826376" cy="228394"/>
          </a:xfrm>
          <a:prstGeom prst="leftRightArrow">
            <a:avLst/>
          </a:prstGeom>
          <a:solidFill>
            <a:srgbClr val="FF0000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 descr="http://academic.research.microsoft.com/Images/homepage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041" y="5269351"/>
            <a:ext cx="3393095" cy="126993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  <p:pic>
        <p:nvPicPr>
          <p:cNvPr id="3076" name="Picture 4" descr="http://allenai.org/images/logo_header.png?cb=143579014395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3" y="4495800"/>
            <a:ext cx="4068774" cy="8024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pic>
        <p:nvPicPr>
          <p:cNvPr id="3078" name="Picture 6" descr="CiteSeer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421" y="4290773"/>
            <a:ext cx="1440153" cy="116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  <p:pic>
        <p:nvPicPr>
          <p:cNvPr id="3080" name="Picture 8" descr="AMin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703" y="3543792"/>
            <a:ext cx="2265847" cy="10573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103" y="3345745"/>
            <a:ext cx="22193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1713703" y="2518690"/>
            <a:ext cx="5925324" cy="914400"/>
            <a:chOff x="1713703" y="2518690"/>
            <a:chExt cx="5925324" cy="914400"/>
          </a:xfrm>
        </p:grpSpPr>
        <p:sp>
          <p:nvSpPr>
            <p:cNvPr id="7" name="Oval 6"/>
            <p:cNvSpPr/>
            <p:nvPr/>
          </p:nvSpPr>
          <p:spPr>
            <a:xfrm>
              <a:off x="1713703" y="2518690"/>
              <a:ext cx="4528385" cy="91440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6267246" y="2995109"/>
              <a:ext cx="635423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3" name="Picture 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3179" y="2651429"/>
              <a:ext cx="725848" cy="725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83" name="Picture 11" descr="Google Scholar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902" y="5515727"/>
            <a:ext cx="2330615" cy="92886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36" name="TextBox 35"/>
          <p:cNvSpPr txBox="1"/>
          <p:nvPr/>
        </p:nvSpPr>
        <p:spPr>
          <a:xfrm>
            <a:off x="2514600" y="2815809"/>
            <a:ext cx="3293292" cy="3488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400" b="1" dirty="0" smtClean="0"/>
              <a:t>Research Task Support</a:t>
            </a:r>
          </a:p>
        </p:txBody>
      </p:sp>
    </p:spTree>
    <p:extLst>
      <p:ext uri="{BB962C8B-B14F-4D97-AF65-F5344CB8AC3E}">
        <p14:creationId xmlns:p14="http://schemas.microsoft.com/office/powerpoint/2010/main" val="167516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27237"/>
            <a:ext cx="8763000" cy="4678363"/>
          </a:xfrm>
        </p:spPr>
        <p:txBody>
          <a:bodyPr/>
          <a:lstStyle/>
          <a:p>
            <a:r>
              <a:rPr lang="en-US" dirty="0" smtClean="0"/>
              <a:t>Developed at Institute of Computing Technology, Chinese Academy of Sciences</a:t>
            </a:r>
          </a:p>
          <a:p>
            <a:r>
              <a:rPr lang="en-US" dirty="0" smtClean="0"/>
              <a:t>Project Leaders</a:t>
            </a: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1066800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6000" b="1" dirty="0" smtClean="0">
                <a:solidFill>
                  <a:srgbClr val="FF0000"/>
                </a:solidFill>
              </a:rPr>
              <a:t>Social Scholar</a:t>
            </a:r>
            <a:r>
              <a:rPr lang="en-US" altLang="zh-CN" sz="5400" b="1" dirty="0" smtClean="0">
                <a:solidFill>
                  <a:srgbClr val="FF0000"/>
                </a:solidFill>
              </a:rPr>
              <a:t/>
            </a:r>
            <a:br>
              <a:rPr lang="en-US" altLang="zh-CN" sz="5400" b="1" dirty="0" smtClean="0">
                <a:solidFill>
                  <a:srgbClr val="FF0000"/>
                </a:solidFill>
              </a:rPr>
            </a:br>
            <a:r>
              <a:rPr lang="en-US" altLang="zh-CN" b="1" dirty="0" smtClean="0">
                <a:solidFill>
                  <a:srgbClr val="FF0000"/>
                </a:solidFill>
              </a:rPr>
              <a:t>“</a:t>
            </a:r>
            <a:r>
              <a:rPr lang="zh-CN" altLang="en-US" b="1" dirty="0" smtClean="0">
                <a:solidFill>
                  <a:srgbClr val="FF0000"/>
                </a:solidFill>
              </a:rPr>
              <a:t>学术圈</a:t>
            </a:r>
            <a:r>
              <a:rPr lang="en-US" altLang="zh-CN" b="1" dirty="0" smtClean="0">
                <a:solidFill>
                  <a:srgbClr val="FF0000"/>
                </a:solidFill>
              </a:rPr>
              <a:t>”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98" y="111124"/>
            <a:ext cx="1658763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http://scholar.google.com/citations?view_op=view_photo&amp;user=nD0I3PUAAAAJ&amp;citpid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243" y="3322637"/>
            <a:ext cx="1895420" cy="189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ourcedb.cas.cn/sourcedb_ict_cas/en/eictexpert/fas/200909/P0200909176177379872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303" y="3370167"/>
            <a:ext cx="1511342" cy="201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21051" y="5566791"/>
            <a:ext cx="2037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Xueqi</a:t>
            </a:r>
            <a:r>
              <a:rPr lang="en-US" sz="2800" b="1" dirty="0" smtClean="0"/>
              <a:t> Cheng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67886" y="5566791"/>
            <a:ext cx="1914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Jiafeng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Guo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2291378" y="1390471"/>
            <a:ext cx="441422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hlinkClick r:id="rId5"/>
              </a:rPr>
              <a:t>http://soscholar.com</a:t>
            </a:r>
            <a:r>
              <a:rPr lang="en-US" sz="3600" b="1" dirty="0" smtClean="0">
                <a:hlinkClick r:id="rId5"/>
              </a:rPr>
              <a:t>/</a:t>
            </a:r>
            <a:endParaRPr lang="en-US" sz="3600" b="1" dirty="0" smtClean="0"/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44488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1" y="178594"/>
            <a:ext cx="8926340" cy="17145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宋体" panose="02010600030101010101" pitchFamily="2" charset="-122"/>
              </a:rPr>
              <a:t>Social Scholar: A Vertical Social Platform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3672" y="3079626"/>
            <a:ext cx="1089422" cy="133945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0922" y="3186783"/>
            <a:ext cx="991195" cy="130373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94930" y="2472408"/>
            <a:ext cx="1035844" cy="133052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03922" y="3606478"/>
            <a:ext cx="1000125" cy="130373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6821" y="3829720"/>
            <a:ext cx="1044773" cy="133052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1563" y="4365502"/>
            <a:ext cx="1044773" cy="133052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57313" y="1570509"/>
            <a:ext cx="1044773" cy="133052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23430" y="5008439"/>
            <a:ext cx="1053703" cy="133945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68140" y="4526236"/>
            <a:ext cx="1098352" cy="130373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321844" y="2793876"/>
            <a:ext cx="964406" cy="138410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67891" y="2204517"/>
            <a:ext cx="1107281" cy="137517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16398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086" y="1302619"/>
            <a:ext cx="4634508" cy="4884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00121" y="3424535"/>
            <a:ext cx="2499402" cy="54675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953">
                <a:solidFill>
                  <a:srgbClr val="000000"/>
                </a:solidFill>
                <a:ea typeface="宋体" charset="-122"/>
                <a:sym typeface="Gill Sans" charset="0"/>
              </a:rPr>
              <a:t>Paper Centric</a:t>
            </a:r>
            <a:endParaRPr lang="zh-CN" altLang="en-US" sz="2953">
              <a:solidFill>
                <a:srgbClr val="000000"/>
              </a:solidFill>
              <a:ea typeface="宋体" charset="-122"/>
              <a:sym typeface="Gill Sans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65659" y="3424535"/>
            <a:ext cx="2289409" cy="54675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953">
                <a:solidFill>
                  <a:srgbClr val="000000"/>
                </a:solidFill>
                <a:ea typeface="宋体" charset="-122"/>
                <a:sym typeface="Gill Sans" charset="0"/>
              </a:rPr>
              <a:t>User Centric</a:t>
            </a:r>
            <a:endParaRPr lang="zh-CN" altLang="en-US" sz="2953">
              <a:solidFill>
                <a:srgbClr val="000000"/>
              </a:solidFill>
              <a:ea typeface="宋体" charset="-122"/>
              <a:sym typeface="Gill Sans" charset="0"/>
            </a:endParaRPr>
          </a:p>
        </p:txBody>
      </p:sp>
      <p:sp>
        <p:nvSpPr>
          <p:cNvPr id="17" name="右箭头 16"/>
          <p:cNvSpPr/>
          <p:nvPr/>
        </p:nvSpPr>
        <p:spPr bwMode="auto">
          <a:xfrm>
            <a:off x="3964781" y="3526111"/>
            <a:ext cx="1214438" cy="35495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953">
              <a:solidFill>
                <a:srgbClr val="FFFFFF"/>
              </a:solidFill>
              <a:ea typeface="宋体" charset="-122"/>
              <a:sym typeface="Gill Sans" charset="0"/>
            </a:endParaRPr>
          </a:p>
        </p:txBody>
      </p:sp>
      <p:sp>
        <p:nvSpPr>
          <p:cNvPr id="16403" name="TextBox 18"/>
          <p:cNvSpPr txBox="1">
            <a:spLocks noChangeArrowheads="1"/>
          </p:cNvSpPr>
          <p:nvPr/>
        </p:nvSpPr>
        <p:spPr bwMode="auto">
          <a:xfrm>
            <a:off x="2683279" y="5943600"/>
            <a:ext cx="4403321" cy="54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953" dirty="0" smtClean="0">
                <a:solidFill>
                  <a:schemeClr val="tx1"/>
                </a:solidFill>
                <a:ea typeface="宋体" panose="02010600030101010101" pitchFamily="2" charset="-122"/>
              </a:rPr>
              <a:t>Collaboration, Work Flow</a:t>
            </a:r>
            <a:endParaRPr lang="zh-CN" altLang="en-US" sz="2953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361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Social Scholar Architecture</a:t>
            </a:r>
            <a:endParaRPr lang="zh-CN" altLang="en-US" dirty="0"/>
          </a:p>
        </p:txBody>
      </p:sp>
      <p:pic>
        <p:nvPicPr>
          <p:cNvPr id="1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125" y="5150690"/>
            <a:ext cx="1675654" cy="135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3" name="直接箭头连接符 192"/>
          <p:cNvCxnSpPr/>
          <p:nvPr/>
        </p:nvCxnSpPr>
        <p:spPr>
          <a:xfrm>
            <a:off x="2123687" y="5538567"/>
            <a:ext cx="32400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94" name="直接箭头连接符 193"/>
          <p:cNvCxnSpPr/>
          <p:nvPr/>
        </p:nvCxnSpPr>
        <p:spPr>
          <a:xfrm>
            <a:off x="2123687" y="5862603"/>
            <a:ext cx="32400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95" name="直接箭头连接符 194"/>
          <p:cNvCxnSpPr/>
          <p:nvPr/>
        </p:nvCxnSpPr>
        <p:spPr>
          <a:xfrm>
            <a:off x="2123687" y="6024621"/>
            <a:ext cx="32400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96" name="直接箭头连接符 195"/>
          <p:cNvCxnSpPr/>
          <p:nvPr/>
        </p:nvCxnSpPr>
        <p:spPr>
          <a:xfrm>
            <a:off x="2123687" y="5700585"/>
            <a:ext cx="32400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97" name="直接箭头连接符 196"/>
          <p:cNvCxnSpPr/>
          <p:nvPr/>
        </p:nvCxnSpPr>
        <p:spPr>
          <a:xfrm>
            <a:off x="2123687" y="6186639"/>
            <a:ext cx="32400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198" name="组合 197"/>
          <p:cNvGrpSpPr/>
          <p:nvPr/>
        </p:nvGrpSpPr>
        <p:grpSpPr>
          <a:xfrm>
            <a:off x="2420631" y="2263138"/>
            <a:ext cx="6329412" cy="4200466"/>
            <a:chOff x="2357159" y="1213900"/>
            <a:chExt cx="6329412" cy="4200466"/>
          </a:xfrm>
        </p:grpSpPr>
        <p:sp>
          <p:nvSpPr>
            <p:cNvPr id="199" name="圆角矩形 198"/>
            <p:cNvSpPr/>
            <p:nvPr/>
          </p:nvSpPr>
          <p:spPr bwMode="auto">
            <a:xfrm>
              <a:off x="2375731" y="4104917"/>
              <a:ext cx="6195436" cy="1309449"/>
            </a:xfrm>
            <a:prstGeom prst="roundRect">
              <a:avLst>
                <a:gd name="adj" fmla="val 2962"/>
              </a:avLst>
            </a:prstGeom>
            <a:gradFill rotWithShape="1">
              <a:gsLst>
                <a:gs pos="0">
                  <a:srgbClr val="70AD47">
                    <a:shade val="51000"/>
                    <a:satMod val="130000"/>
                  </a:srgbClr>
                </a:gs>
                <a:gs pos="80000">
                  <a:srgbClr val="70AD47">
                    <a:shade val="93000"/>
                    <a:satMod val="130000"/>
                  </a:srgbClr>
                </a:gs>
                <a:gs pos="100000">
                  <a:srgbClr val="70AD47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70AD47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00" name="圆角矩形 199"/>
            <p:cNvSpPr/>
            <p:nvPr/>
          </p:nvSpPr>
          <p:spPr bwMode="auto">
            <a:xfrm>
              <a:off x="6033770" y="4343543"/>
              <a:ext cx="2281152" cy="1010364"/>
            </a:xfrm>
            <a:prstGeom prst="roundRect">
              <a:avLst>
                <a:gd name="adj" fmla="val 2962"/>
              </a:avLst>
            </a:prstGeom>
            <a:solidFill>
              <a:sysClr val="window" lastClr="FFFFFF">
                <a:lumMod val="65000"/>
              </a:sysClr>
            </a:soli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01" name="圆角矩形 200"/>
            <p:cNvSpPr/>
            <p:nvPr/>
          </p:nvSpPr>
          <p:spPr bwMode="auto">
            <a:xfrm>
              <a:off x="2466668" y="4320289"/>
              <a:ext cx="2281152" cy="1027437"/>
            </a:xfrm>
            <a:prstGeom prst="roundRect">
              <a:avLst>
                <a:gd name="adj" fmla="val 2962"/>
              </a:avLst>
            </a:prstGeom>
            <a:solidFill>
              <a:sysClr val="window" lastClr="FFFFFF">
                <a:lumMod val="65000"/>
              </a:sysClr>
            </a:soli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02" name="圆角矩形 201"/>
            <p:cNvSpPr/>
            <p:nvPr/>
          </p:nvSpPr>
          <p:spPr bwMode="auto">
            <a:xfrm>
              <a:off x="2384214" y="2714459"/>
              <a:ext cx="6186953" cy="1309449"/>
            </a:xfrm>
            <a:prstGeom prst="roundRect">
              <a:avLst>
                <a:gd name="adj" fmla="val 2962"/>
              </a:avLst>
            </a:prstGeom>
            <a:solidFill>
              <a:srgbClr val="5B9BD5">
                <a:lumMod val="50000"/>
              </a:srgbClr>
            </a:solidFill>
            <a:ln w="9525" cap="flat" cmpd="sng" algn="ctr">
              <a:solidFill>
                <a:srgbClr val="70AD47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03" name="圆角矩形 202"/>
            <p:cNvSpPr/>
            <p:nvPr/>
          </p:nvSpPr>
          <p:spPr bwMode="auto">
            <a:xfrm>
              <a:off x="2384215" y="1251456"/>
              <a:ext cx="2008323" cy="1309449"/>
            </a:xfrm>
            <a:prstGeom prst="roundRect">
              <a:avLst>
                <a:gd name="adj" fmla="val 2962"/>
              </a:avLst>
            </a:prstGeom>
            <a:solidFill>
              <a:srgbClr val="FFC000">
                <a:lumMod val="75000"/>
              </a:srgbClr>
            </a:solidFill>
            <a:ln w="9525" cap="flat" cmpd="sng" algn="ctr">
              <a:solidFill>
                <a:srgbClr val="FFC000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04" name="圆角矩形 203"/>
            <p:cNvSpPr/>
            <p:nvPr/>
          </p:nvSpPr>
          <p:spPr bwMode="auto">
            <a:xfrm>
              <a:off x="4473530" y="1251455"/>
              <a:ext cx="2008323" cy="1309449"/>
            </a:xfrm>
            <a:prstGeom prst="roundRect">
              <a:avLst>
                <a:gd name="adj" fmla="val 2962"/>
              </a:avLst>
            </a:prstGeom>
            <a:solidFill>
              <a:srgbClr val="ED7D31">
                <a:lumMod val="75000"/>
              </a:srgbClr>
            </a:solidFill>
            <a:ln w="9525" cap="flat" cmpd="sng" algn="ctr">
              <a:solidFill>
                <a:srgbClr val="ED7D31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05" name="圆角矩形 204"/>
            <p:cNvSpPr/>
            <p:nvPr/>
          </p:nvSpPr>
          <p:spPr bwMode="auto">
            <a:xfrm>
              <a:off x="6562845" y="1260089"/>
              <a:ext cx="2008323" cy="1309449"/>
            </a:xfrm>
            <a:prstGeom prst="roundRect">
              <a:avLst>
                <a:gd name="adj" fmla="val 2962"/>
              </a:avLst>
            </a:prstGeom>
            <a:solidFill>
              <a:srgbClr val="7030A0"/>
            </a:solidFill>
            <a:ln w="9525" cap="flat" cmpd="sng" algn="ctr">
              <a:solidFill>
                <a:srgbClr val="5B9BD5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06" name="文本框 205"/>
            <p:cNvSpPr txBox="1"/>
            <p:nvPr/>
          </p:nvSpPr>
          <p:spPr>
            <a:xfrm>
              <a:off x="4432243" y="2705825"/>
              <a:ext cx="20657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黑体" panose="02010609060101010101" pitchFamily="49" charset="-122"/>
                </a:rPr>
                <a:t>Data Storage Center</a:t>
              </a: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</a:endParaRPr>
            </a:p>
          </p:txBody>
        </p:sp>
        <p:sp>
          <p:nvSpPr>
            <p:cNvPr id="207" name="圆角矩形 206"/>
            <p:cNvSpPr/>
            <p:nvPr/>
          </p:nvSpPr>
          <p:spPr bwMode="auto">
            <a:xfrm>
              <a:off x="2456950" y="3072802"/>
              <a:ext cx="1147100" cy="912397"/>
            </a:xfrm>
            <a:prstGeom prst="roundRect">
              <a:avLst>
                <a:gd name="adj" fmla="val 2962"/>
              </a:avLst>
            </a:prstGeom>
            <a:solidFill>
              <a:sysClr val="window" lastClr="FFFFFF">
                <a:lumMod val="65000"/>
              </a:sysClr>
            </a:soli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08" name="圆角矩形 207"/>
            <p:cNvSpPr/>
            <p:nvPr/>
          </p:nvSpPr>
          <p:spPr bwMode="auto">
            <a:xfrm>
              <a:off x="3686971" y="3072802"/>
              <a:ext cx="1147100" cy="912397"/>
            </a:xfrm>
            <a:prstGeom prst="roundRect">
              <a:avLst>
                <a:gd name="adj" fmla="val 2962"/>
              </a:avLst>
            </a:prstGeom>
            <a:solidFill>
              <a:sysClr val="window" lastClr="FFFFFF">
                <a:lumMod val="65000"/>
              </a:sysClr>
            </a:soli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09" name="圆角矩形 208"/>
            <p:cNvSpPr/>
            <p:nvPr/>
          </p:nvSpPr>
          <p:spPr bwMode="auto">
            <a:xfrm>
              <a:off x="4916992" y="3072802"/>
              <a:ext cx="1147100" cy="912397"/>
            </a:xfrm>
            <a:prstGeom prst="roundRect">
              <a:avLst>
                <a:gd name="adj" fmla="val 2962"/>
              </a:avLst>
            </a:prstGeom>
            <a:solidFill>
              <a:sysClr val="window" lastClr="FFFFFF">
                <a:lumMod val="65000"/>
              </a:sysClr>
            </a:soli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10" name="圆角矩形 209"/>
            <p:cNvSpPr/>
            <p:nvPr/>
          </p:nvSpPr>
          <p:spPr bwMode="auto">
            <a:xfrm>
              <a:off x="6147012" y="3072802"/>
              <a:ext cx="1147100" cy="912397"/>
            </a:xfrm>
            <a:prstGeom prst="roundRect">
              <a:avLst>
                <a:gd name="adj" fmla="val 2962"/>
              </a:avLst>
            </a:prstGeom>
            <a:solidFill>
              <a:sysClr val="window" lastClr="FFFFFF">
                <a:lumMod val="65000"/>
              </a:sysClr>
            </a:soli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11" name="圆角矩形 210"/>
            <p:cNvSpPr/>
            <p:nvPr/>
          </p:nvSpPr>
          <p:spPr bwMode="auto">
            <a:xfrm>
              <a:off x="7377032" y="3072802"/>
              <a:ext cx="1147100" cy="912397"/>
            </a:xfrm>
            <a:prstGeom prst="roundRect">
              <a:avLst>
                <a:gd name="adj" fmla="val 2962"/>
              </a:avLst>
            </a:prstGeom>
            <a:solidFill>
              <a:sysClr val="window" lastClr="FFFFFF">
                <a:lumMod val="65000"/>
              </a:sysClr>
            </a:soli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12" name="流程图: 磁盘 211"/>
            <p:cNvSpPr/>
            <p:nvPr/>
          </p:nvSpPr>
          <p:spPr bwMode="auto">
            <a:xfrm>
              <a:off x="2516771" y="3369183"/>
              <a:ext cx="337525" cy="305351"/>
            </a:xfrm>
            <a:prstGeom prst="flowChartMagneticDisk">
              <a:avLst/>
            </a:prstGeom>
            <a:solidFill>
              <a:sysClr val="window" lastClr="FFFFFF">
                <a:lumMod val="85000"/>
              </a:sysClr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</a:endParaRPr>
            </a:p>
          </p:txBody>
        </p:sp>
        <p:sp>
          <p:nvSpPr>
            <p:cNvPr id="213" name="流程图: 磁盘 212"/>
            <p:cNvSpPr/>
            <p:nvPr/>
          </p:nvSpPr>
          <p:spPr bwMode="auto">
            <a:xfrm>
              <a:off x="3127535" y="3368907"/>
              <a:ext cx="337525" cy="305351"/>
            </a:xfrm>
            <a:prstGeom prst="flowChartMagneticDisk">
              <a:avLst/>
            </a:prstGeom>
            <a:solidFill>
              <a:sysClr val="window" lastClr="FFFFFF">
                <a:lumMod val="85000"/>
              </a:sysClr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</a:endParaRPr>
            </a:p>
          </p:txBody>
        </p:sp>
        <p:sp>
          <p:nvSpPr>
            <p:cNvPr id="214" name="流程图: 磁盘 213"/>
            <p:cNvSpPr/>
            <p:nvPr/>
          </p:nvSpPr>
          <p:spPr bwMode="auto">
            <a:xfrm>
              <a:off x="3781029" y="3368906"/>
              <a:ext cx="337525" cy="305351"/>
            </a:xfrm>
            <a:prstGeom prst="flowChartMagneticDisk">
              <a:avLst/>
            </a:prstGeom>
            <a:solidFill>
              <a:sysClr val="window" lastClr="FFFFFF">
                <a:lumMod val="85000"/>
              </a:sysClr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</a:endParaRPr>
            </a:p>
          </p:txBody>
        </p:sp>
        <p:sp>
          <p:nvSpPr>
            <p:cNvPr id="215" name="流程图: 磁盘 214"/>
            <p:cNvSpPr/>
            <p:nvPr/>
          </p:nvSpPr>
          <p:spPr bwMode="auto">
            <a:xfrm>
              <a:off x="4383964" y="3365771"/>
              <a:ext cx="337525" cy="305351"/>
            </a:xfrm>
            <a:prstGeom prst="flowChartMagneticDisk">
              <a:avLst/>
            </a:prstGeom>
            <a:solidFill>
              <a:sysClr val="window" lastClr="FFFFFF">
                <a:lumMod val="85000"/>
              </a:sysClr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</a:endParaRPr>
            </a:p>
          </p:txBody>
        </p:sp>
        <p:sp>
          <p:nvSpPr>
            <p:cNvPr id="216" name="流程图: 磁盘 215"/>
            <p:cNvSpPr/>
            <p:nvPr/>
          </p:nvSpPr>
          <p:spPr bwMode="auto">
            <a:xfrm>
              <a:off x="5120191" y="3150717"/>
              <a:ext cx="203839" cy="215054"/>
            </a:xfrm>
            <a:prstGeom prst="flowChartMagneticDisk">
              <a:avLst/>
            </a:prstGeom>
            <a:solidFill>
              <a:sysClr val="window" lastClr="FFFFFF">
                <a:lumMod val="85000"/>
              </a:sysClr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</a:endParaRPr>
            </a:p>
          </p:txBody>
        </p:sp>
        <p:sp>
          <p:nvSpPr>
            <p:cNvPr id="217" name="流程图: 磁盘 216"/>
            <p:cNvSpPr/>
            <p:nvPr/>
          </p:nvSpPr>
          <p:spPr bwMode="auto">
            <a:xfrm>
              <a:off x="5684747" y="3154129"/>
              <a:ext cx="203839" cy="215054"/>
            </a:xfrm>
            <a:prstGeom prst="flowChartMagneticDisk">
              <a:avLst/>
            </a:prstGeom>
            <a:solidFill>
              <a:sysClr val="window" lastClr="FFFFFF">
                <a:lumMod val="85000"/>
              </a:sysClr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</a:endParaRPr>
            </a:p>
          </p:txBody>
        </p:sp>
        <p:sp>
          <p:nvSpPr>
            <p:cNvPr id="218" name="流程图: 磁盘 217"/>
            <p:cNvSpPr/>
            <p:nvPr/>
          </p:nvSpPr>
          <p:spPr bwMode="auto">
            <a:xfrm>
              <a:off x="4945696" y="3448739"/>
              <a:ext cx="203839" cy="215054"/>
            </a:xfrm>
            <a:prstGeom prst="flowChartMagneticDisk">
              <a:avLst/>
            </a:prstGeom>
            <a:solidFill>
              <a:sysClr val="window" lastClr="FFFFFF">
                <a:lumMod val="85000"/>
              </a:sysClr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</a:endParaRPr>
            </a:p>
          </p:txBody>
        </p:sp>
        <p:sp>
          <p:nvSpPr>
            <p:cNvPr id="219" name="流程图: 磁盘 218"/>
            <p:cNvSpPr/>
            <p:nvPr/>
          </p:nvSpPr>
          <p:spPr bwMode="auto">
            <a:xfrm>
              <a:off x="5252519" y="3448739"/>
              <a:ext cx="203839" cy="215054"/>
            </a:xfrm>
            <a:prstGeom prst="flowChartMagneticDisk">
              <a:avLst/>
            </a:prstGeom>
            <a:solidFill>
              <a:sysClr val="window" lastClr="FFFFFF">
                <a:lumMod val="85000"/>
              </a:sysClr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</a:endParaRPr>
            </a:p>
          </p:txBody>
        </p:sp>
        <p:sp>
          <p:nvSpPr>
            <p:cNvPr id="220" name="流程图: 磁盘 219"/>
            <p:cNvSpPr/>
            <p:nvPr/>
          </p:nvSpPr>
          <p:spPr bwMode="auto">
            <a:xfrm>
              <a:off x="5559342" y="3448739"/>
              <a:ext cx="203839" cy="215054"/>
            </a:xfrm>
            <a:prstGeom prst="flowChartMagneticDisk">
              <a:avLst/>
            </a:prstGeom>
            <a:solidFill>
              <a:sysClr val="window" lastClr="FFFFFF">
                <a:lumMod val="85000"/>
              </a:sysClr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</a:endParaRPr>
            </a:p>
          </p:txBody>
        </p:sp>
        <p:sp>
          <p:nvSpPr>
            <p:cNvPr id="221" name="流程图: 磁盘 220"/>
            <p:cNvSpPr/>
            <p:nvPr/>
          </p:nvSpPr>
          <p:spPr bwMode="auto">
            <a:xfrm>
              <a:off x="5826069" y="3448739"/>
              <a:ext cx="203839" cy="215054"/>
            </a:xfrm>
            <a:prstGeom prst="flowChartMagneticDisk">
              <a:avLst/>
            </a:prstGeom>
            <a:solidFill>
              <a:sysClr val="window" lastClr="FFFFFF">
                <a:lumMod val="85000"/>
              </a:sysClr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</a:endParaRPr>
            </a:p>
          </p:txBody>
        </p:sp>
        <p:sp>
          <p:nvSpPr>
            <p:cNvPr id="222" name="折角形 221"/>
            <p:cNvSpPr/>
            <p:nvPr/>
          </p:nvSpPr>
          <p:spPr bwMode="auto">
            <a:xfrm>
              <a:off x="6278917" y="3445848"/>
              <a:ext cx="204774" cy="190495"/>
            </a:xfrm>
            <a:prstGeom prst="foldedCorner">
              <a:avLst/>
            </a:prstGeom>
            <a:solidFill>
              <a:sysClr val="window" lastClr="FFFFFF">
                <a:lumMod val="85000"/>
              </a:sysClr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</a:endParaRPr>
            </a:p>
          </p:txBody>
        </p:sp>
        <p:sp>
          <p:nvSpPr>
            <p:cNvPr id="223" name="折角形 222"/>
            <p:cNvSpPr/>
            <p:nvPr/>
          </p:nvSpPr>
          <p:spPr bwMode="auto">
            <a:xfrm>
              <a:off x="6615596" y="3448739"/>
              <a:ext cx="204774" cy="190495"/>
            </a:xfrm>
            <a:prstGeom prst="foldedCorner">
              <a:avLst/>
            </a:prstGeom>
            <a:solidFill>
              <a:sysClr val="window" lastClr="FFFFFF">
                <a:lumMod val="85000"/>
              </a:sysClr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</a:endParaRPr>
            </a:p>
          </p:txBody>
        </p:sp>
        <p:sp>
          <p:nvSpPr>
            <p:cNvPr id="224" name="折角形 223"/>
            <p:cNvSpPr/>
            <p:nvPr/>
          </p:nvSpPr>
          <p:spPr bwMode="auto">
            <a:xfrm>
              <a:off x="6424809" y="3162632"/>
              <a:ext cx="204774" cy="190495"/>
            </a:xfrm>
            <a:prstGeom prst="foldedCorner">
              <a:avLst/>
            </a:prstGeom>
            <a:solidFill>
              <a:sysClr val="window" lastClr="FFFFFF">
                <a:lumMod val="85000"/>
              </a:sysClr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</a:endParaRPr>
            </a:p>
          </p:txBody>
        </p:sp>
        <p:sp>
          <p:nvSpPr>
            <p:cNvPr id="225" name="折角形 224"/>
            <p:cNvSpPr/>
            <p:nvPr/>
          </p:nvSpPr>
          <p:spPr bwMode="auto">
            <a:xfrm>
              <a:off x="6968706" y="3448739"/>
              <a:ext cx="204774" cy="190495"/>
            </a:xfrm>
            <a:prstGeom prst="foldedCorner">
              <a:avLst/>
            </a:prstGeom>
            <a:solidFill>
              <a:sysClr val="window" lastClr="FFFFFF">
                <a:lumMod val="85000"/>
              </a:sysClr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</a:endParaRPr>
            </a:p>
          </p:txBody>
        </p:sp>
        <p:sp>
          <p:nvSpPr>
            <p:cNvPr id="226" name="折角形 225"/>
            <p:cNvSpPr/>
            <p:nvPr/>
          </p:nvSpPr>
          <p:spPr bwMode="auto">
            <a:xfrm>
              <a:off x="6804993" y="3162631"/>
              <a:ext cx="204774" cy="190495"/>
            </a:xfrm>
            <a:prstGeom prst="foldedCorner">
              <a:avLst/>
            </a:prstGeom>
            <a:solidFill>
              <a:sysClr val="window" lastClr="FFFFFF">
                <a:lumMod val="85000"/>
              </a:sysClr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</a:endParaRPr>
            </a:p>
          </p:txBody>
        </p:sp>
        <p:sp>
          <p:nvSpPr>
            <p:cNvPr id="227" name="文本框 226"/>
            <p:cNvSpPr txBox="1"/>
            <p:nvPr/>
          </p:nvSpPr>
          <p:spPr>
            <a:xfrm>
              <a:off x="6113726" y="3625198"/>
              <a:ext cx="12442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/>
                  <a:ea typeface="黑体" panose="02010609060101010101" pitchFamily="49" charset="-122"/>
                </a:rPr>
                <a:t>Distributed Index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/>
                  <a:ea typeface="黑体" panose="02010609060101010101" pitchFamily="49" charset="-122"/>
                </a:rPr>
                <a:t>System</a:t>
              </a:r>
              <a:endParaRPr kumimoji="0" lang="zh-CN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</a:endParaRPr>
            </a:p>
          </p:txBody>
        </p:sp>
        <p:sp>
          <p:nvSpPr>
            <p:cNvPr id="228" name="文本框 227"/>
            <p:cNvSpPr txBox="1"/>
            <p:nvPr/>
          </p:nvSpPr>
          <p:spPr>
            <a:xfrm>
              <a:off x="4973366" y="3642289"/>
              <a:ext cx="10438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/>
                  <a:ea typeface="黑体" panose="02010609060101010101" pitchFamily="49" charset="-122"/>
                </a:rPr>
                <a:t>MySQL Server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/>
                  <a:ea typeface="黑体" panose="02010609060101010101" pitchFamily="49" charset="-122"/>
                </a:rPr>
                <a:t>Clusters</a:t>
              </a:r>
              <a:endParaRPr kumimoji="0" lang="zh-CN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</a:endParaRPr>
            </a:p>
          </p:txBody>
        </p:sp>
        <p:grpSp>
          <p:nvGrpSpPr>
            <p:cNvPr id="229" name="组合 228"/>
            <p:cNvGrpSpPr/>
            <p:nvPr/>
          </p:nvGrpSpPr>
          <p:grpSpPr>
            <a:xfrm>
              <a:off x="5024031" y="3372303"/>
              <a:ext cx="167807" cy="73545"/>
              <a:chOff x="1040259" y="4127619"/>
              <a:chExt cx="167807" cy="73545"/>
            </a:xfrm>
          </p:grpSpPr>
          <p:cxnSp>
            <p:nvCxnSpPr>
              <p:cNvPr id="374" name="直接箭头连接符 373"/>
              <p:cNvCxnSpPr/>
              <p:nvPr/>
            </p:nvCxnSpPr>
            <p:spPr>
              <a:xfrm flipH="1">
                <a:off x="1040259" y="4197797"/>
                <a:ext cx="167807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375" name="直接连接符 374"/>
              <p:cNvCxnSpPr/>
              <p:nvPr/>
            </p:nvCxnSpPr>
            <p:spPr>
              <a:xfrm flipV="1">
                <a:off x="1208066" y="4127619"/>
                <a:ext cx="0" cy="73545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grpSp>
          <p:nvGrpSpPr>
            <p:cNvPr id="230" name="组合 229"/>
            <p:cNvGrpSpPr/>
            <p:nvPr/>
          </p:nvGrpSpPr>
          <p:grpSpPr>
            <a:xfrm>
              <a:off x="5829349" y="3370877"/>
              <a:ext cx="167807" cy="73545"/>
              <a:chOff x="1208066" y="4127619"/>
              <a:chExt cx="167807" cy="73545"/>
            </a:xfrm>
          </p:grpSpPr>
          <p:cxnSp>
            <p:nvCxnSpPr>
              <p:cNvPr id="372" name="直接箭头连接符 371"/>
              <p:cNvCxnSpPr/>
              <p:nvPr/>
            </p:nvCxnSpPr>
            <p:spPr>
              <a:xfrm>
                <a:off x="1208066" y="4201164"/>
                <a:ext cx="167807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373" name="直接连接符 372"/>
              <p:cNvCxnSpPr/>
              <p:nvPr/>
            </p:nvCxnSpPr>
            <p:spPr>
              <a:xfrm flipV="1">
                <a:off x="1208066" y="4127619"/>
                <a:ext cx="0" cy="73545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grpSp>
          <p:nvGrpSpPr>
            <p:cNvPr id="231" name="组合 230"/>
            <p:cNvGrpSpPr/>
            <p:nvPr/>
          </p:nvGrpSpPr>
          <p:grpSpPr>
            <a:xfrm>
              <a:off x="5233496" y="3370877"/>
              <a:ext cx="167807" cy="73545"/>
              <a:chOff x="1208066" y="4127619"/>
              <a:chExt cx="167807" cy="73545"/>
            </a:xfrm>
          </p:grpSpPr>
          <p:cxnSp>
            <p:nvCxnSpPr>
              <p:cNvPr id="370" name="直接箭头连接符 369"/>
              <p:cNvCxnSpPr/>
              <p:nvPr/>
            </p:nvCxnSpPr>
            <p:spPr>
              <a:xfrm>
                <a:off x="1208066" y="4201164"/>
                <a:ext cx="167807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371" name="直接连接符 370"/>
              <p:cNvCxnSpPr/>
              <p:nvPr/>
            </p:nvCxnSpPr>
            <p:spPr>
              <a:xfrm flipV="1">
                <a:off x="1208066" y="4127619"/>
                <a:ext cx="0" cy="73545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grpSp>
          <p:nvGrpSpPr>
            <p:cNvPr id="232" name="组合 231"/>
            <p:cNvGrpSpPr/>
            <p:nvPr/>
          </p:nvGrpSpPr>
          <p:grpSpPr>
            <a:xfrm>
              <a:off x="5601826" y="3370877"/>
              <a:ext cx="167807" cy="73545"/>
              <a:chOff x="1040259" y="4127619"/>
              <a:chExt cx="167807" cy="73545"/>
            </a:xfrm>
          </p:grpSpPr>
          <p:cxnSp>
            <p:nvCxnSpPr>
              <p:cNvPr id="368" name="直接箭头连接符 367"/>
              <p:cNvCxnSpPr/>
              <p:nvPr/>
            </p:nvCxnSpPr>
            <p:spPr>
              <a:xfrm flipH="1">
                <a:off x="1040259" y="4197797"/>
                <a:ext cx="167807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369" name="直接连接符 368"/>
              <p:cNvCxnSpPr/>
              <p:nvPr/>
            </p:nvCxnSpPr>
            <p:spPr>
              <a:xfrm flipV="1">
                <a:off x="1208066" y="4127619"/>
                <a:ext cx="0" cy="73545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233" name="文本框 232"/>
            <p:cNvSpPr txBox="1"/>
            <p:nvPr/>
          </p:nvSpPr>
          <p:spPr>
            <a:xfrm>
              <a:off x="4081179" y="3304925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/>
                  <a:ea typeface="黑体" panose="02010609060101010101" pitchFamily="49" charset="-122"/>
                </a:rPr>
                <a:t>…</a:t>
              </a: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</a:endParaRPr>
            </a:p>
          </p:txBody>
        </p:sp>
        <p:sp>
          <p:nvSpPr>
            <p:cNvPr id="234" name="文本框 233"/>
            <p:cNvSpPr txBox="1"/>
            <p:nvPr/>
          </p:nvSpPr>
          <p:spPr>
            <a:xfrm>
              <a:off x="2807218" y="3287377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/>
                  <a:ea typeface="黑体" panose="02010609060101010101" pitchFamily="49" charset="-122"/>
                </a:rPr>
                <a:t>…</a:t>
              </a: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</a:endParaRPr>
            </a:p>
          </p:txBody>
        </p:sp>
        <p:sp>
          <p:nvSpPr>
            <p:cNvPr id="235" name="文本框 234"/>
            <p:cNvSpPr txBox="1"/>
            <p:nvPr/>
          </p:nvSpPr>
          <p:spPr>
            <a:xfrm>
              <a:off x="3735102" y="3633525"/>
              <a:ext cx="10374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/>
                  <a:ea typeface="黑体" panose="02010609060101010101" pitchFamily="49" charset="-122"/>
                </a:rPr>
                <a:t>NoSQL Server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/>
                  <a:ea typeface="黑体" panose="02010609060101010101" pitchFamily="49" charset="-122"/>
                </a:rPr>
                <a:t>(</a:t>
              </a:r>
              <a:r>
                <a:rPr kumimoji="0" lang="en-US" altLang="zh-CN" sz="1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/>
                  <a:ea typeface="黑体" panose="02010609060101010101" pitchFamily="49" charset="-122"/>
                </a:rPr>
                <a:t>MongoDB</a:t>
              </a:r>
              <a:r>
                <a:rPr kumimoji="0" lang="en-US" altLang="zh-CN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/>
                  <a:ea typeface="黑体" panose="02010609060101010101" pitchFamily="49" charset="-122"/>
                </a:rPr>
                <a:t>)</a:t>
              </a:r>
              <a:endParaRPr kumimoji="0" lang="zh-CN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</a:endParaRPr>
            </a:p>
          </p:txBody>
        </p:sp>
        <p:sp>
          <p:nvSpPr>
            <p:cNvPr id="236" name="流程图: 磁盘 235"/>
            <p:cNvSpPr/>
            <p:nvPr/>
          </p:nvSpPr>
          <p:spPr bwMode="auto">
            <a:xfrm>
              <a:off x="7507482" y="3368630"/>
              <a:ext cx="337525" cy="305351"/>
            </a:xfrm>
            <a:prstGeom prst="flowChartMagneticDisk">
              <a:avLst/>
            </a:prstGeom>
            <a:solidFill>
              <a:sysClr val="window" lastClr="FFFFFF">
                <a:lumMod val="85000"/>
              </a:sysClr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</a:endParaRPr>
            </a:p>
          </p:txBody>
        </p:sp>
        <p:sp>
          <p:nvSpPr>
            <p:cNvPr id="237" name="流程图: 磁盘 236"/>
            <p:cNvSpPr/>
            <p:nvPr/>
          </p:nvSpPr>
          <p:spPr bwMode="auto">
            <a:xfrm>
              <a:off x="8110417" y="3365495"/>
              <a:ext cx="337525" cy="305351"/>
            </a:xfrm>
            <a:prstGeom prst="flowChartMagneticDisk">
              <a:avLst/>
            </a:prstGeom>
            <a:solidFill>
              <a:sysClr val="window" lastClr="FFFFFF">
                <a:lumMod val="85000"/>
              </a:sysClr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</a:endParaRPr>
            </a:p>
          </p:txBody>
        </p:sp>
        <p:sp>
          <p:nvSpPr>
            <p:cNvPr id="238" name="文本框 237"/>
            <p:cNvSpPr txBox="1"/>
            <p:nvPr/>
          </p:nvSpPr>
          <p:spPr>
            <a:xfrm>
              <a:off x="7807632" y="3304649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/>
                  <a:ea typeface="黑体" panose="02010609060101010101" pitchFamily="49" charset="-122"/>
                </a:rPr>
                <a:t>…</a:t>
              </a: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</a:endParaRPr>
            </a:p>
          </p:txBody>
        </p:sp>
        <p:sp>
          <p:nvSpPr>
            <p:cNvPr id="239" name="文本框 238"/>
            <p:cNvSpPr txBox="1"/>
            <p:nvPr/>
          </p:nvSpPr>
          <p:spPr>
            <a:xfrm>
              <a:off x="7274005" y="3633249"/>
              <a:ext cx="14125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/>
                  <a:ea typeface="黑体" panose="02010609060101010101" pitchFamily="49" charset="-122"/>
                </a:rPr>
                <a:t>Distributed Logging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/>
                  <a:ea typeface="黑体" panose="02010609060101010101" pitchFamily="49" charset="-122"/>
                </a:rPr>
                <a:t>System (Scribe)</a:t>
              </a:r>
              <a:endParaRPr kumimoji="0" lang="zh-CN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</a:endParaRPr>
            </a:p>
          </p:txBody>
        </p:sp>
        <p:sp>
          <p:nvSpPr>
            <p:cNvPr id="240" name="文本框 239"/>
            <p:cNvSpPr txBox="1"/>
            <p:nvPr/>
          </p:nvSpPr>
          <p:spPr>
            <a:xfrm>
              <a:off x="2357159" y="3633248"/>
              <a:ext cx="13484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/>
                  <a:ea typeface="黑体" panose="02010609060101010101" pitchFamily="49" charset="-122"/>
                </a:rPr>
                <a:t>In-Memory MySQL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/>
                  <a:ea typeface="黑体" panose="02010609060101010101" pitchFamily="49" charset="-122"/>
                </a:rPr>
                <a:t>Database</a:t>
              </a:r>
              <a:endParaRPr kumimoji="0" lang="zh-CN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</a:endParaRPr>
            </a:p>
          </p:txBody>
        </p:sp>
        <p:sp>
          <p:nvSpPr>
            <p:cNvPr id="241" name="矩形 240"/>
            <p:cNvSpPr/>
            <p:nvPr/>
          </p:nvSpPr>
          <p:spPr>
            <a:xfrm>
              <a:off x="4200403" y="4543502"/>
              <a:ext cx="360000" cy="108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42" name="矩形 241"/>
            <p:cNvSpPr/>
            <p:nvPr/>
          </p:nvSpPr>
          <p:spPr>
            <a:xfrm>
              <a:off x="4200403" y="4705520"/>
              <a:ext cx="360000" cy="108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43" name="矩形 242"/>
            <p:cNvSpPr/>
            <p:nvPr/>
          </p:nvSpPr>
          <p:spPr>
            <a:xfrm>
              <a:off x="4200403" y="4867538"/>
              <a:ext cx="360000" cy="108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44" name="矩形 243"/>
            <p:cNvSpPr/>
            <p:nvPr/>
          </p:nvSpPr>
          <p:spPr>
            <a:xfrm>
              <a:off x="4200403" y="5029556"/>
              <a:ext cx="360000" cy="108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45" name="矩形 244"/>
            <p:cNvSpPr/>
            <p:nvPr/>
          </p:nvSpPr>
          <p:spPr>
            <a:xfrm>
              <a:off x="4200403" y="5191574"/>
              <a:ext cx="360000" cy="108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endParaRPr>
            </a:p>
          </p:txBody>
        </p:sp>
        <p:cxnSp>
          <p:nvCxnSpPr>
            <p:cNvPr id="246" name="直接箭头连接符 245"/>
            <p:cNvCxnSpPr/>
            <p:nvPr/>
          </p:nvCxnSpPr>
          <p:spPr>
            <a:xfrm>
              <a:off x="4953552" y="4888697"/>
              <a:ext cx="756000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247" name="矩形 246"/>
            <p:cNvSpPr/>
            <p:nvPr/>
          </p:nvSpPr>
          <p:spPr>
            <a:xfrm>
              <a:off x="6269405" y="4988064"/>
              <a:ext cx="108000" cy="108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48" name="矩形 247"/>
            <p:cNvSpPr/>
            <p:nvPr/>
          </p:nvSpPr>
          <p:spPr>
            <a:xfrm>
              <a:off x="6569926" y="4994311"/>
              <a:ext cx="108000" cy="108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49" name="矩形 248"/>
            <p:cNvSpPr/>
            <p:nvPr/>
          </p:nvSpPr>
          <p:spPr>
            <a:xfrm>
              <a:off x="6837853" y="5002621"/>
              <a:ext cx="108000" cy="108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50" name="矩形 249"/>
            <p:cNvSpPr/>
            <p:nvPr/>
          </p:nvSpPr>
          <p:spPr>
            <a:xfrm>
              <a:off x="7156222" y="5002283"/>
              <a:ext cx="108000" cy="108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51" name="矩形 250"/>
            <p:cNvSpPr/>
            <p:nvPr/>
          </p:nvSpPr>
          <p:spPr>
            <a:xfrm>
              <a:off x="7340157" y="5187788"/>
              <a:ext cx="108000" cy="108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52" name="矩形 251"/>
            <p:cNvSpPr/>
            <p:nvPr/>
          </p:nvSpPr>
          <p:spPr>
            <a:xfrm>
              <a:off x="7875532" y="5187788"/>
              <a:ext cx="108000" cy="108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53" name="矩形 252"/>
            <p:cNvSpPr/>
            <p:nvPr/>
          </p:nvSpPr>
          <p:spPr>
            <a:xfrm>
              <a:off x="6269405" y="4556016"/>
              <a:ext cx="108000" cy="108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54" name="矩形 253"/>
            <p:cNvSpPr/>
            <p:nvPr/>
          </p:nvSpPr>
          <p:spPr>
            <a:xfrm>
              <a:off x="6648066" y="4556016"/>
              <a:ext cx="108000" cy="108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55" name="矩形 254"/>
            <p:cNvSpPr/>
            <p:nvPr/>
          </p:nvSpPr>
          <p:spPr>
            <a:xfrm>
              <a:off x="7018962" y="4556016"/>
              <a:ext cx="108000" cy="108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56" name="矩形 255"/>
            <p:cNvSpPr/>
            <p:nvPr/>
          </p:nvSpPr>
          <p:spPr>
            <a:xfrm>
              <a:off x="7810777" y="4556016"/>
              <a:ext cx="108000" cy="108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57" name="矩形 256"/>
            <p:cNvSpPr/>
            <p:nvPr/>
          </p:nvSpPr>
          <p:spPr>
            <a:xfrm>
              <a:off x="6269405" y="4780598"/>
              <a:ext cx="108000" cy="108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58" name="矩形 257"/>
            <p:cNvSpPr/>
            <p:nvPr/>
          </p:nvSpPr>
          <p:spPr>
            <a:xfrm>
              <a:off x="6485429" y="4780598"/>
              <a:ext cx="108000" cy="108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59" name="矩形 258"/>
            <p:cNvSpPr/>
            <p:nvPr/>
          </p:nvSpPr>
          <p:spPr>
            <a:xfrm>
              <a:off x="6701453" y="4780598"/>
              <a:ext cx="108000" cy="108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60" name="矩形 259"/>
            <p:cNvSpPr/>
            <p:nvPr/>
          </p:nvSpPr>
          <p:spPr>
            <a:xfrm>
              <a:off x="7823571" y="4778816"/>
              <a:ext cx="108000" cy="108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endParaRPr>
            </a:p>
          </p:txBody>
        </p:sp>
        <p:cxnSp>
          <p:nvCxnSpPr>
            <p:cNvPr id="261" name="直接箭头连接符 260"/>
            <p:cNvCxnSpPr/>
            <p:nvPr/>
          </p:nvCxnSpPr>
          <p:spPr>
            <a:xfrm>
              <a:off x="4953552" y="5104721"/>
              <a:ext cx="756000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262" name="直接箭头连接符 261"/>
            <p:cNvCxnSpPr/>
            <p:nvPr/>
          </p:nvCxnSpPr>
          <p:spPr>
            <a:xfrm>
              <a:off x="4953552" y="4672673"/>
              <a:ext cx="756000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263" name="矩形 262"/>
            <p:cNvSpPr/>
            <p:nvPr/>
          </p:nvSpPr>
          <p:spPr>
            <a:xfrm>
              <a:off x="2638644" y="4542458"/>
              <a:ext cx="360000" cy="108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64" name="矩形 263"/>
            <p:cNvSpPr/>
            <p:nvPr/>
          </p:nvSpPr>
          <p:spPr>
            <a:xfrm>
              <a:off x="2638644" y="4704476"/>
              <a:ext cx="360000" cy="108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65" name="矩形 264"/>
            <p:cNvSpPr/>
            <p:nvPr/>
          </p:nvSpPr>
          <p:spPr>
            <a:xfrm>
              <a:off x="2638644" y="4866494"/>
              <a:ext cx="360000" cy="108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66" name="矩形 265"/>
            <p:cNvSpPr/>
            <p:nvPr/>
          </p:nvSpPr>
          <p:spPr>
            <a:xfrm>
              <a:off x="2638644" y="5028512"/>
              <a:ext cx="360000" cy="108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67" name="矩形 266"/>
            <p:cNvSpPr/>
            <p:nvPr/>
          </p:nvSpPr>
          <p:spPr>
            <a:xfrm>
              <a:off x="2638644" y="5190530"/>
              <a:ext cx="360000" cy="108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68" name="流程图: 磁盘 267"/>
            <p:cNvSpPr/>
            <p:nvPr/>
          </p:nvSpPr>
          <p:spPr bwMode="auto">
            <a:xfrm>
              <a:off x="3283923" y="4975383"/>
              <a:ext cx="640253" cy="305351"/>
            </a:xfrm>
            <a:prstGeom prst="flowChartMagneticDisk">
              <a:avLst/>
            </a:prstGeom>
            <a:solidFill>
              <a:sysClr val="window" lastClr="FFFFFF">
                <a:lumMod val="85000"/>
              </a:sysClr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</a:endParaRPr>
            </a:p>
          </p:txBody>
        </p:sp>
        <p:sp>
          <p:nvSpPr>
            <p:cNvPr id="269" name="文本框 268"/>
            <p:cNvSpPr txBox="1"/>
            <p:nvPr/>
          </p:nvSpPr>
          <p:spPr>
            <a:xfrm>
              <a:off x="4438579" y="4043522"/>
              <a:ext cx="20691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黑体" panose="02010609060101010101" pitchFamily="49" charset="-122"/>
                </a:rPr>
                <a:t>Data Process Engine</a:t>
              </a: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</a:endParaRPr>
            </a:p>
          </p:txBody>
        </p:sp>
        <p:sp>
          <p:nvSpPr>
            <p:cNvPr id="270" name="矩形 269"/>
            <p:cNvSpPr/>
            <p:nvPr/>
          </p:nvSpPr>
          <p:spPr>
            <a:xfrm>
              <a:off x="3236336" y="4671292"/>
              <a:ext cx="360000" cy="108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71" name="矩形 270"/>
            <p:cNvSpPr/>
            <p:nvPr/>
          </p:nvSpPr>
          <p:spPr>
            <a:xfrm>
              <a:off x="3648461" y="4671292"/>
              <a:ext cx="360000" cy="108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72" name="矩形 271"/>
            <p:cNvSpPr/>
            <p:nvPr/>
          </p:nvSpPr>
          <p:spPr>
            <a:xfrm>
              <a:off x="3232227" y="4834697"/>
              <a:ext cx="360000" cy="108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73" name="矩形 272"/>
            <p:cNvSpPr/>
            <p:nvPr/>
          </p:nvSpPr>
          <p:spPr>
            <a:xfrm>
              <a:off x="3644352" y="4834697"/>
              <a:ext cx="360000" cy="108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74" name="圆角矩形 273"/>
            <p:cNvSpPr/>
            <p:nvPr/>
          </p:nvSpPr>
          <p:spPr bwMode="auto">
            <a:xfrm>
              <a:off x="3118989" y="4532385"/>
              <a:ext cx="991019" cy="779039"/>
            </a:xfrm>
            <a:prstGeom prst="roundRect">
              <a:avLst/>
            </a:prstGeom>
            <a:noFill/>
            <a:ln w="12700">
              <a:solidFill>
                <a:sysClr val="windowText" lastClr="000000"/>
              </a:solidFill>
              <a:prstDash val="dash"/>
              <a:round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</a:endParaRPr>
            </a:p>
          </p:txBody>
        </p:sp>
        <p:sp>
          <p:nvSpPr>
            <p:cNvPr id="275" name="流程图: 磁盘 274"/>
            <p:cNvSpPr/>
            <p:nvPr/>
          </p:nvSpPr>
          <p:spPr bwMode="auto">
            <a:xfrm>
              <a:off x="7494592" y="4976281"/>
              <a:ext cx="337525" cy="160004"/>
            </a:xfrm>
            <a:prstGeom prst="flowChartMagneticDisk">
              <a:avLst/>
            </a:prstGeom>
            <a:solidFill>
              <a:sysClr val="window" lastClr="FFFFFF">
                <a:lumMod val="85000"/>
              </a:sysClr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</a:endParaRPr>
            </a:p>
          </p:txBody>
        </p:sp>
        <p:sp>
          <p:nvSpPr>
            <p:cNvPr id="276" name="流程图: 磁盘 275"/>
            <p:cNvSpPr/>
            <p:nvPr/>
          </p:nvSpPr>
          <p:spPr bwMode="auto">
            <a:xfrm>
              <a:off x="6955471" y="4762407"/>
              <a:ext cx="337525" cy="160004"/>
            </a:xfrm>
            <a:prstGeom prst="flowChartMagneticDisk">
              <a:avLst/>
            </a:prstGeom>
            <a:solidFill>
              <a:sysClr val="window" lastClr="FFFFFF">
                <a:lumMod val="85000"/>
              </a:sysClr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</a:endParaRPr>
            </a:p>
          </p:txBody>
        </p:sp>
        <p:sp>
          <p:nvSpPr>
            <p:cNvPr id="277" name="流程图: 磁盘 276"/>
            <p:cNvSpPr/>
            <p:nvPr/>
          </p:nvSpPr>
          <p:spPr bwMode="auto">
            <a:xfrm>
              <a:off x="7306777" y="4530378"/>
              <a:ext cx="337525" cy="160004"/>
            </a:xfrm>
            <a:prstGeom prst="flowChartMagneticDisk">
              <a:avLst/>
            </a:prstGeom>
            <a:solidFill>
              <a:sysClr val="window" lastClr="FFFFFF">
                <a:lumMod val="85000"/>
              </a:sysClr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</a:endParaRPr>
            </a:p>
          </p:txBody>
        </p:sp>
        <p:cxnSp>
          <p:nvCxnSpPr>
            <p:cNvPr id="278" name="直接箭头连接符 277"/>
            <p:cNvCxnSpPr>
              <a:stCxn id="253" idx="3"/>
              <a:endCxn id="254" idx="1"/>
            </p:cNvCxnSpPr>
            <p:nvPr/>
          </p:nvCxnSpPr>
          <p:spPr>
            <a:xfrm>
              <a:off x="6377405" y="4610016"/>
              <a:ext cx="270661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79" name="直接箭头连接符 278"/>
            <p:cNvCxnSpPr>
              <a:stCxn id="254" idx="3"/>
              <a:endCxn id="255" idx="1"/>
            </p:cNvCxnSpPr>
            <p:nvPr/>
          </p:nvCxnSpPr>
          <p:spPr>
            <a:xfrm>
              <a:off x="6756066" y="4610016"/>
              <a:ext cx="262896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80" name="直接箭头连接符 279"/>
            <p:cNvCxnSpPr>
              <a:stCxn id="255" idx="3"/>
              <a:endCxn id="277" idx="2"/>
            </p:cNvCxnSpPr>
            <p:nvPr/>
          </p:nvCxnSpPr>
          <p:spPr>
            <a:xfrm>
              <a:off x="7126962" y="4610016"/>
              <a:ext cx="179815" cy="364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81" name="直接箭头连接符 280"/>
            <p:cNvCxnSpPr>
              <a:stCxn id="277" idx="4"/>
              <a:endCxn id="256" idx="1"/>
            </p:cNvCxnSpPr>
            <p:nvPr/>
          </p:nvCxnSpPr>
          <p:spPr>
            <a:xfrm flipV="1">
              <a:off x="7644302" y="4610016"/>
              <a:ext cx="166475" cy="364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82" name="直接箭头连接符 281"/>
            <p:cNvCxnSpPr>
              <a:stCxn id="258" idx="1"/>
              <a:endCxn id="257" idx="3"/>
            </p:cNvCxnSpPr>
            <p:nvPr/>
          </p:nvCxnSpPr>
          <p:spPr>
            <a:xfrm flipH="1">
              <a:off x="6377405" y="4834598"/>
              <a:ext cx="108024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83" name="直接箭头连接符 282"/>
            <p:cNvCxnSpPr>
              <a:stCxn id="256" idx="2"/>
              <a:endCxn id="260" idx="0"/>
            </p:cNvCxnSpPr>
            <p:nvPr/>
          </p:nvCxnSpPr>
          <p:spPr>
            <a:xfrm>
              <a:off x="7864777" y="4664016"/>
              <a:ext cx="12794" cy="11480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84" name="直接箭头连接符 283"/>
            <p:cNvCxnSpPr>
              <a:stCxn id="260" idx="1"/>
              <a:endCxn id="276" idx="4"/>
            </p:cNvCxnSpPr>
            <p:nvPr/>
          </p:nvCxnSpPr>
          <p:spPr>
            <a:xfrm flipH="1">
              <a:off x="7292996" y="4832816"/>
              <a:ext cx="530575" cy="9593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85" name="直接箭头连接符 284"/>
            <p:cNvCxnSpPr>
              <a:stCxn id="276" idx="2"/>
              <a:endCxn id="259" idx="3"/>
            </p:cNvCxnSpPr>
            <p:nvPr/>
          </p:nvCxnSpPr>
          <p:spPr>
            <a:xfrm flipH="1" flipV="1">
              <a:off x="6809453" y="4834598"/>
              <a:ext cx="146018" cy="7811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86" name="直接箭头连接符 285"/>
            <p:cNvCxnSpPr>
              <a:stCxn id="259" idx="1"/>
              <a:endCxn id="258" idx="3"/>
            </p:cNvCxnSpPr>
            <p:nvPr/>
          </p:nvCxnSpPr>
          <p:spPr>
            <a:xfrm flipH="1">
              <a:off x="6593429" y="4834598"/>
              <a:ext cx="108024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87" name="直接箭头连接符 286"/>
            <p:cNvCxnSpPr>
              <a:stCxn id="257" idx="2"/>
              <a:endCxn id="247" idx="0"/>
            </p:cNvCxnSpPr>
            <p:nvPr/>
          </p:nvCxnSpPr>
          <p:spPr>
            <a:xfrm>
              <a:off x="6323405" y="4888598"/>
              <a:ext cx="0" cy="99466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88" name="直接箭头连接符 287"/>
            <p:cNvCxnSpPr>
              <a:stCxn id="247" idx="3"/>
              <a:endCxn id="248" idx="1"/>
            </p:cNvCxnSpPr>
            <p:nvPr/>
          </p:nvCxnSpPr>
          <p:spPr>
            <a:xfrm>
              <a:off x="6377405" y="5042064"/>
              <a:ext cx="192521" cy="6247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sp>
          <p:nvSpPr>
            <p:cNvPr id="289" name="流程图: 磁盘 288"/>
            <p:cNvSpPr/>
            <p:nvPr/>
          </p:nvSpPr>
          <p:spPr bwMode="auto">
            <a:xfrm>
              <a:off x="6658326" y="5162881"/>
              <a:ext cx="337525" cy="160004"/>
            </a:xfrm>
            <a:prstGeom prst="flowChartMagneticDisk">
              <a:avLst/>
            </a:prstGeom>
            <a:solidFill>
              <a:sysClr val="window" lastClr="FFFFFF">
                <a:lumMod val="85000"/>
              </a:sysClr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</a:endParaRPr>
            </a:p>
          </p:txBody>
        </p:sp>
        <p:cxnSp>
          <p:nvCxnSpPr>
            <p:cNvPr id="290" name="直接箭头连接符 289"/>
            <p:cNvCxnSpPr>
              <a:stCxn id="248" idx="3"/>
              <a:endCxn id="249" idx="1"/>
            </p:cNvCxnSpPr>
            <p:nvPr/>
          </p:nvCxnSpPr>
          <p:spPr>
            <a:xfrm>
              <a:off x="6677926" y="5048311"/>
              <a:ext cx="159927" cy="831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91" name="直接箭头连接符 290"/>
            <p:cNvCxnSpPr>
              <a:stCxn id="249" idx="3"/>
              <a:endCxn id="250" idx="1"/>
            </p:cNvCxnSpPr>
            <p:nvPr/>
          </p:nvCxnSpPr>
          <p:spPr>
            <a:xfrm flipV="1">
              <a:off x="6945853" y="5056283"/>
              <a:ext cx="210369" cy="338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92" name="直接箭头连接符 291"/>
            <p:cNvCxnSpPr>
              <a:stCxn id="250" idx="3"/>
              <a:endCxn id="275" idx="2"/>
            </p:cNvCxnSpPr>
            <p:nvPr/>
          </p:nvCxnSpPr>
          <p:spPr>
            <a:xfrm>
              <a:off x="7264222" y="5056283"/>
              <a:ext cx="230370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93" name="直接箭头连接符 292"/>
            <p:cNvCxnSpPr>
              <a:stCxn id="251" idx="1"/>
              <a:endCxn id="289" idx="4"/>
            </p:cNvCxnSpPr>
            <p:nvPr/>
          </p:nvCxnSpPr>
          <p:spPr>
            <a:xfrm flipH="1">
              <a:off x="6995851" y="5241788"/>
              <a:ext cx="344306" cy="1095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94" name="直接箭头连接符 293"/>
            <p:cNvCxnSpPr>
              <a:stCxn id="252" idx="1"/>
              <a:endCxn id="251" idx="3"/>
            </p:cNvCxnSpPr>
            <p:nvPr/>
          </p:nvCxnSpPr>
          <p:spPr>
            <a:xfrm flipH="1">
              <a:off x="7448157" y="5241788"/>
              <a:ext cx="427375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95" name="肘形连接符 294"/>
            <p:cNvCxnSpPr>
              <a:stCxn id="275" idx="4"/>
              <a:endCxn id="252" idx="0"/>
            </p:cNvCxnSpPr>
            <p:nvPr/>
          </p:nvCxnSpPr>
          <p:spPr>
            <a:xfrm>
              <a:off x="7832117" y="5056283"/>
              <a:ext cx="97415" cy="131505"/>
            </a:xfrm>
            <a:prstGeom prst="bentConnector2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sp>
          <p:nvSpPr>
            <p:cNvPr id="296" name="文本框 295"/>
            <p:cNvSpPr txBox="1"/>
            <p:nvPr/>
          </p:nvSpPr>
          <p:spPr>
            <a:xfrm>
              <a:off x="2857610" y="4264967"/>
              <a:ext cx="14847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黑体" panose="02010609060101010101" pitchFamily="49" charset="-122"/>
                </a:rPr>
                <a:t>Data Fetch Pipeline</a:t>
              </a:r>
              <a:endParaRPr kumimoji="0" lang="zh-CN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</a:endParaRPr>
            </a:p>
          </p:txBody>
        </p:sp>
        <p:cxnSp>
          <p:nvCxnSpPr>
            <p:cNvPr id="297" name="直接箭头连接符 296"/>
            <p:cNvCxnSpPr/>
            <p:nvPr/>
          </p:nvCxnSpPr>
          <p:spPr>
            <a:xfrm>
              <a:off x="3026598" y="4715169"/>
              <a:ext cx="192521" cy="6247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98" name="直接箭头连接符 297"/>
            <p:cNvCxnSpPr/>
            <p:nvPr/>
          </p:nvCxnSpPr>
          <p:spPr>
            <a:xfrm>
              <a:off x="3025554" y="5023309"/>
              <a:ext cx="192521" cy="6247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99" name="直接箭头连接符 298"/>
            <p:cNvCxnSpPr/>
            <p:nvPr/>
          </p:nvCxnSpPr>
          <p:spPr>
            <a:xfrm>
              <a:off x="4033647" y="4712897"/>
              <a:ext cx="192521" cy="6247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300" name="直接箭头连接符 299"/>
            <p:cNvCxnSpPr/>
            <p:nvPr/>
          </p:nvCxnSpPr>
          <p:spPr>
            <a:xfrm>
              <a:off x="4032603" y="5021037"/>
              <a:ext cx="192521" cy="6247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sp>
          <p:nvSpPr>
            <p:cNvPr id="301" name="文本框 300"/>
            <p:cNvSpPr txBox="1"/>
            <p:nvPr/>
          </p:nvSpPr>
          <p:spPr>
            <a:xfrm>
              <a:off x="6492448" y="4297724"/>
              <a:ext cx="156004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黑体" panose="02010609060101010101" pitchFamily="49" charset="-122"/>
                </a:rPr>
                <a:t>Data Fusion Pipeline</a:t>
              </a:r>
              <a:endParaRPr kumimoji="0" lang="zh-CN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</a:endParaRPr>
            </a:p>
          </p:txBody>
        </p:sp>
        <p:sp>
          <p:nvSpPr>
            <p:cNvPr id="302" name="文本框 301"/>
            <p:cNvSpPr txBox="1"/>
            <p:nvPr/>
          </p:nvSpPr>
          <p:spPr>
            <a:xfrm>
              <a:off x="2642488" y="1224976"/>
              <a:ext cx="15683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黑体" panose="02010609060101010101" pitchFamily="49" charset="-122"/>
                </a:rPr>
                <a:t>Search Engine</a:t>
              </a:r>
              <a:endPara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</a:endParaRPr>
            </a:p>
          </p:txBody>
        </p:sp>
        <p:sp>
          <p:nvSpPr>
            <p:cNvPr id="303" name="文本框 302"/>
            <p:cNvSpPr txBox="1"/>
            <p:nvPr/>
          </p:nvSpPr>
          <p:spPr>
            <a:xfrm>
              <a:off x="4584639" y="1215681"/>
              <a:ext cx="202549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黑体" panose="02010609060101010101" pitchFamily="49" charset="-122"/>
                </a:rPr>
                <a:t>Recommend Engine</a:t>
              </a:r>
              <a:endParaRPr kumimoji="0" lang="zh-CN" alt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</a:endParaRPr>
            </a:p>
          </p:txBody>
        </p:sp>
        <p:sp>
          <p:nvSpPr>
            <p:cNvPr id="304" name="文本框 303"/>
            <p:cNvSpPr txBox="1"/>
            <p:nvPr/>
          </p:nvSpPr>
          <p:spPr>
            <a:xfrm>
              <a:off x="6756066" y="1213900"/>
              <a:ext cx="17059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黑体" panose="02010609060101010101" pitchFamily="49" charset="-122"/>
                </a:rPr>
                <a:t>Analysis Engine</a:t>
              </a:r>
              <a:endPara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</a:endParaRPr>
            </a:p>
          </p:txBody>
        </p:sp>
        <p:sp>
          <p:nvSpPr>
            <p:cNvPr id="305" name="矩形 304"/>
            <p:cNvSpPr/>
            <p:nvPr/>
          </p:nvSpPr>
          <p:spPr>
            <a:xfrm>
              <a:off x="2665554" y="1642355"/>
              <a:ext cx="360000" cy="10800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306" name="矩形 305"/>
            <p:cNvSpPr/>
            <p:nvPr/>
          </p:nvSpPr>
          <p:spPr>
            <a:xfrm>
              <a:off x="2665554" y="1804373"/>
              <a:ext cx="360000" cy="10800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307" name="矩形 306"/>
            <p:cNvSpPr/>
            <p:nvPr/>
          </p:nvSpPr>
          <p:spPr>
            <a:xfrm>
              <a:off x="2665554" y="1966391"/>
              <a:ext cx="360000" cy="10800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308" name="矩形 307"/>
            <p:cNvSpPr/>
            <p:nvPr/>
          </p:nvSpPr>
          <p:spPr>
            <a:xfrm>
              <a:off x="2665554" y="2128409"/>
              <a:ext cx="360000" cy="10800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309" name="矩形 308"/>
            <p:cNvSpPr/>
            <p:nvPr/>
          </p:nvSpPr>
          <p:spPr>
            <a:xfrm>
              <a:off x="2665554" y="2290427"/>
              <a:ext cx="360000" cy="10800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endParaRPr>
            </a:p>
          </p:txBody>
        </p:sp>
        <p:cxnSp>
          <p:nvCxnSpPr>
            <p:cNvPr id="310" name="直接箭头连接符 309"/>
            <p:cNvCxnSpPr/>
            <p:nvPr/>
          </p:nvCxnSpPr>
          <p:spPr>
            <a:xfrm>
              <a:off x="3062861" y="2019487"/>
              <a:ext cx="216000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311" name="矩形 310"/>
            <p:cNvSpPr/>
            <p:nvPr/>
          </p:nvSpPr>
          <p:spPr>
            <a:xfrm>
              <a:off x="3340224" y="1965404"/>
              <a:ext cx="108000" cy="10800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312" name="矩形 311"/>
            <p:cNvSpPr/>
            <p:nvPr/>
          </p:nvSpPr>
          <p:spPr>
            <a:xfrm>
              <a:off x="3556248" y="1965404"/>
              <a:ext cx="108000" cy="10800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313" name="矩形 312"/>
            <p:cNvSpPr/>
            <p:nvPr/>
          </p:nvSpPr>
          <p:spPr>
            <a:xfrm>
              <a:off x="3772272" y="1965404"/>
              <a:ext cx="108000" cy="10800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314" name="矩形 313"/>
            <p:cNvSpPr/>
            <p:nvPr/>
          </p:nvSpPr>
          <p:spPr>
            <a:xfrm>
              <a:off x="3988296" y="1965404"/>
              <a:ext cx="108000" cy="10800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315" name="矩形 314"/>
            <p:cNvSpPr/>
            <p:nvPr/>
          </p:nvSpPr>
          <p:spPr>
            <a:xfrm>
              <a:off x="3340224" y="2128409"/>
              <a:ext cx="108000" cy="10800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316" name="矩形 315"/>
            <p:cNvSpPr/>
            <p:nvPr/>
          </p:nvSpPr>
          <p:spPr>
            <a:xfrm>
              <a:off x="3556248" y="2128409"/>
              <a:ext cx="108000" cy="10800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317" name="矩形 316"/>
            <p:cNvSpPr/>
            <p:nvPr/>
          </p:nvSpPr>
          <p:spPr>
            <a:xfrm>
              <a:off x="3772272" y="2128409"/>
              <a:ext cx="108000" cy="10800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318" name="矩形 317"/>
            <p:cNvSpPr/>
            <p:nvPr/>
          </p:nvSpPr>
          <p:spPr>
            <a:xfrm>
              <a:off x="3988296" y="2128409"/>
              <a:ext cx="108000" cy="10800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319" name="矩形 318"/>
            <p:cNvSpPr/>
            <p:nvPr/>
          </p:nvSpPr>
          <p:spPr>
            <a:xfrm>
              <a:off x="3340224" y="1642355"/>
              <a:ext cx="108000" cy="10800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320" name="矩形 319"/>
            <p:cNvSpPr/>
            <p:nvPr/>
          </p:nvSpPr>
          <p:spPr>
            <a:xfrm>
              <a:off x="3556248" y="1642355"/>
              <a:ext cx="108000" cy="10800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321" name="矩形 320"/>
            <p:cNvSpPr/>
            <p:nvPr/>
          </p:nvSpPr>
          <p:spPr>
            <a:xfrm>
              <a:off x="3772272" y="1642355"/>
              <a:ext cx="108000" cy="10800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322" name="矩形 321"/>
            <p:cNvSpPr/>
            <p:nvPr/>
          </p:nvSpPr>
          <p:spPr>
            <a:xfrm>
              <a:off x="3988296" y="1642355"/>
              <a:ext cx="108000" cy="10800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323" name="矩形 322"/>
            <p:cNvSpPr/>
            <p:nvPr/>
          </p:nvSpPr>
          <p:spPr>
            <a:xfrm>
              <a:off x="3340224" y="1807355"/>
              <a:ext cx="108000" cy="10800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324" name="矩形 323"/>
            <p:cNvSpPr/>
            <p:nvPr/>
          </p:nvSpPr>
          <p:spPr>
            <a:xfrm>
              <a:off x="3556248" y="1807355"/>
              <a:ext cx="108000" cy="10800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325" name="矩形 324"/>
            <p:cNvSpPr/>
            <p:nvPr/>
          </p:nvSpPr>
          <p:spPr>
            <a:xfrm>
              <a:off x="3772272" y="1807355"/>
              <a:ext cx="108000" cy="10800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326" name="矩形 325"/>
            <p:cNvSpPr/>
            <p:nvPr/>
          </p:nvSpPr>
          <p:spPr>
            <a:xfrm>
              <a:off x="3988296" y="1807355"/>
              <a:ext cx="108000" cy="10800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endParaRPr>
            </a:p>
          </p:txBody>
        </p:sp>
        <p:cxnSp>
          <p:nvCxnSpPr>
            <p:cNvPr id="327" name="直接箭头连接符 326"/>
            <p:cNvCxnSpPr/>
            <p:nvPr/>
          </p:nvCxnSpPr>
          <p:spPr>
            <a:xfrm>
              <a:off x="3062861" y="2192781"/>
              <a:ext cx="216000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328" name="直接箭头连接符 327"/>
            <p:cNvCxnSpPr/>
            <p:nvPr/>
          </p:nvCxnSpPr>
          <p:spPr>
            <a:xfrm>
              <a:off x="3062861" y="1706406"/>
              <a:ext cx="216000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329" name="直接箭头连接符 328"/>
            <p:cNvCxnSpPr/>
            <p:nvPr/>
          </p:nvCxnSpPr>
          <p:spPr>
            <a:xfrm>
              <a:off x="3062861" y="1858391"/>
              <a:ext cx="216000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330" name="直接箭头连接符 329"/>
            <p:cNvCxnSpPr/>
            <p:nvPr/>
          </p:nvCxnSpPr>
          <p:spPr>
            <a:xfrm>
              <a:off x="3062861" y="2355766"/>
              <a:ext cx="216000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331" name="矩形 330"/>
            <p:cNvSpPr/>
            <p:nvPr/>
          </p:nvSpPr>
          <p:spPr>
            <a:xfrm>
              <a:off x="3340077" y="2288937"/>
              <a:ext cx="108000" cy="10800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332" name="矩形 331"/>
            <p:cNvSpPr/>
            <p:nvPr/>
          </p:nvSpPr>
          <p:spPr>
            <a:xfrm>
              <a:off x="3556101" y="2288937"/>
              <a:ext cx="108000" cy="10800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333" name="矩形 332"/>
            <p:cNvSpPr/>
            <p:nvPr/>
          </p:nvSpPr>
          <p:spPr>
            <a:xfrm>
              <a:off x="3772125" y="2288937"/>
              <a:ext cx="108000" cy="10800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334" name="矩形 333"/>
            <p:cNvSpPr/>
            <p:nvPr/>
          </p:nvSpPr>
          <p:spPr>
            <a:xfrm>
              <a:off x="3988149" y="2288937"/>
              <a:ext cx="108000" cy="10800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335" name="矩形 334"/>
            <p:cNvSpPr/>
            <p:nvPr/>
          </p:nvSpPr>
          <p:spPr>
            <a:xfrm>
              <a:off x="4789535" y="1661588"/>
              <a:ext cx="164017" cy="17753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336" name="矩形 335"/>
            <p:cNvSpPr/>
            <p:nvPr/>
          </p:nvSpPr>
          <p:spPr>
            <a:xfrm>
              <a:off x="5109298" y="1661588"/>
              <a:ext cx="164017" cy="17753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337" name="矩形 336"/>
            <p:cNvSpPr/>
            <p:nvPr/>
          </p:nvSpPr>
          <p:spPr>
            <a:xfrm>
              <a:off x="5429061" y="1661588"/>
              <a:ext cx="164017" cy="17753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338" name="矩形 337"/>
            <p:cNvSpPr/>
            <p:nvPr/>
          </p:nvSpPr>
          <p:spPr>
            <a:xfrm>
              <a:off x="5748824" y="1661588"/>
              <a:ext cx="164017" cy="17753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339" name="矩形 338"/>
            <p:cNvSpPr/>
            <p:nvPr/>
          </p:nvSpPr>
          <p:spPr>
            <a:xfrm>
              <a:off x="4951334" y="2117200"/>
              <a:ext cx="164017" cy="17753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340" name="矩形 339"/>
            <p:cNvSpPr/>
            <p:nvPr/>
          </p:nvSpPr>
          <p:spPr>
            <a:xfrm>
              <a:off x="5265848" y="2117200"/>
              <a:ext cx="164017" cy="17753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341" name="矩形 340"/>
            <p:cNvSpPr/>
            <p:nvPr/>
          </p:nvSpPr>
          <p:spPr>
            <a:xfrm>
              <a:off x="5580362" y="2117200"/>
              <a:ext cx="164017" cy="17753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342" name="矩形 341"/>
            <p:cNvSpPr/>
            <p:nvPr/>
          </p:nvSpPr>
          <p:spPr>
            <a:xfrm>
              <a:off x="6068586" y="1661588"/>
              <a:ext cx="164017" cy="17753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343" name="矩形 342"/>
            <p:cNvSpPr/>
            <p:nvPr/>
          </p:nvSpPr>
          <p:spPr>
            <a:xfrm>
              <a:off x="5894875" y="2117200"/>
              <a:ext cx="164017" cy="17753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endParaRPr>
            </a:p>
          </p:txBody>
        </p:sp>
        <p:cxnSp>
          <p:nvCxnSpPr>
            <p:cNvPr id="344" name="直接箭头连接符 343"/>
            <p:cNvCxnSpPr>
              <a:stCxn id="339" idx="0"/>
              <a:endCxn id="335" idx="2"/>
            </p:cNvCxnSpPr>
            <p:nvPr/>
          </p:nvCxnSpPr>
          <p:spPr>
            <a:xfrm flipH="1" flipV="1">
              <a:off x="4871544" y="1839121"/>
              <a:ext cx="161799" cy="278079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345" name="直接箭头连接符 344"/>
            <p:cNvCxnSpPr>
              <a:stCxn id="340" idx="0"/>
              <a:endCxn id="337" idx="2"/>
            </p:cNvCxnSpPr>
            <p:nvPr/>
          </p:nvCxnSpPr>
          <p:spPr>
            <a:xfrm flipV="1">
              <a:off x="5347857" y="1839121"/>
              <a:ext cx="163213" cy="278079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346" name="直接箭头连接符 345"/>
            <p:cNvCxnSpPr>
              <a:stCxn id="339" idx="0"/>
              <a:endCxn id="336" idx="2"/>
            </p:cNvCxnSpPr>
            <p:nvPr/>
          </p:nvCxnSpPr>
          <p:spPr>
            <a:xfrm flipV="1">
              <a:off x="5033343" y="1839121"/>
              <a:ext cx="157964" cy="278079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347" name="直接箭头连接符 346"/>
            <p:cNvCxnSpPr>
              <a:stCxn id="341" idx="0"/>
              <a:endCxn id="337" idx="2"/>
            </p:cNvCxnSpPr>
            <p:nvPr/>
          </p:nvCxnSpPr>
          <p:spPr>
            <a:xfrm flipH="1" flipV="1">
              <a:off x="5511070" y="1839121"/>
              <a:ext cx="151301" cy="278079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348" name="直接箭头连接符 347"/>
            <p:cNvCxnSpPr>
              <a:stCxn id="340" idx="0"/>
              <a:endCxn id="342" idx="2"/>
            </p:cNvCxnSpPr>
            <p:nvPr/>
          </p:nvCxnSpPr>
          <p:spPr>
            <a:xfrm flipV="1">
              <a:off x="5347857" y="1839121"/>
              <a:ext cx="802738" cy="278079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349" name="直接箭头连接符 348"/>
            <p:cNvCxnSpPr>
              <a:stCxn id="343" idx="0"/>
              <a:endCxn id="338" idx="2"/>
            </p:cNvCxnSpPr>
            <p:nvPr/>
          </p:nvCxnSpPr>
          <p:spPr>
            <a:xfrm flipH="1" flipV="1">
              <a:off x="5830833" y="1839121"/>
              <a:ext cx="146051" cy="278079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sp>
          <p:nvSpPr>
            <p:cNvPr id="350" name="椭圆 349"/>
            <p:cNvSpPr/>
            <p:nvPr/>
          </p:nvSpPr>
          <p:spPr bwMode="auto">
            <a:xfrm>
              <a:off x="7009767" y="1657244"/>
              <a:ext cx="221903" cy="215050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</a:endParaRPr>
            </a:p>
          </p:txBody>
        </p:sp>
        <p:sp>
          <p:nvSpPr>
            <p:cNvPr id="351" name="椭圆 350"/>
            <p:cNvSpPr/>
            <p:nvPr/>
          </p:nvSpPr>
          <p:spPr bwMode="auto">
            <a:xfrm>
              <a:off x="6949286" y="2093164"/>
              <a:ext cx="221903" cy="215050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</a:endParaRPr>
            </a:p>
          </p:txBody>
        </p:sp>
        <p:sp>
          <p:nvSpPr>
            <p:cNvPr id="352" name="椭圆 351"/>
            <p:cNvSpPr/>
            <p:nvPr/>
          </p:nvSpPr>
          <p:spPr bwMode="auto">
            <a:xfrm>
              <a:off x="7283205" y="1912373"/>
              <a:ext cx="221903" cy="215050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</a:endParaRPr>
            </a:p>
          </p:txBody>
        </p:sp>
        <p:sp>
          <p:nvSpPr>
            <p:cNvPr id="353" name="椭圆 352"/>
            <p:cNvSpPr/>
            <p:nvPr/>
          </p:nvSpPr>
          <p:spPr bwMode="auto">
            <a:xfrm>
              <a:off x="7564191" y="1606808"/>
              <a:ext cx="221903" cy="215050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</a:endParaRPr>
            </a:p>
          </p:txBody>
        </p:sp>
        <p:sp>
          <p:nvSpPr>
            <p:cNvPr id="354" name="椭圆 353"/>
            <p:cNvSpPr/>
            <p:nvPr/>
          </p:nvSpPr>
          <p:spPr bwMode="auto">
            <a:xfrm>
              <a:off x="7675142" y="1902150"/>
              <a:ext cx="221903" cy="215050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</a:endParaRPr>
            </a:p>
          </p:txBody>
        </p:sp>
        <p:sp>
          <p:nvSpPr>
            <p:cNvPr id="355" name="椭圆 354"/>
            <p:cNvSpPr/>
            <p:nvPr/>
          </p:nvSpPr>
          <p:spPr bwMode="auto">
            <a:xfrm>
              <a:off x="7494592" y="2187208"/>
              <a:ext cx="221903" cy="215050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</a:endParaRPr>
            </a:p>
          </p:txBody>
        </p:sp>
        <p:sp>
          <p:nvSpPr>
            <p:cNvPr id="356" name="椭圆 355"/>
            <p:cNvSpPr/>
            <p:nvPr/>
          </p:nvSpPr>
          <p:spPr bwMode="auto">
            <a:xfrm>
              <a:off x="8093019" y="1787979"/>
              <a:ext cx="221903" cy="215050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</a:endParaRPr>
            </a:p>
          </p:txBody>
        </p:sp>
        <p:sp>
          <p:nvSpPr>
            <p:cNvPr id="357" name="椭圆 356"/>
            <p:cNvSpPr/>
            <p:nvPr/>
          </p:nvSpPr>
          <p:spPr bwMode="auto">
            <a:xfrm>
              <a:off x="8030242" y="2100251"/>
              <a:ext cx="221903" cy="215050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</a:endParaRPr>
            </a:p>
          </p:txBody>
        </p:sp>
        <p:cxnSp>
          <p:nvCxnSpPr>
            <p:cNvPr id="358" name="直接连接符 357"/>
            <p:cNvCxnSpPr>
              <a:stCxn id="350" idx="4"/>
              <a:endCxn id="351" idx="0"/>
            </p:cNvCxnSpPr>
            <p:nvPr/>
          </p:nvCxnSpPr>
          <p:spPr>
            <a:xfrm flipH="1">
              <a:off x="7060238" y="1872294"/>
              <a:ext cx="60481" cy="22087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</p:cxnSp>
        <p:cxnSp>
          <p:nvCxnSpPr>
            <p:cNvPr id="359" name="直接连接符 358"/>
            <p:cNvCxnSpPr>
              <a:stCxn id="352" idx="3"/>
              <a:endCxn id="351" idx="6"/>
            </p:cNvCxnSpPr>
            <p:nvPr/>
          </p:nvCxnSpPr>
          <p:spPr>
            <a:xfrm flipH="1">
              <a:off x="7171189" y="2095930"/>
              <a:ext cx="144513" cy="104759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</p:cxnSp>
        <p:cxnSp>
          <p:nvCxnSpPr>
            <p:cNvPr id="360" name="直接连接符 359"/>
            <p:cNvCxnSpPr>
              <a:stCxn id="353" idx="3"/>
              <a:endCxn id="352" idx="7"/>
            </p:cNvCxnSpPr>
            <p:nvPr/>
          </p:nvCxnSpPr>
          <p:spPr>
            <a:xfrm flipH="1">
              <a:off x="7472611" y="1790365"/>
              <a:ext cx="124077" cy="153501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</p:cxnSp>
        <p:cxnSp>
          <p:nvCxnSpPr>
            <p:cNvPr id="361" name="直接连接符 360"/>
            <p:cNvCxnSpPr>
              <a:stCxn id="350" idx="5"/>
              <a:endCxn id="352" idx="1"/>
            </p:cNvCxnSpPr>
            <p:nvPr/>
          </p:nvCxnSpPr>
          <p:spPr>
            <a:xfrm>
              <a:off x="7199173" y="1840801"/>
              <a:ext cx="116529" cy="103065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</p:cxnSp>
        <p:cxnSp>
          <p:nvCxnSpPr>
            <p:cNvPr id="362" name="直接连接符 361"/>
            <p:cNvCxnSpPr>
              <a:stCxn id="352" idx="5"/>
              <a:endCxn id="355" idx="1"/>
            </p:cNvCxnSpPr>
            <p:nvPr/>
          </p:nvCxnSpPr>
          <p:spPr>
            <a:xfrm>
              <a:off x="7472611" y="2095930"/>
              <a:ext cx="54478" cy="122771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</p:cxnSp>
        <p:cxnSp>
          <p:nvCxnSpPr>
            <p:cNvPr id="363" name="直接连接符 362"/>
            <p:cNvCxnSpPr>
              <a:stCxn id="352" idx="6"/>
              <a:endCxn id="354" idx="2"/>
            </p:cNvCxnSpPr>
            <p:nvPr/>
          </p:nvCxnSpPr>
          <p:spPr>
            <a:xfrm flipV="1">
              <a:off x="7505108" y="2009675"/>
              <a:ext cx="170034" cy="10223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</p:cxnSp>
        <p:cxnSp>
          <p:nvCxnSpPr>
            <p:cNvPr id="364" name="直接连接符 363"/>
            <p:cNvCxnSpPr>
              <a:stCxn id="354" idx="6"/>
              <a:endCxn id="356" idx="2"/>
            </p:cNvCxnSpPr>
            <p:nvPr/>
          </p:nvCxnSpPr>
          <p:spPr>
            <a:xfrm flipV="1">
              <a:off x="7897045" y="1895504"/>
              <a:ext cx="195974" cy="114171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</p:cxnSp>
        <p:cxnSp>
          <p:nvCxnSpPr>
            <p:cNvPr id="365" name="直接连接符 364"/>
            <p:cNvCxnSpPr>
              <a:stCxn id="354" idx="5"/>
              <a:endCxn id="357" idx="2"/>
            </p:cNvCxnSpPr>
            <p:nvPr/>
          </p:nvCxnSpPr>
          <p:spPr>
            <a:xfrm>
              <a:off x="7864548" y="2085707"/>
              <a:ext cx="165694" cy="122069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</p:cxnSp>
        <p:cxnSp>
          <p:nvCxnSpPr>
            <p:cNvPr id="366" name="直接连接符 365"/>
            <p:cNvCxnSpPr>
              <a:stCxn id="354" idx="4"/>
              <a:endCxn id="355" idx="7"/>
            </p:cNvCxnSpPr>
            <p:nvPr/>
          </p:nvCxnSpPr>
          <p:spPr>
            <a:xfrm flipH="1">
              <a:off x="7683998" y="2117200"/>
              <a:ext cx="102096" cy="101501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</p:cxnSp>
        <p:cxnSp>
          <p:nvCxnSpPr>
            <p:cNvPr id="367" name="直接连接符 366"/>
            <p:cNvCxnSpPr>
              <a:stCxn id="353" idx="5"/>
            </p:cNvCxnSpPr>
            <p:nvPr/>
          </p:nvCxnSpPr>
          <p:spPr>
            <a:xfrm>
              <a:off x="7753597" y="1790365"/>
              <a:ext cx="9788" cy="105139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</p:cxnSp>
      </p:grpSp>
      <p:sp>
        <p:nvSpPr>
          <p:cNvPr id="376" name="矩形 375"/>
          <p:cNvSpPr/>
          <p:nvPr/>
        </p:nvSpPr>
        <p:spPr>
          <a:xfrm>
            <a:off x="4198035" y="507314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prstClr val="white"/>
                </a:solidFill>
                <a:latin typeface="Franklin Gothic Book"/>
                <a:ea typeface="黑体" panose="02010609060101010101" pitchFamily="49" charset="-122"/>
              </a:rPr>
              <a:t>①</a:t>
            </a:r>
            <a:endParaRPr lang="zh-CN" altLang="en-US" b="1" dirty="0">
              <a:solidFill>
                <a:prstClr val="white"/>
              </a:solidFill>
              <a:latin typeface="Franklin Gothic Book"/>
              <a:ea typeface="黑体" panose="02010609060101010101" pitchFamily="49" charset="-122"/>
            </a:endParaRPr>
          </a:p>
        </p:txBody>
      </p:sp>
      <p:sp>
        <p:nvSpPr>
          <p:cNvPr id="377" name="矩形 376"/>
          <p:cNvSpPr/>
          <p:nvPr/>
        </p:nvSpPr>
        <p:spPr>
          <a:xfrm>
            <a:off x="2439203" y="224347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prstClr val="white"/>
                </a:solidFill>
                <a:latin typeface="Franklin Gothic Book"/>
                <a:ea typeface="黑体" panose="02010609060101010101" pitchFamily="49" charset="-122"/>
              </a:rPr>
              <a:t>②</a:t>
            </a:r>
            <a:endParaRPr lang="zh-CN" altLang="en-US" b="1" dirty="0">
              <a:solidFill>
                <a:prstClr val="white"/>
              </a:solidFill>
              <a:latin typeface="Franklin Gothic Book"/>
              <a:ea typeface="黑体" panose="02010609060101010101" pitchFamily="49" charset="-122"/>
            </a:endParaRPr>
          </a:p>
        </p:txBody>
      </p:sp>
      <p:sp>
        <p:nvSpPr>
          <p:cNvPr id="378" name="矩形 377"/>
          <p:cNvSpPr/>
          <p:nvPr/>
        </p:nvSpPr>
        <p:spPr>
          <a:xfrm>
            <a:off x="4415458" y="223360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prstClr val="white"/>
                </a:solidFill>
                <a:latin typeface="Franklin Gothic Book"/>
                <a:ea typeface="黑体" panose="02010609060101010101" pitchFamily="49" charset="-122"/>
              </a:rPr>
              <a:t>③</a:t>
            </a:r>
            <a:endParaRPr lang="zh-CN" altLang="en-US" b="1" dirty="0">
              <a:solidFill>
                <a:prstClr val="white"/>
              </a:solidFill>
              <a:latin typeface="Franklin Gothic Book"/>
              <a:ea typeface="黑体" panose="02010609060101010101" pitchFamily="49" charset="-122"/>
            </a:endParaRPr>
          </a:p>
        </p:txBody>
      </p:sp>
      <p:sp>
        <p:nvSpPr>
          <p:cNvPr id="379" name="矩形 378"/>
          <p:cNvSpPr/>
          <p:nvPr/>
        </p:nvSpPr>
        <p:spPr>
          <a:xfrm>
            <a:off x="6561473" y="224343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prstClr val="white"/>
                </a:solidFill>
                <a:latin typeface="Franklin Gothic Book"/>
                <a:ea typeface="黑体" panose="02010609060101010101" pitchFamily="49" charset="-122"/>
              </a:rPr>
              <a:t>④</a:t>
            </a:r>
            <a:endParaRPr lang="zh-CN" altLang="en-US" b="1" dirty="0">
              <a:solidFill>
                <a:prstClr val="white"/>
              </a:solidFill>
              <a:latin typeface="Franklin Gothic Book"/>
              <a:ea typeface="黑体" panose="02010609060101010101" pitchFamily="49" charset="-122"/>
            </a:endParaRPr>
          </a:p>
        </p:txBody>
      </p:sp>
      <p:sp>
        <p:nvSpPr>
          <p:cNvPr id="380" name="圆角矩形 379"/>
          <p:cNvSpPr/>
          <p:nvPr/>
        </p:nvSpPr>
        <p:spPr bwMode="auto">
          <a:xfrm>
            <a:off x="2458406" y="914400"/>
            <a:ext cx="6195436" cy="1290709"/>
          </a:xfrm>
          <a:prstGeom prst="roundRect">
            <a:avLst>
              <a:gd name="adj" fmla="val 2962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82" name="圆角矩形 381"/>
          <p:cNvSpPr/>
          <p:nvPr/>
        </p:nvSpPr>
        <p:spPr bwMode="auto">
          <a:xfrm>
            <a:off x="2514600" y="1384022"/>
            <a:ext cx="1418133" cy="321099"/>
          </a:xfrm>
          <a:prstGeom prst="roundRect">
            <a:avLst>
              <a:gd name="adj" fmla="val 2962"/>
            </a:avLst>
          </a:prstGeom>
          <a:solidFill>
            <a:sysClr val="window" lastClr="FFFFFF">
              <a:lumMod val="65000"/>
            </a:sysClr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dirty="0">
                <a:solidFill>
                  <a:prstClr val="white"/>
                </a:solidFill>
                <a:latin typeface="Franklin Gothic Book"/>
                <a:ea typeface="黑体" panose="02010609060101010101" pitchFamily="49" charset="-122"/>
              </a:rPr>
              <a:t>s</a:t>
            </a:r>
            <a:r>
              <a:rPr lang="en-US" altLang="zh-CN" kern="0" dirty="0" smtClean="0">
                <a:solidFill>
                  <a:prstClr val="white"/>
                </a:solidFill>
                <a:latin typeface="Franklin Gothic Book"/>
                <a:ea typeface="黑体" panose="02010609060101010101" pitchFamily="49" charset="-122"/>
              </a:rPr>
              <a:t>earch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85" name="圆角矩形 384"/>
          <p:cNvSpPr/>
          <p:nvPr/>
        </p:nvSpPr>
        <p:spPr bwMode="auto">
          <a:xfrm>
            <a:off x="4058602" y="1384022"/>
            <a:ext cx="1418133" cy="321099"/>
          </a:xfrm>
          <a:prstGeom prst="roundRect">
            <a:avLst>
              <a:gd name="adj" fmla="val 2962"/>
            </a:avLst>
          </a:prstGeom>
          <a:solidFill>
            <a:sysClr val="window" lastClr="FFFFFF">
              <a:lumMod val="65000"/>
            </a:sysClr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dirty="0" smtClean="0">
                <a:solidFill>
                  <a:prstClr val="white"/>
                </a:solidFill>
                <a:latin typeface="Franklin Gothic Book"/>
                <a:ea typeface="黑体" panose="02010609060101010101" pitchFamily="49" charset="-122"/>
              </a:rPr>
              <a:t>explore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86" name="圆角矩形 385"/>
          <p:cNvSpPr/>
          <p:nvPr/>
        </p:nvSpPr>
        <p:spPr bwMode="auto">
          <a:xfrm>
            <a:off x="5602604" y="1384022"/>
            <a:ext cx="1418133" cy="321099"/>
          </a:xfrm>
          <a:prstGeom prst="roundRect">
            <a:avLst>
              <a:gd name="adj" fmla="val 2962"/>
            </a:avLst>
          </a:prstGeom>
          <a:solidFill>
            <a:sysClr val="window" lastClr="FFFFFF">
              <a:lumMod val="65000"/>
            </a:sysClr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dirty="0" smtClean="0">
                <a:solidFill>
                  <a:prstClr val="white"/>
                </a:solidFill>
                <a:latin typeface="Franklin Gothic Book"/>
                <a:ea typeface="黑体" panose="02010609060101010101" pitchFamily="49" charset="-122"/>
              </a:rPr>
              <a:t>recommend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87" name="圆角矩形 386"/>
          <p:cNvSpPr/>
          <p:nvPr/>
        </p:nvSpPr>
        <p:spPr bwMode="auto">
          <a:xfrm>
            <a:off x="7146607" y="1384022"/>
            <a:ext cx="1418133" cy="321099"/>
          </a:xfrm>
          <a:prstGeom prst="roundRect">
            <a:avLst>
              <a:gd name="adj" fmla="val 2962"/>
            </a:avLst>
          </a:prstGeom>
          <a:solidFill>
            <a:sysClr val="window" lastClr="FFFFFF">
              <a:lumMod val="65000"/>
            </a:sysClr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dirty="0" smtClean="0">
                <a:solidFill>
                  <a:prstClr val="white"/>
                </a:solidFill>
                <a:latin typeface="Franklin Gothic Book"/>
                <a:ea typeface="黑体" panose="02010609060101010101" pitchFamily="49" charset="-122"/>
              </a:rPr>
              <a:t>analyze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88" name="圆角矩形 387"/>
          <p:cNvSpPr/>
          <p:nvPr/>
        </p:nvSpPr>
        <p:spPr bwMode="auto">
          <a:xfrm>
            <a:off x="2514600" y="1765671"/>
            <a:ext cx="6050140" cy="321099"/>
          </a:xfrm>
          <a:prstGeom prst="roundRect">
            <a:avLst>
              <a:gd name="adj" fmla="val 2962"/>
            </a:avLst>
          </a:prstGeom>
          <a:solidFill>
            <a:sysClr val="window" lastClr="FFFFFF">
              <a:lumMod val="65000"/>
            </a:sysClr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dirty="0">
                <a:solidFill>
                  <a:prstClr val="white"/>
                </a:solidFill>
                <a:latin typeface="Franklin Gothic Book"/>
                <a:ea typeface="黑体" panose="02010609060101010101" pitchFamily="49" charset="-122"/>
              </a:rPr>
              <a:t>s</a:t>
            </a:r>
            <a:r>
              <a:rPr lang="en-US" altLang="zh-CN" kern="0" dirty="0" smtClean="0">
                <a:solidFill>
                  <a:prstClr val="white"/>
                </a:solidFill>
                <a:latin typeface="Franklin Gothic Book"/>
                <a:ea typeface="黑体" panose="02010609060101010101" pitchFamily="49" charset="-122"/>
              </a:rPr>
              <a:t>ocial collaboration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89" name="文本框 388"/>
          <p:cNvSpPr txBox="1"/>
          <p:nvPr/>
        </p:nvSpPr>
        <p:spPr>
          <a:xfrm>
            <a:off x="4326699" y="976335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dirty="0" smtClean="0">
                <a:solidFill>
                  <a:prstClr val="white"/>
                </a:solidFill>
                <a:latin typeface="Franklin Gothic Book"/>
                <a:ea typeface="黑体" panose="02010609060101010101" pitchFamily="49" charset="-122"/>
              </a:rPr>
              <a:t>Academic Social Platform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705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Arrow Connector 54"/>
          <p:cNvCxnSpPr/>
          <p:nvPr/>
        </p:nvCxnSpPr>
        <p:spPr>
          <a:xfrm flipH="1" flipV="1">
            <a:off x="5076593" y="3144618"/>
            <a:ext cx="590407" cy="402254"/>
          </a:xfrm>
          <a:prstGeom prst="straightConnector1">
            <a:avLst/>
          </a:prstGeom>
          <a:ln w="50800">
            <a:solidFill>
              <a:srgbClr val="3333FF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2436555" y="3144618"/>
            <a:ext cx="670173" cy="437624"/>
          </a:xfrm>
          <a:prstGeom prst="straightConnector1">
            <a:avLst/>
          </a:prstGeom>
          <a:ln w="50800">
            <a:solidFill>
              <a:srgbClr val="3333FF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 flipV="1">
            <a:off x="1706628" y="2463045"/>
            <a:ext cx="1016861" cy="404983"/>
          </a:xfrm>
          <a:prstGeom prst="straightConnector1">
            <a:avLst/>
          </a:prstGeom>
          <a:ln w="50800">
            <a:solidFill>
              <a:srgbClr val="3333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 flipV="1">
            <a:off x="3412720" y="2463045"/>
            <a:ext cx="397280" cy="352764"/>
          </a:xfrm>
          <a:prstGeom prst="straightConnector1">
            <a:avLst/>
          </a:prstGeom>
          <a:ln w="50800">
            <a:solidFill>
              <a:srgbClr val="3333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4419580" y="2435880"/>
            <a:ext cx="990620" cy="403505"/>
          </a:xfrm>
          <a:prstGeom prst="straightConnector1">
            <a:avLst/>
          </a:prstGeom>
          <a:ln w="50800">
            <a:solidFill>
              <a:srgbClr val="3333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5371796" y="2439471"/>
            <a:ext cx="1714804" cy="376339"/>
          </a:xfrm>
          <a:prstGeom prst="straightConnector1">
            <a:avLst/>
          </a:prstGeom>
          <a:ln w="50800">
            <a:solidFill>
              <a:srgbClr val="3333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02"/>
          <p:cNvSpPr/>
          <p:nvPr/>
        </p:nvSpPr>
        <p:spPr>
          <a:xfrm>
            <a:off x="3196394" y="3144618"/>
            <a:ext cx="1800618" cy="1486066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2209800" y="2709135"/>
            <a:ext cx="3864068" cy="567465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948616" y="4614864"/>
            <a:ext cx="4833183" cy="871536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How to Support Research Tasks?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7315" y="1584617"/>
            <a:ext cx="1791987" cy="8548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4729" y="1574106"/>
            <a:ext cx="148720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Research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Question 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Formulation</a:t>
            </a: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418689" y="1762677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28289" y="1584617"/>
            <a:ext cx="1238911" cy="8548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91302" y="1601271"/>
            <a:ext cx="114704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Research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Plan  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Design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4306587" y="1753671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972676" y="1525071"/>
            <a:ext cx="1467511" cy="8548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918157" y="1541725"/>
            <a:ext cx="15220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Research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Result  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Generation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6477000" y="1677471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086600" y="1484843"/>
            <a:ext cx="1676400" cy="8548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010400" y="1501497"/>
            <a:ext cx="1828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Research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Result  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Dissemination</a:t>
            </a:r>
          </a:p>
        </p:txBody>
      </p:sp>
      <p:sp>
        <p:nvSpPr>
          <p:cNvPr id="19" name="Freeform 18"/>
          <p:cNvSpPr/>
          <p:nvPr/>
        </p:nvSpPr>
        <p:spPr>
          <a:xfrm rot="21334691" flipV="1">
            <a:off x="1527911" y="906046"/>
            <a:ext cx="1784158" cy="627383"/>
          </a:xfrm>
          <a:custGeom>
            <a:avLst/>
            <a:gdLst>
              <a:gd name="connsiteX0" fmla="*/ 1671145 w 1671145"/>
              <a:gd name="connsiteY0" fmla="*/ 0 h 526563"/>
              <a:gd name="connsiteX1" fmla="*/ 1340069 w 1671145"/>
              <a:gd name="connsiteY1" fmla="*/ 425669 h 526563"/>
              <a:gd name="connsiteX2" fmla="*/ 425669 w 1671145"/>
              <a:gd name="connsiteY2" fmla="*/ 504497 h 526563"/>
              <a:gd name="connsiteX3" fmla="*/ 0 w 1671145"/>
              <a:gd name="connsiteY3" fmla="*/ 110359 h 526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1145" h="526563">
                <a:moveTo>
                  <a:pt x="1671145" y="0"/>
                </a:moveTo>
                <a:cubicBezTo>
                  <a:pt x="1609396" y="170793"/>
                  <a:pt x="1547648" y="341586"/>
                  <a:pt x="1340069" y="425669"/>
                </a:cubicBezTo>
                <a:cubicBezTo>
                  <a:pt x="1132490" y="509752"/>
                  <a:pt x="649014" y="557049"/>
                  <a:pt x="425669" y="504497"/>
                </a:cubicBezTo>
                <a:cubicBezTo>
                  <a:pt x="202324" y="451945"/>
                  <a:pt x="101162" y="281152"/>
                  <a:pt x="0" y="110359"/>
                </a:cubicBezTo>
              </a:path>
            </a:pathLst>
          </a:custGeom>
          <a:noFill/>
          <a:ln w="63500">
            <a:solidFill>
              <a:schemeClr val="accent6">
                <a:lumMod val="40000"/>
                <a:lumOff val="60000"/>
              </a:schemeClr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rot="21334691" flipV="1">
            <a:off x="3719308" y="906045"/>
            <a:ext cx="1784158" cy="627383"/>
          </a:xfrm>
          <a:custGeom>
            <a:avLst/>
            <a:gdLst>
              <a:gd name="connsiteX0" fmla="*/ 1671145 w 1671145"/>
              <a:gd name="connsiteY0" fmla="*/ 0 h 526563"/>
              <a:gd name="connsiteX1" fmla="*/ 1340069 w 1671145"/>
              <a:gd name="connsiteY1" fmla="*/ 425669 h 526563"/>
              <a:gd name="connsiteX2" fmla="*/ 425669 w 1671145"/>
              <a:gd name="connsiteY2" fmla="*/ 504497 h 526563"/>
              <a:gd name="connsiteX3" fmla="*/ 0 w 1671145"/>
              <a:gd name="connsiteY3" fmla="*/ 110359 h 526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1145" h="526563">
                <a:moveTo>
                  <a:pt x="1671145" y="0"/>
                </a:moveTo>
                <a:cubicBezTo>
                  <a:pt x="1609396" y="170793"/>
                  <a:pt x="1547648" y="341586"/>
                  <a:pt x="1340069" y="425669"/>
                </a:cubicBezTo>
                <a:cubicBezTo>
                  <a:pt x="1132490" y="509752"/>
                  <a:pt x="649014" y="557049"/>
                  <a:pt x="425669" y="504497"/>
                </a:cubicBezTo>
                <a:cubicBezTo>
                  <a:pt x="202324" y="451945"/>
                  <a:pt x="101162" y="281152"/>
                  <a:pt x="0" y="110359"/>
                </a:cubicBezTo>
              </a:path>
            </a:pathLst>
          </a:custGeom>
          <a:noFill/>
          <a:ln w="63500">
            <a:solidFill>
              <a:schemeClr val="accent6">
                <a:lumMod val="40000"/>
                <a:lumOff val="60000"/>
              </a:schemeClr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agnetic Disk 8"/>
          <p:cNvSpPr/>
          <p:nvPr/>
        </p:nvSpPr>
        <p:spPr>
          <a:xfrm>
            <a:off x="1305884" y="5812720"/>
            <a:ext cx="6227393" cy="816680"/>
          </a:xfrm>
          <a:prstGeom prst="flowChartMagneticDisk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Literature</a:t>
            </a:r>
            <a:endParaRPr lang="en-US" sz="3600" dirty="0"/>
          </a:p>
        </p:txBody>
      </p:sp>
      <p:sp>
        <p:nvSpPr>
          <p:cNvPr id="22" name="Bent-Up Arrow 21"/>
          <p:cNvSpPr/>
          <p:nvPr/>
        </p:nvSpPr>
        <p:spPr>
          <a:xfrm rot="5400000" flipV="1">
            <a:off x="5980904" y="4075906"/>
            <a:ext cx="3861557" cy="635835"/>
          </a:xfrm>
          <a:prstGeom prst="bentUpArrow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72" y="3543792"/>
            <a:ext cx="655459" cy="66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114" y="3389605"/>
            <a:ext cx="885863" cy="84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Up Arrow 59"/>
          <p:cNvSpPr/>
          <p:nvPr/>
        </p:nvSpPr>
        <p:spPr>
          <a:xfrm>
            <a:off x="2019584" y="4230395"/>
            <a:ext cx="212347" cy="800578"/>
          </a:xfrm>
          <a:prstGeom prst="upArrow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Up Arrow 63"/>
          <p:cNvSpPr/>
          <p:nvPr/>
        </p:nvSpPr>
        <p:spPr>
          <a:xfrm>
            <a:off x="3647744" y="5498631"/>
            <a:ext cx="936166" cy="499845"/>
          </a:xfrm>
          <a:prstGeom prst="upArrow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514600" y="2815809"/>
            <a:ext cx="3293292" cy="3488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400" b="1" dirty="0" smtClean="0"/>
              <a:t>Research Task Support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314710" y="3429000"/>
            <a:ext cx="1485890" cy="8617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 smtClean="0"/>
              <a:t>Research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Social </a:t>
            </a: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Network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121445" y="5105400"/>
            <a:ext cx="4355556" cy="3488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400" b="1" dirty="0" smtClean="0"/>
              <a:t> Literature Access Support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743880" y="4678568"/>
            <a:ext cx="2756788" cy="3524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 smtClean="0"/>
              <a:t>Knowledge Assistant</a:t>
            </a:r>
          </a:p>
        </p:txBody>
      </p:sp>
      <p:sp>
        <p:nvSpPr>
          <p:cNvPr id="45" name="Up Arrow 44"/>
          <p:cNvSpPr/>
          <p:nvPr/>
        </p:nvSpPr>
        <p:spPr>
          <a:xfrm>
            <a:off x="5667000" y="4230394"/>
            <a:ext cx="265045" cy="701382"/>
          </a:xfrm>
          <a:prstGeom prst="upArrow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Left-Right Arrow 45"/>
          <p:cNvSpPr/>
          <p:nvPr/>
        </p:nvSpPr>
        <p:spPr>
          <a:xfrm>
            <a:off x="4583824" y="3734006"/>
            <a:ext cx="826376" cy="228394"/>
          </a:xfrm>
          <a:prstGeom prst="leftRightArrow">
            <a:avLst/>
          </a:prstGeom>
          <a:solidFill>
            <a:srgbClr val="FF0000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Up Arrow 4"/>
          <p:cNvSpPr/>
          <p:nvPr/>
        </p:nvSpPr>
        <p:spPr>
          <a:xfrm rot="2716218">
            <a:off x="5226482" y="4078406"/>
            <a:ext cx="367438" cy="655664"/>
          </a:xfrm>
          <a:prstGeom prst="upArrow">
            <a:avLst/>
          </a:prstGeom>
          <a:pattFill prst="zigZag">
            <a:fgClr>
              <a:schemeClr val="accent4">
                <a:lumMod val="50000"/>
              </a:schemeClr>
            </a:fgClr>
            <a:bgClr>
              <a:schemeClr val="accent6">
                <a:lumMod val="20000"/>
                <a:lumOff val="8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 rot="18887879">
            <a:off x="2641793" y="4016257"/>
            <a:ext cx="348563" cy="714308"/>
          </a:xfrm>
          <a:prstGeom prst="upArrow">
            <a:avLst/>
          </a:prstGeom>
          <a:pattFill prst="zigZag">
            <a:fgClr>
              <a:schemeClr val="accent4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/>
          <p:nvPr/>
        </p:nvCxnSpPr>
        <p:spPr>
          <a:xfrm flipV="1">
            <a:off x="2121445" y="2627641"/>
            <a:ext cx="3974555" cy="37895"/>
          </a:xfrm>
          <a:prstGeom prst="line">
            <a:avLst/>
          </a:prstGeom>
          <a:ln w="508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6096000" y="2665536"/>
            <a:ext cx="0" cy="611064"/>
          </a:xfrm>
          <a:prstGeom prst="line">
            <a:avLst/>
          </a:prstGeom>
          <a:ln w="508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1885362" y="4550600"/>
            <a:ext cx="1306948" cy="19582"/>
          </a:xfrm>
          <a:prstGeom prst="line">
            <a:avLst/>
          </a:prstGeom>
          <a:ln w="508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1880801" y="5515727"/>
            <a:ext cx="4900999" cy="26110"/>
          </a:xfrm>
          <a:prstGeom prst="line">
            <a:avLst/>
          </a:prstGeom>
          <a:ln w="508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3192310" y="3345745"/>
            <a:ext cx="0" cy="1217909"/>
          </a:xfrm>
          <a:prstGeom prst="line">
            <a:avLst/>
          </a:prstGeom>
          <a:ln w="508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4836057" y="4550600"/>
            <a:ext cx="1945743" cy="13054"/>
          </a:xfrm>
          <a:prstGeom prst="line">
            <a:avLst/>
          </a:prstGeom>
          <a:ln w="508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1880801" y="4557127"/>
            <a:ext cx="0" cy="1034193"/>
          </a:xfrm>
          <a:prstGeom prst="line">
            <a:avLst/>
          </a:prstGeom>
          <a:ln w="508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6781800" y="4581085"/>
            <a:ext cx="0" cy="960752"/>
          </a:xfrm>
          <a:prstGeom prst="line">
            <a:avLst/>
          </a:prstGeom>
          <a:ln w="508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4836057" y="3320199"/>
            <a:ext cx="0" cy="1217909"/>
          </a:xfrm>
          <a:prstGeom prst="line">
            <a:avLst/>
          </a:prstGeom>
          <a:ln w="508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4847194" y="3313697"/>
            <a:ext cx="1306948" cy="19582"/>
          </a:xfrm>
          <a:prstGeom prst="line">
            <a:avLst/>
          </a:prstGeom>
          <a:ln w="508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2134056" y="3341929"/>
            <a:ext cx="1062338" cy="19582"/>
          </a:xfrm>
          <a:prstGeom prst="line">
            <a:avLst/>
          </a:prstGeom>
          <a:ln w="508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2134056" y="2709135"/>
            <a:ext cx="0" cy="611064"/>
          </a:xfrm>
          <a:prstGeom prst="line">
            <a:avLst/>
          </a:prstGeom>
          <a:ln w="508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Left-Right Arrow 28"/>
          <p:cNvSpPr/>
          <p:nvPr/>
        </p:nvSpPr>
        <p:spPr>
          <a:xfrm>
            <a:off x="2514600" y="3764166"/>
            <a:ext cx="826376" cy="228394"/>
          </a:xfrm>
          <a:prstGeom prst="leftRightArrow">
            <a:avLst/>
          </a:prstGeom>
          <a:solidFill>
            <a:srgbClr val="FF0000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 descr="http://academic.research.microsoft.com/Images/homepage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041" y="5269351"/>
            <a:ext cx="3393095" cy="126993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  <p:pic>
        <p:nvPicPr>
          <p:cNvPr id="3076" name="Picture 4" descr="http://allenai.org/images/logo_header.png?cb=143579014395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3" y="4495800"/>
            <a:ext cx="4068774" cy="8024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pic>
        <p:nvPicPr>
          <p:cNvPr id="3078" name="Picture 6" descr="CiteSeer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421" y="4290773"/>
            <a:ext cx="1440153" cy="116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  <p:pic>
        <p:nvPicPr>
          <p:cNvPr id="3080" name="Picture 8" descr="AMin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703" y="3543792"/>
            <a:ext cx="2265847" cy="10573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103" y="3345745"/>
            <a:ext cx="22193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1713703" y="2518690"/>
            <a:ext cx="5925324" cy="914400"/>
            <a:chOff x="1713703" y="2518690"/>
            <a:chExt cx="5925324" cy="914400"/>
          </a:xfrm>
        </p:grpSpPr>
        <p:sp>
          <p:nvSpPr>
            <p:cNvPr id="7" name="Oval 6"/>
            <p:cNvSpPr/>
            <p:nvPr/>
          </p:nvSpPr>
          <p:spPr>
            <a:xfrm>
              <a:off x="1713703" y="2518690"/>
              <a:ext cx="4528385" cy="91440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6267246" y="2995109"/>
              <a:ext cx="635423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3" name="Picture 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3179" y="2651429"/>
              <a:ext cx="725848" cy="725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83" name="Picture 11" descr="Google Scholar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902" y="5515727"/>
            <a:ext cx="2330615" cy="92886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42152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6795</TotalTime>
  <Words>2391</Words>
  <Application>Microsoft Office PowerPoint</Application>
  <PresentationFormat>On-screen Show (4:3)</PresentationFormat>
  <Paragraphs>689</Paragraphs>
  <Slides>46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Office Theme</vt:lpstr>
      <vt:lpstr>Visio</vt:lpstr>
      <vt:lpstr>Accelerating Research Discovery:  Towards an Intelligent Workbench  for Researchers  </vt:lpstr>
      <vt:lpstr>Motivation</vt:lpstr>
      <vt:lpstr>Research Workflow</vt:lpstr>
      <vt:lpstr>An Intelligent Researcher’s Workbench</vt:lpstr>
      <vt:lpstr>Time to Integrate Multiple Systems!</vt:lpstr>
      <vt:lpstr>PowerPoint Presentation</vt:lpstr>
      <vt:lpstr>Social Scholar: A Vertical Social Platform</vt:lpstr>
      <vt:lpstr>Social Scholar Architecture</vt:lpstr>
      <vt:lpstr>How to Support Research Tasks?</vt:lpstr>
      <vt:lpstr>Potential Research Task Support</vt:lpstr>
      <vt:lpstr>Research Question Recommender</vt:lpstr>
      <vt:lpstr>Potential Research Task Support</vt:lpstr>
      <vt:lpstr>Novelty Checker</vt:lpstr>
      <vt:lpstr>Generating an Impact Summary [Mei &amp; Zhai 08]</vt:lpstr>
      <vt:lpstr>Original Abstract of “A Study of Smoothing Methods for Language Models Applied to Ad Hoc Information Retrieval” </vt:lpstr>
      <vt:lpstr>PowerPoint Presentation</vt:lpstr>
      <vt:lpstr>Potential Research Task Support</vt:lpstr>
      <vt:lpstr>Topic Explorer</vt:lpstr>
      <vt:lpstr>Information Seeking as Sightseeing</vt:lpstr>
      <vt:lpstr>Current Support for Browsing is Limited</vt:lpstr>
      <vt:lpstr>Sightseeing Analogy Continues…</vt:lpstr>
      <vt:lpstr>Topic Map for Touring Information Space</vt:lpstr>
      <vt:lpstr>     Collaborative Surfing [Wang et al. 08] http://ucair.cs.uiuc.edu/cgi-nin/xwang20/kwmap3/framesetkw.cgi</vt:lpstr>
      <vt:lpstr>Constructing Topic Evolution Map with Probabilistic Citation Analysis [Wang et al.  13]</vt:lpstr>
      <vt:lpstr>Sample Results: Major Topics in NLP Community</vt:lpstr>
      <vt:lpstr>NLP-Community Topic Evolution</vt:lpstr>
      <vt:lpstr>Detailed View of  Topic “Statistical Machine Translation” </vt:lpstr>
      <vt:lpstr>Potential Research Task Support</vt:lpstr>
      <vt:lpstr>Discussion Center</vt:lpstr>
      <vt:lpstr>Potential Research Task Support</vt:lpstr>
      <vt:lpstr>Collaborator Finder</vt:lpstr>
      <vt:lpstr>Potential Research Task Support</vt:lpstr>
      <vt:lpstr>Community Newsletter</vt:lpstr>
      <vt:lpstr>Potential Research Task Support</vt:lpstr>
      <vt:lpstr>Definition Finder</vt:lpstr>
      <vt:lpstr>Potential Research Task Support</vt:lpstr>
      <vt:lpstr>Survey Generator</vt:lpstr>
      <vt:lpstr>Potential Research Task Support</vt:lpstr>
      <vt:lpstr>Citation Generator</vt:lpstr>
      <vt:lpstr>Potential Research Task Support</vt:lpstr>
      <vt:lpstr>Auto Proofreading</vt:lpstr>
      <vt:lpstr>Potential Research Task Support</vt:lpstr>
      <vt:lpstr>Literature Radar</vt:lpstr>
      <vt:lpstr>Summary</vt:lpstr>
      <vt:lpstr>Thank You!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zhai</dc:creator>
  <cp:lastModifiedBy>zhai</cp:lastModifiedBy>
  <cp:revision>53</cp:revision>
  <dcterms:created xsi:type="dcterms:W3CDTF">2013-09-17T19:36:26Z</dcterms:created>
  <dcterms:modified xsi:type="dcterms:W3CDTF">2015-07-12T03:43:25Z</dcterms:modified>
</cp:coreProperties>
</file>