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36" r:id="rId2"/>
    <p:sldId id="257" r:id="rId3"/>
    <p:sldId id="263" r:id="rId4"/>
    <p:sldId id="267" r:id="rId5"/>
    <p:sldId id="266" r:id="rId6"/>
    <p:sldId id="268" r:id="rId7"/>
    <p:sldId id="260" r:id="rId8"/>
    <p:sldId id="261" r:id="rId9"/>
    <p:sldId id="411" r:id="rId10"/>
    <p:sldId id="356" r:id="rId11"/>
    <p:sldId id="416" r:id="rId12"/>
    <p:sldId id="451" r:id="rId13"/>
    <p:sldId id="417" r:id="rId14"/>
    <p:sldId id="438" r:id="rId15"/>
    <p:sldId id="441" r:id="rId16"/>
    <p:sldId id="442" r:id="rId17"/>
    <p:sldId id="443" r:id="rId18"/>
    <p:sldId id="444" r:id="rId19"/>
    <p:sldId id="445" r:id="rId20"/>
    <p:sldId id="446" r:id="rId21"/>
    <p:sldId id="357" r:id="rId22"/>
    <p:sldId id="418" r:id="rId23"/>
    <p:sldId id="427" r:id="rId24"/>
    <p:sldId id="428" r:id="rId25"/>
    <p:sldId id="429" r:id="rId26"/>
    <p:sldId id="420" r:id="rId27"/>
    <p:sldId id="421" r:id="rId28"/>
    <p:sldId id="422" r:id="rId29"/>
    <p:sldId id="424" r:id="rId30"/>
    <p:sldId id="425" r:id="rId31"/>
    <p:sldId id="414" r:id="rId32"/>
    <p:sldId id="335" r:id="rId33"/>
    <p:sldId id="431" r:id="rId34"/>
    <p:sldId id="433" r:id="rId35"/>
    <p:sldId id="342" r:id="rId36"/>
    <p:sldId id="343" r:id="rId37"/>
    <p:sldId id="344" r:id="rId38"/>
    <p:sldId id="454" r:id="rId39"/>
    <p:sldId id="455" r:id="rId40"/>
    <p:sldId id="459" r:id="rId41"/>
    <p:sldId id="460" r:id="rId42"/>
    <p:sldId id="461" r:id="rId43"/>
    <p:sldId id="462" r:id="rId44"/>
    <p:sldId id="463" r:id="rId45"/>
    <p:sldId id="410" r:id="rId46"/>
    <p:sldId id="435" r:id="rId47"/>
    <p:sldId id="434" r:id="rId48"/>
    <p:sldId id="437" r:id="rId49"/>
    <p:sldId id="464" r:id="rId50"/>
    <p:sldId id="4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82" autoAdjust="0"/>
    <p:restoredTop sz="94660"/>
  </p:normalViewPr>
  <p:slideViewPr>
    <p:cSldViewPr>
      <p:cViewPr varScale="1">
        <p:scale>
          <a:sx n="69" d="100"/>
          <a:sy n="69" d="100"/>
        </p:scale>
        <p:origin x="618" y="6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0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imhyun\Documents\IOTA\Data\911\dji.csv"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kim277\Dropbox\InCaToMi\3_IRWTS_SIGIR2013\IRWTS_data%20for%20Figure.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marker>
            <c:symbol val="none"/>
          </c:marker>
          <c:val>
            <c:numRef>
              <c:f>Sheet3!$A$1:$A$11</c:f>
              <c:numCache>
                <c:formatCode>#,##0.00</c:formatCode>
                <c:ptCount val="11"/>
                <c:pt idx="0">
                  <c:v>1000</c:v>
                </c:pt>
                <c:pt idx="1">
                  <c:v>2000</c:v>
                </c:pt>
                <c:pt idx="2">
                  <c:v>3000</c:v>
                </c:pt>
                <c:pt idx="3">
                  <c:v>4000</c:v>
                </c:pt>
                <c:pt idx="4">
                  <c:v>2000</c:v>
                </c:pt>
                <c:pt idx="5">
                  <c:v>3000</c:v>
                </c:pt>
                <c:pt idx="6">
                  <c:v>5000</c:v>
                </c:pt>
                <c:pt idx="7">
                  <c:v>3000</c:v>
                </c:pt>
                <c:pt idx="8">
                  <c:v>7000</c:v>
                </c:pt>
                <c:pt idx="9">
                  <c:v>8000</c:v>
                </c:pt>
                <c:pt idx="10">
                  <c:v>10000</c:v>
                </c:pt>
              </c:numCache>
            </c:numRef>
          </c:val>
          <c:smooth val="0"/>
          <c:extLst>
            <c:ext xmlns:c16="http://schemas.microsoft.com/office/drawing/2014/chart" uri="{C3380CC4-5D6E-409C-BE32-E72D297353CC}">
              <c16:uniqueId val="{00000000-69B5-44A9-BB67-03DBD1F0907A}"/>
            </c:ext>
          </c:extLst>
        </c:ser>
        <c:dLbls>
          <c:showLegendKey val="0"/>
          <c:showVal val="0"/>
          <c:showCatName val="0"/>
          <c:showSerName val="0"/>
          <c:showPercent val="0"/>
          <c:showBubbleSize val="0"/>
        </c:dLbls>
        <c:smooth val="0"/>
        <c:axId val="98403328"/>
        <c:axId val="79259904"/>
      </c:lineChart>
      <c:catAx>
        <c:axId val="98403328"/>
        <c:scaling>
          <c:orientation val="minMax"/>
        </c:scaling>
        <c:delete val="1"/>
        <c:axPos val="b"/>
        <c:majorTickMark val="none"/>
        <c:minorTickMark val="none"/>
        <c:tickLblPos val="none"/>
        <c:crossAx val="79259904"/>
        <c:crosses val="autoZero"/>
        <c:auto val="1"/>
        <c:lblAlgn val="ctr"/>
        <c:lblOffset val="100"/>
        <c:noMultiLvlLbl val="0"/>
      </c:catAx>
      <c:valAx>
        <c:axId val="79259904"/>
        <c:scaling>
          <c:orientation val="minMax"/>
        </c:scaling>
        <c:delete val="1"/>
        <c:axPos val="l"/>
        <c:numFmt formatCode="#,##0.00" sourceLinked="1"/>
        <c:majorTickMark val="out"/>
        <c:minorTickMark val="none"/>
        <c:tickLblPos val="none"/>
        <c:crossAx val="984033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Sheet1!$A$1:$A$10</c:f>
              <c:numCache>
                <c:formatCode>General</c:formatCode>
                <c:ptCount val="10"/>
                <c:pt idx="0">
                  <c:v>1</c:v>
                </c:pt>
                <c:pt idx="1">
                  <c:v>5</c:v>
                </c:pt>
                <c:pt idx="2">
                  <c:v>10</c:v>
                </c:pt>
                <c:pt idx="3">
                  <c:v>15</c:v>
                </c:pt>
                <c:pt idx="4">
                  <c:v>10</c:v>
                </c:pt>
                <c:pt idx="5">
                  <c:v>25</c:v>
                </c:pt>
                <c:pt idx="6">
                  <c:v>30</c:v>
                </c:pt>
                <c:pt idx="7">
                  <c:v>32</c:v>
                </c:pt>
                <c:pt idx="8">
                  <c:v>40</c:v>
                </c:pt>
                <c:pt idx="9">
                  <c:v>45</c:v>
                </c:pt>
              </c:numCache>
            </c:numRef>
          </c:val>
          <c:smooth val="0"/>
          <c:extLst>
            <c:ext xmlns:c16="http://schemas.microsoft.com/office/drawing/2014/chart" uri="{C3380CC4-5D6E-409C-BE32-E72D297353CC}">
              <c16:uniqueId val="{00000000-B592-4D92-8D0B-0CA113873578}"/>
            </c:ext>
          </c:extLst>
        </c:ser>
        <c:dLbls>
          <c:showLegendKey val="0"/>
          <c:showVal val="0"/>
          <c:showCatName val="0"/>
          <c:showSerName val="0"/>
          <c:showPercent val="0"/>
          <c:showBubbleSize val="0"/>
        </c:dLbls>
        <c:smooth val="0"/>
        <c:axId val="98404864"/>
        <c:axId val="81733312"/>
      </c:lineChart>
      <c:catAx>
        <c:axId val="98404864"/>
        <c:scaling>
          <c:orientation val="minMax"/>
        </c:scaling>
        <c:delete val="1"/>
        <c:axPos val="b"/>
        <c:majorTickMark val="out"/>
        <c:minorTickMark val="none"/>
        <c:tickLblPos val="nextTo"/>
        <c:crossAx val="81733312"/>
        <c:crosses val="autoZero"/>
        <c:auto val="1"/>
        <c:lblAlgn val="ctr"/>
        <c:lblOffset val="100"/>
        <c:noMultiLvlLbl val="0"/>
      </c:catAx>
      <c:valAx>
        <c:axId val="81733312"/>
        <c:scaling>
          <c:orientation val="minMax"/>
        </c:scaling>
        <c:delete val="1"/>
        <c:axPos val="l"/>
        <c:numFmt formatCode="General" sourceLinked="1"/>
        <c:majorTickMark val="out"/>
        <c:minorTickMark val="none"/>
        <c:tickLblPos val="nextTo"/>
        <c:crossAx val="984048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(4)'!$A$1:$A$10</c:f>
              <c:numCache>
                <c:formatCode>General</c:formatCode>
                <c:ptCount val="10"/>
                <c:pt idx="0">
                  <c:v>1</c:v>
                </c:pt>
                <c:pt idx="1">
                  <c:v>2</c:v>
                </c:pt>
                <c:pt idx="2">
                  <c:v>20</c:v>
                </c:pt>
                <c:pt idx="3">
                  <c:v>15</c:v>
                </c:pt>
                <c:pt idx="4">
                  <c:v>13</c:v>
                </c:pt>
                <c:pt idx="5">
                  <c:v>25</c:v>
                </c:pt>
                <c:pt idx="6">
                  <c:v>30</c:v>
                </c:pt>
                <c:pt idx="7">
                  <c:v>25</c:v>
                </c:pt>
                <c:pt idx="8">
                  <c:v>40</c:v>
                </c:pt>
                <c:pt idx="9">
                  <c:v>45</c:v>
                </c:pt>
              </c:numCache>
            </c:numRef>
          </c:val>
          <c:smooth val="0"/>
          <c:extLst>
            <c:ext xmlns:c16="http://schemas.microsoft.com/office/drawing/2014/chart" uri="{C3380CC4-5D6E-409C-BE32-E72D297353CC}">
              <c16:uniqueId val="{00000000-7E06-4447-9292-97D9EBD7D61A}"/>
            </c:ext>
          </c:extLst>
        </c:ser>
        <c:dLbls>
          <c:showLegendKey val="0"/>
          <c:showVal val="0"/>
          <c:showCatName val="0"/>
          <c:showSerName val="0"/>
          <c:showPercent val="0"/>
          <c:showBubbleSize val="0"/>
        </c:dLbls>
        <c:smooth val="0"/>
        <c:axId val="99065344"/>
        <c:axId val="81735040"/>
      </c:lineChart>
      <c:catAx>
        <c:axId val="99065344"/>
        <c:scaling>
          <c:orientation val="minMax"/>
        </c:scaling>
        <c:delete val="1"/>
        <c:axPos val="b"/>
        <c:majorTickMark val="out"/>
        <c:minorTickMark val="none"/>
        <c:tickLblPos val="nextTo"/>
        <c:crossAx val="81735040"/>
        <c:crosses val="autoZero"/>
        <c:auto val="1"/>
        <c:lblAlgn val="ctr"/>
        <c:lblOffset val="100"/>
        <c:noMultiLvlLbl val="0"/>
      </c:catAx>
      <c:valAx>
        <c:axId val="81735040"/>
        <c:scaling>
          <c:orientation val="minMax"/>
        </c:scaling>
        <c:delete val="1"/>
        <c:axPos val="l"/>
        <c:numFmt formatCode="General" sourceLinked="1"/>
        <c:majorTickMark val="out"/>
        <c:minorTickMark val="none"/>
        <c:tickLblPos val="nextTo"/>
        <c:crossAx val="9906534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(2)'!$A$1:$A$10</c:f>
              <c:numCache>
                <c:formatCode>General</c:formatCode>
                <c:ptCount val="10"/>
                <c:pt idx="0">
                  <c:v>100</c:v>
                </c:pt>
                <c:pt idx="1">
                  <c:v>70</c:v>
                </c:pt>
                <c:pt idx="2">
                  <c:v>90</c:v>
                </c:pt>
                <c:pt idx="3">
                  <c:v>70</c:v>
                </c:pt>
                <c:pt idx="4">
                  <c:v>60</c:v>
                </c:pt>
                <c:pt idx="5">
                  <c:v>65</c:v>
                </c:pt>
                <c:pt idx="6">
                  <c:v>35</c:v>
                </c:pt>
                <c:pt idx="7">
                  <c:v>30</c:v>
                </c:pt>
                <c:pt idx="8">
                  <c:v>20</c:v>
                </c:pt>
                <c:pt idx="9">
                  <c:v>10</c:v>
                </c:pt>
              </c:numCache>
            </c:numRef>
          </c:val>
          <c:smooth val="0"/>
          <c:extLst>
            <c:ext xmlns:c16="http://schemas.microsoft.com/office/drawing/2014/chart" uri="{C3380CC4-5D6E-409C-BE32-E72D297353CC}">
              <c16:uniqueId val="{00000000-316C-4A1C-AF4B-1AA1015DAC25}"/>
            </c:ext>
          </c:extLst>
        </c:ser>
        <c:dLbls>
          <c:showLegendKey val="0"/>
          <c:showVal val="0"/>
          <c:showCatName val="0"/>
          <c:showSerName val="0"/>
          <c:showPercent val="0"/>
          <c:showBubbleSize val="0"/>
        </c:dLbls>
        <c:smooth val="0"/>
        <c:axId val="99061760"/>
        <c:axId val="81736768"/>
      </c:lineChart>
      <c:catAx>
        <c:axId val="99061760"/>
        <c:scaling>
          <c:orientation val="minMax"/>
        </c:scaling>
        <c:delete val="1"/>
        <c:axPos val="b"/>
        <c:majorTickMark val="out"/>
        <c:minorTickMark val="none"/>
        <c:tickLblPos val="nextTo"/>
        <c:crossAx val="81736768"/>
        <c:crosses val="autoZero"/>
        <c:auto val="1"/>
        <c:lblAlgn val="ctr"/>
        <c:lblOffset val="100"/>
        <c:noMultiLvlLbl val="0"/>
      </c:catAx>
      <c:valAx>
        <c:axId val="81736768"/>
        <c:scaling>
          <c:orientation val="minMax"/>
        </c:scaling>
        <c:delete val="1"/>
        <c:axPos val="l"/>
        <c:numFmt formatCode="General" sourceLinked="1"/>
        <c:majorTickMark val="out"/>
        <c:minorTickMark val="none"/>
        <c:tickLblPos val="nextTo"/>
        <c:crossAx val="9906176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(3)'!$A$1:$A$10</c:f>
              <c:numCache>
                <c:formatCode>General</c:formatCode>
                <c:ptCount val="10"/>
                <c:pt idx="0">
                  <c:v>1</c:v>
                </c:pt>
                <c:pt idx="1">
                  <c:v>5</c:v>
                </c:pt>
                <c:pt idx="2">
                  <c:v>10</c:v>
                </c:pt>
                <c:pt idx="3">
                  <c:v>40</c:v>
                </c:pt>
                <c:pt idx="4">
                  <c:v>40</c:v>
                </c:pt>
                <c:pt idx="5">
                  <c:v>50</c:v>
                </c:pt>
                <c:pt idx="6">
                  <c:v>30</c:v>
                </c:pt>
                <c:pt idx="7">
                  <c:v>25</c:v>
                </c:pt>
                <c:pt idx="8">
                  <c:v>20</c:v>
                </c:pt>
                <c:pt idx="9">
                  <c:v>10</c:v>
                </c:pt>
              </c:numCache>
            </c:numRef>
          </c:val>
          <c:smooth val="0"/>
          <c:extLst>
            <c:ext xmlns:c16="http://schemas.microsoft.com/office/drawing/2014/chart" uri="{C3380CC4-5D6E-409C-BE32-E72D297353CC}">
              <c16:uniqueId val="{00000000-9448-45AB-8834-ED272EA18931}"/>
            </c:ext>
          </c:extLst>
        </c:ser>
        <c:dLbls>
          <c:showLegendKey val="0"/>
          <c:showVal val="0"/>
          <c:showCatName val="0"/>
          <c:showSerName val="0"/>
          <c:showPercent val="0"/>
          <c:showBubbleSize val="0"/>
        </c:dLbls>
        <c:smooth val="0"/>
        <c:axId val="99063808"/>
        <c:axId val="81735616"/>
      </c:lineChart>
      <c:catAx>
        <c:axId val="99063808"/>
        <c:scaling>
          <c:orientation val="minMax"/>
        </c:scaling>
        <c:delete val="1"/>
        <c:axPos val="b"/>
        <c:majorTickMark val="out"/>
        <c:minorTickMark val="none"/>
        <c:tickLblPos val="nextTo"/>
        <c:crossAx val="81735616"/>
        <c:crosses val="autoZero"/>
        <c:auto val="1"/>
        <c:lblAlgn val="ctr"/>
        <c:lblOffset val="100"/>
        <c:noMultiLvlLbl val="0"/>
      </c:catAx>
      <c:valAx>
        <c:axId val="81735616"/>
        <c:scaling>
          <c:orientation val="minMax"/>
        </c:scaling>
        <c:delete val="1"/>
        <c:axPos val="l"/>
        <c:numFmt formatCode="General" sourceLinked="1"/>
        <c:majorTickMark val="out"/>
        <c:minorTickMark val="none"/>
        <c:tickLblPos val="nextTo"/>
        <c:crossAx val="9906380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Apple Stock Price</a:t>
            </a:r>
          </a:p>
        </c:rich>
      </c:tx>
      <c:overlay val="0"/>
    </c:title>
    <c:autoTitleDeleted val="0"/>
    <c:plotArea>
      <c:layout/>
      <c:lineChart>
        <c:grouping val="standard"/>
        <c:varyColors val="0"/>
        <c:ser>
          <c:idx val="0"/>
          <c:order val="0"/>
          <c:tx>
            <c:strRef>
              <c:f>aapl!$E$1</c:f>
              <c:strCache>
                <c:ptCount val="1"/>
                <c:pt idx="0">
                  <c:v>Close</c:v>
                </c:pt>
              </c:strCache>
            </c:strRef>
          </c:tx>
          <c:marker>
            <c:symbol val="none"/>
          </c:marker>
          <c:cat>
            <c:numRef>
              <c:f>aapl!$A$2:$A$375</c:f>
              <c:numCache>
                <c:formatCode>m/d/yyyy</c:formatCode>
                <c:ptCount val="374"/>
                <c:pt idx="0">
                  <c:v>37256</c:v>
                </c:pt>
                <c:pt idx="1">
                  <c:v>37253</c:v>
                </c:pt>
                <c:pt idx="2">
                  <c:v>37252</c:v>
                </c:pt>
                <c:pt idx="3">
                  <c:v>37251</c:v>
                </c:pt>
                <c:pt idx="4">
                  <c:v>37249</c:v>
                </c:pt>
                <c:pt idx="5">
                  <c:v>37246</c:v>
                </c:pt>
                <c:pt idx="6">
                  <c:v>37245</c:v>
                </c:pt>
                <c:pt idx="7">
                  <c:v>37244</c:v>
                </c:pt>
                <c:pt idx="8">
                  <c:v>37243</c:v>
                </c:pt>
                <c:pt idx="9">
                  <c:v>37242</c:v>
                </c:pt>
                <c:pt idx="10">
                  <c:v>37239</c:v>
                </c:pt>
                <c:pt idx="11">
                  <c:v>37238</c:v>
                </c:pt>
                <c:pt idx="12">
                  <c:v>37237</c:v>
                </c:pt>
                <c:pt idx="13">
                  <c:v>37236</c:v>
                </c:pt>
                <c:pt idx="14">
                  <c:v>37235</c:v>
                </c:pt>
                <c:pt idx="15">
                  <c:v>37232</c:v>
                </c:pt>
                <c:pt idx="16">
                  <c:v>37231</c:v>
                </c:pt>
                <c:pt idx="17">
                  <c:v>37230</c:v>
                </c:pt>
                <c:pt idx="18">
                  <c:v>37229</c:v>
                </c:pt>
                <c:pt idx="19">
                  <c:v>37228</c:v>
                </c:pt>
                <c:pt idx="20">
                  <c:v>37225</c:v>
                </c:pt>
                <c:pt idx="21">
                  <c:v>37224</c:v>
                </c:pt>
                <c:pt idx="22">
                  <c:v>37223</c:v>
                </c:pt>
                <c:pt idx="23">
                  <c:v>37222</c:v>
                </c:pt>
                <c:pt idx="24">
                  <c:v>37221</c:v>
                </c:pt>
                <c:pt idx="25">
                  <c:v>37218</c:v>
                </c:pt>
                <c:pt idx="26">
                  <c:v>37216</c:v>
                </c:pt>
                <c:pt idx="27">
                  <c:v>37215</c:v>
                </c:pt>
                <c:pt idx="28">
                  <c:v>37214</c:v>
                </c:pt>
                <c:pt idx="29">
                  <c:v>37211</c:v>
                </c:pt>
                <c:pt idx="30">
                  <c:v>37210</c:v>
                </c:pt>
                <c:pt idx="31">
                  <c:v>37209</c:v>
                </c:pt>
                <c:pt idx="32">
                  <c:v>37208</c:v>
                </c:pt>
                <c:pt idx="33">
                  <c:v>37207</c:v>
                </c:pt>
                <c:pt idx="34">
                  <c:v>37204</c:v>
                </c:pt>
                <c:pt idx="35">
                  <c:v>37203</c:v>
                </c:pt>
                <c:pt idx="36">
                  <c:v>37202</c:v>
                </c:pt>
                <c:pt idx="37">
                  <c:v>37201</c:v>
                </c:pt>
                <c:pt idx="38">
                  <c:v>37200</c:v>
                </c:pt>
                <c:pt idx="39">
                  <c:v>37197</c:v>
                </c:pt>
                <c:pt idx="40">
                  <c:v>37196</c:v>
                </c:pt>
                <c:pt idx="41">
                  <c:v>37195</c:v>
                </c:pt>
                <c:pt idx="42">
                  <c:v>37194</c:v>
                </c:pt>
                <c:pt idx="43">
                  <c:v>37193</c:v>
                </c:pt>
                <c:pt idx="44">
                  <c:v>37190</c:v>
                </c:pt>
                <c:pt idx="45">
                  <c:v>37189</c:v>
                </c:pt>
                <c:pt idx="46">
                  <c:v>37188</c:v>
                </c:pt>
                <c:pt idx="47">
                  <c:v>37187</c:v>
                </c:pt>
                <c:pt idx="48">
                  <c:v>37186</c:v>
                </c:pt>
                <c:pt idx="49">
                  <c:v>37183</c:v>
                </c:pt>
                <c:pt idx="50">
                  <c:v>37182</c:v>
                </c:pt>
                <c:pt idx="51">
                  <c:v>37181</c:v>
                </c:pt>
                <c:pt idx="52">
                  <c:v>37180</c:v>
                </c:pt>
                <c:pt idx="53">
                  <c:v>37179</c:v>
                </c:pt>
                <c:pt idx="54">
                  <c:v>37176</c:v>
                </c:pt>
                <c:pt idx="55">
                  <c:v>37175</c:v>
                </c:pt>
                <c:pt idx="56">
                  <c:v>37174</c:v>
                </c:pt>
                <c:pt idx="57">
                  <c:v>37173</c:v>
                </c:pt>
                <c:pt idx="58">
                  <c:v>37172</c:v>
                </c:pt>
                <c:pt idx="59">
                  <c:v>37169</c:v>
                </c:pt>
                <c:pt idx="60">
                  <c:v>37168</c:v>
                </c:pt>
                <c:pt idx="61">
                  <c:v>37167</c:v>
                </c:pt>
                <c:pt idx="62">
                  <c:v>37166</c:v>
                </c:pt>
                <c:pt idx="63">
                  <c:v>37165</c:v>
                </c:pt>
                <c:pt idx="64">
                  <c:v>37162</c:v>
                </c:pt>
                <c:pt idx="65">
                  <c:v>37161</c:v>
                </c:pt>
                <c:pt idx="66">
                  <c:v>37160</c:v>
                </c:pt>
                <c:pt idx="67">
                  <c:v>37159</c:v>
                </c:pt>
                <c:pt idx="68">
                  <c:v>37158</c:v>
                </c:pt>
                <c:pt idx="69">
                  <c:v>37155</c:v>
                </c:pt>
                <c:pt idx="70">
                  <c:v>37154</c:v>
                </c:pt>
                <c:pt idx="71">
                  <c:v>37153</c:v>
                </c:pt>
                <c:pt idx="72">
                  <c:v>37152</c:v>
                </c:pt>
                <c:pt idx="73">
                  <c:v>37151</c:v>
                </c:pt>
                <c:pt idx="74">
                  <c:v>37144</c:v>
                </c:pt>
                <c:pt idx="75">
                  <c:v>37141</c:v>
                </c:pt>
                <c:pt idx="76">
                  <c:v>37140</c:v>
                </c:pt>
                <c:pt idx="77">
                  <c:v>37139</c:v>
                </c:pt>
                <c:pt idx="78">
                  <c:v>37138</c:v>
                </c:pt>
                <c:pt idx="79">
                  <c:v>37134</c:v>
                </c:pt>
                <c:pt idx="80">
                  <c:v>37133</c:v>
                </c:pt>
                <c:pt idx="81">
                  <c:v>37132</c:v>
                </c:pt>
                <c:pt idx="82">
                  <c:v>37131</c:v>
                </c:pt>
                <c:pt idx="83">
                  <c:v>37130</c:v>
                </c:pt>
                <c:pt idx="84">
                  <c:v>37127</c:v>
                </c:pt>
                <c:pt idx="85">
                  <c:v>37126</c:v>
                </c:pt>
                <c:pt idx="86">
                  <c:v>37125</c:v>
                </c:pt>
                <c:pt idx="87">
                  <c:v>37124</c:v>
                </c:pt>
                <c:pt idx="88">
                  <c:v>37123</c:v>
                </c:pt>
                <c:pt idx="89">
                  <c:v>37120</c:v>
                </c:pt>
                <c:pt idx="90">
                  <c:v>37119</c:v>
                </c:pt>
                <c:pt idx="91">
                  <c:v>37118</c:v>
                </c:pt>
                <c:pt idx="92">
                  <c:v>37117</c:v>
                </c:pt>
                <c:pt idx="93">
                  <c:v>37116</c:v>
                </c:pt>
                <c:pt idx="94">
                  <c:v>37113</c:v>
                </c:pt>
                <c:pt idx="95">
                  <c:v>37112</c:v>
                </c:pt>
                <c:pt idx="96">
                  <c:v>37111</c:v>
                </c:pt>
                <c:pt idx="97">
                  <c:v>37110</c:v>
                </c:pt>
                <c:pt idx="98">
                  <c:v>37109</c:v>
                </c:pt>
                <c:pt idx="99">
                  <c:v>37106</c:v>
                </c:pt>
                <c:pt idx="100">
                  <c:v>37105</c:v>
                </c:pt>
                <c:pt idx="101">
                  <c:v>37104</c:v>
                </c:pt>
                <c:pt idx="102">
                  <c:v>37103</c:v>
                </c:pt>
                <c:pt idx="103">
                  <c:v>37102</c:v>
                </c:pt>
                <c:pt idx="104">
                  <c:v>37099</c:v>
                </c:pt>
                <c:pt idx="105">
                  <c:v>37098</c:v>
                </c:pt>
                <c:pt idx="106">
                  <c:v>37097</c:v>
                </c:pt>
                <c:pt idx="107">
                  <c:v>37096</c:v>
                </c:pt>
                <c:pt idx="108">
                  <c:v>37095</c:v>
                </c:pt>
                <c:pt idx="109">
                  <c:v>37092</c:v>
                </c:pt>
                <c:pt idx="110">
                  <c:v>37091</c:v>
                </c:pt>
                <c:pt idx="111">
                  <c:v>37090</c:v>
                </c:pt>
                <c:pt idx="112">
                  <c:v>37089</c:v>
                </c:pt>
                <c:pt idx="113">
                  <c:v>37088</c:v>
                </c:pt>
                <c:pt idx="114">
                  <c:v>37085</c:v>
                </c:pt>
                <c:pt idx="115">
                  <c:v>37084</c:v>
                </c:pt>
                <c:pt idx="116">
                  <c:v>37083</c:v>
                </c:pt>
                <c:pt idx="117">
                  <c:v>37082</c:v>
                </c:pt>
                <c:pt idx="118">
                  <c:v>37081</c:v>
                </c:pt>
                <c:pt idx="119">
                  <c:v>37078</c:v>
                </c:pt>
                <c:pt idx="120">
                  <c:v>37077</c:v>
                </c:pt>
                <c:pt idx="121">
                  <c:v>37075</c:v>
                </c:pt>
                <c:pt idx="122">
                  <c:v>37074</c:v>
                </c:pt>
                <c:pt idx="123">
                  <c:v>37071</c:v>
                </c:pt>
                <c:pt idx="124">
                  <c:v>37070</c:v>
                </c:pt>
                <c:pt idx="125">
                  <c:v>37069</c:v>
                </c:pt>
                <c:pt idx="126">
                  <c:v>37068</c:v>
                </c:pt>
                <c:pt idx="127">
                  <c:v>37067</c:v>
                </c:pt>
                <c:pt idx="128">
                  <c:v>37064</c:v>
                </c:pt>
                <c:pt idx="129">
                  <c:v>37063</c:v>
                </c:pt>
                <c:pt idx="130">
                  <c:v>37062</c:v>
                </c:pt>
                <c:pt idx="131">
                  <c:v>37061</c:v>
                </c:pt>
                <c:pt idx="132">
                  <c:v>37060</c:v>
                </c:pt>
                <c:pt idx="133">
                  <c:v>37057</c:v>
                </c:pt>
                <c:pt idx="134">
                  <c:v>37056</c:v>
                </c:pt>
                <c:pt idx="135">
                  <c:v>37055</c:v>
                </c:pt>
                <c:pt idx="136">
                  <c:v>37054</c:v>
                </c:pt>
                <c:pt idx="137">
                  <c:v>37053</c:v>
                </c:pt>
                <c:pt idx="138">
                  <c:v>37050</c:v>
                </c:pt>
                <c:pt idx="139">
                  <c:v>37049</c:v>
                </c:pt>
                <c:pt idx="140">
                  <c:v>37048</c:v>
                </c:pt>
                <c:pt idx="141">
                  <c:v>37047</c:v>
                </c:pt>
                <c:pt idx="142">
                  <c:v>37046</c:v>
                </c:pt>
                <c:pt idx="143">
                  <c:v>37043</c:v>
                </c:pt>
                <c:pt idx="144">
                  <c:v>37042</c:v>
                </c:pt>
                <c:pt idx="145">
                  <c:v>37041</c:v>
                </c:pt>
                <c:pt idx="146">
                  <c:v>37040</c:v>
                </c:pt>
                <c:pt idx="147">
                  <c:v>37036</c:v>
                </c:pt>
                <c:pt idx="148">
                  <c:v>37035</c:v>
                </c:pt>
                <c:pt idx="149">
                  <c:v>37034</c:v>
                </c:pt>
                <c:pt idx="150">
                  <c:v>37033</c:v>
                </c:pt>
                <c:pt idx="151">
                  <c:v>37032</c:v>
                </c:pt>
                <c:pt idx="152">
                  <c:v>37029</c:v>
                </c:pt>
                <c:pt idx="153">
                  <c:v>37028</c:v>
                </c:pt>
                <c:pt idx="154">
                  <c:v>37027</c:v>
                </c:pt>
                <c:pt idx="155">
                  <c:v>37026</c:v>
                </c:pt>
                <c:pt idx="156">
                  <c:v>37025</c:v>
                </c:pt>
                <c:pt idx="157">
                  <c:v>37022</c:v>
                </c:pt>
                <c:pt idx="158">
                  <c:v>37021</c:v>
                </c:pt>
                <c:pt idx="159">
                  <c:v>37020</c:v>
                </c:pt>
                <c:pt idx="160">
                  <c:v>37019</c:v>
                </c:pt>
                <c:pt idx="161">
                  <c:v>37018</c:v>
                </c:pt>
                <c:pt idx="162">
                  <c:v>37015</c:v>
                </c:pt>
                <c:pt idx="163">
                  <c:v>37014</c:v>
                </c:pt>
                <c:pt idx="164">
                  <c:v>37013</c:v>
                </c:pt>
                <c:pt idx="165">
                  <c:v>37012</c:v>
                </c:pt>
                <c:pt idx="166">
                  <c:v>37011</c:v>
                </c:pt>
                <c:pt idx="167">
                  <c:v>37008</c:v>
                </c:pt>
                <c:pt idx="168">
                  <c:v>37007</c:v>
                </c:pt>
                <c:pt idx="169">
                  <c:v>37006</c:v>
                </c:pt>
                <c:pt idx="170">
                  <c:v>37005</c:v>
                </c:pt>
                <c:pt idx="171">
                  <c:v>37004</c:v>
                </c:pt>
                <c:pt idx="172">
                  <c:v>37001</c:v>
                </c:pt>
                <c:pt idx="173">
                  <c:v>37000</c:v>
                </c:pt>
                <c:pt idx="174">
                  <c:v>36999</c:v>
                </c:pt>
                <c:pt idx="175">
                  <c:v>36998</c:v>
                </c:pt>
                <c:pt idx="176">
                  <c:v>36997</c:v>
                </c:pt>
                <c:pt idx="177">
                  <c:v>36993</c:v>
                </c:pt>
                <c:pt idx="178">
                  <c:v>36992</c:v>
                </c:pt>
                <c:pt idx="179">
                  <c:v>36991</c:v>
                </c:pt>
                <c:pt idx="180">
                  <c:v>36990</c:v>
                </c:pt>
                <c:pt idx="181">
                  <c:v>36987</c:v>
                </c:pt>
                <c:pt idx="182">
                  <c:v>36986</c:v>
                </c:pt>
                <c:pt idx="183">
                  <c:v>36985</c:v>
                </c:pt>
                <c:pt idx="184">
                  <c:v>36984</c:v>
                </c:pt>
                <c:pt idx="185">
                  <c:v>36983</c:v>
                </c:pt>
                <c:pt idx="186">
                  <c:v>36980</c:v>
                </c:pt>
                <c:pt idx="187">
                  <c:v>36979</c:v>
                </c:pt>
                <c:pt idx="188">
                  <c:v>36978</c:v>
                </c:pt>
                <c:pt idx="189">
                  <c:v>36977</c:v>
                </c:pt>
                <c:pt idx="190">
                  <c:v>36976</c:v>
                </c:pt>
                <c:pt idx="191">
                  <c:v>36973</c:v>
                </c:pt>
                <c:pt idx="192">
                  <c:v>36972</c:v>
                </c:pt>
                <c:pt idx="193">
                  <c:v>36971</c:v>
                </c:pt>
                <c:pt idx="194">
                  <c:v>36970</c:v>
                </c:pt>
                <c:pt idx="195">
                  <c:v>36969</c:v>
                </c:pt>
                <c:pt idx="196">
                  <c:v>36966</c:v>
                </c:pt>
                <c:pt idx="197">
                  <c:v>36965</c:v>
                </c:pt>
                <c:pt idx="198">
                  <c:v>36964</c:v>
                </c:pt>
                <c:pt idx="199">
                  <c:v>36963</c:v>
                </c:pt>
                <c:pt idx="200">
                  <c:v>36962</c:v>
                </c:pt>
                <c:pt idx="201">
                  <c:v>36959</c:v>
                </c:pt>
                <c:pt idx="202">
                  <c:v>36958</c:v>
                </c:pt>
                <c:pt idx="203">
                  <c:v>36957</c:v>
                </c:pt>
                <c:pt idx="204">
                  <c:v>36956</c:v>
                </c:pt>
                <c:pt idx="205">
                  <c:v>36955</c:v>
                </c:pt>
                <c:pt idx="206">
                  <c:v>36952</c:v>
                </c:pt>
                <c:pt idx="207">
                  <c:v>36951</c:v>
                </c:pt>
                <c:pt idx="208">
                  <c:v>36950</c:v>
                </c:pt>
                <c:pt idx="209">
                  <c:v>36949</c:v>
                </c:pt>
                <c:pt idx="210">
                  <c:v>36948</c:v>
                </c:pt>
                <c:pt idx="211">
                  <c:v>36945</c:v>
                </c:pt>
                <c:pt idx="212">
                  <c:v>36944</c:v>
                </c:pt>
                <c:pt idx="213">
                  <c:v>36943</c:v>
                </c:pt>
                <c:pt idx="214">
                  <c:v>36942</c:v>
                </c:pt>
                <c:pt idx="215">
                  <c:v>36938</c:v>
                </c:pt>
                <c:pt idx="216">
                  <c:v>36937</c:v>
                </c:pt>
                <c:pt idx="217">
                  <c:v>36936</c:v>
                </c:pt>
                <c:pt idx="218">
                  <c:v>36935</c:v>
                </c:pt>
                <c:pt idx="219">
                  <c:v>36934</c:v>
                </c:pt>
                <c:pt idx="220">
                  <c:v>36931</c:v>
                </c:pt>
                <c:pt idx="221">
                  <c:v>36930</c:v>
                </c:pt>
                <c:pt idx="222">
                  <c:v>36929</c:v>
                </c:pt>
                <c:pt idx="223">
                  <c:v>36928</c:v>
                </c:pt>
                <c:pt idx="224">
                  <c:v>36927</c:v>
                </c:pt>
                <c:pt idx="225">
                  <c:v>36924</c:v>
                </c:pt>
                <c:pt idx="226">
                  <c:v>36923</c:v>
                </c:pt>
                <c:pt idx="227">
                  <c:v>36922</c:v>
                </c:pt>
                <c:pt idx="228">
                  <c:v>36921</c:v>
                </c:pt>
                <c:pt idx="229">
                  <c:v>36920</c:v>
                </c:pt>
                <c:pt idx="230">
                  <c:v>36917</c:v>
                </c:pt>
                <c:pt idx="231">
                  <c:v>36916</c:v>
                </c:pt>
                <c:pt idx="232">
                  <c:v>36915</c:v>
                </c:pt>
                <c:pt idx="233">
                  <c:v>36914</c:v>
                </c:pt>
                <c:pt idx="234">
                  <c:v>36913</c:v>
                </c:pt>
                <c:pt idx="235">
                  <c:v>36910</c:v>
                </c:pt>
                <c:pt idx="236">
                  <c:v>36909</c:v>
                </c:pt>
                <c:pt idx="237">
                  <c:v>36908</c:v>
                </c:pt>
                <c:pt idx="238">
                  <c:v>36907</c:v>
                </c:pt>
                <c:pt idx="239">
                  <c:v>36903</c:v>
                </c:pt>
                <c:pt idx="240">
                  <c:v>36902</c:v>
                </c:pt>
                <c:pt idx="241">
                  <c:v>36901</c:v>
                </c:pt>
                <c:pt idx="242">
                  <c:v>36900</c:v>
                </c:pt>
                <c:pt idx="243">
                  <c:v>36899</c:v>
                </c:pt>
                <c:pt idx="244">
                  <c:v>36896</c:v>
                </c:pt>
                <c:pt idx="245">
                  <c:v>36895</c:v>
                </c:pt>
                <c:pt idx="246">
                  <c:v>36894</c:v>
                </c:pt>
                <c:pt idx="247">
                  <c:v>36893</c:v>
                </c:pt>
                <c:pt idx="248">
                  <c:v>36889</c:v>
                </c:pt>
                <c:pt idx="249">
                  <c:v>36888</c:v>
                </c:pt>
                <c:pt idx="250">
                  <c:v>36887</c:v>
                </c:pt>
                <c:pt idx="251">
                  <c:v>36886</c:v>
                </c:pt>
                <c:pt idx="252">
                  <c:v>36882</c:v>
                </c:pt>
                <c:pt idx="253">
                  <c:v>36881</c:v>
                </c:pt>
                <c:pt idx="254">
                  <c:v>36880</c:v>
                </c:pt>
                <c:pt idx="255">
                  <c:v>36879</c:v>
                </c:pt>
                <c:pt idx="256">
                  <c:v>36878</c:v>
                </c:pt>
                <c:pt idx="257">
                  <c:v>36875</c:v>
                </c:pt>
                <c:pt idx="258">
                  <c:v>36874</c:v>
                </c:pt>
                <c:pt idx="259">
                  <c:v>36873</c:v>
                </c:pt>
                <c:pt idx="260">
                  <c:v>36872</c:v>
                </c:pt>
                <c:pt idx="261">
                  <c:v>36871</c:v>
                </c:pt>
                <c:pt idx="262">
                  <c:v>36868</c:v>
                </c:pt>
                <c:pt idx="263">
                  <c:v>36867</c:v>
                </c:pt>
                <c:pt idx="264">
                  <c:v>36866</c:v>
                </c:pt>
                <c:pt idx="265">
                  <c:v>36865</c:v>
                </c:pt>
                <c:pt idx="266">
                  <c:v>36864</c:v>
                </c:pt>
                <c:pt idx="267">
                  <c:v>36861</c:v>
                </c:pt>
                <c:pt idx="268">
                  <c:v>36860</c:v>
                </c:pt>
                <c:pt idx="269">
                  <c:v>36859</c:v>
                </c:pt>
                <c:pt idx="270">
                  <c:v>36858</c:v>
                </c:pt>
                <c:pt idx="271">
                  <c:v>36857</c:v>
                </c:pt>
                <c:pt idx="272">
                  <c:v>36854</c:v>
                </c:pt>
                <c:pt idx="273">
                  <c:v>36852</c:v>
                </c:pt>
                <c:pt idx="274">
                  <c:v>36851</c:v>
                </c:pt>
                <c:pt idx="275">
                  <c:v>36850</c:v>
                </c:pt>
                <c:pt idx="276">
                  <c:v>36847</c:v>
                </c:pt>
                <c:pt idx="277">
                  <c:v>36846</c:v>
                </c:pt>
                <c:pt idx="278">
                  <c:v>36845</c:v>
                </c:pt>
                <c:pt idx="279">
                  <c:v>36844</c:v>
                </c:pt>
                <c:pt idx="280">
                  <c:v>36843</c:v>
                </c:pt>
                <c:pt idx="281">
                  <c:v>36840</c:v>
                </c:pt>
                <c:pt idx="282">
                  <c:v>36839</c:v>
                </c:pt>
                <c:pt idx="283">
                  <c:v>36838</c:v>
                </c:pt>
                <c:pt idx="284">
                  <c:v>36837</c:v>
                </c:pt>
                <c:pt idx="285">
                  <c:v>36836</c:v>
                </c:pt>
                <c:pt idx="286">
                  <c:v>36833</c:v>
                </c:pt>
                <c:pt idx="287">
                  <c:v>36832</c:v>
                </c:pt>
                <c:pt idx="288">
                  <c:v>36831</c:v>
                </c:pt>
                <c:pt idx="289">
                  <c:v>36830</c:v>
                </c:pt>
                <c:pt idx="290">
                  <c:v>36829</c:v>
                </c:pt>
                <c:pt idx="291">
                  <c:v>36826</c:v>
                </c:pt>
                <c:pt idx="292">
                  <c:v>36825</c:v>
                </c:pt>
                <c:pt idx="293">
                  <c:v>36824</c:v>
                </c:pt>
                <c:pt idx="294">
                  <c:v>36823</c:v>
                </c:pt>
                <c:pt idx="295">
                  <c:v>36822</c:v>
                </c:pt>
                <c:pt idx="296">
                  <c:v>36819</c:v>
                </c:pt>
                <c:pt idx="297">
                  <c:v>36818</c:v>
                </c:pt>
                <c:pt idx="298">
                  <c:v>36817</c:v>
                </c:pt>
                <c:pt idx="299">
                  <c:v>36816</c:v>
                </c:pt>
                <c:pt idx="300">
                  <c:v>36815</c:v>
                </c:pt>
                <c:pt idx="301">
                  <c:v>36812</c:v>
                </c:pt>
                <c:pt idx="302">
                  <c:v>36811</c:v>
                </c:pt>
                <c:pt idx="303">
                  <c:v>36810</c:v>
                </c:pt>
                <c:pt idx="304">
                  <c:v>36809</c:v>
                </c:pt>
                <c:pt idx="305">
                  <c:v>36808</c:v>
                </c:pt>
                <c:pt idx="306">
                  <c:v>36805</c:v>
                </c:pt>
                <c:pt idx="307">
                  <c:v>36804</c:v>
                </c:pt>
                <c:pt idx="308">
                  <c:v>36803</c:v>
                </c:pt>
                <c:pt idx="309">
                  <c:v>36802</c:v>
                </c:pt>
                <c:pt idx="310">
                  <c:v>36801</c:v>
                </c:pt>
                <c:pt idx="311">
                  <c:v>36798</c:v>
                </c:pt>
                <c:pt idx="312">
                  <c:v>36797</c:v>
                </c:pt>
                <c:pt idx="313">
                  <c:v>36796</c:v>
                </c:pt>
                <c:pt idx="314">
                  <c:v>36795</c:v>
                </c:pt>
                <c:pt idx="315">
                  <c:v>36794</c:v>
                </c:pt>
                <c:pt idx="316">
                  <c:v>36791</c:v>
                </c:pt>
                <c:pt idx="317">
                  <c:v>36790</c:v>
                </c:pt>
                <c:pt idx="318">
                  <c:v>36789</c:v>
                </c:pt>
                <c:pt idx="319">
                  <c:v>36788</c:v>
                </c:pt>
                <c:pt idx="320">
                  <c:v>36787</c:v>
                </c:pt>
                <c:pt idx="321">
                  <c:v>36784</c:v>
                </c:pt>
                <c:pt idx="322">
                  <c:v>36783</c:v>
                </c:pt>
                <c:pt idx="323">
                  <c:v>36782</c:v>
                </c:pt>
                <c:pt idx="324">
                  <c:v>36781</c:v>
                </c:pt>
                <c:pt idx="325">
                  <c:v>36780</c:v>
                </c:pt>
                <c:pt idx="326">
                  <c:v>36777</c:v>
                </c:pt>
                <c:pt idx="327">
                  <c:v>36776</c:v>
                </c:pt>
                <c:pt idx="328">
                  <c:v>36775</c:v>
                </c:pt>
                <c:pt idx="329">
                  <c:v>36774</c:v>
                </c:pt>
                <c:pt idx="330">
                  <c:v>36770</c:v>
                </c:pt>
                <c:pt idx="331">
                  <c:v>36769</c:v>
                </c:pt>
                <c:pt idx="332">
                  <c:v>36768</c:v>
                </c:pt>
                <c:pt idx="333">
                  <c:v>36767</c:v>
                </c:pt>
                <c:pt idx="334">
                  <c:v>36766</c:v>
                </c:pt>
                <c:pt idx="335">
                  <c:v>36763</c:v>
                </c:pt>
                <c:pt idx="336">
                  <c:v>36762</c:v>
                </c:pt>
                <c:pt idx="337">
                  <c:v>36761</c:v>
                </c:pt>
                <c:pt idx="338">
                  <c:v>36760</c:v>
                </c:pt>
                <c:pt idx="339">
                  <c:v>36759</c:v>
                </c:pt>
                <c:pt idx="340">
                  <c:v>36756</c:v>
                </c:pt>
                <c:pt idx="341">
                  <c:v>36755</c:v>
                </c:pt>
                <c:pt idx="342">
                  <c:v>36754</c:v>
                </c:pt>
                <c:pt idx="343">
                  <c:v>36753</c:v>
                </c:pt>
                <c:pt idx="344">
                  <c:v>36752</c:v>
                </c:pt>
                <c:pt idx="345">
                  <c:v>36749</c:v>
                </c:pt>
                <c:pt idx="346">
                  <c:v>36748</c:v>
                </c:pt>
                <c:pt idx="347">
                  <c:v>36747</c:v>
                </c:pt>
                <c:pt idx="348">
                  <c:v>36746</c:v>
                </c:pt>
                <c:pt idx="349">
                  <c:v>36745</c:v>
                </c:pt>
                <c:pt idx="350">
                  <c:v>36742</c:v>
                </c:pt>
                <c:pt idx="351">
                  <c:v>36741</c:v>
                </c:pt>
                <c:pt idx="352">
                  <c:v>36740</c:v>
                </c:pt>
                <c:pt idx="353">
                  <c:v>36739</c:v>
                </c:pt>
                <c:pt idx="354">
                  <c:v>36738</c:v>
                </c:pt>
                <c:pt idx="355">
                  <c:v>36735</c:v>
                </c:pt>
                <c:pt idx="356">
                  <c:v>36734</c:v>
                </c:pt>
                <c:pt idx="357">
                  <c:v>36733</c:v>
                </c:pt>
                <c:pt idx="358">
                  <c:v>36732</c:v>
                </c:pt>
                <c:pt idx="359">
                  <c:v>36731</c:v>
                </c:pt>
                <c:pt idx="360">
                  <c:v>36728</c:v>
                </c:pt>
                <c:pt idx="361">
                  <c:v>36727</c:v>
                </c:pt>
                <c:pt idx="362">
                  <c:v>36726</c:v>
                </c:pt>
                <c:pt idx="363">
                  <c:v>36725</c:v>
                </c:pt>
                <c:pt idx="364">
                  <c:v>36724</c:v>
                </c:pt>
                <c:pt idx="365">
                  <c:v>36721</c:v>
                </c:pt>
                <c:pt idx="366">
                  <c:v>36720</c:v>
                </c:pt>
                <c:pt idx="367">
                  <c:v>36719</c:v>
                </c:pt>
                <c:pt idx="368">
                  <c:v>36718</c:v>
                </c:pt>
                <c:pt idx="369">
                  <c:v>36717</c:v>
                </c:pt>
                <c:pt idx="370">
                  <c:v>36714</c:v>
                </c:pt>
                <c:pt idx="371">
                  <c:v>36713</c:v>
                </c:pt>
                <c:pt idx="372">
                  <c:v>36712</c:v>
                </c:pt>
                <c:pt idx="373">
                  <c:v>36710</c:v>
                </c:pt>
              </c:numCache>
            </c:numRef>
          </c:cat>
          <c:val>
            <c:numRef>
              <c:f>aapl!$E$2:$E$375</c:f>
              <c:numCache>
                <c:formatCode>General</c:formatCode>
                <c:ptCount val="374"/>
                <c:pt idx="0">
                  <c:v>21.9</c:v>
                </c:pt>
                <c:pt idx="1">
                  <c:v>22.43</c:v>
                </c:pt>
                <c:pt idx="2">
                  <c:v>22.07</c:v>
                </c:pt>
                <c:pt idx="3">
                  <c:v>21.49</c:v>
                </c:pt>
                <c:pt idx="4">
                  <c:v>21.36</c:v>
                </c:pt>
                <c:pt idx="5">
                  <c:v>21</c:v>
                </c:pt>
                <c:pt idx="6">
                  <c:v>20.67</c:v>
                </c:pt>
                <c:pt idx="7">
                  <c:v>21.62</c:v>
                </c:pt>
                <c:pt idx="8">
                  <c:v>21.01</c:v>
                </c:pt>
                <c:pt idx="9">
                  <c:v>20.62</c:v>
                </c:pt>
                <c:pt idx="10">
                  <c:v>20.39</c:v>
                </c:pt>
                <c:pt idx="11">
                  <c:v>21</c:v>
                </c:pt>
                <c:pt idx="12">
                  <c:v>21.49</c:v>
                </c:pt>
                <c:pt idx="13">
                  <c:v>21.78</c:v>
                </c:pt>
                <c:pt idx="14">
                  <c:v>22.54</c:v>
                </c:pt>
                <c:pt idx="15">
                  <c:v>22.54</c:v>
                </c:pt>
                <c:pt idx="16">
                  <c:v>22.78</c:v>
                </c:pt>
                <c:pt idx="17">
                  <c:v>23.76</c:v>
                </c:pt>
                <c:pt idx="18">
                  <c:v>22.4</c:v>
                </c:pt>
                <c:pt idx="19">
                  <c:v>21.05</c:v>
                </c:pt>
                <c:pt idx="20">
                  <c:v>21.3</c:v>
                </c:pt>
                <c:pt idx="21">
                  <c:v>20.420000000000002</c:v>
                </c:pt>
                <c:pt idx="22">
                  <c:v>20.53</c:v>
                </c:pt>
                <c:pt idx="23">
                  <c:v>21</c:v>
                </c:pt>
                <c:pt idx="24">
                  <c:v>21.37</c:v>
                </c:pt>
                <c:pt idx="25">
                  <c:v>19.84</c:v>
                </c:pt>
                <c:pt idx="26">
                  <c:v>19.68</c:v>
                </c:pt>
                <c:pt idx="27">
                  <c:v>19.53</c:v>
                </c:pt>
                <c:pt idx="28">
                  <c:v>20</c:v>
                </c:pt>
                <c:pt idx="29">
                  <c:v>18.97</c:v>
                </c:pt>
                <c:pt idx="30">
                  <c:v>19.45</c:v>
                </c:pt>
                <c:pt idx="31">
                  <c:v>19.61</c:v>
                </c:pt>
                <c:pt idx="32">
                  <c:v>19.37</c:v>
                </c:pt>
                <c:pt idx="33">
                  <c:v>18.75</c:v>
                </c:pt>
                <c:pt idx="34">
                  <c:v>18.71</c:v>
                </c:pt>
                <c:pt idx="35">
                  <c:v>18.71</c:v>
                </c:pt>
                <c:pt idx="36">
                  <c:v>19.59</c:v>
                </c:pt>
                <c:pt idx="37">
                  <c:v>19.57</c:v>
                </c:pt>
                <c:pt idx="38">
                  <c:v>19.07</c:v>
                </c:pt>
                <c:pt idx="39">
                  <c:v>18.57</c:v>
                </c:pt>
                <c:pt idx="40">
                  <c:v>18.59</c:v>
                </c:pt>
                <c:pt idx="41">
                  <c:v>17.559999999999999</c:v>
                </c:pt>
                <c:pt idx="42">
                  <c:v>17.600000000000001</c:v>
                </c:pt>
                <c:pt idx="43">
                  <c:v>17.63</c:v>
                </c:pt>
                <c:pt idx="44">
                  <c:v>18.670000000000009</c:v>
                </c:pt>
                <c:pt idx="45">
                  <c:v>19.190000000000001</c:v>
                </c:pt>
                <c:pt idx="46">
                  <c:v>18.95</c:v>
                </c:pt>
                <c:pt idx="47">
                  <c:v>18.14</c:v>
                </c:pt>
                <c:pt idx="48">
                  <c:v>19.02</c:v>
                </c:pt>
                <c:pt idx="49">
                  <c:v>18.3</c:v>
                </c:pt>
                <c:pt idx="50">
                  <c:v>18</c:v>
                </c:pt>
                <c:pt idx="51">
                  <c:v>16.989999999999981</c:v>
                </c:pt>
                <c:pt idx="52">
                  <c:v>18.010000000000009</c:v>
                </c:pt>
                <c:pt idx="53">
                  <c:v>17.989999999999981</c:v>
                </c:pt>
                <c:pt idx="54">
                  <c:v>18.010000000000009</c:v>
                </c:pt>
                <c:pt idx="55">
                  <c:v>17.739999999999991</c:v>
                </c:pt>
                <c:pt idx="56">
                  <c:v>16.82</c:v>
                </c:pt>
                <c:pt idx="57">
                  <c:v>16</c:v>
                </c:pt>
                <c:pt idx="58">
                  <c:v>16.2</c:v>
                </c:pt>
                <c:pt idx="59">
                  <c:v>16.14</c:v>
                </c:pt>
                <c:pt idx="60">
                  <c:v>15.88</c:v>
                </c:pt>
                <c:pt idx="61">
                  <c:v>14.98</c:v>
                </c:pt>
                <c:pt idx="62">
                  <c:v>15.05</c:v>
                </c:pt>
                <c:pt idx="63">
                  <c:v>15.54</c:v>
                </c:pt>
                <c:pt idx="64">
                  <c:v>15.51</c:v>
                </c:pt>
                <c:pt idx="65">
                  <c:v>15.51</c:v>
                </c:pt>
                <c:pt idx="66">
                  <c:v>15.15</c:v>
                </c:pt>
                <c:pt idx="67">
                  <c:v>15.54</c:v>
                </c:pt>
                <c:pt idx="68">
                  <c:v>16.45</c:v>
                </c:pt>
                <c:pt idx="69">
                  <c:v>15.73</c:v>
                </c:pt>
                <c:pt idx="70">
                  <c:v>15.68</c:v>
                </c:pt>
                <c:pt idx="71">
                  <c:v>17.02</c:v>
                </c:pt>
                <c:pt idx="72">
                  <c:v>16.28</c:v>
                </c:pt>
                <c:pt idx="73">
                  <c:v>16.989999999999981</c:v>
                </c:pt>
                <c:pt idx="74">
                  <c:v>17.37</c:v>
                </c:pt>
                <c:pt idx="75">
                  <c:v>17.28</c:v>
                </c:pt>
                <c:pt idx="76">
                  <c:v>17.72</c:v>
                </c:pt>
                <c:pt idx="77">
                  <c:v>18.55</c:v>
                </c:pt>
                <c:pt idx="78">
                  <c:v>18.25</c:v>
                </c:pt>
                <c:pt idx="79">
                  <c:v>18.55</c:v>
                </c:pt>
                <c:pt idx="80">
                  <c:v>17.829999999999991</c:v>
                </c:pt>
                <c:pt idx="81">
                  <c:v>17.829999999999991</c:v>
                </c:pt>
                <c:pt idx="82">
                  <c:v>18.399999999999999</c:v>
                </c:pt>
                <c:pt idx="83">
                  <c:v>18.920000000000002</c:v>
                </c:pt>
                <c:pt idx="84">
                  <c:v>18.57</c:v>
                </c:pt>
                <c:pt idx="85">
                  <c:v>17.809999999999999</c:v>
                </c:pt>
                <c:pt idx="86">
                  <c:v>18.21</c:v>
                </c:pt>
                <c:pt idx="87">
                  <c:v>17.920000000000002</c:v>
                </c:pt>
                <c:pt idx="88">
                  <c:v>18.12</c:v>
                </c:pt>
                <c:pt idx="89">
                  <c:v>18.07</c:v>
                </c:pt>
                <c:pt idx="90">
                  <c:v>18.649999999999999</c:v>
                </c:pt>
                <c:pt idx="91">
                  <c:v>18.440000000000001</c:v>
                </c:pt>
                <c:pt idx="92">
                  <c:v>18.73</c:v>
                </c:pt>
                <c:pt idx="93">
                  <c:v>19.09</c:v>
                </c:pt>
                <c:pt idx="94">
                  <c:v>19.02</c:v>
                </c:pt>
                <c:pt idx="95">
                  <c:v>19.05</c:v>
                </c:pt>
                <c:pt idx="96">
                  <c:v>18.899999999999999</c:v>
                </c:pt>
                <c:pt idx="97">
                  <c:v>19.25</c:v>
                </c:pt>
                <c:pt idx="98">
                  <c:v>19.13</c:v>
                </c:pt>
                <c:pt idx="99">
                  <c:v>19.5</c:v>
                </c:pt>
                <c:pt idx="100">
                  <c:v>19.82</c:v>
                </c:pt>
                <c:pt idx="101">
                  <c:v>19.059999999999999</c:v>
                </c:pt>
                <c:pt idx="102">
                  <c:v>18.79</c:v>
                </c:pt>
                <c:pt idx="103">
                  <c:v>18.93</c:v>
                </c:pt>
                <c:pt idx="104">
                  <c:v>18.96</c:v>
                </c:pt>
                <c:pt idx="105">
                  <c:v>18.59</c:v>
                </c:pt>
                <c:pt idx="106">
                  <c:v>18.47</c:v>
                </c:pt>
                <c:pt idx="107">
                  <c:v>19.09</c:v>
                </c:pt>
                <c:pt idx="108">
                  <c:v>19.54</c:v>
                </c:pt>
                <c:pt idx="109">
                  <c:v>19.98</c:v>
                </c:pt>
                <c:pt idx="110">
                  <c:v>19.96</c:v>
                </c:pt>
                <c:pt idx="111">
                  <c:v>20.79</c:v>
                </c:pt>
                <c:pt idx="112">
                  <c:v>25.1</c:v>
                </c:pt>
                <c:pt idx="113">
                  <c:v>23.96</c:v>
                </c:pt>
                <c:pt idx="114">
                  <c:v>24.85</c:v>
                </c:pt>
                <c:pt idx="115">
                  <c:v>24.36</c:v>
                </c:pt>
                <c:pt idx="116">
                  <c:v>22.54</c:v>
                </c:pt>
                <c:pt idx="117">
                  <c:v>21.14</c:v>
                </c:pt>
                <c:pt idx="118">
                  <c:v>22.7</c:v>
                </c:pt>
                <c:pt idx="119">
                  <c:v>22.03</c:v>
                </c:pt>
                <c:pt idx="120">
                  <c:v>23.19</c:v>
                </c:pt>
                <c:pt idx="121">
                  <c:v>23.84</c:v>
                </c:pt>
                <c:pt idx="122">
                  <c:v>23.9</c:v>
                </c:pt>
                <c:pt idx="123">
                  <c:v>23.25</c:v>
                </c:pt>
                <c:pt idx="124">
                  <c:v>23.54</c:v>
                </c:pt>
                <c:pt idx="125">
                  <c:v>23.34</c:v>
                </c:pt>
                <c:pt idx="126">
                  <c:v>23.75</c:v>
                </c:pt>
                <c:pt idx="127">
                  <c:v>23.99</c:v>
                </c:pt>
                <c:pt idx="128">
                  <c:v>22.26</c:v>
                </c:pt>
                <c:pt idx="129">
                  <c:v>22.49</c:v>
                </c:pt>
                <c:pt idx="130">
                  <c:v>21.67</c:v>
                </c:pt>
                <c:pt idx="131">
                  <c:v>20.190000000000001</c:v>
                </c:pt>
                <c:pt idx="132">
                  <c:v>20.329999999999991</c:v>
                </c:pt>
                <c:pt idx="133">
                  <c:v>20.440000000000001</c:v>
                </c:pt>
                <c:pt idx="134">
                  <c:v>19.88</c:v>
                </c:pt>
                <c:pt idx="135">
                  <c:v>20.47</c:v>
                </c:pt>
                <c:pt idx="136">
                  <c:v>20.309999999999999</c:v>
                </c:pt>
                <c:pt idx="137">
                  <c:v>20.04</c:v>
                </c:pt>
                <c:pt idx="138">
                  <c:v>21.32</c:v>
                </c:pt>
                <c:pt idx="139">
                  <c:v>21.66</c:v>
                </c:pt>
                <c:pt idx="140">
                  <c:v>20.73</c:v>
                </c:pt>
                <c:pt idx="141">
                  <c:v>20.94</c:v>
                </c:pt>
                <c:pt idx="142">
                  <c:v>20.66</c:v>
                </c:pt>
                <c:pt idx="143">
                  <c:v>20.89</c:v>
                </c:pt>
                <c:pt idx="144">
                  <c:v>19.95</c:v>
                </c:pt>
                <c:pt idx="145">
                  <c:v>19.78</c:v>
                </c:pt>
                <c:pt idx="146">
                  <c:v>21.47</c:v>
                </c:pt>
                <c:pt idx="147">
                  <c:v>22.76</c:v>
                </c:pt>
                <c:pt idx="148">
                  <c:v>23.2</c:v>
                </c:pt>
                <c:pt idx="149">
                  <c:v>23.23</c:v>
                </c:pt>
                <c:pt idx="150">
                  <c:v>23.5</c:v>
                </c:pt>
                <c:pt idx="151">
                  <c:v>23.56</c:v>
                </c:pt>
                <c:pt idx="152">
                  <c:v>23.53</c:v>
                </c:pt>
                <c:pt idx="153">
                  <c:v>23.55</c:v>
                </c:pt>
                <c:pt idx="154">
                  <c:v>24.1</c:v>
                </c:pt>
                <c:pt idx="155">
                  <c:v>23.18</c:v>
                </c:pt>
                <c:pt idx="156">
                  <c:v>23.29</c:v>
                </c:pt>
                <c:pt idx="157">
                  <c:v>22.85</c:v>
                </c:pt>
                <c:pt idx="158">
                  <c:v>23</c:v>
                </c:pt>
                <c:pt idx="159">
                  <c:v>23.98</c:v>
                </c:pt>
                <c:pt idx="160">
                  <c:v>24.57</c:v>
                </c:pt>
                <c:pt idx="161">
                  <c:v>24.96</c:v>
                </c:pt>
                <c:pt idx="162">
                  <c:v>25.75</c:v>
                </c:pt>
                <c:pt idx="163">
                  <c:v>24.96</c:v>
                </c:pt>
                <c:pt idx="164">
                  <c:v>26.59</c:v>
                </c:pt>
                <c:pt idx="165">
                  <c:v>25.93</c:v>
                </c:pt>
                <c:pt idx="166">
                  <c:v>25.49</c:v>
                </c:pt>
                <c:pt idx="167">
                  <c:v>26.2</c:v>
                </c:pt>
                <c:pt idx="168">
                  <c:v>24.69</c:v>
                </c:pt>
                <c:pt idx="169">
                  <c:v>24.72</c:v>
                </c:pt>
                <c:pt idx="170">
                  <c:v>24.03</c:v>
                </c:pt>
                <c:pt idx="171">
                  <c:v>24.25</c:v>
                </c:pt>
                <c:pt idx="172">
                  <c:v>25.04</c:v>
                </c:pt>
                <c:pt idx="173">
                  <c:v>25.72</c:v>
                </c:pt>
                <c:pt idx="174">
                  <c:v>22.79</c:v>
                </c:pt>
                <c:pt idx="175">
                  <c:v>20.399999999999999</c:v>
                </c:pt>
                <c:pt idx="176">
                  <c:v>21.44</c:v>
                </c:pt>
                <c:pt idx="177">
                  <c:v>22.42</c:v>
                </c:pt>
                <c:pt idx="178">
                  <c:v>21.8</c:v>
                </c:pt>
                <c:pt idx="179">
                  <c:v>22.04</c:v>
                </c:pt>
                <c:pt idx="180">
                  <c:v>20.54</c:v>
                </c:pt>
                <c:pt idx="181">
                  <c:v>20.59</c:v>
                </c:pt>
                <c:pt idx="182">
                  <c:v>20.87</c:v>
                </c:pt>
                <c:pt idx="183">
                  <c:v>19.5</c:v>
                </c:pt>
                <c:pt idx="184">
                  <c:v>20.239999999999991</c:v>
                </c:pt>
                <c:pt idx="185">
                  <c:v>21.59</c:v>
                </c:pt>
                <c:pt idx="186">
                  <c:v>22.07</c:v>
                </c:pt>
                <c:pt idx="187">
                  <c:v>22.53</c:v>
                </c:pt>
                <c:pt idx="188">
                  <c:v>22.17</c:v>
                </c:pt>
                <c:pt idx="189">
                  <c:v>22.87</c:v>
                </c:pt>
                <c:pt idx="190">
                  <c:v>21.78</c:v>
                </c:pt>
                <c:pt idx="191">
                  <c:v>23</c:v>
                </c:pt>
                <c:pt idx="192">
                  <c:v>21.62</c:v>
                </c:pt>
                <c:pt idx="193">
                  <c:v>20.12</c:v>
                </c:pt>
                <c:pt idx="194">
                  <c:v>19.690000000000001</c:v>
                </c:pt>
                <c:pt idx="195">
                  <c:v>20.56</c:v>
                </c:pt>
                <c:pt idx="196">
                  <c:v>19.62</c:v>
                </c:pt>
                <c:pt idx="197">
                  <c:v>19.690000000000001</c:v>
                </c:pt>
                <c:pt idx="198">
                  <c:v>20.440000000000001</c:v>
                </c:pt>
                <c:pt idx="199">
                  <c:v>19.559999999999999</c:v>
                </c:pt>
                <c:pt idx="200">
                  <c:v>18.62</c:v>
                </c:pt>
                <c:pt idx="201">
                  <c:v>20.25</c:v>
                </c:pt>
                <c:pt idx="202">
                  <c:v>20.81</c:v>
                </c:pt>
                <c:pt idx="203">
                  <c:v>21.25</c:v>
                </c:pt>
                <c:pt idx="204">
                  <c:v>21.5</c:v>
                </c:pt>
                <c:pt idx="205">
                  <c:v>20.37</c:v>
                </c:pt>
                <c:pt idx="206">
                  <c:v>19.25</c:v>
                </c:pt>
                <c:pt idx="207">
                  <c:v>18.75</c:v>
                </c:pt>
                <c:pt idx="208">
                  <c:v>18.25</c:v>
                </c:pt>
                <c:pt idx="209">
                  <c:v>19.37</c:v>
                </c:pt>
                <c:pt idx="210">
                  <c:v>19.5</c:v>
                </c:pt>
                <c:pt idx="211">
                  <c:v>18.809999999999999</c:v>
                </c:pt>
                <c:pt idx="212">
                  <c:v>18.809999999999999</c:v>
                </c:pt>
                <c:pt idx="213">
                  <c:v>18.87</c:v>
                </c:pt>
                <c:pt idx="214">
                  <c:v>18.309999999999999</c:v>
                </c:pt>
                <c:pt idx="215">
                  <c:v>19</c:v>
                </c:pt>
                <c:pt idx="216">
                  <c:v>20.059999999999999</c:v>
                </c:pt>
                <c:pt idx="217">
                  <c:v>19.5</c:v>
                </c:pt>
                <c:pt idx="218">
                  <c:v>19.12</c:v>
                </c:pt>
                <c:pt idx="219">
                  <c:v>19.690000000000001</c:v>
                </c:pt>
                <c:pt idx="220">
                  <c:v>19.12</c:v>
                </c:pt>
                <c:pt idx="221">
                  <c:v>20.75</c:v>
                </c:pt>
                <c:pt idx="222">
                  <c:v>20.75</c:v>
                </c:pt>
                <c:pt idx="223">
                  <c:v>21.12</c:v>
                </c:pt>
                <c:pt idx="224">
                  <c:v>20.190000000000001</c:v>
                </c:pt>
                <c:pt idx="225">
                  <c:v>20.62</c:v>
                </c:pt>
                <c:pt idx="226">
                  <c:v>21.12</c:v>
                </c:pt>
                <c:pt idx="227">
                  <c:v>21.62</c:v>
                </c:pt>
                <c:pt idx="228">
                  <c:v>21.75</c:v>
                </c:pt>
                <c:pt idx="229">
                  <c:v>21.69</c:v>
                </c:pt>
                <c:pt idx="230">
                  <c:v>19.559999999999999</c:v>
                </c:pt>
                <c:pt idx="231">
                  <c:v>19.940000000000001</c:v>
                </c:pt>
                <c:pt idx="232">
                  <c:v>20.5</c:v>
                </c:pt>
                <c:pt idx="233">
                  <c:v>20.5</c:v>
                </c:pt>
                <c:pt idx="234">
                  <c:v>19.25</c:v>
                </c:pt>
                <c:pt idx="235">
                  <c:v>19.5</c:v>
                </c:pt>
                <c:pt idx="236">
                  <c:v>18.690000000000001</c:v>
                </c:pt>
                <c:pt idx="237">
                  <c:v>16.809999999999999</c:v>
                </c:pt>
                <c:pt idx="238">
                  <c:v>17.12</c:v>
                </c:pt>
                <c:pt idx="239">
                  <c:v>17.190000000000001</c:v>
                </c:pt>
                <c:pt idx="240">
                  <c:v>18</c:v>
                </c:pt>
                <c:pt idx="241">
                  <c:v>16.559999999999999</c:v>
                </c:pt>
                <c:pt idx="242">
                  <c:v>17.190000000000001</c:v>
                </c:pt>
                <c:pt idx="243">
                  <c:v>16.559999999999999</c:v>
                </c:pt>
                <c:pt idx="244">
                  <c:v>16.37</c:v>
                </c:pt>
                <c:pt idx="245">
                  <c:v>17.059999999999999</c:v>
                </c:pt>
                <c:pt idx="246">
                  <c:v>16.37</c:v>
                </c:pt>
                <c:pt idx="247">
                  <c:v>14.88</c:v>
                </c:pt>
                <c:pt idx="248">
                  <c:v>14.88</c:v>
                </c:pt>
                <c:pt idx="249">
                  <c:v>14.81</c:v>
                </c:pt>
                <c:pt idx="250">
                  <c:v>14.81</c:v>
                </c:pt>
                <c:pt idx="251">
                  <c:v>14.69</c:v>
                </c:pt>
                <c:pt idx="252">
                  <c:v>15</c:v>
                </c:pt>
                <c:pt idx="253">
                  <c:v>14.06</c:v>
                </c:pt>
                <c:pt idx="254">
                  <c:v>14.38</c:v>
                </c:pt>
                <c:pt idx="255">
                  <c:v>14</c:v>
                </c:pt>
                <c:pt idx="256">
                  <c:v>14.25</c:v>
                </c:pt>
                <c:pt idx="257">
                  <c:v>14.06</c:v>
                </c:pt>
                <c:pt idx="258">
                  <c:v>14.44</c:v>
                </c:pt>
                <c:pt idx="259">
                  <c:v>15</c:v>
                </c:pt>
                <c:pt idx="260">
                  <c:v>15.38</c:v>
                </c:pt>
                <c:pt idx="261">
                  <c:v>15.19</c:v>
                </c:pt>
                <c:pt idx="262">
                  <c:v>15.06</c:v>
                </c:pt>
                <c:pt idx="263">
                  <c:v>14.31</c:v>
                </c:pt>
                <c:pt idx="264">
                  <c:v>14.31</c:v>
                </c:pt>
                <c:pt idx="265">
                  <c:v>17</c:v>
                </c:pt>
                <c:pt idx="266">
                  <c:v>16.690000000000001</c:v>
                </c:pt>
                <c:pt idx="267">
                  <c:v>17.059999999999999</c:v>
                </c:pt>
                <c:pt idx="268">
                  <c:v>16.5</c:v>
                </c:pt>
                <c:pt idx="269">
                  <c:v>17.559999999999999</c:v>
                </c:pt>
                <c:pt idx="270">
                  <c:v>18.03</c:v>
                </c:pt>
                <c:pt idx="271">
                  <c:v>18.690000000000001</c:v>
                </c:pt>
                <c:pt idx="272">
                  <c:v>19.309999999999999</c:v>
                </c:pt>
                <c:pt idx="273">
                  <c:v>18.5</c:v>
                </c:pt>
                <c:pt idx="274">
                  <c:v>18.809999999999999</c:v>
                </c:pt>
                <c:pt idx="275">
                  <c:v>18.940000000000001</c:v>
                </c:pt>
                <c:pt idx="276">
                  <c:v>18.5</c:v>
                </c:pt>
                <c:pt idx="277">
                  <c:v>19</c:v>
                </c:pt>
                <c:pt idx="278">
                  <c:v>19.87</c:v>
                </c:pt>
                <c:pt idx="279">
                  <c:v>20.25</c:v>
                </c:pt>
                <c:pt idx="280">
                  <c:v>19.37</c:v>
                </c:pt>
                <c:pt idx="281">
                  <c:v>19.059999999999999</c:v>
                </c:pt>
                <c:pt idx="282">
                  <c:v>20.190000000000001</c:v>
                </c:pt>
                <c:pt idx="283">
                  <c:v>20.059999999999999</c:v>
                </c:pt>
                <c:pt idx="284">
                  <c:v>21.31</c:v>
                </c:pt>
                <c:pt idx="285">
                  <c:v>21.44</c:v>
                </c:pt>
                <c:pt idx="286">
                  <c:v>22.25</c:v>
                </c:pt>
                <c:pt idx="287">
                  <c:v>22.31</c:v>
                </c:pt>
                <c:pt idx="288">
                  <c:v>20.5</c:v>
                </c:pt>
                <c:pt idx="289">
                  <c:v>19.559999999999999</c:v>
                </c:pt>
                <c:pt idx="290">
                  <c:v>19.309999999999999</c:v>
                </c:pt>
                <c:pt idx="291">
                  <c:v>18.559999999999999</c:v>
                </c:pt>
                <c:pt idx="292">
                  <c:v>18.5</c:v>
                </c:pt>
                <c:pt idx="293">
                  <c:v>18.5</c:v>
                </c:pt>
                <c:pt idx="294">
                  <c:v>18.87</c:v>
                </c:pt>
                <c:pt idx="295">
                  <c:v>20.37</c:v>
                </c:pt>
                <c:pt idx="296">
                  <c:v>19.5</c:v>
                </c:pt>
                <c:pt idx="297">
                  <c:v>18.940000000000001</c:v>
                </c:pt>
                <c:pt idx="298">
                  <c:v>20.12</c:v>
                </c:pt>
                <c:pt idx="299">
                  <c:v>20.12</c:v>
                </c:pt>
                <c:pt idx="300">
                  <c:v>21.5</c:v>
                </c:pt>
                <c:pt idx="301">
                  <c:v>22.06</c:v>
                </c:pt>
                <c:pt idx="302">
                  <c:v>20</c:v>
                </c:pt>
                <c:pt idx="303">
                  <c:v>19.62</c:v>
                </c:pt>
                <c:pt idx="304">
                  <c:v>20.87</c:v>
                </c:pt>
                <c:pt idx="305">
                  <c:v>21.75</c:v>
                </c:pt>
                <c:pt idx="306">
                  <c:v>22.19</c:v>
                </c:pt>
                <c:pt idx="307">
                  <c:v>22.06</c:v>
                </c:pt>
                <c:pt idx="308">
                  <c:v>23.62</c:v>
                </c:pt>
                <c:pt idx="309">
                  <c:v>22.31</c:v>
                </c:pt>
                <c:pt idx="310">
                  <c:v>24.25</c:v>
                </c:pt>
                <c:pt idx="311">
                  <c:v>25.75</c:v>
                </c:pt>
                <c:pt idx="312">
                  <c:v>53.5</c:v>
                </c:pt>
                <c:pt idx="313">
                  <c:v>48.94</c:v>
                </c:pt>
                <c:pt idx="314">
                  <c:v>51.44</c:v>
                </c:pt>
                <c:pt idx="315">
                  <c:v>53.5</c:v>
                </c:pt>
                <c:pt idx="316">
                  <c:v>52.19</c:v>
                </c:pt>
                <c:pt idx="317">
                  <c:v>56.69</c:v>
                </c:pt>
                <c:pt idx="318">
                  <c:v>61.05</c:v>
                </c:pt>
                <c:pt idx="319">
                  <c:v>59.94</c:v>
                </c:pt>
                <c:pt idx="320">
                  <c:v>60.66</c:v>
                </c:pt>
                <c:pt idx="321">
                  <c:v>55.23</c:v>
                </c:pt>
                <c:pt idx="322">
                  <c:v>56.86</c:v>
                </c:pt>
                <c:pt idx="323">
                  <c:v>58</c:v>
                </c:pt>
                <c:pt idx="324">
                  <c:v>57.75</c:v>
                </c:pt>
                <c:pt idx="325">
                  <c:v>58.44</c:v>
                </c:pt>
                <c:pt idx="326">
                  <c:v>58.88</c:v>
                </c:pt>
                <c:pt idx="327">
                  <c:v>62</c:v>
                </c:pt>
                <c:pt idx="328">
                  <c:v>58.44</c:v>
                </c:pt>
                <c:pt idx="329">
                  <c:v>62.44</c:v>
                </c:pt>
                <c:pt idx="330">
                  <c:v>63.44</c:v>
                </c:pt>
                <c:pt idx="331">
                  <c:v>60.94</c:v>
                </c:pt>
                <c:pt idx="332">
                  <c:v>59.5</c:v>
                </c:pt>
                <c:pt idx="333">
                  <c:v>59.19</c:v>
                </c:pt>
                <c:pt idx="334">
                  <c:v>58.06</c:v>
                </c:pt>
                <c:pt idx="335">
                  <c:v>56.81</c:v>
                </c:pt>
                <c:pt idx="336">
                  <c:v>56.11</c:v>
                </c:pt>
                <c:pt idx="337">
                  <c:v>54.31</c:v>
                </c:pt>
                <c:pt idx="338">
                  <c:v>51.69</c:v>
                </c:pt>
                <c:pt idx="339">
                  <c:v>50.5</c:v>
                </c:pt>
                <c:pt idx="340">
                  <c:v>50</c:v>
                </c:pt>
                <c:pt idx="341">
                  <c:v>51.44</c:v>
                </c:pt>
                <c:pt idx="342">
                  <c:v>48.5</c:v>
                </c:pt>
                <c:pt idx="343">
                  <c:v>46.69</c:v>
                </c:pt>
                <c:pt idx="344">
                  <c:v>47.06</c:v>
                </c:pt>
                <c:pt idx="345">
                  <c:v>47.69</c:v>
                </c:pt>
                <c:pt idx="346">
                  <c:v>47.56</c:v>
                </c:pt>
                <c:pt idx="347">
                  <c:v>47.5</c:v>
                </c:pt>
                <c:pt idx="348">
                  <c:v>46.75</c:v>
                </c:pt>
                <c:pt idx="349">
                  <c:v>47.94</c:v>
                </c:pt>
                <c:pt idx="350">
                  <c:v>47.38</c:v>
                </c:pt>
                <c:pt idx="351">
                  <c:v>48</c:v>
                </c:pt>
                <c:pt idx="352">
                  <c:v>47.25</c:v>
                </c:pt>
                <c:pt idx="353">
                  <c:v>49.31</c:v>
                </c:pt>
                <c:pt idx="354">
                  <c:v>50.81</c:v>
                </c:pt>
                <c:pt idx="355">
                  <c:v>48.31</c:v>
                </c:pt>
                <c:pt idx="356">
                  <c:v>52</c:v>
                </c:pt>
                <c:pt idx="357">
                  <c:v>50.06</c:v>
                </c:pt>
                <c:pt idx="358">
                  <c:v>50.06</c:v>
                </c:pt>
                <c:pt idx="359">
                  <c:v>48.69</c:v>
                </c:pt>
                <c:pt idx="360">
                  <c:v>53.56</c:v>
                </c:pt>
                <c:pt idx="361">
                  <c:v>55.13</c:v>
                </c:pt>
                <c:pt idx="362">
                  <c:v>52.69</c:v>
                </c:pt>
                <c:pt idx="363">
                  <c:v>57.25</c:v>
                </c:pt>
                <c:pt idx="364">
                  <c:v>58.31</c:v>
                </c:pt>
                <c:pt idx="365">
                  <c:v>57.69</c:v>
                </c:pt>
                <c:pt idx="366">
                  <c:v>56.5</c:v>
                </c:pt>
                <c:pt idx="367">
                  <c:v>58.88</c:v>
                </c:pt>
                <c:pt idx="368">
                  <c:v>56.94</c:v>
                </c:pt>
                <c:pt idx="369">
                  <c:v>57.13</c:v>
                </c:pt>
                <c:pt idx="370">
                  <c:v>54.44</c:v>
                </c:pt>
                <c:pt idx="371">
                  <c:v>51.81</c:v>
                </c:pt>
                <c:pt idx="372">
                  <c:v>51.63</c:v>
                </c:pt>
                <c:pt idx="373">
                  <c:v>53.31</c:v>
                </c:pt>
              </c:numCache>
            </c:numRef>
          </c:val>
          <c:smooth val="0"/>
          <c:extLst>
            <c:ext xmlns:c16="http://schemas.microsoft.com/office/drawing/2014/chart" uri="{C3380CC4-5D6E-409C-BE32-E72D297353CC}">
              <c16:uniqueId val="{00000000-37DF-4DC9-A0C3-6C7D168C13E3}"/>
            </c:ext>
          </c:extLst>
        </c:ser>
        <c:dLbls>
          <c:showLegendKey val="0"/>
          <c:showVal val="0"/>
          <c:showCatName val="0"/>
          <c:showSerName val="0"/>
          <c:showPercent val="0"/>
          <c:showBubbleSize val="0"/>
        </c:dLbls>
        <c:smooth val="0"/>
        <c:axId val="158326784"/>
        <c:axId val="147668288"/>
      </c:lineChart>
      <c:dateAx>
        <c:axId val="158326784"/>
        <c:scaling>
          <c:orientation val="minMax"/>
        </c:scaling>
        <c:delete val="0"/>
        <c:axPos val="b"/>
        <c:title>
          <c:tx>
            <c:rich>
              <a:bodyPr/>
              <a:lstStyle/>
              <a:p>
                <a:pPr>
                  <a:defRPr/>
                </a:pPr>
                <a:r>
                  <a:rPr lang="en-US"/>
                  <a:t>Date</a:t>
                </a:r>
              </a:p>
            </c:rich>
          </c:tx>
          <c:overlay val="0"/>
        </c:title>
        <c:numFmt formatCode="m/d/yyyy" sourceLinked="1"/>
        <c:majorTickMark val="out"/>
        <c:minorTickMark val="none"/>
        <c:tickLblPos val="nextTo"/>
        <c:crossAx val="147668288"/>
        <c:crosses val="autoZero"/>
        <c:auto val="1"/>
        <c:lblOffset val="100"/>
        <c:baseTimeUnit val="days"/>
      </c:dateAx>
      <c:valAx>
        <c:axId val="147668288"/>
        <c:scaling>
          <c:orientation val="minMax"/>
        </c:scaling>
        <c:delete val="0"/>
        <c:axPos val="l"/>
        <c:majorGridlines/>
        <c:title>
          <c:tx>
            <c:rich>
              <a:bodyPr rot="-5400000" vert="horz"/>
              <a:lstStyle/>
              <a:p>
                <a:pPr>
                  <a:defRPr/>
                </a:pPr>
                <a:r>
                  <a:rPr lang="en-US"/>
                  <a:t>Price ($)</a:t>
                </a:r>
              </a:p>
            </c:rich>
          </c:tx>
          <c:overlay val="0"/>
        </c:title>
        <c:numFmt formatCode="General" sourceLinked="1"/>
        <c:majorTickMark val="out"/>
        <c:minorTickMark val="none"/>
        <c:tickLblPos val="nextTo"/>
        <c:crossAx val="158326784"/>
        <c:crosses val="autoZero"/>
        <c:crossBetween val="between"/>
      </c:valAx>
    </c:plotArea>
    <c:plotVisOnly val="1"/>
    <c:dispBlanksAs val="gap"/>
    <c:showDLblsOverMax val="0"/>
  </c:chart>
  <c:spPr>
    <a:ln w="25400">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DB243-1971-434C-9758-83AD5F07C5B9}"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4FC07-721C-496D-B4A8-2070249CE4F9}" type="slidenum">
              <a:rPr lang="en-US" smtClean="0"/>
              <a:t>‹#›</a:t>
            </a:fld>
            <a:endParaRPr lang="en-US"/>
          </a:p>
        </p:txBody>
      </p:sp>
    </p:spTree>
    <p:extLst>
      <p:ext uri="{BB962C8B-B14F-4D97-AF65-F5344CB8AC3E}">
        <p14:creationId xmlns:p14="http://schemas.microsoft.com/office/powerpoint/2010/main" val="30786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516B8B-EB8A-45AF-9531-03B2FD24A72E}" type="slidenum">
              <a:rPr lang="en-US" altLang="en-US"/>
              <a:pPr>
                <a:spcBef>
                  <a:spcPct val="0"/>
                </a:spcBef>
              </a:pPr>
              <a:t>2</a:t>
            </a:fld>
            <a:endParaRPr lang="en-US" altLang="en-US"/>
          </a:p>
        </p:txBody>
      </p:sp>
    </p:spTree>
    <p:extLst>
      <p:ext uri="{BB962C8B-B14F-4D97-AF65-F5344CB8AC3E}">
        <p14:creationId xmlns:p14="http://schemas.microsoft.com/office/powerpoint/2010/main" val="166193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57C15-4671-4B93-83AE-37697EF1B74D}" type="slidenum">
              <a:rPr lang="en-US" altLang="en-US"/>
              <a:pPr>
                <a:spcBef>
                  <a:spcPct val="0"/>
                </a:spcBef>
              </a:pPr>
              <a:t>24</a:t>
            </a:fld>
            <a:endParaRPr lang="en-US" altLang="en-US"/>
          </a:p>
        </p:txBody>
      </p:sp>
    </p:spTree>
    <p:extLst>
      <p:ext uri="{BB962C8B-B14F-4D97-AF65-F5344CB8AC3E}">
        <p14:creationId xmlns:p14="http://schemas.microsoft.com/office/powerpoint/2010/main" val="411814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03303B-A05A-4456-9443-5D86BC5A304B}" type="slidenum">
              <a:rPr lang="en-US" altLang="en-US"/>
              <a:pPr>
                <a:spcBef>
                  <a:spcPct val="0"/>
                </a:spcBef>
              </a:pPr>
              <a:t>25</a:t>
            </a:fld>
            <a:endParaRPr lang="en-US" altLang="en-US"/>
          </a:p>
        </p:txBody>
      </p:sp>
    </p:spTree>
    <p:extLst>
      <p:ext uri="{BB962C8B-B14F-4D97-AF65-F5344CB8AC3E}">
        <p14:creationId xmlns:p14="http://schemas.microsoft.com/office/powerpoint/2010/main" val="37247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F813C7-F956-4AA3-9755-F3CD21751605}" type="slidenum">
              <a:rPr lang="en-US" altLang="en-US"/>
              <a:pPr eaLnBrk="1" hangingPunct="1"/>
              <a:t>26</a:t>
            </a:fld>
            <a:endParaRPr lang="en-US" altLang="en-US"/>
          </a:p>
        </p:txBody>
      </p:sp>
    </p:spTree>
    <p:extLst>
      <p:ext uri="{BB962C8B-B14F-4D97-AF65-F5344CB8AC3E}">
        <p14:creationId xmlns:p14="http://schemas.microsoft.com/office/powerpoint/2010/main" val="211433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0B3585-0068-45CD-837F-D6E16B8B5562}" type="slidenum">
              <a:rPr lang="en-US" altLang="en-US"/>
              <a:pPr eaLnBrk="1" hangingPunct="1"/>
              <a:t>27</a:t>
            </a:fld>
            <a:endParaRPr lang="en-US" altLang="en-US"/>
          </a:p>
        </p:txBody>
      </p:sp>
    </p:spTree>
    <p:extLst>
      <p:ext uri="{BB962C8B-B14F-4D97-AF65-F5344CB8AC3E}">
        <p14:creationId xmlns:p14="http://schemas.microsoft.com/office/powerpoint/2010/main" val="340068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521316-11A5-47B4-9D34-870B7DC31413}" type="slidenum">
              <a:rPr lang="en-US" altLang="en-US"/>
              <a:pPr eaLnBrk="1" hangingPunct="1"/>
              <a:t>28</a:t>
            </a:fld>
            <a:endParaRPr lang="en-US" altLang="en-US"/>
          </a:p>
        </p:txBody>
      </p:sp>
    </p:spTree>
    <p:extLst>
      <p:ext uri="{BB962C8B-B14F-4D97-AF65-F5344CB8AC3E}">
        <p14:creationId xmlns:p14="http://schemas.microsoft.com/office/powerpoint/2010/main" val="398880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9C599CE-9963-47EE-BE2E-A2EBB5FAFB7B}" type="slidenum">
              <a:rPr lang="en-US" altLang="en-US"/>
              <a:pPr eaLnBrk="1" hangingPunct="1"/>
              <a:t>29</a:t>
            </a:fld>
            <a:endParaRPr lang="en-US" altLang="en-US"/>
          </a:p>
        </p:txBody>
      </p:sp>
    </p:spTree>
    <p:extLst>
      <p:ext uri="{BB962C8B-B14F-4D97-AF65-F5344CB8AC3E}">
        <p14:creationId xmlns:p14="http://schemas.microsoft.com/office/powerpoint/2010/main" val="312514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5C1072-6C9B-4FDC-AC5F-DBF444D94458}" type="slidenum">
              <a:rPr lang="en-US" altLang="en-US"/>
              <a:pPr eaLnBrk="1" hangingPunct="1"/>
              <a:t>30</a:t>
            </a:fld>
            <a:endParaRPr lang="en-US" altLang="en-US"/>
          </a:p>
        </p:txBody>
      </p:sp>
    </p:spTree>
    <p:extLst>
      <p:ext uri="{BB962C8B-B14F-4D97-AF65-F5344CB8AC3E}">
        <p14:creationId xmlns:p14="http://schemas.microsoft.com/office/powerpoint/2010/main" val="238090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consider external factor, there are additional challenges.</a:t>
            </a:r>
          </a:p>
          <a:p>
            <a:r>
              <a:rPr lang="en-US" baseline="0" dirty="0" smtClean="0"/>
              <a:t>For example, this is Dow Jones Industrial Average, average stock price.</a:t>
            </a:r>
          </a:p>
          <a:p>
            <a:r>
              <a:rPr lang="en-US" baseline="0" dirty="0" smtClean="0"/>
              <a:t>Near September, stock price crash. Actually, this is 2001, and September 11 terrorist attack happened at that time.</a:t>
            </a:r>
          </a:p>
          <a:p>
            <a:r>
              <a:rPr lang="en-US" baseline="0" dirty="0" smtClean="0"/>
              <a:t>Like this, these days, need for analyzing text data jointly with external temporal factor is increasing.</a:t>
            </a:r>
          </a:p>
          <a:p>
            <a:r>
              <a:rPr lang="en-US" baseline="0" dirty="0" smtClean="0"/>
              <a:t>If we can understand why this happen, automatically find reasons, it would be very useful.</a:t>
            </a:r>
          </a:p>
        </p:txBody>
      </p:sp>
      <p:sp>
        <p:nvSpPr>
          <p:cNvPr id="4" name="Slide Number Placeholder 3"/>
          <p:cNvSpPr>
            <a:spLocks noGrp="1"/>
          </p:cNvSpPr>
          <p:nvPr>
            <p:ph type="sldNum" sz="quarter" idx="10"/>
          </p:nvPr>
        </p:nvSpPr>
        <p:spPr/>
        <p:txBody>
          <a:bodyPr/>
          <a:lstStyle/>
          <a:p>
            <a:pPr>
              <a:defRPr/>
            </a:pPr>
            <a:fld id="{89C311CE-289D-461B-9841-A1186023BE3D}" type="slidenum">
              <a:rPr lang="en-US" altLang="ko-KR" smtClean="0"/>
              <a:pPr>
                <a:defRPr/>
              </a:pPr>
              <a:t>32</a:t>
            </a:fld>
            <a:endParaRPr lang="en-US" altLang="ko-KR"/>
          </a:p>
        </p:txBody>
      </p:sp>
    </p:spTree>
    <p:extLst>
      <p:ext uri="{BB962C8B-B14F-4D97-AF65-F5344CB8AC3E}">
        <p14:creationId xmlns:p14="http://schemas.microsoft.com/office/powerpoint/2010/main" val="145895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40</a:t>
            </a:fld>
            <a:endParaRPr lang="en-US"/>
          </a:p>
        </p:txBody>
      </p:sp>
    </p:spTree>
    <p:extLst>
      <p:ext uri="{BB962C8B-B14F-4D97-AF65-F5344CB8AC3E}">
        <p14:creationId xmlns:p14="http://schemas.microsoft.com/office/powerpoint/2010/main" val="358796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42</a:t>
            </a:fld>
            <a:endParaRPr lang="en-US"/>
          </a:p>
        </p:txBody>
      </p:sp>
    </p:spTree>
    <p:extLst>
      <p:ext uri="{BB962C8B-B14F-4D97-AF65-F5344CB8AC3E}">
        <p14:creationId xmlns:p14="http://schemas.microsoft.com/office/powerpoint/2010/main" val="35325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4FC07-721C-496D-B4A8-2070249CE4F9}" type="slidenum">
              <a:rPr lang="en-US" smtClean="0"/>
              <a:t>4</a:t>
            </a:fld>
            <a:endParaRPr lang="en-US"/>
          </a:p>
        </p:txBody>
      </p:sp>
    </p:spTree>
    <p:extLst>
      <p:ext uri="{BB962C8B-B14F-4D97-AF65-F5344CB8AC3E}">
        <p14:creationId xmlns:p14="http://schemas.microsoft.com/office/powerpoint/2010/main" val="181240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43</a:t>
            </a:fld>
            <a:endParaRPr lang="en-US"/>
          </a:p>
        </p:txBody>
      </p:sp>
    </p:spTree>
    <p:extLst>
      <p:ext uri="{BB962C8B-B14F-4D97-AF65-F5344CB8AC3E}">
        <p14:creationId xmlns:p14="http://schemas.microsoft.com/office/powerpoint/2010/main" val="304044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5A4920-8B09-4554-BC17-832BA0E9F593}"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175588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probability of patient t having symptom s and being prescribed herb h with disease diagnoses Dt.</a:t>
            </a:r>
          </a:p>
          <a:p>
            <a:endParaRPr lang="en-US" altLang="en-US" smtClean="0"/>
          </a:p>
          <a:p>
            <a:r>
              <a:rPr lang="en-US" altLang="en-US" smtClean="0"/>
              <a:t>Here Pr(s,h|t) is the probability of of patient t having symptom s and being prescribed herb h.</a:t>
            </a:r>
          </a:p>
          <a:p>
            <a:endParaRPr lang="en-US" altLang="en-US" smtClean="0"/>
          </a:p>
          <a:p>
            <a:r>
              <a:rPr lang="en-US" altLang="en-US" smtClean="0"/>
              <a:t>Dt is the set of diseases this patient have, which is also observed in the record.</a:t>
            </a:r>
          </a:p>
          <a:p>
            <a:r>
              <a:rPr lang="en-US" altLang="en-US" smtClean="0"/>
              <a:t>Pr(d|t) is the likelihood of patient t having disease d.</a:t>
            </a:r>
          </a:p>
          <a:p>
            <a:r>
              <a:rPr lang="en-US" altLang="en-US" smtClean="0"/>
              <a:t>Pr(s|d) is the typical symptoms of disease d.</a:t>
            </a:r>
          </a:p>
          <a:p>
            <a:r>
              <a:rPr lang="en-US" altLang="en-US" smtClean="0"/>
              <a:t>Pr(h|d) is the typical herbs of disease d.</a:t>
            </a:r>
          </a:p>
          <a:p>
            <a:r>
              <a:rPr lang="en-US" altLang="en-US" smtClean="0"/>
              <a:t>The goal of optimization is to find optimial Pr(s|d), Pr(h|d) and Pr(d|t) so that the probability of all the observed {Pr(s,h|t)} would be maximzied.</a:t>
            </a:r>
          </a:p>
          <a:p>
            <a:endParaRPr lang="en-US" altLang="en-US" smtClean="0"/>
          </a:p>
          <a:p>
            <a:r>
              <a:rPr lang="en-US" altLang="en-US" smtClean="0"/>
              <a:t>We use EM algorithm to optimize this loss function. The optimization is fast and can be scaled to thousands of medical record.</a:t>
            </a:r>
          </a:p>
          <a:p>
            <a:r>
              <a:rPr lang="en-US" altLang="en-US" smtClean="0"/>
              <a:t>More details about the models are in the paper.</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1E68314-DE80-4EB7-ABA1-87012F6140C2}" type="slidenum">
              <a:rPr lang="zh-CN" altLang="en-US" sz="1300" smtClean="0">
                <a:latin typeface="Times New Roman" panose="02020603050405020304" pitchFamily="18" charset="0"/>
              </a:rPr>
              <a:pPr/>
              <a:t>15</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331701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While we envision that our method would be used to mine a large number of patient records from multiple physicians, direct experimentation with such a mixed dataset would make it difficult to choose the most suitable physician to assess the data mining results. This is because different</a:t>
            </a:r>
          </a:p>
          <a:p>
            <a:r>
              <a:rPr lang="en-US" altLang="en-US" smtClean="0"/>
              <a:t>physicians tend to have varying opinions due to the differences in their training and experiences. </a:t>
            </a:r>
          </a:p>
          <a:p>
            <a:endParaRPr lang="en-US" altLang="en-US" smtClean="0"/>
          </a:p>
          <a:p>
            <a:r>
              <a:rPr lang="en-US" altLang="en-US" smtClean="0"/>
              <a:t>Thus, we decided to evaluate the proposed model using patient records from a single physician. This way, the physician can judge to what extent</a:t>
            </a:r>
          </a:p>
          <a:p>
            <a:r>
              <a:rPr lang="en-US" altLang="en-US" smtClean="0"/>
              <a:t>the mined results match the his reasoning and experience. </a:t>
            </a:r>
          </a:p>
          <a:p>
            <a:endParaRPr lang="en-US" altLang="en-US" smtClean="0"/>
          </a:p>
          <a:p>
            <a:r>
              <a:rPr lang="en-US" altLang="en-US" smtClean="0"/>
              <a:t>Specifically, we used 10,907 anonymous electronic medical records provided by a TCM physician whose specialization is in digestive system treatments. We normalized the symptom and herb terms to obtain 9,530 records with 3,000 symptoms, 97 diseases, and 652 herbs. </a:t>
            </a:r>
          </a:p>
          <a:p>
            <a:endParaRPr lang="en-US" altLang="en-US" smtClean="0"/>
          </a:p>
          <a:p>
            <a:r>
              <a:rPr lang="en-US" altLang="en-US" smtClean="0"/>
              <a:t>The most frequently occurring disease is “chronic gastritis” and the most frequently occurring symptom is “abdominal pain and chills.”</a:t>
            </a:r>
          </a:p>
          <a:p>
            <a:endParaRPr lang="en-US" altLang="en-US" smtClean="0"/>
          </a:p>
          <a:p>
            <a:r>
              <a:rPr lang="en-US" altLang="en-US" smtClean="0"/>
              <a:t>To quantitatively evaluate our model, we collected a set of herb-symptom relationship annotations, manually curated by TCM experts. These nnotations contain 27,285 herb-symptom relationships. The symptoms and herbs of 1,624 of these relationships appear in our dataset. Consequently, we evaluate how our method can accurately identify this subset of 1,624 relationships.</a:t>
            </a:r>
          </a:p>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3C7456F4-3128-4328-B708-86F32DEBC2F8}" type="slidenum">
              <a:rPr lang="zh-CN" altLang="en-US" sz="1300" smtClean="0">
                <a:latin typeface="Times New Roman" panose="02020603050405020304" pitchFamily="18" charset="0"/>
              </a:rPr>
              <a:pPr/>
              <a:t>16</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58719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As we have introduced before, our model will generate a disease distribution for each record, a symptom profile for each disease and a herb profile for each disease. Here is an example of the output.</a:t>
            </a:r>
          </a:p>
          <a:p>
            <a:r>
              <a:rPr lang="en-US" altLang="en-US" smtClean="0"/>
              <a:t>Here, a patient with three disease Anemia, Gastritis and Hypertension will get a distribution. Gastritis will have a probability of 0.6. It means that most of the symptoms of this patient is caused by Gastritis.</a:t>
            </a:r>
          </a:p>
          <a:p>
            <a:endParaRPr lang="en-US" altLang="en-US" smtClean="0"/>
          </a:p>
          <a:p>
            <a:r>
              <a:rPr lang="en-US" altLang="en-US" smtClean="0"/>
              <a:t>Then we also get a herb and symptom distribution for all these diseases.</a:t>
            </a:r>
          </a:p>
          <a:p>
            <a:endParaRPr lang="en-US" altLang="en-US" smtClean="0"/>
          </a:p>
          <a:p>
            <a:r>
              <a:rPr lang="en-US" altLang="en-US" smtClean="0"/>
              <a:t>For example, anemia will have 0.3 probability of dizziness, 0.3 probability of vomiting and 0.3 probability of hypodynamia. These probability shows the common symptoms of anemia.</a:t>
            </a:r>
          </a:p>
          <a:p>
            <a:endParaRPr lang="en-US" altLang="en-US" smtClean="0"/>
          </a:p>
          <a:p>
            <a:r>
              <a:rPr lang="en-US" altLang="en-US" smtClean="0"/>
              <a:t>On the other side, anemia will have 0.4 probability of Medlar and 0.3 probability of Ginseng.</a:t>
            </a:r>
          </a:p>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09F10160-C1C4-4961-B4AB-E7A72B724D7B}" type="slidenum">
              <a:rPr lang="zh-CN" altLang="en-US" sz="1300" smtClean="0">
                <a:latin typeface="Times New Roman" panose="02020603050405020304" pitchFamily="18" charset="0"/>
              </a:rPr>
              <a:pPr/>
              <a:t>17</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168073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We show three sample conditional symptom distributions with the highest entropy values among all 100 disease profiles learned with our model. The entropy of a distribution measures its information content. Thus, the higher the entropy, the more informative the distribution. </a:t>
            </a:r>
          </a:p>
          <a:p>
            <a:pPr>
              <a:defRPr/>
            </a:pPr>
            <a:endParaRPr lang="en-US" dirty="0" smtClean="0"/>
          </a:p>
          <a:p>
            <a:pPr>
              <a:defRPr/>
            </a:pPr>
            <a:r>
              <a:rPr lang="en-US" dirty="0" smtClean="0"/>
              <a:t>Here we show the top five symptoms, sorted by decreasing probability, for three different diseases. The physician judged these symptoms to be typical symptoms for the corresponding disease. Indeed, the relevance of these symptoms to the disease is often obvious. For example, “difficult</a:t>
            </a:r>
          </a:p>
          <a:p>
            <a:pPr>
              <a:defRPr/>
            </a:pPr>
            <a:r>
              <a:rPr lang="en-US" dirty="0" smtClean="0"/>
              <a:t>bowel movements,” “abdominal distension,” and “dry, hard stools” are common symptoms for “constipation.” The fact that our model was able to learn these associations automatically from the dataset clearly demonstrates the effectiveness of the model for mining medical knowledge. Our model can also differentiate between similar diseases, such as “reflux esophagitis” and “chronic gastritis,” which share symptoms such as “acid reflux” and “heartburn.” We discover “paresthesia pharynges” and “discomfort in upper respiratory tract” for “reflux esophagitis,” while these symptoms do not appear for “chronic gastritis.”</a:t>
            </a:r>
          </a:p>
          <a:p>
            <a:pPr>
              <a:defRPr/>
            </a:pPr>
            <a:endParaRPr lang="en-US" dirty="0" smtClean="0"/>
          </a:p>
          <a:p>
            <a:pPr>
              <a:defRPr/>
            </a:pPr>
            <a:r>
              <a:rPr lang="en-US" dirty="0" smtClean="0"/>
              <a:t>Remarkably, many of these symptoms are unique TCM symptoms and are not well-studied in western medicine. For example, the model discovered that “dark, purplish tongue” is associated with “coronary heart disease.” Our physician verified these unique TCM symptoms for their corresponding diseases. This result further shows the effectiveness of using our model in revealing TCM knowledge from medical records. Our model can provide useful TCM symptoms to facilitate differential diagnosis and precision herb prescription.</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B79444F-E79D-44E2-9A7D-14189C7341B8}" type="slidenum">
              <a:rPr lang="zh-CN" altLang="en-US" sz="1300" smtClean="0">
                <a:latin typeface="Times New Roman" panose="02020603050405020304" pitchFamily="18" charset="0"/>
              </a:rPr>
              <a:pPr/>
              <a:t>18</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222770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top five herbs of selected herb distributions for three different diseases. These herbs are unique to TCM and are unused by western medicine. There is evidence showing the empirical effectiveness of these herbs, of which a deeper understanding can improve our overall medicinal knowledge. We can see that our model successfully discovered many herbs with known relations to these different diseases</a:t>
            </a:r>
          </a:p>
          <a:p>
            <a:r>
              <a:rPr lang="en-US" altLang="en-US" smtClean="0"/>
              <a:t>. For example, our model asserts that “lotus leaves” and “fresh hawthorn” can be used to treat “hyperlipidemia,” which can be verified by existing TCM knowledge and recent studies.</a:t>
            </a:r>
          </a:p>
          <a:p>
            <a:endParaRPr lang="en-US" altLang="en-US" smtClean="0"/>
          </a:p>
          <a:p>
            <a:r>
              <a:rPr lang="en-US" altLang="en-US" smtClean="0"/>
              <a:t>In addition to supporting existing knowledge, our model can also find novel herb prescription knowledge. For instance, our model determines that “turmeric root” can be used to treat “hypertension.” A recent work showed that curcumin, an active ingredient of turmeric root, can be used to treat idiopathic pulmonary arterial hypertension, a type of genetic hypertension. With further analysis on multiple visits of a given patient, we can assess the effectiveness of specific herbs prescribed for a disease. This is an important future direction we wish to pursue.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525CE4BF-0FF8-4746-B3F9-CA1770B12F3B}" type="slidenum">
              <a:rPr lang="zh-CN" altLang="en-US" sz="1300" smtClean="0">
                <a:latin typeface="Times New Roman" panose="02020603050405020304" pitchFamily="18" charset="0"/>
              </a:rPr>
              <a:pPr/>
              <a:t>19</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388324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E39810-DB88-456E-9C1B-1C85792E1A3C}" type="slidenum">
              <a:rPr lang="en-US" altLang="en-US"/>
              <a:pPr eaLnBrk="1" hangingPunct="1"/>
              <a:t>22</a:t>
            </a:fld>
            <a:endParaRPr lang="en-US" altLang="en-US"/>
          </a:p>
        </p:txBody>
      </p:sp>
    </p:spTree>
    <p:extLst>
      <p:ext uri="{BB962C8B-B14F-4D97-AF65-F5344CB8AC3E}">
        <p14:creationId xmlns:p14="http://schemas.microsoft.com/office/powerpoint/2010/main" val="1026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574ED0-0529-43BD-BF3D-390F147D2AAE}" type="slidenum">
              <a:rPr lang="en-US" altLang="en-US"/>
              <a:pPr>
                <a:spcBef>
                  <a:spcPct val="0"/>
                </a:spcBef>
              </a:pPr>
              <a:t>23</a:t>
            </a:fld>
            <a:endParaRPr lang="en-US" altLang="en-US"/>
          </a:p>
        </p:txBody>
      </p:sp>
    </p:spTree>
    <p:extLst>
      <p:ext uri="{BB962C8B-B14F-4D97-AF65-F5344CB8AC3E}">
        <p14:creationId xmlns:p14="http://schemas.microsoft.com/office/powerpoint/2010/main" val="153445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1"/>
            <a:ext cx="103632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505200"/>
            <a:ext cx="85344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034156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7258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47952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572726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4000" y="1143000"/>
            <a:ext cx="11684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1401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27906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0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8714"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17649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5391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35344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75200" y="304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354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64873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4000" y="1219140"/>
            <a:ext cx="116840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368800" y="649287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D08FE-21CA-447A-B5E0-10774CCDBD3A}" type="slidenum">
              <a:rPr lang="en-US" smtClean="0"/>
              <a:t>‹#›</a:t>
            </a:fld>
            <a:endParaRPr lang="en-US"/>
          </a:p>
        </p:txBody>
      </p:sp>
      <p:sp>
        <p:nvSpPr>
          <p:cNvPr id="7" name="AutoShape 2"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 name="AutoShape 4"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 name="AutoShape 6"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1"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9034" y="6570366"/>
            <a:ext cx="2230967" cy="28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1" descr="data:image/jpeg;base64,/9j/4AAQSkZJRgABAQAAAQABAAD/2wCEAAkGBggGDxQIBxETERQUDSEWExUWDRcTEhAWGxwhGRgUFxIcHyogGBkkGRIUHy8mLzMvLiw4ISA9NjQqNTI3LCkBCQoKDgwOGg8PGTIjHyQ1LDI0NSwsNTM0LS80NS4uLDQ1NCk1MCwsLC81LSwpLC8sLyoqLCwsLC8sKSwsLCksKf/AABEIAQAAxQMBIgACEQEDEQH/xAAcAAEBAAMBAQEBAAAAAAAAAAAABgEDBwUIBAL/xABPEAABAwAECAgLBAULBQAAAAAAAQIDBAUGEQcSITQ1UXOyFjFydbGzwtITFyJSVGGRlKKk4RVBgdMUU1VxlRgjMjNCQ4KSoaXjdIOTo8H/xAAZAQEBAQEBAQAAAAAAAAAAAAAABQQDAQL/xAAzEQABAgMDCQgCAwEAAAAAAAAAAQIDBBEVcsEFMjM1UVSBkfASFCExQVJzwhNxIlNh0f/aAAwDAQACEQMRAD8A5mAUtS2Yo1ZwNpMr5EVVVLkxbsiqn3p6ipNTcKVZ+SKtErQwSspEmn9iEnj5k0C04D0Tz5vh7o4D0Tz5vh7pNt+S9y8lKV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zWw9DTjfL8PdJ6v6siqmZIIVc5PBo691196qupPUapXKktNP/HCWq+fkpmmslTEqz8kREp+zzQAUiYC2qHRy8iTtESW1Q6OXkSdoh5d0DL7cS9kLTvurgRKOdrX2mcZ2tfafyhkukKqmcZ2tfaMZ2tfaYAFVM4zta+0Yzta+0wAKqZxna19oxna19pgAVUzjO1r7RjO1r7TAAqpnGdrX2jGdrX2mABVTOM7WvtGM7WvtMACqmcZ2tfaMZ2tfaYAFVM4zta+0Yzta+0wAKqZxna19oxna19pgAVU9myTlWltv8x26pstnnKbBvS41WRztuzduqbbZ5ymwb0uITtbJ8f2UvJqlb+B4QALhABbVDo5eRJ2iJLaodHLyJO0Q8u6Bl9uJeyFp33VwIhDJhDJcIIAAAB+2p6lp9fzJQaqjWWRUvuTIjUTjc5y5GtS9Mq+r78h0ur8BTImeGr+nJH5yRMRGt/70nH/AJUOT4zGeanVkJz/ACOTg6/4o7HftOT3mi9weKOx37Tk95ovcOfemHTuzzkAOv8Aijsd+05PeaL3B4o7HftOT3mi9wd6hjuzzkAO00XAhZunIr6JTqRIiLcqsko7kReO69I+PKhu8QdSelUv2wflDvUMd2f/AIcQB2/xB1J6VS/bB+UPEHUnpVL9sH5Q71DHdn/4cQB2/wAQdSelUv2wflHNcIVlaNY6mpVtDfJI1aK2TGkxca9znoqeS1Eu/m0/1Ppkdj1oh8vgOYlVJoAHc4AAAHsWRztuzduqbbZ5ymwb0uNVkc7bs3bqm22ecpsG9LiG7WyfH9lL7dUrfwPCABcIALaodHLyJO0RJbVDo5eRJ2iHl3QMvtxL2QtO+6uBEIZMIZLhBAAAOzWakgwbWf8At1GNdSKS1r0v/tOk/qGL9+I1i46py9ZM1FYK0GE9FrquKTisc5UY+Riyq+5bl8HCitaxiKipku4lyfetJXVDltZZWiyVWivdR4o1cxqXucsLVhlaiJxqnlOu++7JxkZScI6zVJHZmKNWObitdMk1zHRtdjIiImW9bkaqcXH+4nMRy1VvnXkUXdlPBfKh+e2uDSsLFI2kTKyeFzsVJWMxcV33Nexb8W+5blvVF9S3IvsWRwNvtRQ2Vq+lMhSRVxWJRfCrio5W3udjtuW9q5Pu/fxU1apS6DZHwVfq7wro2o1JFVZExpkdC1b8uM1mJkXKly38REWGqa19eskjs1SXwRxv8q+myQx47stzWtRfKuyrkT7sp0SI9zF/lSi+Z8KxqP8ALzKr+T2np7f4f/zD+T2np7f4f/zH88A8J37Q/wB1n/LHAPCd+0P91n/LOf5H+9OuB99hvt65l7g/sUlhqPJQkmSfwlI8JjJD4LF8lrMXFxnX/wBXff6yoJbB9U9f1LR5IbTT+HkdSMZjv0h82KzFamLjORFTymuW71lSZHLVVqtTunkADkGELDBPR5H1VZhyJiKrZKRio7ykyK2JFyZFyK5b/vuT+0esYr1oh45yNSqnWaVTKPQWrNS3sjanG570a1P8S5D59wvVtQa5rP8ASKsljmYlCYxXRvR7cZHyKrcZMl6I5vtI+m0yk1m/9IrCR8z/ADpJFkd+CuvuNRQgy/YXtKpiix0enZRAADWZQAAD2LI523Zu3VNts85TYN6XGqyOdt2bt1TbbPOU2DelxDdrZPj+yl9uqVv4HhAAuEAFtUOjl5EnaIktqh0cvIk7RDy7oGX24l7IWnfdXAiEMmEMlwggAAFTYXCDTrEvcyNvhoHuvkiV2Lc7ix2Oy4rrkRF+5bk4uMukwpWEa/7SZV7v0i/Gxv0GBJcbX4bG4/XfeccBwfLsetTuyO5qUKe3Nv6fbeRvhmpFDGt8cSOxsq5Md7smM+5VTiRERVu41VfHqqv60qJXLVVIkgx7kdiPuR93Fei5FXKt335T8BVYK42yV1REeiL5b1ypflSGRUX96KiKfTmtYxfDwQ8a5z3p4n5fGFar0+kf5m90y631rWXK+nUlMZL23qiYya08nKnrPRwoxsWvZmXJcskN6XZHXsjvv13nQcOsMf2bE7FS9tOajVuytRWPRUTUmRP9Dh2mVb/FPE79l1Hfy8j9WBmu6xr2hTzVrM+ZzaarGueqKqN8HG67InFe5VOgHMsAeYUjnFeqjOmmKKiI9UQ0w1q1FJLChaOSzdWSTUZ2LLKqQxKnG1z773IutrGvcnrRD5uREbkQ6zh+rDGkolXtXiY+VyetVRjF9iSnJzfKtoyu0xzLquoAAajKAAAAAAexZHO27N26pttnnKbBvS41WRztuzduqbbZ5ymwb0uIbtbJ8f2Uvt1St/A8IAFwgAtqh0cvIk7REltUOjl5EnaIeXdAy+3EvZC077q4EQhkwhkuEEAAAAAAFZgo01ROVJ1MhJlZgo01ROVJ1Mhzi5inWFnofowoafl2kO5GdCw66Mj5wZuSHPcKGn5dpDuRnQsOujI+cGbkhi9YZr9HmnAHmFI5xXqozppzLAHmFI5xXqozppnjaRTtDzEOAYbqT4etvB/q6Exvtc9676ECV+Ft+PXVJTU2NP3fzTF7RIFSClIaE6Mv81AAOpy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ZhXara6pV/3rGv/pjT/wCEmVYWYn6JsXPUAA6HMAAAAAA9iyOdt2bt1TbbPOU2Delxqsjnbdm7dU22zzlNg3pcQ3a2T4/spfbqlb+B4QALhABbVDo5eRJ2iJLaodHLyJO0Q8u6Bl9uJeyFp33VwIhDJhDJcIIAAAAAAKzBRpqicqTqZCTKzBRpqicqTqZDnFzFOsLPQ/RhQ0/LtIdyM6Fh10ZHzgzckOe4UNPy7SHcjOhYddGR84M3JDF6wzX6PNOAPMKRzivVRnTTmWAPMKRzivVRnTTPG0inaHmIfO+GOFYa5lct/lwRu+HEyf8AjIo6Rh3oqxVjDSbsklBRv71Y91/+krTm5TgLWGhPjpR6gAHY4gAAAAAHsWRztuzduqbbZ5ymwb0uNVkc7bs3bqm22ecpsG9LiG7WyfH9lL7dUrfwPCABcIALaodHLyJO0RJbVDo5eRJ2iHl3QMvtxL2QtO+6uBEIZMIZLhBAAAAAABWYKNNUTlSdTISZ7thq6o1nayo9Z07G8HG92PitxnIjo3MvxfvuV6Lr4+M5xUqxUQ6Qlo9D18KGn5dpDuRnQsOujI+cGbkhyu3FoKLX1aS1tQEcsayMVuM3Fc9I2tRVxV4r1Yt1/wCNxY4VcIFR2ooUVCqh7nvWkpK5FhexIkRrkucrkS9170yJfxLl4r8nYdWH4GvtJR/ie7gDzCkc4r1UZ005lgDzCkc4r1UZ00yxtIp3h5iHK8PdWrLRqNWLf7ukLG71Nkbff/mhan4nFj6ktjUKWmoE9WZEc+LyFXibI1caNV9WO1t/4ny49j4lWOVFa5rlRzVS5WuRblaqa0VFQ2yjqt7OwyTLfFHGAAbDIAAAAAAexZHO27N26pttnnKbBvS41WRztuzduqbbZ5ymwb0uIbtbJ8f2Uvt1St/A8IAFwgAtqh0cvIk7REltUOjl5EnaIeXdAy+3EvZC077q4EQhkwhkuEEAAAFRg/sQluJ5KM6dIEiiR63Mx3vvVUTFaqpkS7KvrbryeRUlnK2tG5YangfMrU8rFuRrL+LGe5Ual9y3JfeuU91mCu2kS48dEc1U4lSlwNVPxSW84xHpRU7VFO0Ni1qraoWviAo/p0nuze8PEBR/TpPdm94j/Ftb39RN/EYvzh4tre/qJv4jF+cZqu/sQ00b7Cw8QFH9Ok92b3h4gKP6dJ7s3vEf4tre/qJv4jF+cPFtb39RN/EYvzhV39iCjfYdlsJYyOxEElCjldN4SfwiuWNGKi4rWXXIq/q0KUh8E1RVzUFEmo9ftcx7qWrmI6dsq4ng2J/Sa513lNdkLgxPzl8amlvkDkeFbBlSKZI6vqgYr3Oy0iFqeU5U/vY2/e65PKbxrxpet9/XAeserFqh45qOSinyF6tS3L6l1LqUH05aCwFnrTKstY0dvhFT+tYqxy/i9t2N+N6HOLZYG6BUNEmrWgUma6GJX4kjGPxrvux2o1U/flKDJpq+C+BidLKnkpyoAGsygAAHsWRztuzduqbbZ5ymwb0uNVkc7bs3bqm22ecpsG9LiG7WyfH9lL7dUrfwPCABcIALaodHLyJO0RJbVDo5eRJ2iHl3QMvtxL2QtO+6uBEIZMIZLhBAAAPoLArBHFU7JGIiK+kyK5fOVHqxFX/CxqfgXZ8lQVlTqK3wdHnmY2/+iykSMal+VfJRyJxmz7arT0mke+S94wOlXOcq1NzZlqIiUPrEHyd9tVp6TSPfJe8PtqtPSaR75L3j57m7ae95bsPrEHyd9tVp6TSPfJe8PtqtPSaR75L3h3N20d5bsPrEHyd9tVp6TSPfJe8PtqtPSaR75L3h3N20d5bsPrEHyd9tVp6TSPfJe8PtqtPSaR75L3h3N20d5bsPrEmcJWh6b/0jj50+2q09JpHvkveP4lrWsJ2rHNSJ3NVLla6kyOa5NStV1yoepKORa1HeW7D8ygAoGAAAA9iyOdt2bt1TbbPOU2Delxqsjnbdm7dU22zzlNg3pcQ3a2T4/spfbqlb+B4QALhABbVDo5eRJ2iJLaodHLyJO0Q8u6Bl9uJeyFp33VwIhDJhDJcIIAAAAAAAAAAAAAAAAAAAAAAAAAAB7Fkc7bs3bqm22ecpsG9LjVZHO27N26pttnnKbBvS4hu1snx/ZS+3VK38DwgAXCAC4s0+B1DbFK5qX46KmOiLcqqnQpDmLkMM/JpOQkhq7s0VFr+q/wDShITvc4ixOzWqULjg3Uev5n6jg3Uev5n6kPcguQw2ZMb0/ribr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hVRVVXvSkUZyI5EVMs6KmVLlyXk7bB7ZKSisVFTwKZUVFTjXUeFcgOsrkx0GP+d8VXrSnjs89pymsptjQPwMhIxK18DIAK5GP/9k="/>
          <p:cNvSpPr>
            <a:spLocks noChangeAspect="1" noChangeArrowheads="1"/>
          </p:cNvSpPr>
          <p:nvPr userDrawn="1"/>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9" name="Picture 15" descr="C:\Users\zhai\Pictures\uiuc-logo-20.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34" y="6564478"/>
            <a:ext cx="300567" cy="293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i\Pictures\timan-newlogo-40.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45538" y="6492082"/>
            <a:ext cx="1010463" cy="36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1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zhai.cs.illinois.edu/" TargetMode="External"/><Relationship Id="rId2" Type="http://schemas.openxmlformats.org/officeDocument/2006/relationships/hyperlink" Target="mailto:czhai@illinoi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9.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0.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1.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hyperlink" Target="http://www.microsoft.com/" TargetMode="External"/><Relationship Id="rId18" Type="http://schemas.openxmlformats.org/officeDocument/2006/relationships/image" Target="../media/image85.jpeg"/><Relationship Id="rId3" Type="http://schemas.openxmlformats.org/officeDocument/2006/relationships/hyperlink" Target="http://www.nsf.gov/" TargetMode="External"/><Relationship Id="rId21" Type="http://schemas.openxmlformats.org/officeDocument/2006/relationships/image" Target="../media/image88.png"/><Relationship Id="rId7" Type="http://schemas.openxmlformats.org/officeDocument/2006/relationships/hyperlink" Target="http://www.nih.gov/" TargetMode="External"/><Relationship Id="rId12" Type="http://schemas.openxmlformats.org/officeDocument/2006/relationships/image" Target="../media/image82.png"/><Relationship Id="rId17" Type="http://schemas.openxmlformats.org/officeDocument/2006/relationships/hyperlink" Target="http://www.ibm.com/" TargetMode="External"/><Relationship Id="rId2" Type="http://schemas.openxmlformats.org/officeDocument/2006/relationships/notesSlide" Target="../notesSlides/notesSlide21.xml"/><Relationship Id="rId16" Type="http://schemas.openxmlformats.org/officeDocument/2006/relationships/image" Target="../media/image84.png"/><Relationship Id="rId20"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hyperlink" Target="http://www.google.com/" TargetMode="External"/><Relationship Id="rId5" Type="http://schemas.openxmlformats.org/officeDocument/2006/relationships/hyperlink" Target="http://www.dhs.gov/" TargetMode="External"/><Relationship Id="rId15" Type="http://schemas.openxmlformats.org/officeDocument/2006/relationships/hyperlink" Target="http://www.yahoo.com/" TargetMode="External"/><Relationship Id="rId10" Type="http://schemas.openxmlformats.org/officeDocument/2006/relationships/image" Target="../media/image81.jpeg"/><Relationship Id="rId19" Type="http://schemas.openxmlformats.org/officeDocument/2006/relationships/image" Target="../media/image86.jpeg"/><Relationship Id="rId4" Type="http://schemas.openxmlformats.org/officeDocument/2006/relationships/image" Target="../media/image78.jpeg"/><Relationship Id="rId9" Type="http://schemas.openxmlformats.org/officeDocument/2006/relationships/hyperlink" Target="http://www.nasa.gov/" TargetMode="External"/><Relationship Id="rId14" Type="http://schemas.openxmlformats.org/officeDocument/2006/relationships/image" Target="../media/image8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19.png"/><Relationship Id="rId9" Type="http://schemas.openxmlformats.org/officeDocument/2006/relationships/image" Target="../media/image2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search.investors.com/stock-quotes/unknown-unknown-msft,.htm"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research.investors.com/stock-quotes/nyse-intl-business-machines-ib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350615"/>
            <a:ext cx="11963400" cy="1470025"/>
          </a:xfrm>
        </p:spPr>
        <p:txBody>
          <a:bodyPr>
            <a:noAutofit/>
          </a:bodyPr>
          <a:lstStyle/>
          <a:p>
            <a:r>
              <a:rPr lang="en-US" sz="5400" b="1" dirty="0" err="1" smtClean="0"/>
              <a:t>TextScope</a:t>
            </a:r>
            <a:r>
              <a:rPr lang="en-US" sz="4000" b="1" dirty="0" smtClean="0"/>
              <a:t>: </a:t>
            </a:r>
            <a:r>
              <a:rPr lang="en-US" altLang="zh-CN" sz="4000" b="1" dirty="0"/>
              <a:t/>
            </a:r>
            <a:br>
              <a:rPr lang="en-US" altLang="zh-CN" sz="4000" b="1" dirty="0"/>
            </a:br>
            <a:r>
              <a:rPr lang="en-US" altLang="zh-CN" sz="4000" b="1" dirty="0"/>
              <a:t>Enhance Human Perception via Text Mining</a:t>
            </a:r>
            <a:endParaRPr lang="en-US" sz="4000" b="1" dirty="0"/>
          </a:p>
        </p:txBody>
      </p:sp>
      <p:sp>
        <p:nvSpPr>
          <p:cNvPr id="3" name="Subtitle 2"/>
          <p:cNvSpPr>
            <a:spLocks noGrp="1"/>
          </p:cNvSpPr>
          <p:nvPr>
            <p:ph type="subTitle" idx="1"/>
          </p:nvPr>
        </p:nvSpPr>
        <p:spPr>
          <a:xfrm>
            <a:off x="990600" y="2336652"/>
            <a:ext cx="10058400" cy="3124200"/>
          </a:xfrm>
        </p:spPr>
        <p:txBody>
          <a:bodyPr>
            <a:normAutofit fontScale="92500" lnSpcReduction="10000"/>
          </a:bodyPr>
          <a:lstStyle/>
          <a:p>
            <a:r>
              <a:rPr lang="en-US" sz="4300" b="1" dirty="0" err="1" smtClean="0"/>
              <a:t>ChengXiang</a:t>
            </a:r>
            <a:r>
              <a:rPr lang="en-US" sz="4300" b="1" dirty="0" smtClean="0"/>
              <a:t> (“Cheng”) Zhai </a:t>
            </a:r>
            <a:endParaRPr lang="en-US" sz="4500" b="1" dirty="0" smtClean="0"/>
          </a:p>
          <a:p>
            <a:r>
              <a:rPr lang="en-US" sz="3900" b="1" dirty="0" smtClean="0"/>
              <a:t>Department of Computer Science</a:t>
            </a:r>
          </a:p>
          <a:p>
            <a:r>
              <a:rPr lang="en-US" sz="2600" dirty="0" smtClean="0"/>
              <a:t>(Carl </a:t>
            </a:r>
            <a:r>
              <a:rPr lang="en-US" sz="2600" dirty="0"/>
              <a:t>R. </a:t>
            </a:r>
            <a:r>
              <a:rPr lang="en-US" sz="2600" dirty="0" err="1"/>
              <a:t>Woese</a:t>
            </a:r>
            <a:r>
              <a:rPr lang="en-US" sz="2600" dirty="0"/>
              <a:t> Institute for Genomic </a:t>
            </a:r>
            <a:r>
              <a:rPr lang="en-US" sz="2600" dirty="0" smtClean="0"/>
              <a:t>Biology</a:t>
            </a:r>
          </a:p>
          <a:p>
            <a:r>
              <a:rPr lang="en-US" sz="2600" dirty="0"/>
              <a:t>School of Information Sciences </a:t>
            </a:r>
            <a:endParaRPr lang="en-US" sz="2600" dirty="0" smtClean="0"/>
          </a:p>
          <a:p>
            <a:r>
              <a:rPr lang="en-US" sz="2600" dirty="0"/>
              <a:t>Department of </a:t>
            </a:r>
            <a:r>
              <a:rPr lang="en-US" sz="2600" dirty="0" smtClean="0"/>
              <a:t>Statistics)  </a:t>
            </a:r>
          </a:p>
          <a:p>
            <a:r>
              <a:rPr lang="en-US" sz="3500" b="1" dirty="0" smtClean="0"/>
              <a:t>University of Illinois at Urbana-Champaign</a:t>
            </a:r>
            <a:endParaRPr lang="en-US" sz="3500" b="1" dirty="0"/>
          </a:p>
        </p:txBody>
      </p:sp>
      <p:sp>
        <p:nvSpPr>
          <p:cNvPr id="4" name="TextBox 3"/>
          <p:cNvSpPr txBox="1"/>
          <p:nvPr/>
        </p:nvSpPr>
        <p:spPr>
          <a:xfrm>
            <a:off x="2057400" y="5438255"/>
            <a:ext cx="3381054" cy="1077218"/>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hlinkClick r:id="rId2"/>
              </a:rPr>
              <a:t>czhai@illinois.edu</a:t>
            </a:r>
            <a:endParaRPr lang="en-US" sz="3200" b="1" dirty="0" smtClean="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233374" y="5522407"/>
            <a:ext cx="4224233" cy="954107"/>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hlinkClick r:id="rId3"/>
              </a:rPr>
              <a:t>http://czhai.cs.illinois.edu/</a:t>
            </a:r>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08926" y="6488668"/>
            <a:ext cx="5090111" cy="369332"/>
          </a:xfrm>
          <a:prstGeom prst="rect">
            <a:avLst/>
          </a:prstGeom>
          <a:noFill/>
        </p:spPr>
        <p:txBody>
          <a:bodyPr wrap="none" rtlCol="0">
            <a:spAutoFit/>
          </a:bodyPr>
          <a:lstStyle/>
          <a:p>
            <a:r>
              <a:rPr lang="en-US" i="1" dirty="0" smtClean="0"/>
              <a:t>Keynote at IEEE </a:t>
            </a:r>
            <a:r>
              <a:rPr lang="en-US" i="1" dirty="0" err="1" smtClean="0"/>
              <a:t>BigData</a:t>
            </a:r>
            <a:r>
              <a:rPr lang="en-US" i="1" dirty="0"/>
              <a:t> </a:t>
            </a:r>
            <a:r>
              <a:rPr lang="en-US" i="1" dirty="0" smtClean="0"/>
              <a:t>2017, Boston, Dec. 12, 2017</a:t>
            </a:r>
            <a:endParaRPr lang="en-US" dirty="0"/>
          </a:p>
        </p:txBody>
      </p:sp>
      <p:sp>
        <p:nvSpPr>
          <p:cNvPr id="7" name="Slide Number Placeholder 6"/>
          <p:cNvSpPr>
            <a:spLocks noGrp="1"/>
          </p:cNvSpPr>
          <p:nvPr>
            <p:ph type="sldNum" sz="quarter" idx="12"/>
          </p:nvPr>
        </p:nvSpPr>
        <p:spPr/>
        <p:txBody>
          <a:bodyPr/>
          <a:lstStyle/>
          <a:p>
            <a:fld id="{88AD08FE-21CA-447A-B5E0-10774CCDBD3A}" type="slidenum">
              <a:rPr lang="en-US" smtClean="0"/>
              <a:t>1</a:t>
            </a:fld>
            <a:endParaRPr lang="en-US"/>
          </a:p>
        </p:txBody>
      </p:sp>
    </p:spTree>
    <p:extLst>
      <p:ext uri="{BB962C8B-B14F-4D97-AF65-F5344CB8AC3E}">
        <p14:creationId xmlns:p14="http://schemas.microsoft.com/office/powerpoint/2010/main" val="58178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43" y="67908"/>
            <a:ext cx="10363200" cy="1143000"/>
          </a:xfrm>
        </p:spPr>
        <p:txBody>
          <a:bodyPr>
            <a:noAutofit/>
          </a:bodyPr>
          <a:lstStyle/>
          <a:p>
            <a:r>
              <a:rPr lang="en-US" dirty="0" smtClean="0"/>
              <a:t>Application Example 1: </a:t>
            </a:r>
            <a:r>
              <a:rPr lang="en-US" b="1" dirty="0" smtClean="0"/>
              <a:t>Medical &amp; Health </a:t>
            </a:r>
            <a:endParaRPr lang="en-US" b="1"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996" y="4050662"/>
            <a:ext cx="3025372" cy="2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2420" y="4083695"/>
            <a:ext cx="2037866" cy="400110"/>
          </a:xfrm>
          <a:prstGeom prst="rect">
            <a:avLst/>
          </a:prstGeom>
          <a:solidFill>
            <a:srgbClr val="FFFF00"/>
          </a:solidFill>
        </p:spPr>
        <p:txBody>
          <a:bodyPr wrap="none" rtlCol="0">
            <a:spAutoFit/>
          </a:bodyPr>
          <a:lstStyle/>
          <a:p>
            <a:r>
              <a:rPr lang="en-US" sz="2000" b="1" dirty="0" smtClean="0"/>
              <a:t>Medical &amp; Health</a:t>
            </a:r>
            <a:endParaRPr lang="en-US" sz="2000" b="1" dirty="0"/>
          </a:p>
        </p:txBody>
      </p:sp>
      <p:sp>
        <p:nvSpPr>
          <p:cNvPr id="67" name="TextBox 66"/>
          <p:cNvSpPr txBox="1"/>
          <p:nvPr/>
        </p:nvSpPr>
        <p:spPr>
          <a:xfrm>
            <a:off x="5389766" y="3446613"/>
            <a:ext cx="3051541" cy="400110"/>
          </a:xfrm>
          <a:prstGeom prst="rect">
            <a:avLst/>
          </a:prstGeom>
          <a:solidFill>
            <a:srgbClr val="FFFF00"/>
          </a:solidFill>
        </p:spPr>
        <p:txBody>
          <a:bodyPr wrap="none" rtlCol="0">
            <a:spAutoFit/>
          </a:bodyPr>
          <a:lstStyle/>
          <a:p>
            <a:r>
              <a:rPr lang="en-US" sz="2000" b="1" dirty="0" smtClean="0"/>
              <a:t>Doctors, Nurses, Patients…</a:t>
            </a:r>
            <a:endParaRPr lang="en-US" sz="2000" b="1" dirty="0"/>
          </a:p>
        </p:txBody>
      </p:sp>
      <p:sp>
        <p:nvSpPr>
          <p:cNvPr id="72" name="TextBox 71"/>
          <p:cNvSpPr txBox="1"/>
          <p:nvPr/>
        </p:nvSpPr>
        <p:spPr>
          <a:xfrm>
            <a:off x="1766921" y="1550803"/>
            <a:ext cx="3285836" cy="707886"/>
          </a:xfrm>
          <a:prstGeom prst="rect">
            <a:avLst/>
          </a:prstGeom>
          <a:solidFill>
            <a:srgbClr val="FFFF00"/>
          </a:solidFill>
        </p:spPr>
        <p:txBody>
          <a:bodyPr wrap="none" rtlCol="0">
            <a:spAutoFit/>
          </a:bodyPr>
          <a:lstStyle/>
          <a:p>
            <a:r>
              <a:rPr lang="en-US" sz="2000" b="1" dirty="0" smtClean="0"/>
              <a:t>Diagnosis, optimal treatment</a:t>
            </a:r>
          </a:p>
          <a:p>
            <a:r>
              <a:rPr lang="en-US" sz="2000" b="1" dirty="0" smtClean="0"/>
              <a:t>Side effects of drugs, … </a:t>
            </a:r>
          </a:p>
        </p:txBody>
      </p:sp>
      <p:sp>
        <p:nvSpPr>
          <p:cNvPr id="4" name="Slide Number Placeholder 3"/>
          <p:cNvSpPr>
            <a:spLocks noGrp="1"/>
          </p:cNvSpPr>
          <p:nvPr>
            <p:ph type="sldNum" sz="quarter" idx="12"/>
          </p:nvPr>
        </p:nvSpPr>
        <p:spPr/>
        <p:txBody>
          <a:bodyPr/>
          <a:lstStyle/>
          <a:p>
            <a:fld id="{88AD08FE-21CA-447A-B5E0-10774CCDBD3A}" type="slidenum">
              <a:rPr lang="en-US" smtClean="0"/>
              <a:t>10</a:t>
            </a:fld>
            <a:endParaRPr lang="en-US"/>
          </a:p>
        </p:txBody>
      </p:sp>
    </p:spTree>
    <p:extLst>
      <p:ext uri="{BB962C8B-B14F-4D97-AF65-F5344CB8AC3E}">
        <p14:creationId xmlns:p14="http://schemas.microsoft.com/office/powerpoint/2010/main" val="1728425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idx="4294967295"/>
          </p:nvPr>
        </p:nvSpPr>
        <p:spPr>
          <a:xfrm>
            <a:off x="76200" y="0"/>
            <a:ext cx="12192000" cy="1143000"/>
          </a:xfrm>
        </p:spPr>
        <p:txBody>
          <a:bodyPr>
            <a:normAutofit/>
          </a:bodyPr>
          <a:lstStyle/>
          <a:p>
            <a:pPr eaLnBrk="1" hangingPunct="1"/>
            <a:r>
              <a:rPr lang="en-US" altLang="en-US" sz="3600" b="1" dirty="0" smtClean="0"/>
              <a:t>1. Extraction </a:t>
            </a:r>
            <a:r>
              <a:rPr lang="en-US" altLang="en-US" sz="3600" b="1" dirty="0"/>
              <a:t>of Adverse Drug Reactions from </a:t>
            </a:r>
            <a:r>
              <a:rPr lang="en-US" altLang="en-US" sz="3600" b="1" dirty="0" smtClean="0"/>
              <a:t>Forums</a:t>
            </a:r>
            <a:endParaRPr lang="en-US" altLang="en-US" sz="2800" dirty="0"/>
          </a:p>
        </p:txBody>
      </p:sp>
      <p:pic>
        <p:nvPicPr>
          <p:cNvPr id="27651"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6633"/>
          <a:stretch>
            <a:fillRect/>
          </a:stretch>
        </p:blipFill>
        <p:spPr>
          <a:xfrm>
            <a:off x="515546" y="1590659"/>
            <a:ext cx="5335201" cy="3924175"/>
          </a:xfrm>
        </p:spPr>
      </p:pic>
      <p:sp>
        <p:nvSpPr>
          <p:cNvPr id="27652" name="TextBox 4"/>
          <p:cNvSpPr>
            <a:spLocks noChangeArrowheads="1"/>
          </p:cNvSpPr>
          <p:nvPr/>
        </p:nvSpPr>
        <p:spPr bwMode="auto">
          <a:xfrm>
            <a:off x="6034153" y="1535885"/>
            <a:ext cx="474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2400" b="1" dirty="0" smtClean="0">
                <a:solidFill>
                  <a:srgbClr val="00B050"/>
                </a:solidFill>
                <a:latin typeface="Segoe UI" panose="020B0502040204020203" pitchFamily="34" charset="0"/>
                <a:ea typeface="Microsoft YaHei" panose="020B0503020204020204" pitchFamily="34" charset="-122"/>
                <a:sym typeface="Segoe UI" panose="020B0502040204020203" pitchFamily="34" charset="0"/>
              </a:rPr>
              <a:t>Green</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Disease symptoms</a:t>
            </a:r>
          </a:p>
          <a:p>
            <a:pPr eaLnBrk="1" hangingPunct="1">
              <a:spcBef>
                <a:spcPct val="0"/>
              </a:spcBef>
              <a:buSzTx/>
              <a:buFontTx/>
              <a:buNone/>
            </a:pPr>
            <a:r>
              <a:rPr lang="en-US" altLang="en-US" sz="2400" b="1" dirty="0" smtClean="0">
                <a:solidFill>
                  <a:srgbClr val="6868CF"/>
                </a:solidFill>
                <a:latin typeface="Segoe UI" panose="020B0502040204020203" pitchFamily="34" charset="0"/>
                <a:ea typeface="Microsoft YaHei" panose="020B0503020204020204" pitchFamily="34" charset="-122"/>
                <a:sym typeface="Segoe UI" panose="020B0502040204020203" pitchFamily="34" charset="0"/>
              </a:rPr>
              <a:t>Blue</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Side effect symptoms</a:t>
            </a:r>
          </a:p>
          <a:p>
            <a:pPr eaLnBrk="1" hangingPunct="1">
              <a:spcBef>
                <a:spcPct val="0"/>
              </a:spcBef>
              <a:buSzTx/>
              <a:buFontTx/>
              <a:buNone/>
            </a:pPr>
            <a:r>
              <a:rPr lang="en-US" altLang="en-US" sz="2400" b="1" dirty="0" smtClean="0">
                <a:solidFill>
                  <a:srgbClr val="FF0000"/>
                </a:solidFill>
                <a:latin typeface="Segoe UI" panose="020B0502040204020203" pitchFamily="34" charset="0"/>
                <a:ea typeface="Microsoft YaHei" panose="020B0503020204020204" pitchFamily="34" charset="-122"/>
                <a:sym typeface="Segoe UI" panose="020B0502040204020203" pitchFamily="34" charset="0"/>
              </a:rPr>
              <a:t>Red</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Drug</a:t>
            </a:r>
            <a:endParaRPr lang="en-US" altLang="en-US" sz="2400" dirty="0">
              <a:solidFill>
                <a:srgbClr val="000000"/>
              </a:solidFill>
              <a:latin typeface="Segoe UI" panose="020B0502040204020203" pitchFamily="34" charset="0"/>
              <a:ea typeface="Microsoft YaHei" panose="020B0503020204020204" pitchFamily="34" charset="-122"/>
              <a:sym typeface="Segoe UI" panose="020B0502040204020203" pitchFamily="34" charset="0"/>
            </a:endParaRP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6172200"/>
            <a:ext cx="12668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 3"/>
          <p:cNvGrpSpPr/>
          <p:nvPr/>
        </p:nvGrpSpPr>
        <p:grpSpPr>
          <a:xfrm>
            <a:off x="5850747" y="3046934"/>
            <a:ext cx="5886219" cy="2439466"/>
            <a:chOff x="5850747" y="2754638"/>
            <a:chExt cx="5886219" cy="2439466"/>
          </a:xfrm>
        </p:grpSpPr>
        <p:grpSp>
          <p:nvGrpSpPr>
            <p:cNvPr id="3" name="Group 2"/>
            <p:cNvGrpSpPr/>
            <p:nvPr/>
          </p:nvGrpSpPr>
          <p:grpSpPr>
            <a:xfrm>
              <a:off x="5850747" y="2947335"/>
              <a:ext cx="5886219" cy="2246769"/>
              <a:chOff x="5850747" y="2730591"/>
              <a:chExt cx="5886219" cy="2246769"/>
            </a:xfrm>
          </p:grpSpPr>
          <p:sp>
            <p:nvSpPr>
              <p:cNvPr id="2" name="Right Arrow 1"/>
              <p:cNvSpPr/>
              <p:nvPr/>
            </p:nvSpPr>
            <p:spPr>
              <a:xfrm>
                <a:off x="5850747" y="3552747"/>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655" name="TextBox 2"/>
              <p:cNvSpPr txBox="1">
                <a:spLocks noChangeArrowheads="1"/>
              </p:cNvSpPr>
              <p:nvPr/>
            </p:nvSpPr>
            <p:spPr bwMode="auto">
              <a:xfrm>
                <a:off x="9317616" y="2730591"/>
                <a:ext cx="2419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b="1" dirty="0">
                    <a:solidFill>
                      <a:srgbClr val="FF0000"/>
                    </a:solidFill>
                    <a:latin typeface="Calibri" panose="020F0502020204030204" pitchFamily="34" charset="0"/>
                    <a:cs typeface="Arial" panose="020B0604020202020204" pitchFamily="34" charset="0"/>
                  </a:rPr>
                  <a:t>Drug:</a:t>
                </a:r>
                <a:r>
                  <a:rPr lang="en-US" altLang="en-US" dirty="0">
                    <a:solidFill>
                      <a:srgbClr val="FF0000"/>
                    </a:solidFill>
                    <a:latin typeface="Calibri" panose="020F0502020204030204" pitchFamily="34" charset="0"/>
                    <a:cs typeface="Arial" panose="020B0604020202020204" pitchFamily="34" charset="0"/>
                  </a:rPr>
                  <a:t> </a:t>
                </a:r>
                <a:r>
                  <a:rPr lang="en-US" altLang="en-US" dirty="0" err="1">
                    <a:solidFill>
                      <a:srgbClr val="FF0000"/>
                    </a:solidFill>
                    <a:latin typeface="Calibri" panose="020F0502020204030204" pitchFamily="34" charset="0"/>
                    <a:cs typeface="Arial" panose="020B0604020202020204" pitchFamily="34" charset="0"/>
                  </a:rPr>
                  <a:t>Cefalexin</a:t>
                </a:r>
                <a:endParaRPr lang="en-US" altLang="en-US" dirty="0">
                  <a:solidFill>
                    <a:srgbClr val="FF0000"/>
                  </a:solidFill>
                  <a:latin typeface="Calibri" panose="020F0502020204030204" pitchFamily="34" charset="0"/>
                  <a:cs typeface="Arial" panose="020B0604020202020204" pitchFamily="34" charset="0"/>
                </a:endParaRPr>
              </a:p>
              <a:p>
                <a:pPr eaLnBrk="1" hangingPunct="1">
                  <a:spcBef>
                    <a:spcPct val="0"/>
                  </a:spcBef>
                  <a:buSzTx/>
                  <a:buFontTx/>
                  <a:buNone/>
                </a:pPr>
                <a:r>
                  <a:rPr lang="en-US" altLang="en-US" b="1" dirty="0">
                    <a:solidFill>
                      <a:srgbClr val="0033CC"/>
                    </a:solidFill>
                    <a:latin typeface="Calibri" panose="020F0502020204030204" pitchFamily="34" charset="0"/>
                    <a:cs typeface="Arial" panose="020B0604020202020204" pitchFamily="34" charset="0"/>
                  </a:rPr>
                  <a:t>ADR:</a:t>
                </a:r>
                <a:r>
                  <a:rPr lang="en-US" altLang="en-US" dirty="0">
                    <a:solidFill>
                      <a:srgbClr val="0033CC"/>
                    </a:solidFill>
                    <a:latin typeface="Calibri" panose="020F0502020204030204" pitchFamily="34" charset="0"/>
                    <a:cs typeface="Arial" panose="020B0604020202020204" pitchFamily="34" charset="0"/>
                  </a:rPr>
                  <a:t> </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panic attack</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faint</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a:t>
                </a:r>
              </a:p>
            </p:txBody>
          </p:sp>
          <p:pic>
            <p:nvPicPr>
              <p:cNvPr id="9"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935" y="3213758"/>
                <a:ext cx="1826048" cy="12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8620918" y="3515944"/>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2" name="TextBox 11"/>
            <p:cNvSpPr txBox="1"/>
            <p:nvPr/>
          </p:nvSpPr>
          <p:spPr>
            <a:xfrm>
              <a:off x="6565887" y="2754638"/>
              <a:ext cx="1896096" cy="584775"/>
            </a:xfrm>
            <a:prstGeom prst="rect">
              <a:avLst/>
            </a:prstGeom>
            <a:solidFill>
              <a:srgbClr val="FF0000"/>
            </a:solidFill>
          </p:spPr>
          <p:txBody>
            <a:bodyPr wrap="none" rtlCol="0">
              <a:spAutoFit/>
            </a:bodyPr>
            <a:lstStyle/>
            <a:p>
              <a:r>
                <a:rPr lang="en-US" sz="3200" b="1" dirty="0" err="1" smtClean="0"/>
                <a:t>TextScope</a:t>
              </a:r>
              <a:endParaRPr lang="en-US" sz="3200" b="1" dirty="0"/>
            </a:p>
          </p:txBody>
        </p:sp>
      </p:grpSp>
      <p:sp>
        <p:nvSpPr>
          <p:cNvPr id="5" name="Slide Number Placeholder 4"/>
          <p:cNvSpPr>
            <a:spLocks noGrp="1"/>
          </p:cNvSpPr>
          <p:nvPr>
            <p:ph type="sldNum" sz="quarter" idx="12"/>
          </p:nvPr>
        </p:nvSpPr>
        <p:spPr/>
        <p:txBody>
          <a:bodyPr/>
          <a:lstStyle/>
          <a:p>
            <a:fld id="{88AD08FE-21CA-447A-B5E0-10774CCDBD3A}" type="slidenum">
              <a:rPr lang="en-US" smtClean="0"/>
              <a:t>11</a:t>
            </a:fld>
            <a:endParaRPr lang="en-US"/>
          </a:p>
        </p:txBody>
      </p:sp>
    </p:spTree>
    <p:extLst>
      <p:ext uri="{BB962C8B-B14F-4D97-AF65-F5344CB8AC3E}">
        <p14:creationId xmlns:p14="http://schemas.microsoft.com/office/powerpoint/2010/main" val="2860075215"/>
      </p:ext>
    </p:extLst>
  </p:cSld>
  <p:clrMapOvr>
    <a:masterClrMapping/>
  </p:clrMapOvr>
  <p:transition spd="slow" advTm="288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 Probabilistic Model for ADR Extraction</a:t>
            </a:r>
            <a:r>
              <a:rPr lang="en-US" altLang="en-US" dirty="0"/>
              <a:t> </a:t>
            </a:r>
            <a:r>
              <a:rPr lang="en-US" altLang="en-US" sz="2800" dirty="0"/>
              <a:t>[Wang et al. 14] </a:t>
            </a:r>
            <a:endParaRPr lang="en-US" dirty="0"/>
          </a:p>
        </p:txBody>
      </p:sp>
      <p:sp>
        <p:nvSpPr>
          <p:cNvPr id="4" name="Content Placeholder 3"/>
          <p:cNvSpPr>
            <a:spLocks noGrp="1"/>
          </p:cNvSpPr>
          <p:nvPr>
            <p:ph idx="1"/>
          </p:nvPr>
        </p:nvSpPr>
        <p:spPr/>
        <p:txBody>
          <a:bodyPr>
            <a:normAutofit fontScale="92500" lnSpcReduction="20000"/>
          </a:bodyPr>
          <a:lstStyle/>
          <a:p>
            <a:r>
              <a:rPr lang="en-US" b="1" dirty="0" smtClean="0"/>
              <a:t>Challenge</a:t>
            </a:r>
            <a:r>
              <a:rPr lang="en-US" dirty="0" smtClean="0"/>
              <a:t>: how do we separate treated symptoms from side-effect symptoms? </a:t>
            </a:r>
          </a:p>
          <a:p>
            <a:r>
              <a:rPr lang="en-US" b="1" dirty="0" smtClean="0"/>
              <a:t>Solution</a:t>
            </a:r>
            <a:r>
              <a:rPr lang="en-US" dirty="0" smtClean="0"/>
              <a:t>: leverage knowledge about known symptoms of diseases treated by a drug</a:t>
            </a:r>
          </a:p>
          <a:p>
            <a:r>
              <a:rPr lang="en-US" b="1" dirty="0" smtClean="0"/>
              <a:t>Probabilistic model</a:t>
            </a:r>
          </a:p>
          <a:p>
            <a:pPr lvl="1"/>
            <a:r>
              <a:rPr lang="en-US" dirty="0" smtClean="0"/>
              <a:t>Assume forum posts are generated from a mixture language model</a:t>
            </a:r>
          </a:p>
          <a:p>
            <a:pPr lvl="1"/>
            <a:r>
              <a:rPr lang="en-US" dirty="0" smtClean="0"/>
              <a:t>Most words are generated using a background language model</a:t>
            </a:r>
          </a:p>
          <a:p>
            <a:pPr lvl="1"/>
            <a:r>
              <a:rPr lang="en-US" dirty="0"/>
              <a:t>T</a:t>
            </a:r>
            <a:r>
              <a:rPr lang="en-US" dirty="0" smtClean="0"/>
              <a:t>reated (disease) symptoms and side-effect symptoms are generated from separate models, enabled by the use of external knowledge about known disease symptoms</a:t>
            </a:r>
          </a:p>
          <a:p>
            <a:pPr lvl="1"/>
            <a:r>
              <a:rPr lang="en-US" dirty="0" smtClean="0"/>
              <a:t>Fitting the model to the forum data allows us to learn the side-effect symptom distributions </a:t>
            </a:r>
            <a:endParaRPr lang="en-US" dirty="0"/>
          </a:p>
          <a:p>
            <a:endParaRPr lang="en-US" dirty="0" smtClean="0"/>
          </a:p>
        </p:txBody>
      </p:sp>
      <p:sp>
        <p:nvSpPr>
          <p:cNvPr id="5" name="Rectangle 3"/>
          <p:cNvSpPr>
            <a:spLocks noChangeArrowheads="1"/>
          </p:cNvSpPr>
          <p:nvPr/>
        </p:nvSpPr>
        <p:spPr bwMode="auto">
          <a:xfrm>
            <a:off x="762000" y="5827170"/>
            <a:ext cx="10287000" cy="646112"/>
          </a:xfrm>
          <a:prstGeom prst="rect">
            <a:avLst/>
          </a:prstGeom>
          <a:solidFill>
            <a:srgbClr val="FFFF99"/>
          </a:solidFill>
          <a:ln>
            <a:noFill/>
          </a:ln>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
        <p:nvSpPr>
          <p:cNvPr id="6" name="Slide Number Placeholder 5"/>
          <p:cNvSpPr>
            <a:spLocks noGrp="1"/>
          </p:cNvSpPr>
          <p:nvPr>
            <p:ph type="sldNum" sz="quarter" idx="12"/>
          </p:nvPr>
        </p:nvSpPr>
        <p:spPr/>
        <p:txBody>
          <a:bodyPr/>
          <a:lstStyle/>
          <a:p>
            <a:fld id="{88AD08FE-21CA-447A-B5E0-10774CCDBD3A}" type="slidenum">
              <a:rPr lang="en-US" smtClean="0"/>
              <a:t>12</a:t>
            </a:fld>
            <a:endParaRPr lang="en-US"/>
          </a:p>
        </p:txBody>
      </p:sp>
    </p:spTree>
    <p:extLst>
      <p:ext uri="{BB962C8B-B14F-4D97-AF65-F5344CB8AC3E}">
        <p14:creationId xmlns:p14="http://schemas.microsoft.com/office/powerpoint/2010/main" val="2364281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ChangeArrowheads="1"/>
          </p:cNvSpPr>
          <p:nvPr>
            <p:ph type="title" idx="4294967295"/>
          </p:nvPr>
        </p:nvSpPr>
        <p:spPr>
          <a:xfrm>
            <a:off x="485775" y="55563"/>
            <a:ext cx="11706225" cy="1143000"/>
          </a:xfrm>
        </p:spPr>
        <p:txBody>
          <a:bodyPr>
            <a:normAutofit/>
          </a:bodyPr>
          <a:lstStyle/>
          <a:p>
            <a:pPr eaLnBrk="1" hangingPunct="1"/>
            <a:r>
              <a:rPr lang="en-US" altLang="en-US" b="1" dirty="0" smtClean="0"/>
              <a:t>Sample ADRs Discovered </a:t>
            </a:r>
            <a:r>
              <a:rPr lang="en-US" altLang="en-US" sz="3200" dirty="0" smtClean="0"/>
              <a:t>[Wang et al. 14]</a:t>
            </a: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6172200"/>
            <a:ext cx="12668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2709" name="Group 5"/>
          <p:cNvGraphicFramePr>
            <a:graphicFrameLocks noGrp="1"/>
          </p:cNvGraphicFramePr>
          <p:nvPr/>
        </p:nvGraphicFramePr>
        <p:xfrm>
          <a:off x="1871664" y="1198563"/>
          <a:ext cx="8448675" cy="4578349"/>
        </p:xfrm>
        <a:graphic>
          <a:graphicData uri="http://schemas.openxmlformats.org/drawingml/2006/table">
            <a:tbl>
              <a:tblPr/>
              <a:tblGrid>
                <a:gridCol w="1433513">
                  <a:extLst>
                    <a:ext uri="{9D8B030D-6E8A-4147-A177-3AD203B41FA5}">
                      <a16:colId xmlns:a16="http://schemas.microsoft.com/office/drawing/2014/main" val="339310108"/>
                    </a:ext>
                  </a:extLst>
                </a:gridCol>
                <a:gridCol w="1782762">
                  <a:extLst>
                    <a:ext uri="{9D8B030D-6E8A-4147-A177-3AD203B41FA5}">
                      <a16:colId xmlns:a16="http://schemas.microsoft.com/office/drawing/2014/main" val="1187207181"/>
                    </a:ext>
                  </a:extLst>
                </a:gridCol>
                <a:gridCol w="5232400">
                  <a:extLst>
                    <a:ext uri="{9D8B030D-6E8A-4147-A177-3AD203B41FA5}">
                      <a16:colId xmlns:a16="http://schemas.microsoft.com/office/drawing/2014/main" val="3174610545"/>
                    </a:ext>
                  </a:extLst>
                </a:gridCol>
              </a:tblGrid>
              <a:tr h="371446">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Drug(Freq)</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 Use</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Symptoms in Descending Order</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extLst>
                  <a:ext uri="{0D108BD9-81ED-4DB2-BD59-A6C34878D82A}">
                    <a16:rowId xmlns:a16="http://schemas.microsoft.com/office/drawing/2014/main" val="850654029"/>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Zoloft</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(84)</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antidepressant</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weigh 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depression, side effects, mgs,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anxiety,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nausea</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head, brain,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pregnancy, pregnant, headaches</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depressed,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tired</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505961537"/>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(33)</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anxiety disorders</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Seroquel, doc prescribed seroqual,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raising blood sugar levels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anti-psychotic drug,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diabetic, constipation, diabetes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10mg, benzo,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addicted</a:t>
                      </a:r>
                    </a:p>
                  </a:txBody>
                  <a:tcPr marT="45717" marB="45717"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899492331"/>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Topamax</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(20)</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anticonvulsant</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Topmax,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liver</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side effects,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migraines, headaches, weight</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Topamax, pdoc, neurologist, supplement,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 fatigue, seizures, liver problems, kidney stones</a:t>
                      </a:r>
                    </a:p>
                  </a:txBody>
                  <a:tcPr marT="45717" marB="45717"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47213444"/>
                  </a:ext>
                </a:extLst>
              </a:tr>
              <a:tr h="640074">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Ephedrine</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stimulant</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dizziness, stomach</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Benadryl,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dizzy, tired, lethargic</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tapering,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tremors, panic attach, head</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47904"/>
                  </a:ext>
                </a:extLst>
              </a:tr>
            </a:tbl>
          </a:graphicData>
        </a:graphic>
      </p:graphicFrame>
      <p:sp>
        <p:nvSpPr>
          <p:cNvPr id="28695" name="TextBox 2"/>
          <p:cNvSpPr txBox="1">
            <a:spLocks noChangeArrowheads="1"/>
          </p:cNvSpPr>
          <p:nvPr/>
        </p:nvSpPr>
        <p:spPr bwMode="auto">
          <a:xfrm>
            <a:off x="485775" y="3409951"/>
            <a:ext cx="349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3200" b="1" dirty="0">
                <a:solidFill>
                  <a:srgbClr val="FF0000"/>
                </a:solidFill>
                <a:latin typeface="Calibri" panose="020F0502020204030204" pitchFamily="34" charset="0"/>
                <a:cs typeface="Arial" panose="020B0604020202020204" pitchFamily="34" charset="0"/>
              </a:rPr>
              <a:t>Unreported to FDA </a:t>
            </a:r>
          </a:p>
        </p:txBody>
      </p:sp>
      <p:cxnSp>
        <p:nvCxnSpPr>
          <p:cNvPr id="5" name="Straight Connector 4"/>
          <p:cNvCxnSpPr/>
          <p:nvPr/>
        </p:nvCxnSpPr>
        <p:spPr>
          <a:xfrm>
            <a:off x="5029201" y="3352800"/>
            <a:ext cx="30384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0" y="3409952"/>
            <a:ext cx="1219200" cy="292099"/>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3429000" y="5912243"/>
            <a:ext cx="7697787" cy="646112"/>
          </a:xfrm>
          <a:prstGeom prst="rect">
            <a:avLst/>
          </a:prstGeom>
          <a:solidFill>
            <a:srgbClr val="FFFF99"/>
          </a:solidFill>
          <a:ln>
            <a:noFill/>
          </a:ln>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
        <p:nvSpPr>
          <p:cNvPr id="2" name="Slide Number Placeholder 1"/>
          <p:cNvSpPr>
            <a:spLocks noGrp="1"/>
          </p:cNvSpPr>
          <p:nvPr>
            <p:ph type="sldNum" sz="quarter" idx="12"/>
          </p:nvPr>
        </p:nvSpPr>
        <p:spPr/>
        <p:txBody>
          <a:bodyPr/>
          <a:lstStyle/>
          <a:p>
            <a:fld id="{88AD08FE-21CA-447A-B5E0-10774CCDBD3A}" type="slidenum">
              <a:rPr lang="en-US" smtClean="0"/>
              <a:t>13</a:t>
            </a:fld>
            <a:endParaRPr lang="en-US"/>
          </a:p>
        </p:txBody>
      </p:sp>
    </p:spTree>
    <p:extLst>
      <p:ext uri="{BB962C8B-B14F-4D97-AF65-F5344CB8AC3E}">
        <p14:creationId xmlns:p14="http://schemas.microsoft.com/office/powerpoint/2010/main" val="4290728720"/>
      </p:ext>
    </p:extLst>
  </p:cSld>
  <p:clrMapOvr>
    <a:masterClrMapping/>
  </p:clrMapOvr>
  <p:transition spd="slow" advTm="4123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18066" y="2061219"/>
            <a:ext cx="4724400" cy="2739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p:txBody>
          <a:bodyPr/>
          <a:lstStyle/>
          <a:p>
            <a:r>
              <a:rPr lang="en-US" altLang="en-US" dirty="0" smtClean="0"/>
              <a:t>2. Analysis of Electronic Medical Records (EMRs)</a:t>
            </a:r>
          </a:p>
        </p:txBody>
      </p:sp>
      <p:pic>
        <p:nvPicPr>
          <p:cNvPr id="22531"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6268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792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9316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840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2364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Magnetic Disk 3"/>
          <p:cNvSpPr/>
          <p:nvPr/>
        </p:nvSpPr>
        <p:spPr>
          <a:xfrm>
            <a:off x="914400" y="2169641"/>
            <a:ext cx="2133600" cy="234473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7" name="TextBox 8"/>
          <p:cNvSpPr txBox="1">
            <a:spLocks noChangeArrowheads="1"/>
          </p:cNvSpPr>
          <p:nvPr/>
        </p:nvSpPr>
        <p:spPr bwMode="auto">
          <a:xfrm>
            <a:off x="270000" y="1519421"/>
            <a:ext cx="3650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b="1" dirty="0" smtClean="0">
                <a:latin typeface="+mj-lt"/>
              </a:rPr>
              <a:t>EMRs </a:t>
            </a:r>
            <a:r>
              <a:rPr lang="en-US" altLang="en-US" b="1" dirty="0">
                <a:latin typeface="+mj-lt"/>
              </a:rPr>
              <a:t>(Patient Records)</a:t>
            </a:r>
          </a:p>
        </p:txBody>
      </p:sp>
      <p:sp>
        <p:nvSpPr>
          <p:cNvPr id="17" name="Right Arrow 16"/>
          <p:cNvSpPr/>
          <p:nvPr/>
        </p:nvSpPr>
        <p:spPr>
          <a:xfrm>
            <a:off x="3180254" y="2905447"/>
            <a:ext cx="1136227" cy="67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5" name="TextBox 17"/>
          <p:cNvSpPr txBox="1">
            <a:spLocks noChangeArrowheads="1"/>
          </p:cNvSpPr>
          <p:nvPr/>
        </p:nvSpPr>
        <p:spPr bwMode="auto">
          <a:xfrm>
            <a:off x="8154982" y="1372315"/>
            <a:ext cx="238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b="1" dirty="0" smtClean="0">
                <a:latin typeface="+mj-lt"/>
              </a:rPr>
              <a:t>Disease Profile</a:t>
            </a:r>
            <a:endParaRPr lang="en-US" altLang="en-US" b="1" dirty="0">
              <a:latin typeface="+mj-lt"/>
            </a:endParaRPr>
          </a:p>
        </p:txBody>
      </p:sp>
      <p:pic>
        <p:nvPicPr>
          <p:cNvPr id="25" name="Picture 2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682" y="2960897"/>
            <a:ext cx="1934718" cy="135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4352304" y="2285033"/>
            <a:ext cx="1896096" cy="584775"/>
          </a:xfrm>
          <a:prstGeom prst="rect">
            <a:avLst/>
          </a:prstGeom>
          <a:solidFill>
            <a:srgbClr val="FF0000"/>
          </a:solidFill>
        </p:spPr>
        <p:txBody>
          <a:bodyPr wrap="none" rtlCol="0">
            <a:spAutoFit/>
          </a:bodyPr>
          <a:lstStyle/>
          <a:p>
            <a:r>
              <a:rPr lang="en-US" sz="3200" b="1" dirty="0" err="1" smtClean="0"/>
              <a:t>TextScope</a:t>
            </a:r>
            <a:endParaRPr lang="en-US" sz="3200" b="1" dirty="0"/>
          </a:p>
        </p:txBody>
      </p:sp>
      <p:sp>
        <p:nvSpPr>
          <p:cNvPr id="3" name="TextBox 2"/>
          <p:cNvSpPr txBox="1"/>
          <p:nvPr/>
        </p:nvSpPr>
        <p:spPr>
          <a:xfrm>
            <a:off x="7369499" y="2325590"/>
            <a:ext cx="4463401" cy="400110"/>
          </a:xfrm>
          <a:prstGeom prst="rect">
            <a:avLst/>
          </a:prstGeom>
          <a:noFill/>
        </p:spPr>
        <p:txBody>
          <a:bodyPr wrap="none" rtlCol="0">
            <a:spAutoFit/>
          </a:bodyPr>
          <a:lstStyle/>
          <a:p>
            <a:r>
              <a:rPr lang="en-US" sz="2000" b="1" dirty="0" smtClean="0"/>
              <a:t>Typical symptoms</a:t>
            </a:r>
            <a:r>
              <a:rPr lang="en-US" sz="2000" dirty="0" smtClean="0"/>
              <a:t>: P(</a:t>
            </a:r>
            <a:r>
              <a:rPr lang="en-US" sz="2000" dirty="0" err="1" smtClean="0"/>
              <a:t>Symptom|Disease</a:t>
            </a:r>
            <a:r>
              <a:rPr lang="en-US" sz="2000" dirty="0" smtClean="0"/>
              <a:t>) </a:t>
            </a:r>
            <a:endParaRPr lang="en-US" sz="2000" dirty="0"/>
          </a:p>
        </p:txBody>
      </p:sp>
      <p:sp>
        <p:nvSpPr>
          <p:cNvPr id="28" name="TextBox 27"/>
          <p:cNvSpPr txBox="1"/>
          <p:nvPr/>
        </p:nvSpPr>
        <p:spPr>
          <a:xfrm>
            <a:off x="7369499" y="2776159"/>
            <a:ext cx="4636719" cy="400110"/>
          </a:xfrm>
          <a:prstGeom prst="rect">
            <a:avLst/>
          </a:prstGeom>
          <a:noFill/>
        </p:spPr>
        <p:txBody>
          <a:bodyPr wrap="none" rtlCol="0">
            <a:spAutoFit/>
          </a:bodyPr>
          <a:lstStyle/>
          <a:p>
            <a:r>
              <a:rPr lang="en-US" sz="2000" b="1" dirty="0" smtClean="0"/>
              <a:t>Typical treatments</a:t>
            </a:r>
            <a:r>
              <a:rPr lang="en-US" sz="2000" dirty="0" smtClean="0"/>
              <a:t>: P(</a:t>
            </a:r>
            <a:r>
              <a:rPr lang="en-US" sz="2000" dirty="0" err="1" smtClean="0"/>
              <a:t>Treatment|Disease</a:t>
            </a:r>
            <a:r>
              <a:rPr lang="en-US" sz="2000" dirty="0" smtClean="0"/>
              <a:t>) </a:t>
            </a:r>
            <a:endParaRPr lang="en-US" sz="2000" dirty="0"/>
          </a:p>
        </p:txBody>
      </p:sp>
      <p:sp>
        <p:nvSpPr>
          <p:cNvPr id="30" name="Right Arrow 29"/>
          <p:cNvSpPr/>
          <p:nvPr/>
        </p:nvSpPr>
        <p:spPr>
          <a:xfrm>
            <a:off x="6271009" y="2958821"/>
            <a:ext cx="947057" cy="43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8115035" y="3614609"/>
            <a:ext cx="2748509" cy="707886"/>
          </a:xfrm>
          <a:prstGeom prst="rect">
            <a:avLst/>
          </a:prstGeom>
          <a:noFill/>
        </p:spPr>
        <p:txBody>
          <a:bodyPr wrap="none" rtlCol="0">
            <a:spAutoFit/>
          </a:bodyPr>
          <a:lstStyle/>
          <a:p>
            <a:r>
              <a:rPr lang="en-US" sz="2000" b="1" dirty="0" smtClean="0"/>
              <a:t>Subcategories</a:t>
            </a:r>
            <a:r>
              <a:rPr lang="en-US" sz="2000" dirty="0" smtClean="0"/>
              <a:t> of disease</a:t>
            </a:r>
          </a:p>
          <a:p>
            <a:r>
              <a:rPr lang="en-US" sz="2000" dirty="0" smtClean="0"/>
              <a:t>                 … …  </a:t>
            </a:r>
            <a:endParaRPr lang="en-US" dirty="0"/>
          </a:p>
        </p:txBody>
      </p:sp>
      <p:sp>
        <p:nvSpPr>
          <p:cNvPr id="34" name="TextBox 33"/>
          <p:cNvSpPr txBox="1"/>
          <p:nvPr/>
        </p:nvSpPr>
        <p:spPr>
          <a:xfrm>
            <a:off x="7818030" y="3214499"/>
            <a:ext cx="3045514" cy="400110"/>
          </a:xfrm>
          <a:prstGeom prst="rect">
            <a:avLst/>
          </a:prstGeom>
          <a:noFill/>
        </p:spPr>
        <p:txBody>
          <a:bodyPr wrap="none" rtlCol="0">
            <a:spAutoFit/>
          </a:bodyPr>
          <a:lstStyle/>
          <a:p>
            <a:r>
              <a:rPr lang="en-US" sz="2000" b="1" dirty="0" smtClean="0"/>
              <a:t>Effectiveness  </a:t>
            </a:r>
            <a:r>
              <a:rPr lang="en-US" sz="2000" dirty="0" smtClean="0"/>
              <a:t>of treatment</a:t>
            </a:r>
            <a:endParaRPr lang="en-US" sz="2000" dirty="0"/>
          </a:p>
        </p:txBody>
      </p:sp>
      <p:sp>
        <p:nvSpPr>
          <p:cNvPr id="2" name="Slide Number Placeholder 1"/>
          <p:cNvSpPr>
            <a:spLocks noGrp="1"/>
          </p:cNvSpPr>
          <p:nvPr>
            <p:ph type="sldNum" sz="quarter" idx="12"/>
          </p:nvPr>
        </p:nvSpPr>
        <p:spPr/>
        <p:txBody>
          <a:bodyPr/>
          <a:lstStyle/>
          <a:p>
            <a:fld id="{88AD08FE-21CA-447A-B5E0-10774CCDBD3A}" type="slidenum">
              <a:rPr lang="en-US" smtClean="0"/>
              <a:t>14</a:t>
            </a:fld>
            <a:endParaRPr lang="en-US"/>
          </a:p>
        </p:txBody>
      </p:sp>
    </p:spTree>
    <p:extLst>
      <p:ext uri="{BB962C8B-B14F-4D97-AF65-F5344CB8AC3E}">
        <p14:creationId xmlns:p14="http://schemas.microsoft.com/office/powerpoint/2010/main" val="683586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300288"/>
            <a:ext cx="731202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60325"/>
            <a:ext cx="11506200" cy="1004888"/>
          </a:xfrm>
        </p:spPr>
        <p:txBody>
          <a:bodyPr>
            <a:normAutofit fontScale="90000"/>
          </a:bodyPr>
          <a:lstStyle/>
          <a:p>
            <a:pPr>
              <a:defRPr/>
            </a:pPr>
            <a:r>
              <a:rPr lang="en-US" sz="4000" dirty="0" smtClean="0"/>
              <a:t>The Conditional Symptom-Treatment Model </a:t>
            </a:r>
            <a:r>
              <a:rPr lang="en-US" sz="3100" dirty="0" smtClean="0"/>
              <a:t>[Wang et al. 16] </a:t>
            </a:r>
            <a:endParaRPr lang="en-US" dirty="0"/>
          </a:p>
        </p:txBody>
      </p:sp>
      <p:grpSp>
        <p:nvGrpSpPr>
          <p:cNvPr id="53" name="Group 52"/>
          <p:cNvGrpSpPr>
            <a:grpSpLocks/>
          </p:cNvGrpSpPr>
          <p:nvPr/>
        </p:nvGrpSpPr>
        <p:grpSpPr bwMode="auto">
          <a:xfrm>
            <a:off x="2895601" y="1389064"/>
            <a:ext cx="3268663" cy="1031875"/>
            <a:chOff x="1371600" y="1389522"/>
            <a:chExt cx="3268403" cy="1030897"/>
          </a:xfrm>
        </p:grpSpPr>
        <p:sp>
          <p:nvSpPr>
            <p:cNvPr id="37916" name="TextBox 8"/>
            <p:cNvSpPr txBox="1">
              <a:spLocks noChangeArrowheads="1"/>
            </p:cNvSpPr>
            <p:nvPr/>
          </p:nvSpPr>
          <p:spPr bwMode="auto">
            <a:xfrm>
              <a:off x="1371600" y="1389522"/>
              <a:ext cx="3268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Likelihood of </a:t>
              </a:r>
            </a:p>
            <a:p>
              <a:pPr>
                <a:spcBef>
                  <a:spcPct val="0"/>
                </a:spcBef>
                <a:buSzTx/>
                <a:buFontTx/>
                <a:buNone/>
              </a:pPr>
              <a:r>
                <a:rPr lang="en-US" altLang="en-US" sz="2000" b="1" dirty="0">
                  <a:latin typeface="Gill Sans MT" panose="020B0502020104020203" pitchFamily="34" charset="0"/>
                </a:rPr>
                <a:t>patient t having disease d</a:t>
              </a:r>
            </a:p>
          </p:txBody>
        </p:sp>
        <p:cxnSp>
          <p:nvCxnSpPr>
            <p:cNvPr id="13" name="Straight Arrow Connector 12"/>
            <p:cNvCxnSpPr/>
            <p:nvPr/>
          </p:nvCxnSpPr>
          <p:spPr>
            <a:xfrm>
              <a:off x="4114582" y="2109564"/>
              <a:ext cx="244456" cy="310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a:grpSpLocks/>
          </p:cNvGrpSpPr>
          <p:nvPr/>
        </p:nvGrpSpPr>
        <p:grpSpPr bwMode="auto">
          <a:xfrm>
            <a:off x="6332538" y="1060450"/>
            <a:ext cx="2343150" cy="1365250"/>
            <a:chOff x="4808308" y="1061003"/>
            <a:chExt cx="2343150" cy="1364322"/>
          </a:xfrm>
        </p:grpSpPr>
        <p:sp>
          <p:nvSpPr>
            <p:cNvPr id="37914" name="TextBox 7"/>
            <p:cNvSpPr txBox="1">
              <a:spLocks noChangeArrowheads="1"/>
            </p:cNvSpPr>
            <p:nvPr/>
          </p:nvSpPr>
          <p:spPr bwMode="auto">
            <a:xfrm>
              <a:off x="4808308" y="1061003"/>
              <a:ext cx="2343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symptoms </a:t>
              </a:r>
            </a:p>
            <a:p>
              <a:pPr>
                <a:spcBef>
                  <a:spcPct val="0"/>
                </a:spcBef>
                <a:buSzTx/>
                <a:buFontTx/>
                <a:buNone/>
              </a:pPr>
              <a:r>
                <a:rPr lang="en-US" altLang="en-US" sz="2000" b="1" dirty="0">
                  <a:latin typeface="Gill Sans MT" panose="020B0502020104020203" pitchFamily="34" charset="0"/>
                </a:rPr>
                <a:t>of disease d</a:t>
              </a:r>
            </a:p>
          </p:txBody>
        </p:sp>
        <p:cxnSp>
          <p:nvCxnSpPr>
            <p:cNvPr id="17" name="Straight Arrow Connector 16"/>
            <p:cNvCxnSpPr/>
            <p:nvPr/>
          </p:nvCxnSpPr>
          <p:spPr>
            <a:xfrm>
              <a:off x="5738583" y="1871665"/>
              <a:ext cx="128587" cy="553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a:grpSpLocks/>
          </p:cNvGrpSpPr>
          <p:nvPr/>
        </p:nvGrpSpPr>
        <p:grpSpPr bwMode="auto">
          <a:xfrm>
            <a:off x="1905001" y="2949576"/>
            <a:ext cx="1368425" cy="1109663"/>
            <a:chOff x="381000" y="2949365"/>
            <a:chExt cx="1367682" cy="1110456"/>
          </a:xfrm>
        </p:grpSpPr>
        <p:cxnSp>
          <p:nvCxnSpPr>
            <p:cNvPr id="14" name="Straight Arrow Connector 13"/>
            <p:cNvCxnSpPr/>
            <p:nvPr/>
          </p:nvCxnSpPr>
          <p:spPr>
            <a:xfrm flipV="1">
              <a:off x="1071188" y="2949365"/>
              <a:ext cx="437912" cy="832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13" name="TextBox 4"/>
            <p:cNvSpPr txBox="1">
              <a:spLocks noChangeArrowheads="1"/>
            </p:cNvSpPr>
            <p:nvPr/>
          </p:nvSpPr>
          <p:spPr bwMode="auto">
            <a:xfrm>
              <a:off x="381000" y="36597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Symptom</a:t>
              </a:r>
            </a:p>
          </p:txBody>
        </p:sp>
      </p:grpSp>
      <p:grpSp>
        <p:nvGrpSpPr>
          <p:cNvPr id="49" name="Group 48"/>
          <p:cNvGrpSpPr>
            <a:grpSpLocks/>
          </p:cNvGrpSpPr>
          <p:nvPr/>
        </p:nvGrpSpPr>
        <p:grpSpPr bwMode="auto">
          <a:xfrm>
            <a:off x="3061581" y="2949575"/>
            <a:ext cx="1468351" cy="1384698"/>
            <a:chOff x="1536764" y="2949366"/>
            <a:chExt cx="1468629" cy="1384654"/>
          </a:xfrm>
        </p:grpSpPr>
        <p:sp>
          <p:nvSpPr>
            <p:cNvPr id="37910" name="TextBox 15"/>
            <p:cNvSpPr txBox="1">
              <a:spLocks noChangeArrowheads="1"/>
            </p:cNvSpPr>
            <p:nvPr/>
          </p:nvSpPr>
          <p:spPr bwMode="auto">
            <a:xfrm>
              <a:off x="1536764" y="3933923"/>
              <a:ext cx="1468629"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smtClean="0">
                  <a:latin typeface="Gill Sans MT" panose="020B0502020104020203" pitchFamily="34" charset="0"/>
                </a:rPr>
                <a:t>Treatment</a:t>
              </a:r>
              <a:endParaRPr lang="en-US" altLang="en-US" sz="2000" b="1" dirty="0">
                <a:latin typeface="Gill Sans MT" panose="020B0502020104020203" pitchFamily="34" charset="0"/>
              </a:endParaRPr>
            </a:p>
          </p:txBody>
        </p:sp>
        <p:cxnSp>
          <p:nvCxnSpPr>
            <p:cNvPr id="18" name="Straight Arrow Connector 17"/>
            <p:cNvCxnSpPr/>
            <p:nvPr/>
          </p:nvCxnSpPr>
          <p:spPr>
            <a:xfrm flipH="1" flipV="1">
              <a:off x="1882021" y="2949366"/>
              <a:ext cx="239760" cy="1020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a:grpSpLocks/>
          </p:cNvGrpSpPr>
          <p:nvPr/>
        </p:nvGrpSpPr>
        <p:grpSpPr bwMode="auto">
          <a:xfrm>
            <a:off x="4214814" y="3365501"/>
            <a:ext cx="1093787" cy="709613"/>
            <a:chOff x="2690117" y="3365192"/>
            <a:chExt cx="1095172" cy="709450"/>
          </a:xfrm>
        </p:grpSpPr>
        <p:cxnSp>
          <p:nvCxnSpPr>
            <p:cNvPr id="21" name="Straight Arrow Connector 20"/>
            <p:cNvCxnSpPr/>
            <p:nvPr/>
          </p:nvCxnSpPr>
          <p:spPr>
            <a:xfrm flipV="1">
              <a:off x="3063651" y="3365192"/>
              <a:ext cx="208226" cy="415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09" name="TextBox 22"/>
            <p:cNvSpPr txBox="1">
              <a:spLocks noChangeArrowheads="1"/>
            </p:cNvSpPr>
            <p:nvPr/>
          </p:nvSpPr>
          <p:spPr bwMode="auto">
            <a:xfrm>
              <a:off x="2690117" y="3674532"/>
              <a:ext cx="1095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Disease</a:t>
              </a:r>
            </a:p>
          </p:txBody>
        </p:sp>
      </p:grpSp>
      <p:grpSp>
        <p:nvGrpSpPr>
          <p:cNvPr id="50" name="Group 49"/>
          <p:cNvGrpSpPr>
            <a:grpSpLocks/>
          </p:cNvGrpSpPr>
          <p:nvPr/>
        </p:nvGrpSpPr>
        <p:grpSpPr bwMode="auto">
          <a:xfrm>
            <a:off x="5273675" y="3398838"/>
            <a:ext cx="1727200" cy="1028700"/>
            <a:chOff x="3749498" y="3398408"/>
            <a:chExt cx="1727906" cy="1028605"/>
          </a:xfrm>
        </p:grpSpPr>
        <p:sp>
          <p:nvSpPr>
            <p:cNvPr id="37906" name="TextBox 19"/>
            <p:cNvSpPr txBox="1">
              <a:spLocks noChangeArrowheads="1"/>
            </p:cNvSpPr>
            <p:nvPr/>
          </p:nvSpPr>
          <p:spPr bwMode="auto">
            <a:xfrm>
              <a:off x="3920568" y="3719127"/>
              <a:ext cx="15568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All diseases</a:t>
              </a:r>
            </a:p>
            <a:p>
              <a:pPr>
                <a:spcBef>
                  <a:spcPct val="0"/>
                </a:spcBef>
                <a:buSzTx/>
                <a:buFontTx/>
                <a:buNone/>
              </a:pPr>
              <a:r>
                <a:rPr lang="en-US" altLang="en-US" sz="2000" b="1">
                  <a:latin typeface="Gill Sans MT" panose="020B0502020104020203" pitchFamily="34" charset="0"/>
                </a:rPr>
                <a:t>of patient t</a:t>
              </a:r>
            </a:p>
          </p:txBody>
        </p:sp>
        <p:cxnSp>
          <p:nvCxnSpPr>
            <p:cNvPr id="25" name="Straight Arrow Connector 24"/>
            <p:cNvCxnSpPr/>
            <p:nvPr/>
          </p:nvCxnSpPr>
          <p:spPr>
            <a:xfrm flipH="1" flipV="1">
              <a:off x="3749498" y="3398408"/>
              <a:ext cx="609849" cy="320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a:grpSpLocks/>
          </p:cNvGrpSpPr>
          <p:nvPr/>
        </p:nvGrpSpPr>
        <p:grpSpPr bwMode="auto">
          <a:xfrm>
            <a:off x="1752600" y="3533776"/>
            <a:ext cx="5638800" cy="1419225"/>
            <a:chOff x="228600" y="3533961"/>
            <a:chExt cx="5356206" cy="1419039"/>
          </a:xfrm>
        </p:grpSpPr>
        <p:sp>
          <p:nvSpPr>
            <p:cNvPr id="31" name="Rectangle 30"/>
            <p:cNvSpPr/>
            <p:nvPr/>
          </p:nvSpPr>
          <p:spPr>
            <a:xfrm>
              <a:off x="228600" y="3533961"/>
              <a:ext cx="5356206" cy="14190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p:nvPr/>
          </p:nvSpPr>
          <p:spPr>
            <a:xfrm>
              <a:off x="228600" y="4430781"/>
              <a:ext cx="2681600" cy="400058"/>
            </a:xfrm>
            <a:prstGeom prst="rect">
              <a:avLst/>
            </a:prstGeom>
            <a:solidFill>
              <a:schemeClr val="accent3">
                <a:lumMod val="60000"/>
                <a:lumOff val="40000"/>
              </a:schemeClr>
            </a:solidFill>
          </p:spPr>
          <p:txBody>
            <a:bodyPr wrap="none">
              <a:spAutoFit/>
            </a:bodyPr>
            <a:lstStyle/>
            <a:p>
              <a:pPr>
                <a:defRPr/>
              </a:pPr>
              <a:r>
                <a:rPr lang="en-US" sz="2000" b="1" dirty="0"/>
                <a:t>Observed Patient Record</a:t>
              </a:r>
            </a:p>
          </p:txBody>
        </p:sp>
      </p:grpSp>
      <p:grpSp>
        <p:nvGrpSpPr>
          <p:cNvPr id="55" name="Group 54"/>
          <p:cNvGrpSpPr>
            <a:grpSpLocks/>
          </p:cNvGrpSpPr>
          <p:nvPr/>
        </p:nvGrpSpPr>
        <p:grpSpPr bwMode="auto">
          <a:xfrm>
            <a:off x="8845550" y="1165226"/>
            <a:ext cx="2432050" cy="1255713"/>
            <a:chOff x="7321206" y="1164819"/>
            <a:chExt cx="2432050" cy="1255600"/>
          </a:xfrm>
        </p:grpSpPr>
        <p:sp>
          <p:nvSpPr>
            <p:cNvPr id="37902" name="TextBox 6"/>
            <p:cNvSpPr txBox="1">
              <a:spLocks noChangeArrowheads="1"/>
            </p:cNvSpPr>
            <p:nvPr/>
          </p:nvSpPr>
          <p:spPr bwMode="auto">
            <a:xfrm>
              <a:off x="7321206" y="1164819"/>
              <a:ext cx="2432050" cy="70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a:t>
              </a:r>
              <a:r>
                <a:rPr lang="en-US" altLang="en-US" sz="2000" b="1" dirty="0" smtClean="0">
                  <a:latin typeface="Gill Sans MT" panose="020B0502020104020203" pitchFamily="34" charset="0"/>
                </a:rPr>
                <a:t>treatments </a:t>
              </a:r>
              <a:endParaRPr lang="en-US" altLang="en-US" sz="2000" b="1" dirty="0">
                <a:latin typeface="Gill Sans MT" panose="020B0502020104020203" pitchFamily="34" charset="0"/>
              </a:endParaRPr>
            </a:p>
            <a:p>
              <a:pPr>
                <a:spcBef>
                  <a:spcPct val="0"/>
                </a:spcBef>
                <a:buSzTx/>
                <a:buFontTx/>
                <a:buNone/>
              </a:pPr>
              <a:r>
                <a:rPr lang="en-US" altLang="en-US" sz="2000" b="1" dirty="0">
                  <a:latin typeface="Gill Sans MT" panose="020B0502020104020203" pitchFamily="34" charset="0"/>
                </a:rPr>
                <a:t>of disease d</a:t>
              </a:r>
            </a:p>
          </p:txBody>
        </p:sp>
        <p:cxnSp>
          <p:nvCxnSpPr>
            <p:cNvPr id="39" name="Straight Arrow Connector 38"/>
            <p:cNvCxnSpPr/>
            <p:nvPr/>
          </p:nvCxnSpPr>
          <p:spPr>
            <a:xfrm flipH="1">
              <a:off x="7578381" y="1928338"/>
              <a:ext cx="342900" cy="492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14511" y="5601546"/>
            <a:ext cx="10337528" cy="584775"/>
          </a:xfrm>
          <a:prstGeom prst="rect">
            <a:avLst/>
          </a:prstGeom>
          <a:solidFill>
            <a:srgbClr val="FFFF99"/>
          </a:solidFill>
        </p:spPr>
        <p:txBody>
          <a:bodyPr wrap="square">
            <a:spAutoFit/>
          </a:bodyPr>
          <a:lstStyle/>
          <a:p>
            <a:pPr>
              <a:spcBef>
                <a:spcPct val="0"/>
              </a:spcBef>
              <a:buSzTx/>
              <a:buFontTx/>
              <a:buNone/>
            </a:pPr>
            <a:r>
              <a:rPr lang="en-US" altLang="zh-CN" sz="1600" dirty="0">
                <a:latin typeface="Gill Sans MT" panose="020B0502020104020203" pitchFamily="34" charset="0"/>
                <a:ea typeface="SimSun" panose="02010600030101010101" pitchFamily="2" charset="-122"/>
              </a:rPr>
              <a:t>S.  Wang,  E. Huang, R. Zhang, X. Zhang, B. Liu. X. Zhou, C.  Zhai, </a:t>
            </a:r>
            <a:r>
              <a:rPr lang="en-US" altLang="zh-CN" sz="1600" b="1" dirty="0">
                <a:latin typeface="Gill Sans MT" panose="020B0502020104020203" pitchFamily="34" charset="0"/>
                <a:ea typeface="Arial Unicode MS" panose="020B0604020202020204" pitchFamily="34" charset="-128"/>
                <a:cs typeface="Arial" panose="020B0604020202020204" pitchFamily="34" charset="0"/>
              </a:rPr>
              <a:t>A Conditional Probabilistic Model for Joint Analysis of Symptoms, Diseases, and Herbs in Traditional Chinese Medicine Patient Records,</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 </a:t>
            </a:r>
            <a:r>
              <a:rPr lang="en-US" altLang="zh-CN" sz="1600" i="1" dirty="0">
                <a:latin typeface="Gill Sans MT" panose="020B0502020104020203" pitchFamily="34" charset="0"/>
                <a:ea typeface="Arial Unicode MS" panose="020B0604020202020204" pitchFamily="34" charset="-128"/>
                <a:cs typeface="Arial" panose="020B0604020202020204" pitchFamily="34" charset="0"/>
              </a:rPr>
              <a:t>IEEE BIBM </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2016. </a:t>
            </a:r>
            <a:endParaRPr lang="en-US" altLang="zh-CN" sz="1600" dirty="0">
              <a:latin typeface="Gill Sans MT" panose="020B0502020104020203" pitchFamily="34" charset="0"/>
              <a:ea typeface="SimSun" panose="02010600030101010101" pitchFamily="2" charset="-122"/>
            </a:endParaRPr>
          </a:p>
        </p:txBody>
      </p:sp>
      <p:sp>
        <p:nvSpPr>
          <p:cNvPr id="5" name="Slide Number Placeholder 4"/>
          <p:cNvSpPr>
            <a:spLocks noGrp="1"/>
          </p:cNvSpPr>
          <p:nvPr>
            <p:ph type="sldNum" sz="quarter" idx="12"/>
          </p:nvPr>
        </p:nvSpPr>
        <p:spPr/>
        <p:txBody>
          <a:bodyPr/>
          <a:lstStyle/>
          <a:p>
            <a:fld id="{88AD08FE-21CA-447A-B5E0-10774CCDBD3A}" type="slidenum">
              <a:rPr lang="en-US" smtClean="0"/>
              <a:t>15</a:t>
            </a:fld>
            <a:endParaRPr lang="en-US"/>
          </a:p>
        </p:txBody>
      </p:sp>
    </p:spTree>
    <p:extLst>
      <p:ext uri="{BB962C8B-B14F-4D97-AF65-F5344CB8AC3E}">
        <p14:creationId xmlns:p14="http://schemas.microsoft.com/office/powerpoint/2010/main" val="1929452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altLang="en-US" sz="3600" dirty="0" smtClean="0"/>
              <a:t>Evaluation: Traditional Chinese Medicine(TCM) EMRs</a:t>
            </a:r>
          </a:p>
        </p:txBody>
      </p:sp>
      <p:sp>
        <p:nvSpPr>
          <p:cNvPr id="39939" name="Content Placeholder 2"/>
          <p:cNvSpPr>
            <a:spLocks noGrp="1"/>
          </p:cNvSpPr>
          <p:nvPr>
            <p:ph idx="1"/>
          </p:nvPr>
        </p:nvSpPr>
        <p:spPr/>
        <p:txBody>
          <a:bodyPr/>
          <a:lstStyle/>
          <a:p>
            <a:r>
              <a:rPr lang="en-US" altLang="en-US" dirty="0" smtClean="0"/>
              <a:t>10,907 patients TCM records in digestive system treatment</a:t>
            </a:r>
          </a:p>
          <a:p>
            <a:r>
              <a:rPr lang="en-US" altLang="en-US" dirty="0" smtClean="0"/>
              <a:t>3,000 symptoms, 97 diseases and 652 herbs</a:t>
            </a:r>
          </a:p>
          <a:p>
            <a:r>
              <a:rPr lang="en-US" altLang="en-US" dirty="0" smtClean="0"/>
              <a:t>Most frequently occurring disease: chronic gastritis</a:t>
            </a:r>
          </a:p>
          <a:p>
            <a:r>
              <a:rPr lang="en-US" altLang="en-US" dirty="0" smtClean="0"/>
              <a:t>Most frequently occurring symptoms: abdominal pain and chills</a:t>
            </a:r>
          </a:p>
          <a:p>
            <a:endParaRPr lang="en-US" altLang="en-US" dirty="0" smtClean="0"/>
          </a:p>
          <a:p>
            <a:r>
              <a:rPr lang="en-US" altLang="en-US" dirty="0" smtClean="0"/>
              <a:t>Ground truth: 27,285 manually curated herb-symptom relationship.</a:t>
            </a:r>
          </a:p>
          <a:p>
            <a:pPr lvl="1"/>
            <a:endParaRPr lang="en-US" altLang="en-US" dirty="0" smtClean="0"/>
          </a:p>
        </p:txBody>
      </p:sp>
      <p:sp>
        <p:nvSpPr>
          <p:cNvPr id="2" name="Slide Number Placeholder 1"/>
          <p:cNvSpPr>
            <a:spLocks noGrp="1"/>
          </p:cNvSpPr>
          <p:nvPr>
            <p:ph type="sldNum" sz="quarter" idx="12"/>
          </p:nvPr>
        </p:nvSpPr>
        <p:spPr/>
        <p:txBody>
          <a:bodyPr/>
          <a:lstStyle/>
          <a:p>
            <a:fld id="{88AD08FE-21CA-447A-B5E0-10774CCDBD3A}" type="slidenum">
              <a:rPr lang="en-US" smtClean="0"/>
              <a:t>16</a:t>
            </a:fld>
            <a:endParaRPr lang="en-US"/>
          </a:p>
        </p:txBody>
      </p:sp>
    </p:spTree>
    <p:extLst>
      <p:ext uri="{BB962C8B-B14F-4D97-AF65-F5344CB8AC3E}">
        <p14:creationId xmlns:p14="http://schemas.microsoft.com/office/powerpoint/2010/main" val="184177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Output of the model</a:t>
            </a:r>
          </a:p>
        </p:txBody>
      </p:sp>
      <p:pic>
        <p:nvPicPr>
          <p:cNvPr id="41987"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1"/>
            <a:ext cx="9296400" cy="567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17</a:t>
            </a:fld>
            <a:endParaRPr lang="en-US"/>
          </a:p>
        </p:txBody>
      </p:sp>
    </p:spTree>
    <p:extLst>
      <p:ext uri="{BB962C8B-B14F-4D97-AF65-F5344CB8AC3E}">
        <p14:creationId xmlns:p14="http://schemas.microsoft.com/office/powerpoint/2010/main" val="1434396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68399" y="-32657"/>
            <a:ext cx="9601201" cy="1143000"/>
          </a:xfrm>
        </p:spPr>
        <p:txBody>
          <a:bodyPr/>
          <a:lstStyle/>
          <a:p>
            <a:r>
              <a:rPr lang="en-US" altLang="en-US" dirty="0" smtClean="0"/>
              <a:t>“Typical Symptoms” of 3 Diseases: </a:t>
            </a:r>
            <a:r>
              <a:rPr lang="en-US" altLang="en-US" b="1" dirty="0" smtClean="0"/>
              <a:t>p(</a:t>
            </a:r>
            <a:r>
              <a:rPr lang="en-US" altLang="en-US" b="1" dirty="0" err="1" smtClean="0"/>
              <a:t>s|d</a:t>
            </a:r>
            <a:r>
              <a:rPr lang="en-US" altLang="en-US" b="1" dirty="0" smtClean="0"/>
              <a:t>)</a:t>
            </a:r>
          </a:p>
        </p:txBody>
      </p:sp>
      <p:pic>
        <p:nvPicPr>
          <p:cNvPr id="4403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11582400" cy="4267200"/>
          </a:xfrm>
        </p:spPr>
      </p:pic>
      <p:sp>
        <p:nvSpPr>
          <p:cNvPr id="2" name="Slide Number Placeholder 1"/>
          <p:cNvSpPr>
            <a:spLocks noGrp="1"/>
          </p:cNvSpPr>
          <p:nvPr>
            <p:ph type="sldNum" sz="quarter" idx="12"/>
          </p:nvPr>
        </p:nvSpPr>
        <p:spPr/>
        <p:txBody>
          <a:bodyPr/>
          <a:lstStyle/>
          <a:p>
            <a:fld id="{88AD08FE-21CA-447A-B5E0-10774CCDBD3A}" type="slidenum">
              <a:rPr lang="en-US" smtClean="0"/>
              <a:t>18</a:t>
            </a:fld>
            <a:endParaRPr lang="en-US"/>
          </a:p>
        </p:txBody>
      </p:sp>
    </p:spTree>
    <p:extLst>
      <p:ext uri="{BB962C8B-B14F-4D97-AF65-F5344CB8AC3E}">
        <p14:creationId xmlns:p14="http://schemas.microsoft.com/office/powerpoint/2010/main" val="3030558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dirty="0"/>
              <a:t>“Typical Herbs” Prescribed for 3 </a:t>
            </a:r>
            <a:r>
              <a:rPr lang="en-US" altLang="en-US" sz="3600" dirty="0" smtClean="0"/>
              <a:t>Diseases: </a:t>
            </a:r>
            <a:r>
              <a:rPr lang="en-US" altLang="en-US" sz="3600" b="1" dirty="0" smtClean="0"/>
              <a:t>p(</a:t>
            </a:r>
            <a:r>
              <a:rPr lang="en-US" altLang="en-US" sz="3600" b="1" dirty="0" err="1" smtClean="0"/>
              <a:t>h|d</a:t>
            </a:r>
            <a:r>
              <a:rPr lang="en-US" altLang="en-US" sz="3600" b="1" dirty="0" smtClean="0"/>
              <a:t>)</a:t>
            </a:r>
            <a:endParaRPr lang="en-US" altLang="en-US" sz="3600" b="1" dirty="0"/>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1"/>
            <a:ext cx="11506200" cy="51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19</a:t>
            </a:fld>
            <a:endParaRPr lang="en-US"/>
          </a:p>
        </p:txBody>
      </p:sp>
    </p:spTree>
    <p:extLst>
      <p:ext uri="{BB962C8B-B14F-4D97-AF65-F5344CB8AC3E}">
        <p14:creationId xmlns:p14="http://schemas.microsoft.com/office/powerpoint/2010/main" val="381625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apezoid 28"/>
          <p:cNvSpPr/>
          <p:nvPr/>
        </p:nvSpPr>
        <p:spPr>
          <a:xfrm rot="10800000">
            <a:off x="3733799" y="2362200"/>
            <a:ext cx="5181600" cy="1198330"/>
          </a:xfrm>
          <a:prstGeom prst="trapezoid">
            <a:avLst>
              <a:gd name="adj" fmla="val 66591"/>
            </a:avLst>
          </a:prstGeom>
          <a:gradFill flip="none" rotWithShape="1">
            <a:gsLst>
              <a:gs pos="0">
                <a:schemeClr val="accent2">
                  <a:lumMod val="40000"/>
                  <a:lumOff val="60000"/>
                </a:schemeClr>
              </a:gs>
              <a:gs pos="50000">
                <a:schemeClr val="accent2">
                  <a:lumMod val="20000"/>
                  <a:lumOff val="80000"/>
                </a:schemeClr>
              </a:gs>
              <a:gs pos="100000">
                <a:schemeClr val="bg1"/>
              </a:gs>
            </a:gsLst>
            <a:lin ang="162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1509" name="Title 1"/>
          <p:cNvSpPr>
            <a:spLocks noGrp="1"/>
          </p:cNvSpPr>
          <p:nvPr>
            <p:ph type="title"/>
          </p:nvPr>
        </p:nvSpPr>
        <p:spPr/>
        <p:txBody>
          <a:bodyPr/>
          <a:lstStyle/>
          <a:p>
            <a:r>
              <a:rPr lang="en-US" altLang="zh-CN" dirty="0" smtClean="0"/>
              <a:t>Text data cover all kinds of topics</a:t>
            </a:r>
            <a:endParaRPr lang="zh-CN" altLang="en-US" dirty="0" smtClean="0"/>
          </a:p>
        </p:txBody>
      </p:sp>
      <p:pic>
        <p:nvPicPr>
          <p:cNvPr id="215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399" y="5105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641055" y="2698528"/>
            <a:ext cx="336708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4"/>
          <p:cNvSpPr>
            <a:spLocks noChangeArrowheads="1"/>
          </p:cNvSpPr>
          <p:nvPr/>
        </p:nvSpPr>
        <p:spPr bwMode="auto">
          <a:xfrm>
            <a:off x="6513513" y="4419600"/>
            <a:ext cx="175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rPr>
              <a:t>65M </a:t>
            </a:r>
            <a:r>
              <a:rPr lang="en-US" altLang="en-US" sz="2000">
                <a:solidFill>
                  <a:schemeClr val="accent2"/>
                </a:solidFill>
                <a:latin typeface="Calibri" panose="020F0502020204030204" pitchFamily="34" charset="0"/>
              </a:rPr>
              <a:t>msgs/day</a:t>
            </a:r>
          </a:p>
        </p:txBody>
      </p:sp>
      <p:pic>
        <p:nvPicPr>
          <p:cNvPr id="21513" name="Picture 2" descr="Yahoo! Grou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49" y="5541964"/>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7"/>
          <p:cNvSpPr txBox="1">
            <a:spLocks noChangeArrowheads="1"/>
          </p:cNvSpPr>
          <p:nvPr/>
        </p:nvSpPr>
        <p:spPr bwMode="auto">
          <a:xfrm>
            <a:off x="1301252" y="906212"/>
            <a:ext cx="23622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latin typeface="Calibri" panose="020F0502020204030204" pitchFamily="34" charset="0"/>
              </a:rPr>
              <a:t>Topics: </a:t>
            </a:r>
          </a:p>
          <a:p>
            <a:pPr eaLnBrk="1" hangingPunct="1">
              <a:spcBef>
                <a:spcPct val="0"/>
              </a:spcBef>
              <a:buFontTx/>
              <a:buNone/>
            </a:pPr>
            <a:r>
              <a:rPr lang="en-US" altLang="en-US" sz="2400" b="0" dirty="0">
                <a:latin typeface="Calibri" panose="020F0502020204030204" pitchFamily="34" charset="0"/>
              </a:rPr>
              <a:t>People</a:t>
            </a:r>
          </a:p>
          <a:p>
            <a:pPr eaLnBrk="1" hangingPunct="1">
              <a:spcBef>
                <a:spcPct val="0"/>
              </a:spcBef>
              <a:buFontTx/>
              <a:buNone/>
            </a:pPr>
            <a:r>
              <a:rPr lang="en-US" altLang="en-US" sz="2400" b="0" dirty="0">
                <a:latin typeface="Calibri" panose="020F0502020204030204" pitchFamily="34" charset="0"/>
              </a:rPr>
              <a:t>Events</a:t>
            </a:r>
          </a:p>
          <a:p>
            <a:pPr eaLnBrk="1" hangingPunct="1">
              <a:spcBef>
                <a:spcPct val="0"/>
              </a:spcBef>
              <a:buFontTx/>
              <a:buNone/>
            </a:pPr>
            <a:r>
              <a:rPr lang="en-US" altLang="en-US" sz="2400" b="0" dirty="0">
                <a:latin typeface="Calibri" panose="020F0502020204030204" pitchFamily="34" charset="0"/>
              </a:rPr>
              <a:t>Products</a:t>
            </a:r>
          </a:p>
          <a:p>
            <a:pPr eaLnBrk="1" hangingPunct="1">
              <a:spcBef>
                <a:spcPct val="0"/>
              </a:spcBef>
              <a:buFontTx/>
              <a:buNone/>
            </a:pPr>
            <a:r>
              <a:rPr lang="en-US" altLang="en-US" sz="2400" b="0" dirty="0">
                <a:latin typeface="Calibri" panose="020F0502020204030204" pitchFamily="34" charset="0"/>
              </a:rPr>
              <a:t>Services, …</a:t>
            </a:r>
          </a:p>
        </p:txBody>
      </p:sp>
      <p:sp>
        <p:nvSpPr>
          <p:cNvPr id="21515" name="Rectangle 18"/>
          <p:cNvSpPr>
            <a:spLocks noChangeArrowheads="1"/>
          </p:cNvSpPr>
          <p:nvPr/>
        </p:nvSpPr>
        <p:spPr bwMode="auto">
          <a:xfrm>
            <a:off x="1217438" y="3979715"/>
            <a:ext cx="164006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latin typeface="Calibri" panose="020F0502020204030204" pitchFamily="34" charset="0"/>
              </a:rPr>
              <a:t>Sources: </a:t>
            </a:r>
          </a:p>
          <a:p>
            <a:pPr eaLnBrk="1" hangingPunct="1">
              <a:spcBef>
                <a:spcPct val="0"/>
              </a:spcBef>
              <a:buFontTx/>
              <a:buNone/>
            </a:pPr>
            <a:r>
              <a:rPr lang="en-US" altLang="en-US" sz="2400" b="0" dirty="0">
                <a:latin typeface="Calibri" panose="020F0502020204030204" pitchFamily="34" charset="0"/>
              </a:rPr>
              <a:t>Blogs </a:t>
            </a:r>
          </a:p>
          <a:p>
            <a:pPr eaLnBrk="1" hangingPunct="1">
              <a:spcBef>
                <a:spcPct val="0"/>
              </a:spcBef>
              <a:buFontTx/>
              <a:buNone/>
            </a:pPr>
            <a:r>
              <a:rPr lang="en-US" altLang="en-US" sz="2400" b="0" dirty="0">
                <a:latin typeface="Calibri" panose="020F0502020204030204" pitchFamily="34" charset="0"/>
              </a:rPr>
              <a:t>Microblogs </a:t>
            </a:r>
          </a:p>
          <a:p>
            <a:pPr eaLnBrk="1" hangingPunct="1">
              <a:spcBef>
                <a:spcPct val="0"/>
              </a:spcBef>
              <a:buFontTx/>
              <a:buNone/>
            </a:pPr>
            <a:r>
              <a:rPr lang="en-US" altLang="en-US" sz="2400" b="0" dirty="0">
                <a:latin typeface="Calibri" panose="020F0502020204030204" pitchFamily="34" charset="0"/>
              </a:rPr>
              <a:t>Forums </a:t>
            </a:r>
          </a:p>
          <a:p>
            <a:pPr eaLnBrk="1" hangingPunct="1">
              <a:spcBef>
                <a:spcPct val="0"/>
              </a:spcBef>
              <a:buFontTx/>
              <a:buNone/>
            </a:pPr>
            <a:r>
              <a:rPr lang="en-US" altLang="zh-CN" sz="2400" b="0" dirty="0">
                <a:latin typeface="Calibri" panose="020F0502020204030204" pitchFamily="34" charset="0"/>
              </a:rPr>
              <a:t>Reviews ,</a:t>
            </a:r>
            <a:r>
              <a:rPr lang="en-US" altLang="en-US" sz="2400" b="0" dirty="0">
                <a:latin typeface="Calibri" panose="020F0502020204030204" pitchFamily="34" charset="0"/>
              </a:rPr>
              <a:t>…</a:t>
            </a:r>
          </a:p>
        </p:txBody>
      </p:sp>
      <p:pic>
        <p:nvPicPr>
          <p:cNvPr id="1028" name="Picture 4" descr="http://upload.wikimedia.org/wikipedia/commons/thumb/a/a4/Hurricane_Katrina_August_28_2005_NASA.jpg/236px-Hurricane_Katrina_August_28_2005_NAS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814996">
            <a:off x="4936538" y="980226"/>
            <a:ext cx="932145" cy="1204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7" name="Picture 8" descr="http://t2.gstatic.com/images?q=tbn:ANd9GcS1qvMR5Uf02CJxDyrj1C5mOsWSDrNDy_Sg0j2pX_pqNPkaR6sJ"/>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291" y="1192111"/>
            <a:ext cx="18970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9"/>
          <a:srcRect/>
          <a:stretch>
            <a:fillRect/>
          </a:stretch>
        </p:blipFill>
        <p:spPr bwMode="auto">
          <a:xfrm rot="21335546">
            <a:off x="3622393" y="1195009"/>
            <a:ext cx="977900"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9" name="Picture 13" descr="BlogScop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5432426"/>
            <a:ext cx="16351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Rectangle 31"/>
          <p:cNvSpPr>
            <a:spLocks noChangeArrowheads="1"/>
          </p:cNvSpPr>
          <p:nvPr/>
        </p:nvSpPr>
        <p:spPr bwMode="auto">
          <a:xfrm>
            <a:off x="4924425" y="4419601"/>
            <a:ext cx="155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rPr>
              <a:t>53M </a:t>
            </a:r>
            <a:r>
              <a:rPr lang="en-US" altLang="en-US" sz="2000">
                <a:solidFill>
                  <a:schemeClr val="accent2"/>
                </a:solidFill>
                <a:latin typeface="Calibri" panose="020F0502020204030204" pitchFamily="34" charset="0"/>
              </a:rPr>
              <a:t>blogs</a:t>
            </a:r>
          </a:p>
          <a:p>
            <a:pPr eaLnBrk="1" hangingPunct="1">
              <a:spcBef>
                <a:spcPct val="0"/>
              </a:spcBef>
              <a:buFontTx/>
              <a:buNone/>
            </a:pPr>
            <a:r>
              <a:rPr lang="en-US" altLang="en-US" sz="2000">
                <a:latin typeface="Calibri" panose="020F0502020204030204" pitchFamily="34" charset="0"/>
              </a:rPr>
              <a:t>1307M </a:t>
            </a:r>
            <a:r>
              <a:rPr lang="en-US" altLang="en-US" sz="2000">
                <a:solidFill>
                  <a:schemeClr val="accent2"/>
                </a:solidFill>
                <a:latin typeface="Calibri" panose="020F0502020204030204" pitchFamily="34" charset="0"/>
              </a:rPr>
              <a:t>posts</a:t>
            </a:r>
          </a:p>
        </p:txBody>
      </p:sp>
      <p:sp>
        <p:nvSpPr>
          <p:cNvPr id="21521" name="Rectangle 32"/>
          <p:cNvSpPr>
            <a:spLocks noChangeArrowheads="1"/>
          </p:cNvSpPr>
          <p:nvPr/>
        </p:nvSpPr>
        <p:spPr bwMode="auto">
          <a:xfrm>
            <a:off x="8431213" y="4440239"/>
            <a:ext cx="1474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rPr>
              <a:t>115M</a:t>
            </a:r>
            <a:r>
              <a:rPr lang="en-US" altLang="en-US" sz="2000">
                <a:solidFill>
                  <a:srgbClr val="00B050"/>
                </a:solidFill>
                <a:latin typeface="Calibri" panose="020F0502020204030204" pitchFamily="34" charset="0"/>
              </a:rPr>
              <a:t> </a:t>
            </a:r>
            <a:r>
              <a:rPr lang="en-US" altLang="en-US" sz="2000">
                <a:solidFill>
                  <a:schemeClr val="accent2"/>
                </a:solidFill>
                <a:latin typeface="Calibri" panose="020F0502020204030204" pitchFamily="34" charset="0"/>
              </a:rPr>
              <a:t>users </a:t>
            </a:r>
            <a:r>
              <a:rPr lang="en-US" altLang="en-US" sz="2000">
                <a:solidFill>
                  <a:srgbClr val="00B050"/>
                </a:solidFill>
                <a:latin typeface="Calibri" panose="020F0502020204030204" pitchFamily="34" charset="0"/>
              </a:rPr>
              <a:t/>
            </a:r>
            <a:br>
              <a:rPr lang="en-US" altLang="en-US" sz="2000">
                <a:solidFill>
                  <a:srgbClr val="00B050"/>
                </a:solidFill>
                <a:latin typeface="Calibri" panose="020F0502020204030204" pitchFamily="34" charset="0"/>
              </a:rPr>
            </a:br>
            <a:r>
              <a:rPr lang="en-US" altLang="en-US" sz="2000">
                <a:latin typeface="Calibri" panose="020F0502020204030204" pitchFamily="34" charset="0"/>
              </a:rPr>
              <a:t>10M </a:t>
            </a:r>
            <a:r>
              <a:rPr lang="en-US" altLang="en-US" sz="2000">
                <a:solidFill>
                  <a:schemeClr val="accent2"/>
                </a:solidFill>
                <a:latin typeface="Calibri" panose="020F0502020204030204" pitchFamily="34" charset="0"/>
              </a:rPr>
              <a:t>groups</a:t>
            </a:r>
          </a:p>
        </p:txBody>
      </p:sp>
      <p:sp>
        <p:nvSpPr>
          <p:cNvPr id="21522" name="AutoShape 17" descr="data:image/jpg;base64,/9j/4AAQSkZJRgABAQAAAQABAAD/2wCEAAkGBggGBQkIBwgKCQkKDSAODQwYGB4fIBsfJyQiKCAhJSEiJy4qJCUjMSEkKy8sJCsyMTIzKCQ3NTArQTIuNCkBCQoKBQUFDQUFDSkYEhgpKSkpKSkpKSkpKSkpKSkpKSkpKSkpKSkpKSkpKSkpKSkpKSkpKSkpKSkpKSkpKSkpKf/AABEIAE0ATQMBIgACEQEDEQH/xAAbAAACAgMBAAAAAAAAAAAAAAAGBwEFAAMEAv/EADkQAAEDAwMCAwYDBQkAAAAAAAECAwQABREGEiEHMRNBURQiMmFxgRWRoQhCUrHhFhckM1NiwcLR/8QAFAEBAAAAAAAAAAAAAAAAAAAAAP/EABQRAQAAAAAAAAAAAAAAAAAAAAD/2gAMAwEAAhEDEQA/AHjUHgVNVOq3HG9I3ZbDjjbqITikLTwQQgkYPrQc9+1latPOoYlvqdmuf5UNtJW6r6IHP58VSTZ2oL9DktS7dEtVvdjOf4Z1W59wbTjCU8I5x5kiqPTkV+PAnogw2rWiVZm32764SVLeWn3ip1RJOCe3litLN907Du1vlO3edqK9RIHsa2YyVOpWTnKsgYPf18qDz081PqSPoi33OQv8dhuuFhTHZ9JTn4SeHOATtOD8zTHsGprXqWIX7ZKQ9s4cb7KQfRSTyk/Wkhoy63fTbrGnbpEYiiHKTcYsZ1YadXkqG1JPukkH4VEH0oqkotepbvc7jGkyrLfo8htMcpHhvBKtiSFtn40hROTzn1oG0CKmg3p1frxek3hm9Oxn3LZNMNLzaSkK2j3jj50ZUEYrAAKmsoMPagbqxOm26wwXYkv2Vhye2zJUBklCsgjnjGCcg/KjmgXrQwXemNwcT8UdaHh9lj/2gpE6f0hbEiNcEzb47Aa2ttvLKglKd4JDeQkJRsOeO1dFq1NM0++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a4hwJIKlLUUlKgSFpTuTg/KncBxQTWVlZQZQv1Oj+09M76jGcQ1K/Ln/iifNVeqo/tekrsxjcXYTiAPqg0AxpeZfJKNMGMkGyu2YF9zA4cCRt57/l86qRpe5Jt+m5Gob9GiSLRdFK3qXuCwSNqNxPxHB79ga86ETfpVg0NNtboNsZZWzcGiQOMkBWPPGOK2zemTY0xeoU+8pjMP3b8Rjv/wCn6BWfXJ/SgCOql2asXW9M+VFTMbaiJyyfmhSR+ROftQE3LskiMy3JiOMrYty2t6f33skoUfkM4P0phdTbnKsvV2a/FgtXIi0BDqFpJASUncrjtj1oANygrioYn2UNKEZpgPpyCML3FzHmVpyP1oGR0KgR0a+vCocoy40OIGmXvUKUCcDy7GnxSb/Z7jRS/qWXBQtMRUhLbAV3CRuIB+eCM05KDKysqM0E4rVIaS7HcbI4WkpP3rRPneyw5C2UiRIZaK0xwoAqOCQOe2e1C9m1nf7tBjTU6TWqLISFJcbktKOD/tVjt580AhpCzXq79JrMxY7gqFIgXQ+J7xTuSFkKHHpnOD3oml6YtMs6uj3C+BUa4uocktBYBYxjGcnjcQPKqjTNhavOirlaZU521mLqFwodSQDkLykffPlVletN6VQ/qyRPnrSZzDark2Dy2kYKSABn3iKBcdWWbijqRcvwZxSUs2Qe0nI5axtWOe+QRQyterYc8tyIhkOIejEoKAoEhJ9nTx3BGePPHNXXWchPUFLkV9xEV+2tjenJyjB7jjg4HeqiPdbSpAVdtQahLiihaS2ygD3BhB5c/d7CgbP7PTCk6JnyVj35E9SifoE/1pp0ltJXKRY9ONN2SRqJu2urU8l5dvS5nJ5OULJ/SouPVW+W6U4mNNZkMM8LW9EcbUSRnCUJOcDzKto+tA6qjFIaB+0dPbkpRc7LHcRuwpTalJOPorP5U6LBfIWpLLHudvd8WNITlJ8x6gjyI86BTaklI1BrxhF/scGyqiO7X333iPGY5GAAAFnzTg5B+VN62RYMK2sMW1DTcVCcNJR2x8qBU36dqwKiLYtaGgs4DjBd/QrAz9qtP7KXlTLfiaqlMNNDCGWGWmkgY9MK+3PFBS2vSTOoXNW2yY48wfx0SQtPySlSe/kaJLhoW0z7pdZ0tTpdusYRVjdjCR/D6E4GfpVe700iKfW9LvV8kOvqxIV45TvwMDIQB2HHFbHemmnFvMl9iY+GkbEoU+4R/OgACGB1xsEEuNutRYbcZ05yk7Wl55PChyOaq9QJiNaK1HcSwypyTqHwYqsAlKU98fwg4Pami50m0c85tXZwdg4O9fp9a519IdGvJCDaVpClAcOr+fPegselLZR0yspUoqW4x4iiT6kmtXT2e5endR3JwK8J+6qbaB591CUo/wCprm/ucsLaUpiS7vEbAwG0SFY7ehrXE6UR7Wwlq06iv0EJXkBLoxnzOCnHPnQWeurTYk6YnzZ9pgyFttHwypsZKjwkZAzySO1dOi9IR9HWgxITj213DjjalZSleBu2+gJod1Hoe/Sbehpes5brLS0vJQtls5KVApyU7c4ODXBbOot7alyoE8QpbsbafHCFI3Zz3SFEcY8qD//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zh-CN" altLang="en-US" sz="1800" b="0">
              <a:latin typeface="Calibri" panose="020F0502020204030204" pitchFamily="34" charset="0"/>
            </a:endParaRPr>
          </a:p>
        </p:txBody>
      </p:sp>
      <p:sp>
        <p:nvSpPr>
          <p:cNvPr id="21523" name="AutoShape 19" descr="data:image/jpg;base64,/9j/4AAQSkZJRgABAQAAAQABAAD/2wCEAAkGBggGBQkIBwgKCQkKDSAODQwYGB4fIBsfJyQiKCAhJSEiJy4qJCUjMSEkKy8sJCsyMTIzKCQ3NTArQTIuNCkBCQoKBQUFDQUFDSkYEhgpKSkpKSkpKSkpKSkpKSkpKSkpKSkpKSkpKSkpKSkpKSkpKSkpKSkpKSkpKSkpKSkpKf/AABEIAE0ATQMBIgACEQEDEQH/xAAbAAACAgMBAAAAAAAAAAAAAAAGBwEFAAMEAv/EADkQAAEDAwMCAwYDBQkAAAAAAAECAwQABREGEiEHMRNBURQiMmFxgRWRoQhCUrHhFhckM1NiwcLR/8QAFAEBAAAAAAAAAAAAAAAAAAAAAP/EABQRAQAAAAAAAAAAAAAAAAAAAAD/2gAMAwEAAhEDEQA/AHjUHgVNVOq3HG9I3ZbDjjbqITikLTwQQgkYPrQc9+1latPOoYlvqdmuf5UNtJW6r6IHP58VSTZ2oL9DktS7dEtVvdjOf4Z1W59wbTjCU8I5x5kiqPTkV+PAnogw2rWiVZm32764SVLeWn3ip1RJOCe3litLN907Du1vlO3edqK9RIHsa2YyVOpWTnKsgYPf18qDz081PqSPoi33OQv8dhuuFhTHZ9JTn4SeHOATtOD8zTHsGprXqWIX7ZKQ9s4cb7KQfRSTyk/Wkhoy63fTbrGnbpEYiiHKTcYsZ1YadXkqG1JPukkH4VEH0oqkotepbvc7jGkyrLfo8htMcpHhvBKtiSFtn40hROTzn1oG0CKmg3p1frxek3hm9Oxn3LZNMNLzaSkK2j3jj50ZUEYrAAKmsoMPagbqxOm26wwXYkv2Vhye2zJUBklCsgjnjGCcg/KjmgXrQwXemNwcT8UdaHh9lj/2gpE6f0hbEiNcEzb47Aa2ttvLKglKd4JDeQkJRsOeO1dFq1NM0++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a4hwJIKlLUUlKgSFpTuTg/KncBxQTWVlZQZQv1Oj+09M76jGcQ1K/Ln/iifNVeqo/tekrsxjcXYTiAPqg0AxpeZfJKNMGMkGyu2YF9zA4cCRt57/l86qRpe5Jt+m5Gob9GiSLRdFK3qXuCwSNqNxPxHB79ga86ETfpVg0NNtboNsZZWzcGiQOMkBWPPGOK2zemTY0xeoU+8pjMP3b8Rjv/wCn6BWfXJ/SgCOql2asXW9M+VFTMbaiJyyfmhSR+ROftQE3LskiMy3JiOMrYty2t6f33skoUfkM4P0phdTbnKsvV2a/FgtXIi0BDqFpJASUncrjtj1oANygrioYn2UNKEZpgPpyCML3FzHmVpyP1oGR0KgR0a+vCocoy40OIGmXvUKUCcDy7GnxSb/Z7jRS/qWXBQtMRUhLbAV3CRuIB+eCM05KDKysqM0E4rVIaS7HcbI4WkpP3rRPneyw5C2UiRIZaK0xwoAqOCQOe2e1C9m1nf7tBjTU6TWqLISFJcbktKOD/tVjt580AhpCzXq79JrMxY7gqFIgXQ+J7xTuSFkKHHpnOD3oml6YtMs6uj3C+BUa4uocktBYBYxjGcnjcQPKqjTNhavOirlaZU521mLqFwodSQDkLykffPlVletN6VQ/qyRPnrSZzDark2Dy2kYKSABn3iKBcdWWbijqRcvwZxSUs2Qe0nI5axtWOe+QRQyterYc8tyIhkOIejEoKAoEhJ9nTx3BGePPHNXXWchPUFLkV9xEV+2tjenJyjB7jjg4HeqiPdbSpAVdtQahLiihaS2ygD3BhB5c/d7CgbP7PTCk6JnyVj35E9SifoE/1pp0ltJXKRY9ONN2SRqJu2urU8l5dvS5nJ5OULJ/SouPVW+W6U4mNNZkMM8LW9EcbUSRnCUJOcDzKto+tA6qjFIaB+0dPbkpRc7LHcRuwpTalJOPorP5U6LBfIWpLLHudvd8WNITlJ8x6gjyI86BTaklI1BrxhF/scGyqiO7X333iPGY5GAAAFnzTg5B+VN62RYMK2sMW1DTcVCcNJR2x8qBU36dqwKiLYtaGgs4DjBd/QrAz9qtP7KXlTLfiaqlMNNDCGWGWmkgY9MK+3PFBS2vSTOoXNW2yY48wfx0SQtPySlSe/kaJLhoW0z7pdZ0tTpdusYRVjdjCR/D6E4GfpVe700iKfW9LvV8kOvqxIV45TvwMDIQB2HHFbHemmnFvMl9iY+GkbEoU+4R/OgACGB1xsEEuNutRYbcZ05yk7Wl55PChyOaq9QJiNaK1HcSwypyTqHwYqsAlKU98fwg4Pami50m0c85tXZwdg4O9fp9a519IdGvJCDaVpClAcOr+fPegselLZR0yspUoqW4x4iiT6kmtXT2e5endR3JwK8J+6qbaB591CUo/wCprm/ucsLaUpiS7vEbAwG0SFY7ehrXE6UR7Wwlq06iv0EJXkBLoxnzOCnHPnQWeurTYk6YnzZ9pgyFttHwypsZKjwkZAzySO1dOi9IR9HWgxITj213DjjalZSleBu2+gJod1Hoe/Sbehpes5brLS0vJQtls5KVApyU7c4ODXBbOot7alyoE8QpbsbafHCFI3Zz3SFEcY8qD//Z"/>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zh-CN" altLang="en-US" sz="1800" b="0">
              <a:latin typeface="Calibri" panose="020F0502020204030204" pitchFamily="34" charset="0"/>
            </a:endParaRPr>
          </a:p>
        </p:txBody>
      </p:sp>
      <p:pic>
        <p:nvPicPr>
          <p:cNvPr id="1045" name="Picture 21" descr="http://www.needahandspanishproperties.com/images/AA%20Linkpics/87%20Squares/hotel%20clip%20art%2087px%20x%2087px.jpg"/>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95296" y="1303390"/>
            <a:ext cx="1260722" cy="1260724"/>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t0.gstatic.com/images?q=tbn:ANd9GcR_SWefXJNBVwDiG42ovPhbv9BG3JBCrlJNTSqzGQOU0PviJV0veg"/>
          <p:cNvPicPr>
            <a:picLocks noChangeAspect="1" noChangeArrowheads="1"/>
          </p:cNvPicPr>
          <p:nvPr/>
        </p:nvPicPr>
        <p:blipFill>
          <a:blip r:embed="rId1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57880" y="1219200"/>
            <a:ext cx="424256" cy="808916"/>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8" descr="http://static.technorati.com/10/09/29/19163/tripadvisor-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5180014"/>
            <a:ext cx="14001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Rectangle 40"/>
          <p:cNvSpPr>
            <a:spLocks noChangeArrowheads="1"/>
          </p:cNvSpPr>
          <p:nvPr/>
        </p:nvSpPr>
        <p:spPr bwMode="auto">
          <a:xfrm>
            <a:off x="3200400" y="4440238"/>
            <a:ext cx="1547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rPr>
              <a:t>45M </a:t>
            </a:r>
            <a:r>
              <a:rPr lang="en-US" altLang="en-US" sz="2000">
                <a:solidFill>
                  <a:schemeClr val="accent2"/>
                </a:solidFill>
                <a:latin typeface="Calibri" panose="020F0502020204030204" pitchFamily="34" charset="0"/>
              </a:rPr>
              <a:t>reviews</a:t>
            </a:r>
          </a:p>
        </p:txBody>
      </p:sp>
      <p:pic>
        <p:nvPicPr>
          <p:cNvPr id="46" name="Picture 2"/>
          <p:cNvPicPr>
            <a:picLocks noChangeAspect="1" noChangeArrowheads="1"/>
          </p:cNvPicPr>
          <p:nvPr/>
        </p:nvPicPr>
        <p:blipFill>
          <a:blip r:embed="rId1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19400" y="4185148"/>
            <a:ext cx="506977" cy="1649714"/>
          </a:xfrm>
          <a:prstGeom prst="rect">
            <a:avLst/>
          </a:prstGeom>
          <a:noFill/>
          <a:ln w="9525">
            <a:noFill/>
            <a:miter lim="800000"/>
            <a:headEnd/>
            <a:tailEnd/>
          </a:ln>
        </p:spPr>
      </p:pic>
      <p:pic>
        <p:nvPicPr>
          <p:cNvPr id="47" name="Picture 2"/>
          <p:cNvPicPr>
            <a:picLocks noChangeAspect="1" noChangeArrowheads="1"/>
          </p:cNvPicPr>
          <p:nvPr/>
        </p:nvPicPr>
        <p:blipFill>
          <a:blip r:embed="rId1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58752" y="975026"/>
            <a:ext cx="506977" cy="1649714"/>
          </a:xfrm>
          <a:prstGeom prst="rect">
            <a:avLst/>
          </a:prstGeom>
          <a:noFill/>
          <a:ln w="9525">
            <a:noFill/>
            <a:miter lim="800000"/>
            <a:headEnd/>
            <a:tailEnd/>
          </a:ln>
        </p:spPr>
      </p:pic>
      <p:pic>
        <p:nvPicPr>
          <p:cNvPr id="21530" name="Picture 10" descr="http://www.wareground.com/images/400/4g_iphone_wont_arrive_until_2012_according_to_analyst.jp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8870" y="1026039"/>
            <a:ext cx="1066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Up Arrow 33"/>
          <p:cNvSpPr/>
          <p:nvPr/>
        </p:nvSpPr>
        <p:spPr>
          <a:xfrm>
            <a:off x="4670425" y="4440238"/>
            <a:ext cx="206375" cy="360362"/>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sp>
        <p:nvSpPr>
          <p:cNvPr id="35" name="Up Arrow 34"/>
          <p:cNvSpPr/>
          <p:nvPr/>
        </p:nvSpPr>
        <p:spPr>
          <a:xfrm>
            <a:off x="6248399" y="4419601"/>
            <a:ext cx="266700" cy="360363"/>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sp>
        <p:nvSpPr>
          <p:cNvPr id="36" name="Up Arrow 35"/>
          <p:cNvSpPr/>
          <p:nvPr/>
        </p:nvSpPr>
        <p:spPr>
          <a:xfrm>
            <a:off x="8191499" y="4440238"/>
            <a:ext cx="266700" cy="360362"/>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sp>
        <p:nvSpPr>
          <p:cNvPr id="37" name="Up Arrow 36"/>
          <p:cNvSpPr/>
          <p:nvPr/>
        </p:nvSpPr>
        <p:spPr>
          <a:xfrm>
            <a:off x="9791699" y="4440238"/>
            <a:ext cx="266700" cy="360362"/>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sp>
        <p:nvSpPr>
          <p:cNvPr id="21535" name="Rectangle 37"/>
          <p:cNvSpPr>
            <a:spLocks noChangeArrowheads="1"/>
          </p:cNvSpPr>
          <p:nvPr/>
        </p:nvSpPr>
        <p:spPr bwMode="auto">
          <a:xfrm>
            <a:off x="9356725" y="1830389"/>
            <a:ext cx="54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zh-CN" sz="4000">
                <a:latin typeface="Calibri" panose="020F0502020204030204" pitchFamily="34" charset="0"/>
              </a:rPr>
              <a:t>…</a:t>
            </a:r>
            <a:endParaRPr lang="zh-CN" altLang="en-US" sz="4000">
              <a:latin typeface="Calibri" panose="020F0502020204030204" pitchFamily="34" charset="0"/>
            </a:endParaRPr>
          </a:p>
        </p:txBody>
      </p:sp>
      <p:sp>
        <p:nvSpPr>
          <p:cNvPr id="21536" name="Rectangle 39"/>
          <p:cNvSpPr>
            <a:spLocks noChangeArrowheads="1"/>
          </p:cNvSpPr>
          <p:nvPr/>
        </p:nvSpPr>
        <p:spPr bwMode="auto">
          <a:xfrm>
            <a:off x="9885362" y="4903789"/>
            <a:ext cx="550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zh-CN" sz="4000">
                <a:latin typeface="Calibri" panose="020F0502020204030204" pitchFamily="34" charset="0"/>
              </a:rPr>
              <a:t>…</a:t>
            </a:r>
            <a:endParaRPr lang="zh-CN" altLang="en-US" sz="400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88AD08FE-21CA-447A-B5E0-10774CCDBD3A}" type="slidenum">
              <a:rPr lang="en-US" smtClean="0"/>
              <a:t>2</a:t>
            </a:fld>
            <a:endParaRPr lang="en-US"/>
          </a:p>
        </p:txBody>
      </p:sp>
    </p:spTree>
    <p:custDataLst>
      <p:tags r:id="rId1"/>
    </p:custDataLst>
    <p:extLst>
      <p:ext uri="{BB962C8B-B14F-4D97-AF65-F5344CB8AC3E}">
        <p14:creationId xmlns:p14="http://schemas.microsoft.com/office/powerpoint/2010/main" val="54451932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90600" y="10722"/>
            <a:ext cx="9601200" cy="1143000"/>
          </a:xfrm>
        </p:spPr>
        <p:txBody>
          <a:bodyPr/>
          <a:lstStyle/>
          <a:p>
            <a:r>
              <a:rPr lang="en-US" altLang="en-US" sz="3200" dirty="0"/>
              <a:t>Algorithm-Recommended Herbs vs. </a:t>
            </a:r>
            <a:br>
              <a:rPr lang="en-US" altLang="en-US" sz="3200" dirty="0"/>
            </a:br>
            <a:r>
              <a:rPr lang="en-US" altLang="en-US" sz="3200" dirty="0"/>
              <a:t> Physician-Prescribed Herbs</a:t>
            </a:r>
          </a:p>
        </p:txBody>
      </p:sp>
      <p:pic>
        <p:nvPicPr>
          <p:cNvPr id="481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1939"/>
            <a:ext cx="9589498" cy="51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1905000"/>
            <a:ext cx="1385316" cy="584775"/>
          </a:xfrm>
          <a:prstGeom prst="rect">
            <a:avLst/>
          </a:prstGeom>
          <a:solidFill>
            <a:srgbClr val="FFFF99"/>
          </a:solidFill>
        </p:spPr>
        <p:txBody>
          <a:bodyPr wrap="none" rtlCol="0">
            <a:spAutoFit/>
          </a:bodyPr>
          <a:lstStyle/>
          <a:p>
            <a:r>
              <a:rPr lang="en-US" sz="3200" b="1" dirty="0" smtClean="0"/>
              <a:t>Model </a:t>
            </a:r>
            <a:endParaRPr lang="en-US" sz="3200" b="1" dirty="0"/>
          </a:p>
        </p:txBody>
      </p:sp>
      <p:sp>
        <p:nvSpPr>
          <p:cNvPr id="6" name="TextBox 5"/>
          <p:cNvSpPr txBox="1"/>
          <p:nvPr/>
        </p:nvSpPr>
        <p:spPr>
          <a:xfrm>
            <a:off x="645087" y="4267200"/>
            <a:ext cx="1857753" cy="584775"/>
          </a:xfrm>
          <a:prstGeom prst="rect">
            <a:avLst/>
          </a:prstGeom>
          <a:solidFill>
            <a:srgbClr val="FFFF99"/>
          </a:solidFill>
        </p:spPr>
        <p:txBody>
          <a:bodyPr wrap="none" rtlCol="0">
            <a:spAutoFit/>
          </a:bodyPr>
          <a:lstStyle/>
          <a:p>
            <a:r>
              <a:rPr lang="en-US" sz="3200" b="1" dirty="0" smtClean="0"/>
              <a:t>Physician </a:t>
            </a:r>
            <a:endParaRPr lang="en-US" sz="3200" b="1" dirty="0"/>
          </a:p>
        </p:txBody>
      </p:sp>
      <p:sp>
        <p:nvSpPr>
          <p:cNvPr id="7" name="TextBox 6"/>
          <p:cNvSpPr txBox="1"/>
          <p:nvPr/>
        </p:nvSpPr>
        <p:spPr>
          <a:xfrm>
            <a:off x="7772400" y="2489775"/>
            <a:ext cx="1460849" cy="584775"/>
          </a:xfrm>
          <a:prstGeom prst="rect">
            <a:avLst/>
          </a:prstGeom>
          <a:solidFill>
            <a:srgbClr val="FFFF99"/>
          </a:solidFill>
        </p:spPr>
        <p:txBody>
          <a:bodyPr wrap="none" rtlCol="0">
            <a:spAutoFit/>
          </a:bodyPr>
          <a:lstStyle/>
          <a:p>
            <a:r>
              <a:rPr lang="en-US" sz="3200" b="1" dirty="0" smtClean="0"/>
              <a:t>Shared </a:t>
            </a:r>
            <a:endParaRPr lang="en-US" sz="3200" b="1" dirty="0"/>
          </a:p>
        </p:txBody>
      </p:sp>
      <p:sp>
        <p:nvSpPr>
          <p:cNvPr id="8" name="TextBox 7"/>
          <p:cNvSpPr txBox="1"/>
          <p:nvPr/>
        </p:nvSpPr>
        <p:spPr>
          <a:xfrm>
            <a:off x="3657600" y="3974812"/>
            <a:ext cx="1578445" cy="461665"/>
          </a:xfrm>
          <a:prstGeom prst="rect">
            <a:avLst/>
          </a:prstGeom>
          <a:solidFill>
            <a:srgbClr val="FFFF99"/>
          </a:solidFill>
        </p:spPr>
        <p:txBody>
          <a:bodyPr wrap="none" rtlCol="0">
            <a:spAutoFit/>
          </a:bodyPr>
          <a:lstStyle/>
          <a:p>
            <a:r>
              <a:rPr lang="en-US" sz="2400" b="1" dirty="0" smtClean="0"/>
              <a:t>Difference </a:t>
            </a:r>
            <a:endParaRPr lang="en-US" sz="2400" b="1" dirty="0"/>
          </a:p>
        </p:txBody>
      </p:sp>
      <p:sp>
        <p:nvSpPr>
          <p:cNvPr id="3" name="Slide Number Placeholder 2"/>
          <p:cNvSpPr>
            <a:spLocks noGrp="1"/>
          </p:cNvSpPr>
          <p:nvPr>
            <p:ph type="sldNum" sz="quarter" idx="12"/>
          </p:nvPr>
        </p:nvSpPr>
        <p:spPr/>
        <p:txBody>
          <a:bodyPr/>
          <a:lstStyle/>
          <a:p>
            <a:fld id="{88AD08FE-21CA-447A-B5E0-10774CCDBD3A}" type="slidenum">
              <a:rPr lang="en-US" smtClean="0"/>
              <a:t>20</a:t>
            </a:fld>
            <a:endParaRPr lang="en-US"/>
          </a:p>
        </p:txBody>
      </p:sp>
    </p:spTree>
    <p:extLst>
      <p:ext uri="{BB962C8B-B14F-4D97-AF65-F5344CB8AC3E}">
        <p14:creationId xmlns:p14="http://schemas.microsoft.com/office/powerpoint/2010/main" val="1833437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103"/>
            <a:ext cx="11049000" cy="1143000"/>
          </a:xfrm>
        </p:spPr>
        <p:txBody>
          <a:bodyPr>
            <a:noAutofit/>
          </a:bodyPr>
          <a:lstStyle/>
          <a:p>
            <a:r>
              <a:rPr lang="en-US" dirty="0" smtClean="0"/>
              <a:t>Application Example 2:  </a:t>
            </a:r>
            <a:r>
              <a:rPr lang="en-US" b="1" dirty="0" smtClean="0"/>
              <a:t>Business intelligence</a:t>
            </a:r>
            <a:endParaRPr lang="en-US" b="1"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4496867" y="3446151"/>
            <a:ext cx="4298934" cy="400110"/>
          </a:xfrm>
          <a:prstGeom prst="rect">
            <a:avLst/>
          </a:prstGeom>
          <a:solidFill>
            <a:srgbClr val="FFFF00"/>
          </a:solidFill>
        </p:spPr>
        <p:txBody>
          <a:bodyPr wrap="none" rtlCol="0">
            <a:spAutoFit/>
          </a:bodyPr>
          <a:lstStyle/>
          <a:p>
            <a:r>
              <a:rPr lang="en-US" sz="2000" b="1" dirty="0" smtClean="0"/>
              <a:t>Business analysts, Market researcher…</a:t>
            </a:r>
            <a:endParaRPr lang="en-US" sz="2000" b="1" dirty="0"/>
          </a:p>
        </p:txBody>
      </p:sp>
      <p:pic>
        <p:nvPicPr>
          <p:cNvPr id="6146" name="Picture 2" descr="http://bigelectronics.net/images/art/consumer-electron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621" y="3933775"/>
            <a:ext cx="2577140" cy="2529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1399" y="3997229"/>
            <a:ext cx="1120884" cy="400110"/>
          </a:xfrm>
          <a:prstGeom prst="rect">
            <a:avLst/>
          </a:prstGeom>
          <a:solidFill>
            <a:srgbClr val="FFFF00"/>
          </a:solidFill>
        </p:spPr>
        <p:txBody>
          <a:bodyPr wrap="none" rtlCol="0">
            <a:spAutoFit/>
          </a:bodyPr>
          <a:lstStyle/>
          <a:p>
            <a:r>
              <a:rPr lang="en-US" sz="2000" b="1" dirty="0" smtClean="0"/>
              <a:t>Products</a:t>
            </a:r>
            <a:endParaRPr lang="en-US" sz="2000" b="1" dirty="0"/>
          </a:p>
        </p:txBody>
      </p:sp>
      <p:sp>
        <p:nvSpPr>
          <p:cNvPr id="72" name="TextBox 71"/>
          <p:cNvSpPr txBox="1"/>
          <p:nvPr/>
        </p:nvSpPr>
        <p:spPr>
          <a:xfrm>
            <a:off x="1766921" y="1550803"/>
            <a:ext cx="2386935" cy="707886"/>
          </a:xfrm>
          <a:prstGeom prst="rect">
            <a:avLst/>
          </a:prstGeom>
          <a:solidFill>
            <a:srgbClr val="FFFF00"/>
          </a:solidFill>
        </p:spPr>
        <p:txBody>
          <a:bodyPr wrap="none" rtlCol="0">
            <a:spAutoFit/>
          </a:bodyPr>
          <a:lstStyle/>
          <a:p>
            <a:r>
              <a:rPr lang="en-US" sz="2000" b="1" dirty="0" smtClean="0"/>
              <a:t>Business intelligence</a:t>
            </a:r>
          </a:p>
          <a:p>
            <a:r>
              <a:rPr lang="en-US" sz="2000" b="1" dirty="0" smtClean="0"/>
              <a:t>Consumer trends… </a:t>
            </a:r>
          </a:p>
        </p:txBody>
      </p:sp>
      <p:sp>
        <p:nvSpPr>
          <p:cNvPr id="4" name="Slide Number Placeholder 3"/>
          <p:cNvSpPr>
            <a:spLocks noGrp="1"/>
          </p:cNvSpPr>
          <p:nvPr>
            <p:ph type="sldNum" sz="quarter" idx="12"/>
          </p:nvPr>
        </p:nvSpPr>
        <p:spPr/>
        <p:txBody>
          <a:bodyPr/>
          <a:lstStyle/>
          <a:p>
            <a:fld id="{88AD08FE-21CA-447A-B5E0-10774CCDBD3A}" type="slidenum">
              <a:rPr lang="en-US" smtClean="0"/>
              <a:t>21</a:t>
            </a:fld>
            <a:endParaRPr lang="en-US"/>
          </a:p>
        </p:txBody>
      </p:sp>
    </p:spTree>
    <p:extLst>
      <p:ext uri="{BB962C8B-B14F-4D97-AF65-F5344CB8AC3E}">
        <p14:creationId xmlns:p14="http://schemas.microsoft.com/office/powerpoint/2010/main" val="1807460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76200"/>
            <a:ext cx="12192000" cy="1143000"/>
          </a:xfrm>
        </p:spPr>
        <p:txBody>
          <a:bodyPr>
            <a:normAutofit/>
          </a:bodyPr>
          <a:lstStyle/>
          <a:p>
            <a:r>
              <a:rPr lang="en-US" altLang="en-US" b="1" dirty="0" smtClean="0"/>
              <a:t>Latent Aspect Rating Analysis (LARA) </a:t>
            </a:r>
            <a:r>
              <a:rPr lang="en-US" altLang="en-US" sz="3200" dirty="0" smtClean="0"/>
              <a:t>[Wang et al. 10]</a:t>
            </a:r>
          </a:p>
        </p:txBody>
      </p:sp>
      <p:grpSp>
        <p:nvGrpSpPr>
          <p:cNvPr id="65539" name="Group 11"/>
          <p:cNvGrpSpPr>
            <a:grpSpLocks/>
          </p:cNvGrpSpPr>
          <p:nvPr/>
        </p:nvGrpSpPr>
        <p:grpSpPr bwMode="auto">
          <a:xfrm>
            <a:off x="323850" y="1010877"/>
            <a:ext cx="4572000" cy="3616325"/>
            <a:chOff x="4419600" y="2251213"/>
            <a:chExt cx="4572000" cy="3616187"/>
          </a:xfrm>
        </p:grpSpPr>
        <p:pic>
          <p:nvPicPr>
            <p:cNvPr id="655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62225"/>
              <a:ext cx="4410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19550"/>
              <a:ext cx="44767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51213"/>
              <a:ext cx="4572000" cy="33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143000" y="6038269"/>
            <a:ext cx="10668000" cy="523220"/>
          </a:xfrm>
          <a:prstGeom prst="rect">
            <a:avLst/>
          </a:prstGeom>
          <a:solidFill>
            <a:srgbClr val="FFFF66"/>
          </a:solidFill>
        </p:spPr>
        <p:txBody>
          <a:bodyPr wrap="square">
            <a:spAutoFit/>
          </a:bodyPr>
          <a:lstStyle/>
          <a:p>
            <a:pPr>
              <a:defRPr/>
            </a:pPr>
            <a:r>
              <a:rPr lang="en-US" sz="1400" dirty="0" err="1"/>
              <a:t>Hongning</a:t>
            </a:r>
            <a:r>
              <a:rPr lang="en-US" sz="1400" dirty="0"/>
              <a:t> Wang, Yue Lu, </a:t>
            </a:r>
            <a:r>
              <a:rPr lang="en-US" sz="1400" dirty="0" err="1"/>
              <a:t>ChengXiang</a:t>
            </a:r>
            <a:r>
              <a:rPr lang="en-US" sz="1400" dirty="0"/>
              <a:t> Zhai. Latent Aspect Rating Analysis on Review Text Data: A Rating Regression Approach, </a:t>
            </a:r>
            <a:r>
              <a:rPr lang="en-US" sz="1400" i="1" dirty="0"/>
              <a:t>Proceedings of the 17th ACM SIGKDD International Conference on Knowledge Discovery and Data Mining </a:t>
            </a:r>
            <a:r>
              <a:rPr lang="en-US" sz="1400" dirty="0"/>
              <a:t>(KDD'10), pages 115-124, 2010</a:t>
            </a:r>
            <a:r>
              <a:rPr lang="en-US" sz="1400" dirty="0" smtClean="0"/>
              <a:t>.</a:t>
            </a:r>
            <a:endParaRPr lang="en-US" sz="1400" dirty="0"/>
          </a:p>
        </p:txBody>
      </p:sp>
      <p:grpSp>
        <p:nvGrpSpPr>
          <p:cNvPr id="4" name="Group 3"/>
          <p:cNvGrpSpPr/>
          <p:nvPr/>
        </p:nvGrpSpPr>
        <p:grpSpPr>
          <a:xfrm>
            <a:off x="1962150" y="3827545"/>
            <a:ext cx="8991600" cy="2222121"/>
            <a:chOff x="1962150" y="3827545"/>
            <a:chExt cx="8991600" cy="2222121"/>
          </a:xfrm>
        </p:grpSpPr>
        <p:grpSp>
          <p:nvGrpSpPr>
            <p:cNvPr id="28" name="Group 27"/>
            <p:cNvGrpSpPr>
              <a:grpSpLocks/>
            </p:cNvGrpSpPr>
            <p:nvPr/>
          </p:nvGrpSpPr>
          <p:grpSpPr bwMode="auto">
            <a:xfrm>
              <a:off x="1962150" y="4746329"/>
              <a:ext cx="8991600" cy="1303337"/>
              <a:chOff x="228600" y="5075220"/>
              <a:chExt cx="8991600" cy="1303293"/>
            </a:xfrm>
          </p:grpSpPr>
          <p:sp>
            <p:nvSpPr>
              <p:cNvPr id="65543" name="TextBox 14"/>
              <p:cNvSpPr txBox="1">
                <a:spLocks noChangeArrowheads="1"/>
              </p:cNvSpPr>
              <p:nvPr/>
            </p:nvSpPr>
            <p:spPr bwMode="auto">
              <a:xfrm>
                <a:off x="228600" y="5872702"/>
                <a:ext cx="4254306" cy="39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Calibri" panose="020F0502020204030204" pitchFamily="34" charset="0"/>
                  </a:rPr>
                  <a:t>Value          Location          Service       … </a:t>
                </a:r>
              </a:p>
            </p:txBody>
          </p:sp>
          <p:sp>
            <p:nvSpPr>
              <p:cNvPr id="65544" name="Rectangle 48"/>
              <p:cNvSpPr>
                <a:spLocks noChangeArrowheads="1"/>
              </p:cNvSpPr>
              <p:nvPr/>
            </p:nvSpPr>
            <p:spPr bwMode="auto">
              <a:xfrm>
                <a:off x="2084161" y="513078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zh-CN" dirty="0">
                    <a:solidFill>
                      <a:srgbClr val="0033CC"/>
                    </a:solidFill>
                    <a:latin typeface="Calibri" panose="020F0502020204030204" pitchFamily="34" charset="0"/>
                  </a:rPr>
                  <a:t>How to infer aspect weights?</a:t>
                </a:r>
              </a:p>
            </p:txBody>
          </p:sp>
          <p:cxnSp>
            <p:nvCxnSpPr>
              <p:cNvPr id="18" name="Straight Connector 17"/>
              <p:cNvCxnSpPr/>
              <p:nvPr/>
            </p:nvCxnSpPr>
            <p:spPr>
              <a:xfrm>
                <a:off x="228600" y="5873705"/>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7688" y="5075220"/>
                <a:ext cx="152400" cy="79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792288" y="5714960"/>
                <a:ext cx="188912" cy="15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2935288" y="5710198"/>
                <a:ext cx="188912" cy="15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9" name="TextBox 21"/>
              <p:cNvSpPr txBox="1">
                <a:spLocks noChangeArrowheads="1"/>
              </p:cNvSpPr>
              <p:nvPr/>
            </p:nvSpPr>
            <p:spPr bwMode="auto">
              <a:xfrm>
                <a:off x="4876800" y="5978525"/>
                <a:ext cx="4254306" cy="39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Calibri" panose="020F0502020204030204" pitchFamily="34" charset="0"/>
                  </a:rPr>
                  <a:t>Value          Location          Service       … </a:t>
                </a:r>
              </a:p>
            </p:txBody>
          </p:sp>
          <p:cxnSp>
            <p:nvCxnSpPr>
              <p:cNvPr id="23" name="Straight Connector 22"/>
              <p:cNvCxnSpPr/>
              <p:nvPr/>
            </p:nvCxnSpPr>
            <p:spPr>
              <a:xfrm>
                <a:off x="4876800" y="5978476"/>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5176816"/>
                <a:ext cx="152400" cy="796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6440488" y="5575265"/>
                <a:ext cx="188912" cy="403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5145088" y="5816557"/>
                <a:ext cx="187325" cy="157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ight Arrow 31"/>
            <p:cNvSpPr/>
            <p:nvPr/>
          </p:nvSpPr>
          <p:spPr bwMode="auto">
            <a:xfrm rot="5400000">
              <a:off x="5524500" y="3982692"/>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ight Arrow 32"/>
            <p:cNvSpPr/>
            <p:nvPr/>
          </p:nvSpPr>
          <p:spPr bwMode="auto">
            <a:xfrm rot="5400000">
              <a:off x="6693420" y="3941845"/>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4"/>
          <p:cNvGrpSpPr/>
          <p:nvPr/>
        </p:nvGrpSpPr>
        <p:grpSpPr>
          <a:xfrm>
            <a:off x="4566598" y="1030324"/>
            <a:ext cx="7632272" cy="3008276"/>
            <a:chOff x="4566598" y="1030324"/>
            <a:chExt cx="7632272" cy="3008276"/>
          </a:xfrm>
        </p:grpSpPr>
        <p:grpSp>
          <p:nvGrpSpPr>
            <p:cNvPr id="3" name="Group 2"/>
            <p:cNvGrpSpPr/>
            <p:nvPr/>
          </p:nvGrpSpPr>
          <p:grpSpPr>
            <a:xfrm>
              <a:off x="4566598" y="1066800"/>
              <a:ext cx="7632272" cy="2971800"/>
              <a:chOff x="4566598" y="1066800"/>
              <a:chExt cx="7632272" cy="2971800"/>
            </a:xfrm>
          </p:grpSpPr>
          <p:grpSp>
            <p:nvGrpSpPr>
              <p:cNvPr id="27" name="Group 26"/>
              <p:cNvGrpSpPr>
                <a:grpSpLocks/>
              </p:cNvGrpSpPr>
              <p:nvPr/>
            </p:nvGrpSpPr>
            <p:grpSpPr bwMode="auto">
              <a:xfrm>
                <a:off x="7474470" y="1066800"/>
                <a:ext cx="4724400" cy="2971800"/>
                <a:chOff x="4572000" y="1066800"/>
                <a:chExt cx="4724400" cy="2971800"/>
              </a:xfrm>
            </p:grpSpPr>
            <p:grpSp>
              <p:nvGrpSpPr>
                <p:cNvPr id="65554" name="Group 12"/>
                <p:cNvGrpSpPr>
                  <a:grpSpLocks/>
                </p:cNvGrpSpPr>
                <p:nvPr/>
              </p:nvGrpSpPr>
              <p:grpSpPr bwMode="auto">
                <a:xfrm>
                  <a:off x="4572000" y="1695450"/>
                  <a:ext cx="4114800" cy="2343150"/>
                  <a:chOff x="4724400" y="2590800"/>
                  <a:chExt cx="4114800" cy="2343150"/>
                </a:xfrm>
              </p:grpSpPr>
              <p:pic>
                <p:nvPicPr>
                  <p:cNvPr id="655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4191000"/>
                    <a:ext cx="3486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150" y="2590800"/>
                    <a:ext cx="3448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4724400" y="26670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1"/>
                  <p:cNvSpPr/>
                  <p:nvPr/>
                </p:nvSpPr>
                <p:spPr>
                  <a:xfrm>
                    <a:off x="4724400" y="42672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5555" name="Rectangle 48"/>
                <p:cNvSpPr>
                  <a:spLocks noChangeArrowheads="1"/>
                </p:cNvSpPr>
                <p:nvPr/>
              </p:nvSpPr>
              <p:spPr bwMode="auto">
                <a:xfrm>
                  <a:off x="4648200" y="106680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zh-CN">
                      <a:solidFill>
                        <a:srgbClr val="0033CC"/>
                      </a:solidFill>
                      <a:latin typeface="Calibri" panose="020F0502020204030204" pitchFamily="34" charset="0"/>
                    </a:rPr>
                    <a:t>How to infer aspect ratings?</a:t>
                  </a:r>
                </a:p>
              </p:txBody>
            </p:sp>
          </p:grpSp>
          <p:pic>
            <p:nvPicPr>
              <p:cNvPr id="29" name="Picture 2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695450"/>
                <a:ext cx="2189374" cy="20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ight Arrow 29"/>
              <p:cNvSpPr/>
              <p:nvPr/>
            </p:nvSpPr>
            <p:spPr bwMode="auto">
              <a:xfrm>
                <a:off x="4566598" y="1939855"/>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ight Arrow 30"/>
              <p:cNvSpPr/>
              <p:nvPr/>
            </p:nvSpPr>
            <p:spPr bwMode="auto">
              <a:xfrm>
                <a:off x="4581525" y="3316523"/>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4" name="TextBox 33"/>
            <p:cNvSpPr txBox="1"/>
            <p:nvPr/>
          </p:nvSpPr>
          <p:spPr>
            <a:xfrm>
              <a:off x="5370368" y="1030324"/>
              <a:ext cx="1896096" cy="584775"/>
            </a:xfrm>
            <a:prstGeom prst="rect">
              <a:avLst/>
            </a:prstGeom>
            <a:solidFill>
              <a:srgbClr val="FF0000"/>
            </a:solidFill>
          </p:spPr>
          <p:txBody>
            <a:bodyPr wrap="none" rtlCol="0">
              <a:spAutoFit/>
            </a:bodyPr>
            <a:lstStyle/>
            <a:p>
              <a:r>
                <a:rPr lang="en-US" sz="3200" b="1" dirty="0" err="1" smtClean="0"/>
                <a:t>TextScope</a:t>
              </a:r>
              <a:endParaRPr lang="en-US" sz="3200" b="1" dirty="0"/>
            </a:p>
          </p:txBody>
        </p:sp>
      </p:grpSp>
      <p:sp>
        <p:nvSpPr>
          <p:cNvPr id="6" name="Slide Number Placeholder 5"/>
          <p:cNvSpPr>
            <a:spLocks noGrp="1"/>
          </p:cNvSpPr>
          <p:nvPr>
            <p:ph type="sldNum" sz="quarter" idx="12"/>
          </p:nvPr>
        </p:nvSpPr>
        <p:spPr/>
        <p:txBody>
          <a:bodyPr/>
          <a:lstStyle/>
          <a:p>
            <a:fld id="{88AD08FE-21CA-447A-B5E0-10774CCDBD3A}" type="slidenum">
              <a:rPr lang="en-US" smtClean="0"/>
              <a:t>22</a:t>
            </a:fld>
            <a:endParaRPr lang="en-US"/>
          </a:p>
        </p:txBody>
      </p:sp>
    </p:spTree>
    <p:extLst>
      <p:ext uri="{BB962C8B-B14F-4D97-AF65-F5344CB8AC3E}">
        <p14:creationId xmlns:p14="http://schemas.microsoft.com/office/powerpoint/2010/main" val="2644067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3435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1676400" y="76200"/>
            <a:ext cx="8991600" cy="1143000"/>
          </a:xfrm>
        </p:spPr>
        <p:txBody>
          <a:bodyPr>
            <a:normAutofit fontScale="90000"/>
          </a:bodyPr>
          <a:lstStyle/>
          <a:p>
            <a:pPr>
              <a:defRPr/>
            </a:pPr>
            <a:r>
              <a:rPr lang="en-US" dirty="0" smtClean="0"/>
              <a:t>Solving LARA in two stages: </a:t>
            </a:r>
            <a:br>
              <a:rPr lang="en-US" dirty="0" smtClean="0"/>
            </a:br>
            <a:r>
              <a:rPr lang="en-US" dirty="0" smtClean="0"/>
              <a:t>Aspect Segmentation + Rating Regression</a:t>
            </a:r>
          </a:p>
        </p:txBody>
      </p:sp>
      <p:sp>
        <p:nvSpPr>
          <p:cNvPr id="121861" name="TextBox 7"/>
          <p:cNvSpPr txBox="1">
            <a:spLocks noChangeArrowheads="1"/>
          </p:cNvSpPr>
          <p:nvPr/>
        </p:nvSpPr>
        <p:spPr bwMode="auto">
          <a:xfrm>
            <a:off x="1828801" y="1828800"/>
            <a:ext cx="251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Reviews  + overall ratings</a:t>
            </a:r>
          </a:p>
        </p:txBody>
      </p:sp>
      <p:sp>
        <p:nvSpPr>
          <p:cNvPr id="21" name="TextBox 20"/>
          <p:cNvSpPr txBox="1">
            <a:spLocks noChangeArrowheads="1"/>
          </p:cNvSpPr>
          <p:nvPr/>
        </p:nvSpPr>
        <p:spPr bwMode="auto">
          <a:xfrm>
            <a:off x="4724401" y="1828800"/>
            <a:ext cx="169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segments</a:t>
            </a:r>
          </a:p>
        </p:txBody>
      </p:sp>
      <p:sp>
        <p:nvSpPr>
          <p:cNvPr id="25" name="TextBox 24"/>
          <p:cNvSpPr txBox="1">
            <a:spLocks noChangeArrowheads="1"/>
          </p:cNvSpPr>
          <p:nvPr/>
        </p:nvSpPr>
        <p:spPr bwMode="auto">
          <a:xfrm>
            <a:off x="4953000" y="2133601"/>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B050"/>
                </a:solidFill>
                <a:latin typeface="Georgia" panose="02040502050405020303" pitchFamily="18" charset="0"/>
              </a:rPr>
              <a:t>location:1</a:t>
            </a:r>
          </a:p>
          <a:p>
            <a:pPr eaLnBrk="1" hangingPunct="1">
              <a:spcBef>
                <a:spcPct val="0"/>
              </a:spcBef>
              <a:buFontTx/>
              <a:buNone/>
            </a:pPr>
            <a:r>
              <a:rPr lang="en-US" altLang="en-US" sz="1800" b="0" dirty="0">
                <a:solidFill>
                  <a:srgbClr val="00B050"/>
                </a:solidFill>
                <a:latin typeface="Georgia" panose="02040502050405020303" pitchFamily="18" charset="0"/>
              </a:rPr>
              <a:t>amazing:1</a:t>
            </a:r>
          </a:p>
          <a:p>
            <a:pPr eaLnBrk="1" hangingPunct="1">
              <a:spcBef>
                <a:spcPct val="0"/>
              </a:spcBef>
              <a:buFontTx/>
              <a:buNone/>
            </a:pPr>
            <a:r>
              <a:rPr lang="en-US" altLang="en-US" sz="1800" b="0" dirty="0">
                <a:solidFill>
                  <a:srgbClr val="00B050"/>
                </a:solidFill>
                <a:latin typeface="Georgia" panose="02040502050405020303" pitchFamily="18" charset="0"/>
              </a:rPr>
              <a:t>walk:1</a:t>
            </a:r>
          </a:p>
          <a:p>
            <a:pPr eaLnBrk="1" hangingPunct="1">
              <a:spcBef>
                <a:spcPct val="0"/>
              </a:spcBef>
              <a:buFontTx/>
              <a:buNone/>
            </a:pPr>
            <a:r>
              <a:rPr lang="en-US" altLang="en-US" sz="1800" b="0" dirty="0">
                <a:solidFill>
                  <a:srgbClr val="00B050"/>
                </a:solidFill>
                <a:latin typeface="Georgia" panose="02040502050405020303" pitchFamily="18" charset="0"/>
              </a:rPr>
              <a:t>anywhere:1</a:t>
            </a:r>
          </a:p>
        </p:txBody>
      </p:sp>
      <p:sp>
        <p:nvSpPr>
          <p:cNvPr id="28" name="TextBox 27"/>
          <p:cNvSpPr txBox="1">
            <a:spLocks noChangeArrowheads="1"/>
          </p:cNvSpPr>
          <p:nvPr/>
        </p:nvSpPr>
        <p:spPr bwMode="auto">
          <a:xfrm>
            <a:off x="6859588" y="3276600"/>
            <a:ext cx="76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0.1</a:t>
            </a:r>
          </a:p>
          <a:p>
            <a:pPr eaLnBrk="1" hangingPunct="1">
              <a:spcBef>
                <a:spcPct val="0"/>
              </a:spcBef>
              <a:buFontTx/>
              <a:buNone/>
            </a:pPr>
            <a:r>
              <a:rPr lang="en-US" altLang="en-US" sz="1800" b="0">
                <a:solidFill>
                  <a:srgbClr val="FF0000"/>
                </a:solidFill>
                <a:latin typeface="Georgia" panose="02040502050405020303" pitchFamily="18" charset="0"/>
              </a:rPr>
              <a:t>1.7</a:t>
            </a:r>
          </a:p>
          <a:p>
            <a:pPr eaLnBrk="1" hangingPunct="1">
              <a:spcBef>
                <a:spcPct val="0"/>
              </a:spcBef>
              <a:buFontTx/>
              <a:buNone/>
            </a:pPr>
            <a:r>
              <a:rPr lang="en-US" altLang="en-US" sz="1800" b="0">
                <a:solidFill>
                  <a:srgbClr val="FF0000"/>
                </a:solidFill>
                <a:latin typeface="Georgia" panose="02040502050405020303" pitchFamily="18" charset="0"/>
              </a:rPr>
              <a:t>0.1</a:t>
            </a:r>
          </a:p>
          <a:p>
            <a:pPr eaLnBrk="1" hangingPunct="1">
              <a:spcBef>
                <a:spcPct val="0"/>
              </a:spcBef>
              <a:buFontTx/>
              <a:buNone/>
            </a:pPr>
            <a:r>
              <a:rPr lang="en-US" altLang="en-US" sz="1800" b="0">
                <a:solidFill>
                  <a:srgbClr val="FF0000"/>
                </a:solidFill>
                <a:latin typeface="Georgia" panose="02040502050405020303" pitchFamily="18" charset="0"/>
              </a:rPr>
              <a:t>3.9</a:t>
            </a:r>
          </a:p>
        </p:txBody>
      </p:sp>
      <p:sp>
        <p:nvSpPr>
          <p:cNvPr id="29" name="TextBox 28"/>
          <p:cNvSpPr txBox="1">
            <a:spLocks noChangeArrowheads="1"/>
          </p:cNvSpPr>
          <p:nvPr/>
        </p:nvSpPr>
        <p:spPr bwMode="auto">
          <a:xfrm>
            <a:off x="4953000" y="4419600"/>
            <a:ext cx="1981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70C0"/>
                </a:solidFill>
                <a:latin typeface="Georgia" panose="02040502050405020303" pitchFamily="18" charset="0"/>
              </a:rPr>
              <a:t>nice:1</a:t>
            </a:r>
          </a:p>
          <a:p>
            <a:pPr eaLnBrk="1" hangingPunct="1">
              <a:spcBef>
                <a:spcPct val="0"/>
              </a:spcBef>
              <a:buFontTx/>
              <a:buNone/>
            </a:pPr>
            <a:r>
              <a:rPr lang="en-US" altLang="en-US" sz="1800" b="0" dirty="0">
                <a:solidFill>
                  <a:srgbClr val="0070C0"/>
                </a:solidFill>
                <a:latin typeface="Georgia" panose="02040502050405020303" pitchFamily="18" charset="0"/>
              </a:rPr>
              <a:t>accommodating:1</a:t>
            </a:r>
          </a:p>
          <a:p>
            <a:pPr eaLnBrk="1" hangingPunct="1">
              <a:spcBef>
                <a:spcPct val="0"/>
              </a:spcBef>
              <a:buFontTx/>
              <a:buNone/>
            </a:pPr>
            <a:r>
              <a:rPr lang="en-US" altLang="en-US" sz="1800" b="0" dirty="0">
                <a:solidFill>
                  <a:srgbClr val="0070C0"/>
                </a:solidFill>
                <a:latin typeface="Georgia" panose="02040502050405020303" pitchFamily="18" charset="0"/>
              </a:rPr>
              <a:t>smile:1</a:t>
            </a:r>
          </a:p>
          <a:p>
            <a:pPr eaLnBrk="1" hangingPunct="1">
              <a:spcBef>
                <a:spcPct val="0"/>
              </a:spcBef>
              <a:buFontTx/>
              <a:buNone/>
            </a:pPr>
            <a:r>
              <a:rPr lang="en-US" altLang="en-US" sz="1800" b="0" dirty="0">
                <a:solidFill>
                  <a:srgbClr val="0070C0"/>
                </a:solidFill>
                <a:latin typeface="Georgia" panose="02040502050405020303" pitchFamily="18" charset="0"/>
              </a:rPr>
              <a:t>friendliness:1</a:t>
            </a:r>
          </a:p>
          <a:p>
            <a:pPr eaLnBrk="1" hangingPunct="1">
              <a:spcBef>
                <a:spcPct val="0"/>
              </a:spcBef>
              <a:buFontTx/>
              <a:buNone/>
            </a:pPr>
            <a:r>
              <a:rPr lang="en-US" altLang="en-US" sz="1800" b="0" dirty="0">
                <a:solidFill>
                  <a:srgbClr val="0070C0"/>
                </a:solidFill>
                <a:latin typeface="Georgia" panose="02040502050405020303" pitchFamily="18" charset="0"/>
              </a:rPr>
              <a:t>attentiveness:1</a:t>
            </a:r>
          </a:p>
        </p:txBody>
      </p:sp>
      <p:cxnSp>
        <p:nvCxnSpPr>
          <p:cNvPr id="40" name="Straight Connector 39"/>
          <p:cNvCxnSpPr/>
          <p:nvPr/>
        </p:nvCxnSpPr>
        <p:spPr>
          <a:xfrm>
            <a:off x="3359150" y="3962400"/>
            <a:ext cx="121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11350" y="403860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59150"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6550" y="4267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82750" y="4648200"/>
            <a:ext cx="1828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92550" y="4953000"/>
            <a:ext cx="838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16350" y="4267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06550" y="43434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911350" y="5562600"/>
            <a:ext cx="2209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6430964" y="1828800"/>
            <a:ext cx="1468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Term Weights</a:t>
            </a:r>
          </a:p>
        </p:txBody>
      </p:sp>
      <p:sp>
        <p:nvSpPr>
          <p:cNvPr id="68" name="TextBox 67"/>
          <p:cNvSpPr txBox="1">
            <a:spLocks noChangeArrowheads="1"/>
          </p:cNvSpPr>
          <p:nvPr/>
        </p:nvSpPr>
        <p:spPr bwMode="auto">
          <a:xfrm>
            <a:off x="7848601" y="1828800"/>
            <a:ext cx="144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Rating</a:t>
            </a:r>
          </a:p>
        </p:txBody>
      </p:sp>
      <p:cxnSp>
        <p:nvCxnSpPr>
          <p:cNvPr id="70" name="Straight Connector 69"/>
          <p:cNvCxnSpPr/>
          <p:nvPr/>
        </p:nvCxnSpPr>
        <p:spPr>
          <a:xfrm rot="16200000" flipH="1">
            <a:off x="4152900" y="3924300"/>
            <a:ext cx="4648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7848600" y="1828800"/>
            <a:ext cx="0" cy="400685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6859588" y="21336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0.0</a:t>
            </a:r>
          </a:p>
          <a:p>
            <a:pPr eaLnBrk="1" hangingPunct="1">
              <a:spcBef>
                <a:spcPct val="0"/>
              </a:spcBef>
              <a:buFontTx/>
              <a:buNone/>
            </a:pPr>
            <a:r>
              <a:rPr lang="en-US" altLang="en-US" sz="1800" b="0">
                <a:solidFill>
                  <a:srgbClr val="00B050"/>
                </a:solidFill>
                <a:latin typeface="Georgia" panose="02040502050405020303" pitchFamily="18" charset="0"/>
              </a:rPr>
              <a:t>2.9</a:t>
            </a:r>
          </a:p>
          <a:p>
            <a:pPr eaLnBrk="1" hangingPunct="1">
              <a:spcBef>
                <a:spcPct val="0"/>
              </a:spcBef>
              <a:buFontTx/>
              <a:buNone/>
            </a:pPr>
            <a:r>
              <a:rPr lang="en-US" altLang="en-US" sz="1800" b="0">
                <a:solidFill>
                  <a:srgbClr val="00B050"/>
                </a:solidFill>
                <a:latin typeface="Georgia" panose="02040502050405020303" pitchFamily="18" charset="0"/>
              </a:rPr>
              <a:t>0.1</a:t>
            </a:r>
          </a:p>
          <a:p>
            <a:pPr eaLnBrk="1" hangingPunct="1">
              <a:spcBef>
                <a:spcPct val="0"/>
              </a:spcBef>
              <a:buFontTx/>
              <a:buNone/>
            </a:pPr>
            <a:r>
              <a:rPr lang="en-US" altLang="en-US" sz="1800" b="0">
                <a:solidFill>
                  <a:srgbClr val="00B050"/>
                </a:solidFill>
                <a:latin typeface="Georgia" panose="02040502050405020303" pitchFamily="18" charset="0"/>
              </a:rPr>
              <a:t>0.9</a:t>
            </a:r>
          </a:p>
        </p:txBody>
      </p:sp>
      <p:sp>
        <p:nvSpPr>
          <p:cNvPr id="74" name="TextBox 73"/>
          <p:cNvSpPr txBox="1">
            <a:spLocks noChangeArrowheads="1"/>
          </p:cNvSpPr>
          <p:nvPr/>
        </p:nvSpPr>
        <p:spPr bwMode="auto">
          <a:xfrm>
            <a:off x="4953000" y="3276601"/>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FF0000"/>
                </a:solidFill>
                <a:latin typeface="Georgia" panose="02040502050405020303" pitchFamily="18" charset="0"/>
              </a:rPr>
              <a:t>room:1</a:t>
            </a:r>
          </a:p>
          <a:p>
            <a:pPr eaLnBrk="1" hangingPunct="1">
              <a:spcBef>
                <a:spcPct val="0"/>
              </a:spcBef>
              <a:buFontTx/>
              <a:buNone/>
            </a:pPr>
            <a:r>
              <a:rPr lang="en-US" altLang="en-US" sz="1800" b="0" dirty="0">
                <a:solidFill>
                  <a:srgbClr val="FF0000"/>
                </a:solidFill>
                <a:latin typeface="Georgia" panose="02040502050405020303" pitchFamily="18" charset="0"/>
              </a:rPr>
              <a:t>nicely:1</a:t>
            </a:r>
          </a:p>
          <a:p>
            <a:pPr eaLnBrk="1" hangingPunct="1">
              <a:spcBef>
                <a:spcPct val="0"/>
              </a:spcBef>
              <a:buFontTx/>
              <a:buNone/>
            </a:pPr>
            <a:r>
              <a:rPr lang="en-US" altLang="en-US" sz="1800" b="0" dirty="0">
                <a:solidFill>
                  <a:srgbClr val="FF0000"/>
                </a:solidFill>
                <a:latin typeface="Georgia" panose="02040502050405020303" pitchFamily="18" charset="0"/>
              </a:rPr>
              <a:t>appointed:1</a:t>
            </a:r>
          </a:p>
          <a:p>
            <a:pPr eaLnBrk="1" hangingPunct="1">
              <a:spcBef>
                <a:spcPct val="0"/>
              </a:spcBef>
              <a:buFontTx/>
              <a:buNone/>
            </a:pPr>
            <a:r>
              <a:rPr lang="en-US" altLang="en-US" sz="1800" b="0" dirty="0">
                <a:solidFill>
                  <a:srgbClr val="FF0000"/>
                </a:solidFill>
                <a:latin typeface="Georgia" panose="02040502050405020303" pitchFamily="18" charset="0"/>
              </a:rPr>
              <a:t>comfortable:1</a:t>
            </a:r>
          </a:p>
        </p:txBody>
      </p:sp>
      <p:sp>
        <p:nvSpPr>
          <p:cNvPr id="76" name="TextBox 75"/>
          <p:cNvSpPr txBox="1">
            <a:spLocks noChangeArrowheads="1"/>
          </p:cNvSpPr>
          <p:nvPr/>
        </p:nvSpPr>
        <p:spPr bwMode="auto">
          <a:xfrm>
            <a:off x="6859588" y="4419601"/>
            <a:ext cx="53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70C0"/>
                </a:solidFill>
                <a:latin typeface="Georgia" panose="02040502050405020303" pitchFamily="18" charset="0"/>
              </a:rPr>
              <a:t>2.1</a:t>
            </a:r>
          </a:p>
          <a:p>
            <a:pPr eaLnBrk="1" hangingPunct="1">
              <a:spcBef>
                <a:spcPct val="0"/>
              </a:spcBef>
              <a:buFontTx/>
              <a:buNone/>
            </a:pPr>
            <a:r>
              <a:rPr lang="en-US" altLang="en-US" sz="1800" b="0" dirty="0">
                <a:solidFill>
                  <a:srgbClr val="0070C0"/>
                </a:solidFill>
                <a:latin typeface="Georgia" panose="02040502050405020303" pitchFamily="18" charset="0"/>
              </a:rPr>
              <a:t>1.2</a:t>
            </a:r>
          </a:p>
          <a:p>
            <a:pPr eaLnBrk="1" hangingPunct="1">
              <a:spcBef>
                <a:spcPct val="0"/>
              </a:spcBef>
              <a:buFontTx/>
              <a:buNone/>
            </a:pPr>
            <a:r>
              <a:rPr lang="en-US" altLang="en-US" sz="1800" b="0" dirty="0">
                <a:solidFill>
                  <a:srgbClr val="0070C0"/>
                </a:solidFill>
                <a:latin typeface="Georgia" panose="02040502050405020303" pitchFamily="18" charset="0"/>
              </a:rPr>
              <a:t>1.7</a:t>
            </a:r>
          </a:p>
          <a:p>
            <a:pPr eaLnBrk="1" hangingPunct="1">
              <a:spcBef>
                <a:spcPct val="0"/>
              </a:spcBef>
              <a:buFontTx/>
              <a:buNone/>
            </a:pPr>
            <a:r>
              <a:rPr lang="en-US" altLang="en-US" sz="1800" b="0" dirty="0">
                <a:solidFill>
                  <a:srgbClr val="0070C0"/>
                </a:solidFill>
                <a:latin typeface="Georgia" panose="02040502050405020303" pitchFamily="18" charset="0"/>
              </a:rPr>
              <a:t>2.2</a:t>
            </a:r>
          </a:p>
          <a:p>
            <a:pPr eaLnBrk="1" hangingPunct="1">
              <a:spcBef>
                <a:spcPct val="0"/>
              </a:spcBef>
              <a:buFontTx/>
              <a:buNone/>
            </a:pPr>
            <a:r>
              <a:rPr lang="en-US" altLang="en-US" sz="1800" b="0" dirty="0">
                <a:solidFill>
                  <a:srgbClr val="0070C0"/>
                </a:solidFill>
                <a:latin typeface="Georgia" panose="02040502050405020303" pitchFamily="18" charset="0"/>
              </a:rPr>
              <a:t>0.6</a:t>
            </a:r>
          </a:p>
        </p:txBody>
      </p:sp>
      <p:sp>
        <p:nvSpPr>
          <p:cNvPr id="77" name="Flowchart: Summing Junction 76"/>
          <p:cNvSpPr/>
          <p:nvPr/>
        </p:nvSpPr>
        <p:spPr>
          <a:xfrm>
            <a:off x="6400800" y="2514600"/>
            <a:ext cx="228600" cy="228600"/>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8" name="Flowchart: Summing Junction 77"/>
          <p:cNvSpPr/>
          <p:nvPr/>
        </p:nvSpPr>
        <p:spPr>
          <a:xfrm>
            <a:off x="6400800" y="37338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9" name="Flowchart: Summing Junction 78"/>
          <p:cNvSpPr/>
          <p:nvPr/>
        </p:nvSpPr>
        <p:spPr>
          <a:xfrm>
            <a:off x="6400800" y="5029200"/>
            <a:ext cx="228600" cy="228600"/>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0" name="TextBox 79"/>
          <p:cNvSpPr txBox="1">
            <a:spLocks noChangeArrowheads="1"/>
          </p:cNvSpPr>
          <p:nvPr/>
        </p:nvSpPr>
        <p:spPr bwMode="auto">
          <a:xfrm>
            <a:off x="2743200" y="13716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i="1">
                <a:latin typeface="Georgia" panose="02040502050405020303" pitchFamily="18" charset="0"/>
              </a:rPr>
              <a:t>Aspect Segmentation            </a:t>
            </a:r>
          </a:p>
        </p:txBody>
      </p:sp>
      <p:sp>
        <p:nvSpPr>
          <p:cNvPr id="81" name="TextBox 80"/>
          <p:cNvSpPr txBox="1">
            <a:spLocks noChangeArrowheads="1"/>
          </p:cNvSpPr>
          <p:nvPr/>
        </p:nvSpPr>
        <p:spPr bwMode="auto">
          <a:xfrm>
            <a:off x="6781800" y="13716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i="1">
                <a:latin typeface="Georgia" panose="02040502050405020303" pitchFamily="18" charset="0"/>
              </a:rPr>
              <a:t>Latent Rating Regression</a:t>
            </a:r>
          </a:p>
        </p:txBody>
      </p:sp>
      <p:sp>
        <p:nvSpPr>
          <p:cNvPr id="82" name="TextBox 81"/>
          <p:cNvSpPr txBox="1">
            <a:spLocks noChangeArrowheads="1"/>
          </p:cNvSpPr>
          <p:nvPr/>
        </p:nvSpPr>
        <p:spPr bwMode="auto">
          <a:xfrm>
            <a:off x="8382000" y="259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3.9</a:t>
            </a:r>
          </a:p>
        </p:txBody>
      </p:sp>
      <p:sp>
        <p:nvSpPr>
          <p:cNvPr id="83" name="TextBox 82"/>
          <p:cNvSpPr txBox="1">
            <a:spLocks noChangeArrowheads="1"/>
          </p:cNvSpPr>
          <p:nvPr/>
        </p:nvSpPr>
        <p:spPr bwMode="auto">
          <a:xfrm>
            <a:off x="8382000" y="3744914"/>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4.8</a:t>
            </a:r>
          </a:p>
        </p:txBody>
      </p:sp>
      <p:sp>
        <p:nvSpPr>
          <p:cNvPr id="84" name="TextBox 83"/>
          <p:cNvSpPr txBox="1">
            <a:spLocks noChangeArrowheads="1"/>
          </p:cNvSpPr>
          <p:nvPr/>
        </p:nvSpPr>
        <p:spPr bwMode="auto">
          <a:xfrm>
            <a:off x="8382000" y="4953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70C0"/>
                </a:solidFill>
                <a:latin typeface="Georgia" panose="02040502050405020303" pitchFamily="18" charset="0"/>
              </a:rPr>
              <a:t>5.8</a:t>
            </a:r>
          </a:p>
        </p:txBody>
      </p:sp>
      <p:sp>
        <p:nvSpPr>
          <p:cNvPr id="85" name="Right Arrow 84"/>
          <p:cNvSpPr/>
          <p:nvPr/>
        </p:nvSpPr>
        <p:spPr>
          <a:xfrm>
            <a:off x="7620000" y="2743200"/>
            <a:ext cx="4572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6" name="Right Arrow 85"/>
          <p:cNvSpPr/>
          <p:nvPr/>
        </p:nvSpPr>
        <p:spPr>
          <a:xfrm>
            <a:off x="7620000" y="38862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7" name="Right Arrow 86"/>
          <p:cNvSpPr/>
          <p:nvPr/>
        </p:nvSpPr>
        <p:spPr>
          <a:xfrm>
            <a:off x="7620000" y="5105400"/>
            <a:ext cx="4572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88" name="Straight Connector 87"/>
          <p:cNvCxnSpPr/>
          <p:nvPr/>
        </p:nvCxnSpPr>
        <p:spPr>
          <a:xfrm rot="10800000" flipV="1">
            <a:off x="9220200" y="1828800"/>
            <a:ext cx="0" cy="400685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a:spLocks noChangeArrowheads="1"/>
          </p:cNvSpPr>
          <p:nvPr/>
        </p:nvSpPr>
        <p:spPr bwMode="auto">
          <a:xfrm>
            <a:off x="9221789" y="1828800"/>
            <a:ext cx="1495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Weight</a:t>
            </a:r>
          </a:p>
        </p:txBody>
      </p:sp>
      <p:sp>
        <p:nvSpPr>
          <p:cNvPr id="90" name="TextBox 89"/>
          <p:cNvSpPr txBox="1">
            <a:spLocks noChangeArrowheads="1"/>
          </p:cNvSpPr>
          <p:nvPr/>
        </p:nvSpPr>
        <p:spPr bwMode="auto">
          <a:xfrm>
            <a:off x="9601200" y="259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0.2</a:t>
            </a:r>
          </a:p>
        </p:txBody>
      </p:sp>
      <p:sp>
        <p:nvSpPr>
          <p:cNvPr id="91" name="TextBox 90"/>
          <p:cNvSpPr txBox="1">
            <a:spLocks noChangeArrowheads="1"/>
          </p:cNvSpPr>
          <p:nvPr/>
        </p:nvSpPr>
        <p:spPr bwMode="auto">
          <a:xfrm>
            <a:off x="9601200" y="3733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0.2</a:t>
            </a:r>
          </a:p>
        </p:txBody>
      </p:sp>
      <p:sp>
        <p:nvSpPr>
          <p:cNvPr id="92" name="TextBox 91"/>
          <p:cNvSpPr txBox="1">
            <a:spLocks noChangeArrowheads="1"/>
          </p:cNvSpPr>
          <p:nvPr/>
        </p:nvSpPr>
        <p:spPr bwMode="auto">
          <a:xfrm>
            <a:off x="9601200" y="4953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70C0"/>
                </a:solidFill>
                <a:latin typeface="Georgia" panose="02040502050405020303" pitchFamily="18" charset="0"/>
              </a:rPr>
              <a:t>0.6</a:t>
            </a:r>
          </a:p>
        </p:txBody>
      </p:sp>
      <p:sp>
        <p:nvSpPr>
          <p:cNvPr id="93" name="Multiply 92"/>
          <p:cNvSpPr/>
          <p:nvPr/>
        </p:nvSpPr>
        <p:spPr>
          <a:xfrm>
            <a:off x="9067800" y="2743200"/>
            <a:ext cx="228600" cy="228600"/>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ultiply 93"/>
          <p:cNvSpPr/>
          <p:nvPr/>
        </p:nvSpPr>
        <p:spPr>
          <a:xfrm>
            <a:off x="9067800" y="3810000"/>
            <a:ext cx="228600" cy="228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ultiply 94"/>
          <p:cNvSpPr/>
          <p:nvPr/>
        </p:nvSpPr>
        <p:spPr>
          <a:xfrm>
            <a:off x="9067800" y="5029200"/>
            <a:ext cx="228600" cy="228600"/>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lowchart: Summing Junction 95"/>
          <p:cNvSpPr/>
          <p:nvPr/>
        </p:nvSpPr>
        <p:spPr>
          <a:xfrm>
            <a:off x="10363200" y="38100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98" name="Straight Arrow Connector 97"/>
          <p:cNvCxnSpPr>
            <a:endCxn id="96" idx="0"/>
          </p:cNvCxnSpPr>
          <p:nvPr/>
        </p:nvCxnSpPr>
        <p:spPr>
          <a:xfrm rot="16200000" flipH="1">
            <a:off x="9886950" y="3219450"/>
            <a:ext cx="838200" cy="3429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a:off x="10210800" y="3917950"/>
            <a:ext cx="152400" cy="6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10134600" y="4038600"/>
            <a:ext cx="342900" cy="10985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2" name="Shape 111"/>
          <p:cNvCxnSpPr>
            <a:stCxn id="96" idx="0"/>
          </p:cNvCxnSpPr>
          <p:nvPr/>
        </p:nvCxnSpPr>
        <p:spPr>
          <a:xfrm rot="16200000" flipV="1">
            <a:off x="6153150" y="-514350"/>
            <a:ext cx="1066800" cy="7581900"/>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2895600" y="586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i="1">
                <a:solidFill>
                  <a:srgbClr val="EE0802"/>
                </a:solidFill>
                <a:latin typeface="Georgia" panose="02040502050405020303" pitchFamily="18" charset="0"/>
              </a:rPr>
              <a:t>Observed </a:t>
            </a:r>
          </a:p>
        </p:txBody>
      </p:sp>
      <p:sp>
        <p:nvSpPr>
          <p:cNvPr id="57" name="TextBox 56"/>
          <p:cNvSpPr txBox="1">
            <a:spLocks noChangeArrowheads="1"/>
          </p:cNvSpPr>
          <p:nvPr/>
        </p:nvSpPr>
        <p:spPr bwMode="auto">
          <a:xfrm>
            <a:off x="5867400" y="1371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Georgia" panose="02040502050405020303" pitchFamily="18" charset="0"/>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3429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314" y="2209800"/>
            <a:ext cx="217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1" y="2209800"/>
            <a:ext cx="188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2209800"/>
            <a:ext cx="2492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514601"/>
            <a:ext cx="2286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a:spLocks noChangeArrowheads="1"/>
          </p:cNvSpPr>
          <p:nvPr/>
        </p:nvSpPr>
        <p:spPr bwMode="auto">
          <a:xfrm>
            <a:off x="8077200" y="5867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i="1">
                <a:solidFill>
                  <a:srgbClr val="EE0802"/>
                </a:solidFill>
                <a:latin typeface="Georgia" panose="02040502050405020303" pitchFamily="18" charset="0"/>
              </a:rPr>
              <a:t>Latent!</a:t>
            </a:r>
          </a:p>
        </p:txBody>
      </p:sp>
      <p:sp>
        <p:nvSpPr>
          <p:cNvPr id="4" name="Slide Number Placeholder 3"/>
          <p:cNvSpPr>
            <a:spLocks noGrp="1"/>
          </p:cNvSpPr>
          <p:nvPr>
            <p:ph type="sldNum" sz="quarter" idx="12"/>
          </p:nvPr>
        </p:nvSpPr>
        <p:spPr/>
        <p:txBody>
          <a:bodyPr/>
          <a:lstStyle/>
          <a:p>
            <a:fld id="{88AD08FE-21CA-447A-B5E0-10774CCDBD3A}" type="slidenum">
              <a:rPr lang="en-US" smtClean="0"/>
              <a:t>23</a:t>
            </a:fld>
            <a:endParaRPr lang="en-US"/>
          </a:p>
        </p:txBody>
      </p:sp>
    </p:spTree>
    <p:custDataLst>
      <p:tags r:id="rId1"/>
    </p:custDataLst>
    <p:extLst>
      <p:ext uri="{BB962C8B-B14F-4D97-AF65-F5344CB8AC3E}">
        <p14:creationId xmlns:p14="http://schemas.microsoft.com/office/powerpoint/2010/main" val="3734605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traight Connector 137"/>
          <p:cNvCxnSpPr/>
          <p:nvPr/>
        </p:nvCxnSpPr>
        <p:spPr>
          <a:xfrm rot="5400000">
            <a:off x="3941763" y="3189288"/>
            <a:ext cx="3581400" cy="3492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1111251"/>
            <a:ext cx="1143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444626"/>
            <a:ext cx="3429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itle 1"/>
          <p:cNvSpPr>
            <a:spLocks noGrp="1"/>
          </p:cNvSpPr>
          <p:nvPr>
            <p:ph type="title"/>
          </p:nvPr>
        </p:nvSpPr>
        <p:spPr/>
        <p:txBody>
          <a:bodyPr/>
          <a:lstStyle/>
          <a:p>
            <a:r>
              <a:rPr lang="en-US" altLang="en-US" smtClean="0"/>
              <a:t>Latent Rating Regression</a:t>
            </a:r>
          </a:p>
        </p:txBody>
      </p:sp>
      <p:sp>
        <p:nvSpPr>
          <p:cNvPr id="21" name="TextBox 20"/>
          <p:cNvSpPr txBox="1">
            <a:spLocks noChangeArrowheads="1"/>
          </p:cNvSpPr>
          <p:nvPr/>
        </p:nvSpPr>
        <p:spPr bwMode="auto">
          <a:xfrm>
            <a:off x="1524001" y="1416051"/>
            <a:ext cx="174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segments</a:t>
            </a:r>
          </a:p>
        </p:txBody>
      </p:sp>
      <p:sp>
        <p:nvSpPr>
          <p:cNvPr id="25" name="TextBox 24"/>
          <p:cNvSpPr txBox="1">
            <a:spLocks noChangeArrowheads="1"/>
          </p:cNvSpPr>
          <p:nvPr/>
        </p:nvSpPr>
        <p:spPr bwMode="auto">
          <a:xfrm>
            <a:off x="1752600" y="1720850"/>
            <a:ext cx="1131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location:1</a:t>
            </a:r>
          </a:p>
          <a:p>
            <a:pPr eaLnBrk="1" hangingPunct="1">
              <a:spcBef>
                <a:spcPct val="0"/>
              </a:spcBef>
              <a:buFontTx/>
              <a:buNone/>
            </a:pPr>
            <a:r>
              <a:rPr lang="en-US" altLang="en-US" sz="1400" b="0">
                <a:solidFill>
                  <a:srgbClr val="00B050"/>
                </a:solidFill>
                <a:latin typeface="Georgia" panose="02040502050405020303" pitchFamily="18" charset="0"/>
              </a:rPr>
              <a:t>amazing:1</a:t>
            </a:r>
          </a:p>
          <a:p>
            <a:pPr eaLnBrk="1" hangingPunct="1">
              <a:spcBef>
                <a:spcPct val="0"/>
              </a:spcBef>
              <a:buFontTx/>
              <a:buNone/>
            </a:pPr>
            <a:r>
              <a:rPr lang="en-US" altLang="en-US" sz="1400" b="0">
                <a:solidFill>
                  <a:srgbClr val="00B050"/>
                </a:solidFill>
                <a:latin typeface="Georgia" panose="02040502050405020303" pitchFamily="18" charset="0"/>
              </a:rPr>
              <a:t>walk:1</a:t>
            </a:r>
          </a:p>
          <a:p>
            <a:pPr eaLnBrk="1" hangingPunct="1">
              <a:spcBef>
                <a:spcPct val="0"/>
              </a:spcBef>
              <a:buFontTx/>
              <a:buNone/>
            </a:pPr>
            <a:r>
              <a:rPr lang="en-US" altLang="en-US" sz="1400" b="0">
                <a:solidFill>
                  <a:srgbClr val="00B050"/>
                </a:solidFill>
                <a:latin typeface="Georgia" panose="02040502050405020303" pitchFamily="18" charset="0"/>
              </a:rPr>
              <a:t>anywhere:1</a:t>
            </a:r>
          </a:p>
        </p:txBody>
      </p:sp>
      <p:sp>
        <p:nvSpPr>
          <p:cNvPr id="28" name="TextBox 27"/>
          <p:cNvSpPr txBox="1">
            <a:spLocks noChangeArrowheads="1"/>
          </p:cNvSpPr>
          <p:nvPr/>
        </p:nvSpPr>
        <p:spPr bwMode="auto">
          <a:xfrm>
            <a:off x="3519488" y="2711450"/>
            <a:ext cx="692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0.1</a:t>
            </a:r>
          </a:p>
          <a:p>
            <a:pPr eaLnBrk="1" hangingPunct="1">
              <a:spcBef>
                <a:spcPct val="0"/>
              </a:spcBef>
              <a:buFontTx/>
              <a:buNone/>
            </a:pPr>
            <a:r>
              <a:rPr lang="en-US" altLang="en-US" sz="1400" b="0">
                <a:solidFill>
                  <a:srgbClr val="FF0000"/>
                </a:solidFill>
                <a:latin typeface="Georgia" panose="02040502050405020303" pitchFamily="18" charset="0"/>
              </a:rPr>
              <a:t>0.7</a:t>
            </a:r>
          </a:p>
          <a:p>
            <a:pPr eaLnBrk="1" hangingPunct="1">
              <a:spcBef>
                <a:spcPct val="0"/>
              </a:spcBef>
              <a:buFontTx/>
              <a:buNone/>
            </a:pPr>
            <a:r>
              <a:rPr lang="en-US" altLang="en-US" sz="1400" b="0">
                <a:solidFill>
                  <a:srgbClr val="FF0000"/>
                </a:solidFill>
                <a:latin typeface="Georgia" panose="02040502050405020303" pitchFamily="18" charset="0"/>
              </a:rPr>
              <a:t>0.1</a:t>
            </a:r>
          </a:p>
          <a:p>
            <a:pPr eaLnBrk="1" hangingPunct="1">
              <a:spcBef>
                <a:spcPct val="0"/>
              </a:spcBef>
              <a:buFontTx/>
              <a:buNone/>
            </a:pPr>
            <a:r>
              <a:rPr lang="en-US" altLang="en-US" sz="1400" b="0">
                <a:solidFill>
                  <a:srgbClr val="FF0000"/>
                </a:solidFill>
                <a:latin typeface="Georgia" panose="02040502050405020303" pitchFamily="18" charset="0"/>
              </a:rPr>
              <a:t>0.9</a:t>
            </a:r>
          </a:p>
        </p:txBody>
      </p:sp>
      <p:sp>
        <p:nvSpPr>
          <p:cNvPr id="29" name="TextBox 28"/>
          <p:cNvSpPr txBox="1">
            <a:spLocks noChangeArrowheads="1"/>
          </p:cNvSpPr>
          <p:nvPr/>
        </p:nvSpPr>
        <p:spPr bwMode="auto">
          <a:xfrm>
            <a:off x="1752600" y="3702050"/>
            <a:ext cx="15890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nice:1</a:t>
            </a:r>
          </a:p>
          <a:p>
            <a:pPr eaLnBrk="1" hangingPunct="1">
              <a:spcBef>
                <a:spcPct val="0"/>
              </a:spcBef>
              <a:buFontTx/>
              <a:buNone/>
            </a:pPr>
            <a:r>
              <a:rPr lang="en-US" altLang="en-US" sz="1400" b="0">
                <a:solidFill>
                  <a:srgbClr val="0070C0"/>
                </a:solidFill>
                <a:latin typeface="Georgia" panose="02040502050405020303" pitchFamily="18" charset="0"/>
              </a:rPr>
              <a:t>accommodating:1</a:t>
            </a:r>
          </a:p>
          <a:p>
            <a:pPr eaLnBrk="1" hangingPunct="1">
              <a:spcBef>
                <a:spcPct val="0"/>
              </a:spcBef>
              <a:buFontTx/>
              <a:buNone/>
            </a:pPr>
            <a:r>
              <a:rPr lang="en-US" altLang="en-US" sz="1400" b="0">
                <a:solidFill>
                  <a:srgbClr val="0070C0"/>
                </a:solidFill>
                <a:latin typeface="Georgia" panose="02040502050405020303" pitchFamily="18" charset="0"/>
              </a:rPr>
              <a:t>smile:1</a:t>
            </a:r>
          </a:p>
          <a:p>
            <a:pPr eaLnBrk="1" hangingPunct="1">
              <a:spcBef>
                <a:spcPct val="0"/>
              </a:spcBef>
              <a:buFontTx/>
              <a:buNone/>
            </a:pPr>
            <a:r>
              <a:rPr lang="en-US" altLang="en-US" sz="1400" b="0">
                <a:solidFill>
                  <a:srgbClr val="0070C0"/>
                </a:solidFill>
                <a:latin typeface="Georgia" panose="02040502050405020303" pitchFamily="18" charset="0"/>
              </a:rPr>
              <a:t>friendliness:1</a:t>
            </a:r>
          </a:p>
          <a:p>
            <a:pPr eaLnBrk="1" hangingPunct="1">
              <a:spcBef>
                <a:spcPct val="0"/>
              </a:spcBef>
              <a:buFontTx/>
              <a:buNone/>
            </a:pPr>
            <a:r>
              <a:rPr lang="en-US" altLang="en-US" sz="1400" b="0">
                <a:solidFill>
                  <a:srgbClr val="0070C0"/>
                </a:solidFill>
                <a:latin typeface="Georgia" panose="02040502050405020303" pitchFamily="18" charset="0"/>
              </a:rPr>
              <a:t>attentiveness:1</a:t>
            </a:r>
          </a:p>
        </p:txBody>
      </p:sp>
      <p:sp>
        <p:nvSpPr>
          <p:cNvPr id="67" name="TextBox 66"/>
          <p:cNvSpPr txBox="1">
            <a:spLocks noChangeArrowheads="1"/>
          </p:cNvSpPr>
          <p:nvPr/>
        </p:nvSpPr>
        <p:spPr bwMode="auto">
          <a:xfrm>
            <a:off x="3165475" y="1416051"/>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Term Weights</a:t>
            </a:r>
          </a:p>
        </p:txBody>
      </p:sp>
      <p:sp>
        <p:nvSpPr>
          <p:cNvPr id="68" name="TextBox 67"/>
          <p:cNvSpPr txBox="1">
            <a:spLocks noChangeArrowheads="1"/>
          </p:cNvSpPr>
          <p:nvPr/>
        </p:nvSpPr>
        <p:spPr bwMode="auto">
          <a:xfrm>
            <a:off x="4460876" y="1416051"/>
            <a:ext cx="1293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Rating</a:t>
            </a:r>
          </a:p>
        </p:txBody>
      </p:sp>
      <p:cxnSp>
        <p:nvCxnSpPr>
          <p:cNvPr id="70" name="Straight Connector 69"/>
          <p:cNvCxnSpPr/>
          <p:nvPr/>
        </p:nvCxnSpPr>
        <p:spPr>
          <a:xfrm rot="5400000">
            <a:off x="1163638" y="3113088"/>
            <a:ext cx="3886200" cy="3492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687638" y="3189288"/>
            <a:ext cx="3581400" cy="3492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3519488" y="1720850"/>
            <a:ext cx="622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0.0</a:t>
            </a:r>
          </a:p>
          <a:p>
            <a:pPr eaLnBrk="1" hangingPunct="1">
              <a:spcBef>
                <a:spcPct val="0"/>
              </a:spcBef>
              <a:buFontTx/>
              <a:buNone/>
            </a:pPr>
            <a:r>
              <a:rPr lang="en-US" altLang="en-US" sz="1400" b="0">
                <a:solidFill>
                  <a:srgbClr val="00B050"/>
                </a:solidFill>
                <a:latin typeface="Georgia" panose="02040502050405020303" pitchFamily="18" charset="0"/>
              </a:rPr>
              <a:t>0.9</a:t>
            </a:r>
          </a:p>
          <a:p>
            <a:pPr eaLnBrk="1" hangingPunct="1">
              <a:spcBef>
                <a:spcPct val="0"/>
              </a:spcBef>
              <a:buFontTx/>
              <a:buNone/>
            </a:pPr>
            <a:r>
              <a:rPr lang="en-US" altLang="en-US" sz="1400" b="0">
                <a:solidFill>
                  <a:srgbClr val="00B050"/>
                </a:solidFill>
                <a:latin typeface="Georgia" panose="02040502050405020303" pitchFamily="18" charset="0"/>
              </a:rPr>
              <a:t>0.1</a:t>
            </a:r>
          </a:p>
          <a:p>
            <a:pPr eaLnBrk="1" hangingPunct="1">
              <a:spcBef>
                <a:spcPct val="0"/>
              </a:spcBef>
              <a:buFontTx/>
              <a:buNone/>
            </a:pPr>
            <a:r>
              <a:rPr lang="en-US" altLang="en-US" sz="1400" b="0">
                <a:solidFill>
                  <a:srgbClr val="00B050"/>
                </a:solidFill>
                <a:latin typeface="Georgia" panose="02040502050405020303" pitchFamily="18" charset="0"/>
              </a:rPr>
              <a:t>0.3</a:t>
            </a:r>
          </a:p>
        </p:txBody>
      </p:sp>
      <p:sp>
        <p:nvSpPr>
          <p:cNvPr id="74" name="TextBox 73"/>
          <p:cNvSpPr txBox="1">
            <a:spLocks noChangeArrowheads="1"/>
          </p:cNvSpPr>
          <p:nvPr/>
        </p:nvSpPr>
        <p:spPr bwMode="auto">
          <a:xfrm>
            <a:off x="1752601" y="2711450"/>
            <a:ext cx="1306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room:1</a:t>
            </a:r>
          </a:p>
          <a:p>
            <a:pPr eaLnBrk="1" hangingPunct="1">
              <a:spcBef>
                <a:spcPct val="0"/>
              </a:spcBef>
              <a:buFontTx/>
              <a:buNone/>
            </a:pPr>
            <a:r>
              <a:rPr lang="en-US" altLang="en-US" sz="1400" b="0">
                <a:solidFill>
                  <a:srgbClr val="FF0000"/>
                </a:solidFill>
                <a:latin typeface="Georgia" panose="02040502050405020303" pitchFamily="18" charset="0"/>
              </a:rPr>
              <a:t>nicely:1</a:t>
            </a:r>
          </a:p>
          <a:p>
            <a:pPr eaLnBrk="1" hangingPunct="1">
              <a:spcBef>
                <a:spcPct val="0"/>
              </a:spcBef>
              <a:buFontTx/>
              <a:buNone/>
            </a:pPr>
            <a:r>
              <a:rPr lang="en-US" altLang="en-US" sz="1400" b="0">
                <a:solidFill>
                  <a:srgbClr val="FF0000"/>
                </a:solidFill>
                <a:latin typeface="Georgia" panose="02040502050405020303" pitchFamily="18" charset="0"/>
              </a:rPr>
              <a:t>appointed:1</a:t>
            </a:r>
          </a:p>
          <a:p>
            <a:pPr eaLnBrk="1" hangingPunct="1">
              <a:spcBef>
                <a:spcPct val="0"/>
              </a:spcBef>
              <a:buFontTx/>
              <a:buNone/>
            </a:pPr>
            <a:r>
              <a:rPr lang="en-US" altLang="en-US" sz="1400" b="0">
                <a:solidFill>
                  <a:srgbClr val="FF0000"/>
                </a:solidFill>
                <a:latin typeface="Georgia" panose="02040502050405020303" pitchFamily="18" charset="0"/>
              </a:rPr>
              <a:t>comfortable:1</a:t>
            </a:r>
          </a:p>
        </p:txBody>
      </p:sp>
      <p:sp>
        <p:nvSpPr>
          <p:cNvPr id="76" name="TextBox 75"/>
          <p:cNvSpPr txBox="1">
            <a:spLocks noChangeArrowheads="1"/>
          </p:cNvSpPr>
          <p:nvPr/>
        </p:nvSpPr>
        <p:spPr bwMode="auto">
          <a:xfrm>
            <a:off x="3519489" y="3702050"/>
            <a:ext cx="48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0.6</a:t>
            </a:r>
          </a:p>
          <a:p>
            <a:pPr eaLnBrk="1" hangingPunct="1">
              <a:spcBef>
                <a:spcPct val="0"/>
              </a:spcBef>
              <a:buFontTx/>
              <a:buNone/>
            </a:pPr>
            <a:r>
              <a:rPr lang="en-US" altLang="en-US" sz="1400" b="0">
                <a:solidFill>
                  <a:srgbClr val="0070C0"/>
                </a:solidFill>
                <a:latin typeface="Georgia" panose="02040502050405020303" pitchFamily="18" charset="0"/>
              </a:rPr>
              <a:t>0.8</a:t>
            </a:r>
          </a:p>
          <a:p>
            <a:pPr eaLnBrk="1" hangingPunct="1">
              <a:spcBef>
                <a:spcPct val="0"/>
              </a:spcBef>
              <a:buFontTx/>
              <a:buNone/>
            </a:pPr>
            <a:r>
              <a:rPr lang="en-US" altLang="en-US" sz="1400" b="0">
                <a:solidFill>
                  <a:srgbClr val="0070C0"/>
                </a:solidFill>
                <a:latin typeface="Georgia" panose="02040502050405020303" pitchFamily="18" charset="0"/>
              </a:rPr>
              <a:t>0.7</a:t>
            </a:r>
          </a:p>
          <a:p>
            <a:pPr eaLnBrk="1" hangingPunct="1">
              <a:spcBef>
                <a:spcPct val="0"/>
              </a:spcBef>
              <a:buFontTx/>
              <a:buNone/>
            </a:pPr>
            <a:r>
              <a:rPr lang="en-US" altLang="en-US" sz="1400" b="0">
                <a:solidFill>
                  <a:srgbClr val="0070C0"/>
                </a:solidFill>
                <a:latin typeface="Georgia" panose="02040502050405020303" pitchFamily="18" charset="0"/>
              </a:rPr>
              <a:t>0.8</a:t>
            </a:r>
          </a:p>
          <a:p>
            <a:pPr eaLnBrk="1" hangingPunct="1">
              <a:spcBef>
                <a:spcPct val="0"/>
              </a:spcBef>
              <a:buFontTx/>
              <a:buNone/>
            </a:pPr>
            <a:r>
              <a:rPr lang="en-US" altLang="en-US" sz="1400" b="0">
                <a:solidFill>
                  <a:srgbClr val="0070C0"/>
                </a:solidFill>
                <a:latin typeface="Georgia" panose="02040502050405020303" pitchFamily="18" charset="0"/>
              </a:rPr>
              <a:t>0.9</a:t>
            </a:r>
          </a:p>
        </p:txBody>
      </p:sp>
      <p:sp>
        <p:nvSpPr>
          <p:cNvPr id="77" name="Flowchart: Summing Junction 76"/>
          <p:cNvSpPr/>
          <p:nvPr/>
        </p:nvSpPr>
        <p:spPr>
          <a:xfrm>
            <a:off x="2989263" y="2101850"/>
            <a:ext cx="176212" cy="179388"/>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8" name="Flowchart: Summing Junction 77"/>
          <p:cNvSpPr/>
          <p:nvPr/>
        </p:nvSpPr>
        <p:spPr>
          <a:xfrm>
            <a:off x="2989263" y="3168650"/>
            <a:ext cx="176212" cy="17938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9" name="Flowchart: Summing Junction 78"/>
          <p:cNvSpPr/>
          <p:nvPr/>
        </p:nvSpPr>
        <p:spPr>
          <a:xfrm>
            <a:off x="2989263" y="4311650"/>
            <a:ext cx="176212" cy="179388"/>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2" name="TextBox 81"/>
          <p:cNvSpPr txBox="1">
            <a:spLocks noChangeArrowheads="1"/>
          </p:cNvSpPr>
          <p:nvPr/>
        </p:nvSpPr>
        <p:spPr bwMode="auto">
          <a:xfrm>
            <a:off x="4994276" y="2025651"/>
            <a:ext cx="41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1.3</a:t>
            </a:r>
          </a:p>
        </p:txBody>
      </p:sp>
      <p:sp>
        <p:nvSpPr>
          <p:cNvPr id="83" name="TextBox 82"/>
          <p:cNvSpPr txBox="1">
            <a:spLocks noChangeArrowheads="1"/>
          </p:cNvSpPr>
          <p:nvPr/>
        </p:nvSpPr>
        <p:spPr bwMode="auto">
          <a:xfrm>
            <a:off x="4994275" y="3027364"/>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1.8</a:t>
            </a:r>
          </a:p>
        </p:txBody>
      </p:sp>
      <p:sp>
        <p:nvSpPr>
          <p:cNvPr id="84" name="TextBox 83"/>
          <p:cNvSpPr txBox="1">
            <a:spLocks noChangeArrowheads="1"/>
          </p:cNvSpPr>
          <p:nvPr/>
        </p:nvSpPr>
        <p:spPr bwMode="auto">
          <a:xfrm>
            <a:off x="4918075" y="4232276"/>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3.8</a:t>
            </a:r>
          </a:p>
        </p:txBody>
      </p:sp>
      <p:sp>
        <p:nvSpPr>
          <p:cNvPr id="85" name="Right Arrow 84"/>
          <p:cNvSpPr/>
          <p:nvPr/>
        </p:nvSpPr>
        <p:spPr>
          <a:xfrm>
            <a:off x="4338639" y="2209800"/>
            <a:ext cx="350837" cy="1206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6" name="Right Arrow 85"/>
          <p:cNvSpPr/>
          <p:nvPr/>
        </p:nvSpPr>
        <p:spPr>
          <a:xfrm>
            <a:off x="4338639" y="3168650"/>
            <a:ext cx="350837" cy="120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7" name="Right Arrow 86"/>
          <p:cNvSpPr/>
          <p:nvPr/>
        </p:nvSpPr>
        <p:spPr>
          <a:xfrm>
            <a:off x="4338639" y="4387850"/>
            <a:ext cx="350837" cy="1206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9" name="TextBox 88"/>
          <p:cNvSpPr txBox="1">
            <a:spLocks noChangeArrowheads="1"/>
          </p:cNvSpPr>
          <p:nvPr/>
        </p:nvSpPr>
        <p:spPr bwMode="auto">
          <a:xfrm>
            <a:off x="5756275" y="1416051"/>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Weight</a:t>
            </a:r>
          </a:p>
        </p:txBody>
      </p:sp>
      <p:sp>
        <p:nvSpPr>
          <p:cNvPr id="90" name="TextBox 89"/>
          <p:cNvSpPr txBox="1">
            <a:spLocks noChangeArrowheads="1"/>
          </p:cNvSpPr>
          <p:nvPr/>
        </p:nvSpPr>
        <p:spPr bwMode="auto">
          <a:xfrm>
            <a:off x="6137276" y="21018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0.2</a:t>
            </a:r>
          </a:p>
        </p:txBody>
      </p:sp>
      <p:sp>
        <p:nvSpPr>
          <p:cNvPr id="91" name="TextBox 90"/>
          <p:cNvSpPr txBox="1">
            <a:spLocks noChangeArrowheads="1"/>
          </p:cNvSpPr>
          <p:nvPr/>
        </p:nvSpPr>
        <p:spPr bwMode="auto">
          <a:xfrm>
            <a:off x="6137275" y="3089276"/>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0.2</a:t>
            </a:r>
          </a:p>
        </p:txBody>
      </p:sp>
      <p:sp>
        <p:nvSpPr>
          <p:cNvPr id="92" name="TextBox 91"/>
          <p:cNvSpPr txBox="1">
            <a:spLocks noChangeArrowheads="1"/>
          </p:cNvSpPr>
          <p:nvPr/>
        </p:nvSpPr>
        <p:spPr bwMode="auto">
          <a:xfrm>
            <a:off x="6137276" y="43116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0.6</a:t>
            </a:r>
          </a:p>
        </p:txBody>
      </p:sp>
      <p:sp>
        <p:nvSpPr>
          <p:cNvPr id="93" name="Multiply 92"/>
          <p:cNvSpPr/>
          <p:nvPr/>
        </p:nvSpPr>
        <p:spPr>
          <a:xfrm>
            <a:off x="5656263" y="2178050"/>
            <a:ext cx="176212" cy="179388"/>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ultiply 93"/>
          <p:cNvSpPr/>
          <p:nvPr/>
        </p:nvSpPr>
        <p:spPr>
          <a:xfrm>
            <a:off x="5656263" y="3141664"/>
            <a:ext cx="176212" cy="1793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ultiply 94"/>
          <p:cNvSpPr/>
          <p:nvPr/>
        </p:nvSpPr>
        <p:spPr>
          <a:xfrm>
            <a:off x="5656263" y="4360864"/>
            <a:ext cx="176212" cy="179387"/>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lowchart: Summing Junction 95"/>
          <p:cNvSpPr/>
          <p:nvPr/>
        </p:nvSpPr>
        <p:spPr>
          <a:xfrm>
            <a:off x="6899276" y="3141664"/>
            <a:ext cx="176213" cy="179387"/>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98" name="Straight Arrow Connector 97"/>
          <p:cNvCxnSpPr>
            <a:endCxn id="96" idx="0"/>
          </p:cNvCxnSpPr>
          <p:nvPr/>
        </p:nvCxnSpPr>
        <p:spPr>
          <a:xfrm rot="16200000" flipH="1">
            <a:off x="6423819" y="2577307"/>
            <a:ext cx="811213" cy="3175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flipV="1">
            <a:off x="6607175" y="3230563"/>
            <a:ext cx="292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6624639" y="3321050"/>
            <a:ext cx="363537" cy="1144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797051"/>
            <a:ext cx="2698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1797050"/>
            <a:ext cx="1714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0164" y="1797050"/>
            <a:ext cx="1492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675" y="1797050"/>
            <a:ext cx="19685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3168650"/>
            <a:ext cx="2286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1670050"/>
            <a:ext cx="1066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29"/>
          <p:cNvGrpSpPr>
            <a:grpSpLocks/>
          </p:cNvGrpSpPr>
          <p:nvPr/>
        </p:nvGrpSpPr>
        <p:grpSpPr bwMode="auto">
          <a:xfrm>
            <a:off x="2057400" y="5105400"/>
            <a:ext cx="7162800" cy="990600"/>
            <a:chOff x="533400" y="5899891"/>
            <a:chExt cx="7162800" cy="990599"/>
          </a:xfrm>
        </p:grpSpPr>
        <p:sp>
          <p:nvSpPr>
            <p:cNvPr id="123952" name="TextBox 107"/>
            <p:cNvSpPr txBox="1">
              <a:spLocks noChangeArrowheads="1"/>
            </p:cNvSpPr>
            <p:nvPr/>
          </p:nvSpPr>
          <p:spPr bwMode="auto">
            <a:xfrm>
              <a:off x="533400" y="5899891"/>
              <a:ext cx="403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Conditional likelihood</a:t>
              </a:r>
            </a:p>
          </p:txBody>
        </p:sp>
        <p:pic>
          <p:nvPicPr>
            <p:cNvPr id="12395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962847"/>
              <a:ext cx="4876800" cy="9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 name="Arc 118"/>
          <p:cNvSpPr/>
          <p:nvPr/>
        </p:nvSpPr>
        <p:spPr>
          <a:xfrm rot="1207281" flipV="1">
            <a:off x="6197600" y="973139"/>
            <a:ext cx="2528888" cy="2365375"/>
          </a:xfrm>
          <a:prstGeom prst="arc">
            <a:avLst>
              <a:gd name="adj1" fmla="val 16200000"/>
              <a:gd name="adj2" fmla="val 21010437"/>
            </a:avLst>
          </a:prstGeom>
          <a:ln w="28575">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6" name="Arc 125"/>
          <p:cNvSpPr/>
          <p:nvPr/>
        </p:nvSpPr>
        <p:spPr>
          <a:xfrm>
            <a:off x="4114800" y="1111250"/>
            <a:ext cx="5334000" cy="3124200"/>
          </a:xfrm>
          <a:prstGeom prst="arc">
            <a:avLst>
              <a:gd name="adj1" fmla="val 13011114"/>
              <a:gd name="adj2" fmla="val 21267024"/>
            </a:avLst>
          </a:prstGeom>
          <a:ln w="28575">
            <a:solidFill>
              <a:srgbClr val="00B0F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8" name="Arc 127"/>
          <p:cNvSpPr/>
          <p:nvPr/>
        </p:nvSpPr>
        <p:spPr>
          <a:xfrm>
            <a:off x="6096000" y="1873250"/>
            <a:ext cx="990600" cy="533400"/>
          </a:xfrm>
          <a:prstGeom prst="arc">
            <a:avLst>
              <a:gd name="adj1" fmla="val 16542636"/>
              <a:gd name="adj2" fmla="val 0"/>
            </a:avLst>
          </a:prstGeom>
          <a:ln w="28575">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24</a:t>
            </a:fld>
            <a:endParaRPr lang="en-US"/>
          </a:p>
        </p:txBody>
      </p:sp>
    </p:spTree>
    <p:custDataLst>
      <p:tags r:id="rId1"/>
    </p:custDataLst>
    <p:extLst>
      <p:ext uri="{BB962C8B-B14F-4D97-AF65-F5344CB8AC3E}">
        <p14:creationId xmlns:p14="http://schemas.microsoft.com/office/powerpoint/2010/main" val="42897642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a:grpSpLocks/>
          </p:cNvGrpSpPr>
          <p:nvPr/>
        </p:nvGrpSpPr>
        <p:grpSpPr bwMode="auto">
          <a:xfrm>
            <a:off x="4230689" y="2400301"/>
            <a:ext cx="3113087" cy="3593453"/>
            <a:chOff x="1644431" y="2931434"/>
            <a:chExt cx="3400935" cy="3851116"/>
          </a:xfrm>
        </p:grpSpPr>
        <p:sp>
          <p:nvSpPr>
            <p:cNvPr id="126004" name="TextBox 121"/>
            <p:cNvSpPr txBox="1">
              <a:spLocks noChangeArrowheads="1"/>
            </p:cNvSpPr>
            <p:nvPr/>
          </p:nvSpPr>
          <p:spPr bwMode="auto">
            <a:xfrm>
              <a:off x="1644431" y="3517082"/>
              <a:ext cx="3400935" cy="32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dirty="0">
                  <a:solidFill>
                    <a:srgbClr val="008000"/>
                  </a:solidFill>
                  <a:latin typeface="Calibri" panose="020F0502020204030204" pitchFamily="34" charset="0"/>
                </a:rPr>
                <a:t>Excellent location in walking distance </a:t>
              </a:r>
              <a:r>
                <a:rPr lang="en-US" altLang="en-US" sz="1600" b="0" dirty="0">
                  <a:latin typeface="Calibri" panose="020F0502020204030204" pitchFamily="34" charset="0"/>
                </a:rPr>
                <a:t>to Tiananmen Square and </a:t>
              </a:r>
              <a:r>
                <a:rPr lang="en-US" altLang="en-US" sz="1600" b="0" dirty="0">
                  <a:solidFill>
                    <a:srgbClr val="008000"/>
                  </a:solidFill>
                  <a:latin typeface="Calibri" panose="020F0502020204030204" pitchFamily="34" charset="0"/>
                </a:rPr>
                <a:t>shopping streets</a:t>
              </a:r>
              <a:r>
                <a:rPr lang="en-US" altLang="en-US" sz="1600" b="0" dirty="0">
                  <a:latin typeface="Calibri" panose="020F0502020204030204" pitchFamily="34" charset="0"/>
                </a:rPr>
                <a:t>. That’s the best part of this hotel! The </a:t>
              </a:r>
              <a:r>
                <a:rPr lang="en-US" altLang="en-US" sz="1600" b="0" dirty="0">
                  <a:solidFill>
                    <a:srgbClr val="FF0000"/>
                  </a:solidFill>
                  <a:latin typeface="Calibri" panose="020F0502020204030204" pitchFamily="34" charset="0"/>
                </a:rPr>
                <a:t>rooms are getting really old</a:t>
              </a:r>
              <a:r>
                <a:rPr lang="en-US" altLang="en-US" sz="1600" b="0" dirty="0">
                  <a:latin typeface="Calibri" panose="020F0502020204030204" pitchFamily="34" charset="0"/>
                </a:rPr>
                <a:t>. </a:t>
              </a:r>
              <a:r>
                <a:rPr lang="en-US" altLang="en-US" sz="1600" b="0" dirty="0">
                  <a:solidFill>
                    <a:srgbClr val="FF0000"/>
                  </a:solidFill>
                  <a:latin typeface="Calibri" panose="020F0502020204030204" pitchFamily="34" charset="0"/>
                </a:rPr>
                <a:t>Bathroom was nasty. The fixtures were falling off, lots of cracks and everything looked dirty</a:t>
              </a:r>
              <a:r>
                <a:rPr lang="en-US" altLang="en-US" sz="1600" b="0" dirty="0">
                  <a:latin typeface="Calibri" panose="020F0502020204030204" pitchFamily="34" charset="0"/>
                </a:rPr>
                <a:t>. I don’t think it worth the price. </a:t>
              </a:r>
              <a:r>
                <a:rPr lang="en-US" altLang="en-US" sz="1600" b="0" dirty="0">
                  <a:solidFill>
                    <a:srgbClr val="0000FF"/>
                  </a:solidFill>
                  <a:latin typeface="Calibri" panose="020F0502020204030204" pitchFamily="34" charset="0"/>
                </a:rPr>
                <a:t>Service was the most disappointing part, especially the door men. this is not how you treat guests, this is not hospitality.</a:t>
              </a:r>
            </a:p>
          </p:txBody>
        </p:sp>
        <p:pic>
          <p:nvPicPr>
            <p:cNvPr id="126005" name="Picture 122" descr="Screen shot 2011-08-11 at 5.28.2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4431" y="2931434"/>
              <a:ext cx="323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5" name="Title 1"/>
          <p:cNvSpPr>
            <a:spLocks noGrp="1"/>
          </p:cNvSpPr>
          <p:nvPr>
            <p:ph type="title"/>
          </p:nvPr>
        </p:nvSpPr>
        <p:spPr>
          <a:xfrm>
            <a:off x="1981200" y="-228600"/>
            <a:ext cx="8229600" cy="1143000"/>
          </a:xfrm>
        </p:spPr>
        <p:txBody>
          <a:bodyPr>
            <a:normAutofit fontScale="90000"/>
          </a:bodyPr>
          <a:lstStyle/>
          <a:p>
            <a:r>
              <a:rPr lang="en-US" altLang="en-US" smtClean="0"/>
              <a:t>A Unified Generative Model for LARA</a:t>
            </a:r>
          </a:p>
        </p:txBody>
      </p:sp>
      <p:sp>
        <p:nvSpPr>
          <p:cNvPr id="54" name="TextBox 53"/>
          <p:cNvSpPr txBox="1">
            <a:spLocks noChangeArrowheads="1"/>
          </p:cNvSpPr>
          <p:nvPr/>
        </p:nvSpPr>
        <p:spPr bwMode="auto">
          <a:xfrm>
            <a:off x="277020" y="3835400"/>
            <a:ext cx="1373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b="0" dirty="0">
                <a:latin typeface="Calibri" panose="020F0502020204030204" pitchFamily="34" charset="0"/>
              </a:rPr>
              <a:t>Aspects</a:t>
            </a:r>
          </a:p>
        </p:txBody>
      </p:sp>
      <p:sp>
        <p:nvSpPr>
          <p:cNvPr id="57" name="TextBox 56"/>
          <p:cNvSpPr txBox="1">
            <a:spLocks noChangeArrowheads="1"/>
          </p:cNvSpPr>
          <p:nvPr/>
        </p:nvSpPr>
        <p:spPr bwMode="auto">
          <a:xfrm>
            <a:off x="1576388" y="2273300"/>
            <a:ext cx="1371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008000"/>
                </a:solidFill>
                <a:latin typeface="Calibri" panose="020F0502020204030204" pitchFamily="34" charset="0"/>
              </a:rPr>
              <a:t>location</a:t>
            </a:r>
          </a:p>
          <a:p>
            <a:pPr eaLnBrk="1" hangingPunct="1">
              <a:spcBef>
                <a:spcPct val="0"/>
              </a:spcBef>
              <a:buFontTx/>
              <a:buNone/>
            </a:pPr>
            <a:r>
              <a:rPr lang="en-US" altLang="en-US" sz="1600" b="0">
                <a:solidFill>
                  <a:srgbClr val="008000"/>
                </a:solidFill>
                <a:latin typeface="Calibri" panose="020F0502020204030204" pitchFamily="34" charset="0"/>
              </a:rPr>
              <a:t>amazing</a:t>
            </a:r>
          </a:p>
          <a:p>
            <a:pPr eaLnBrk="1" hangingPunct="1">
              <a:spcBef>
                <a:spcPct val="0"/>
              </a:spcBef>
              <a:buFontTx/>
              <a:buNone/>
            </a:pPr>
            <a:r>
              <a:rPr lang="en-US" altLang="en-US" sz="1600" b="0">
                <a:solidFill>
                  <a:srgbClr val="008000"/>
                </a:solidFill>
                <a:latin typeface="Calibri" panose="020F0502020204030204" pitchFamily="34" charset="0"/>
              </a:rPr>
              <a:t>walk</a:t>
            </a:r>
          </a:p>
          <a:p>
            <a:pPr eaLnBrk="1" hangingPunct="1">
              <a:spcBef>
                <a:spcPct val="0"/>
              </a:spcBef>
              <a:buFontTx/>
              <a:buNone/>
            </a:pPr>
            <a:r>
              <a:rPr lang="en-US" altLang="en-US" sz="1600" b="0">
                <a:solidFill>
                  <a:srgbClr val="008000"/>
                </a:solidFill>
                <a:latin typeface="Calibri" panose="020F0502020204030204" pitchFamily="34" charset="0"/>
              </a:rPr>
              <a:t>anywhere</a:t>
            </a:r>
          </a:p>
        </p:txBody>
      </p:sp>
      <p:sp>
        <p:nvSpPr>
          <p:cNvPr id="58" name="TextBox 57"/>
          <p:cNvSpPr txBox="1">
            <a:spLocks noChangeArrowheads="1"/>
          </p:cNvSpPr>
          <p:nvPr/>
        </p:nvSpPr>
        <p:spPr bwMode="auto">
          <a:xfrm>
            <a:off x="1574800" y="4964113"/>
            <a:ext cx="198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0000FF"/>
                </a:solidFill>
                <a:latin typeface="Calibri" panose="020F0502020204030204" pitchFamily="34" charset="0"/>
              </a:rPr>
              <a:t>terrible</a:t>
            </a:r>
          </a:p>
          <a:p>
            <a:pPr eaLnBrk="1" hangingPunct="1">
              <a:spcBef>
                <a:spcPct val="0"/>
              </a:spcBef>
              <a:buFontTx/>
              <a:buNone/>
            </a:pPr>
            <a:r>
              <a:rPr lang="en-US" altLang="en-US" sz="1600" b="0">
                <a:solidFill>
                  <a:srgbClr val="0000FF"/>
                </a:solidFill>
                <a:latin typeface="Calibri" panose="020F0502020204030204" pitchFamily="34" charset="0"/>
              </a:rPr>
              <a:t>front-desk</a:t>
            </a:r>
          </a:p>
          <a:p>
            <a:pPr eaLnBrk="1" hangingPunct="1">
              <a:spcBef>
                <a:spcPct val="0"/>
              </a:spcBef>
              <a:buFontTx/>
              <a:buNone/>
            </a:pPr>
            <a:r>
              <a:rPr lang="en-US" altLang="en-US" sz="1600" b="0">
                <a:solidFill>
                  <a:srgbClr val="0000FF"/>
                </a:solidFill>
                <a:latin typeface="Calibri" panose="020F0502020204030204" pitchFamily="34" charset="0"/>
              </a:rPr>
              <a:t>smile</a:t>
            </a:r>
          </a:p>
          <a:p>
            <a:pPr eaLnBrk="1" hangingPunct="1">
              <a:spcBef>
                <a:spcPct val="0"/>
              </a:spcBef>
              <a:buFontTx/>
              <a:buNone/>
            </a:pPr>
            <a:r>
              <a:rPr lang="en-US" altLang="en-US" sz="1600" b="0">
                <a:solidFill>
                  <a:srgbClr val="0000FF"/>
                </a:solidFill>
                <a:latin typeface="Calibri" panose="020F0502020204030204" pitchFamily="34" charset="0"/>
              </a:rPr>
              <a:t>unhelpful</a:t>
            </a:r>
          </a:p>
        </p:txBody>
      </p:sp>
      <p:sp>
        <p:nvSpPr>
          <p:cNvPr id="60" name="TextBox 59"/>
          <p:cNvSpPr txBox="1">
            <a:spLocks noChangeArrowheads="1"/>
          </p:cNvSpPr>
          <p:nvPr/>
        </p:nvSpPr>
        <p:spPr bwMode="auto">
          <a:xfrm>
            <a:off x="1577975" y="3575051"/>
            <a:ext cx="1600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FF0000"/>
                </a:solidFill>
                <a:latin typeface="Calibri" panose="020F0502020204030204" pitchFamily="34" charset="0"/>
              </a:rPr>
              <a:t>room</a:t>
            </a:r>
          </a:p>
          <a:p>
            <a:pPr eaLnBrk="1" hangingPunct="1">
              <a:spcBef>
                <a:spcPct val="0"/>
              </a:spcBef>
              <a:buFontTx/>
              <a:buNone/>
            </a:pPr>
            <a:r>
              <a:rPr lang="en-US" altLang="en-US" sz="1600" b="0">
                <a:solidFill>
                  <a:srgbClr val="FF0000"/>
                </a:solidFill>
                <a:latin typeface="Calibri" panose="020F0502020204030204" pitchFamily="34" charset="0"/>
              </a:rPr>
              <a:t>dirty</a:t>
            </a:r>
          </a:p>
          <a:p>
            <a:pPr eaLnBrk="1" hangingPunct="1">
              <a:spcBef>
                <a:spcPct val="0"/>
              </a:spcBef>
              <a:buFontTx/>
              <a:buNone/>
            </a:pPr>
            <a:r>
              <a:rPr lang="en-US" altLang="en-US" sz="1600" b="0">
                <a:solidFill>
                  <a:srgbClr val="FF0000"/>
                </a:solidFill>
                <a:latin typeface="Calibri" panose="020F0502020204030204" pitchFamily="34" charset="0"/>
              </a:rPr>
              <a:t>appointed</a:t>
            </a:r>
          </a:p>
          <a:p>
            <a:pPr eaLnBrk="1" hangingPunct="1">
              <a:spcBef>
                <a:spcPct val="0"/>
              </a:spcBef>
              <a:buFontTx/>
              <a:buNone/>
            </a:pPr>
            <a:r>
              <a:rPr lang="en-US" altLang="en-US" sz="1600" b="0">
                <a:solidFill>
                  <a:srgbClr val="FF0000"/>
                </a:solidFill>
                <a:latin typeface="Calibri" panose="020F0502020204030204" pitchFamily="34" charset="0"/>
              </a:rPr>
              <a:t>smelly</a:t>
            </a:r>
          </a:p>
        </p:txBody>
      </p:sp>
      <p:sp>
        <p:nvSpPr>
          <p:cNvPr id="66" name="TextBox 65"/>
          <p:cNvSpPr txBox="1">
            <a:spLocks noChangeArrowheads="1"/>
          </p:cNvSpPr>
          <p:nvPr/>
        </p:nvSpPr>
        <p:spPr bwMode="auto">
          <a:xfrm>
            <a:off x="2103439" y="1905000"/>
            <a:ext cx="120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8000"/>
                </a:solidFill>
                <a:latin typeface="Calibri" panose="020F0502020204030204" pitchFamily="34" charset="0"/>
              </a:rPr>
              <a:t>Location</a:t>
            </a:r>
          </a:p>
        </p:txBody>
      </p:sp>
      <p:sp>
        <p:nvSpPr>
          <p:cNvPr id="67" name="TextBox 66"/>
          <p:cNvSpPr txBox="1">
            <a:spLocks noChangeArrowheads="1"/>
          </p:cNvSpPr>
          <p:nvPr/>
        </p:nvSpPr>
        <p:spPr bwMode="auto">
          <a:xfrm>
            <a:off x="2130426" y="3325812"/>
            <a:ext cx="120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Calibri" panose="020F0502020204030204" pitchFamily="34" charset="0"/>
              </a:rPr>
              <a:t>Room</a:t>
            </a:r>
          </a:p>
        </p:txBody>
      </p:sp>
      <p:sp>
        <p:nvSpPr>
          <p:cNvPr id="68" name="TextBox 67"/>
          <p:cNvSpPr txBox="1">
            <a:spLocks noChangeArrowheads="1"/>
          </p:cNvSpPr>
          <p:nvPr/>
        </p:nvSpPr>
        <p:spPr bwMode="auto">
          <a:xfrm>
            <a:off x="2170113" y="4657725"/>
            <a:ext cx="120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00FF"/>
                </a:solidFill>
                <a:latin typeface="Calibri" panose="020F0502020204030204" pitchFamily="34" charset="0"/>
              </a:rPr>
              <a:t>Service</a:t>
            </a:r>
          </a:p>
        </p:txBody>
      </p:sp>
      <p:sp>
        <p:nvSpPr>
          <p:cNvPr id="71" name="TextBox 70"/>
          <p:cNvSpPr txBox="1">
            <a:spLocks noChangeArrowheads="1"/>
          </p:cNvSpPr>
          <p:nvPr/>
        </p:nvSpPr>
        <p:spPr bwMode="auto">
          <a:xfrm>
            <a:off x="6996113" y="1700510"/>
            <a:ext cx="181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dirty="0">
                <a:latin typeface="Calibri" panose="020F0502020204030204" pitchFamily="34" charset="0"/>
              </a:rPr>
              <a:t>Aspect Rating</a:t>
            </a:r>
          </a:p>
        </p:txBody>
      </p:sp>
      <p:pic>
        <p:nvPicPr>
          <p:cNvPr id="73" name="Picture 72" descr="Screen shot 2011-08-11 at 2.13.49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8876" y="4284664"/>
            <a:ext cx="785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Screen shot 2011-08-11 at 2.14.38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3164" y="3179763"/>
            <a:ext cx="7508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Screen shot 2011-08-11 at 2.17.12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1100" y="5505450"/>
            <a:ext cx="7508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75"/>
          <p:cNvSpPr txBox="1">
            <a:spLocks noChangeArrowheads="1"/>
          </p:cNvSpPr>
          <p:nvPr/>
        </p:nvSpPr>
        <p:spPr bwMode="auto">
          <a:xfrm>
            <a:off x="8667297" y="1717293"/>
            <a:ext cx="181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dirty="0">
                <a:latin typeface="Calibri" panose="020F0502020204030204" pitchFamily="34" charset="0"/>
              </a:rPr>
              <a:t>Aspect Weight</a:t>
            </a:r>
          </a:p>
        </p:txBody>
      </p:sp>
      <p:cxnSp>
        <p:nvCxnSpPr>
          <p:cNvPr id="85" name="Straight Arrow Connector 84"/>
          <p:cNvCxnSpPr/>
          <p:nvPr/>
        </p:nvCxnSpPr>
        <p:spPr>
          <a:xfrm>
            <a:off x="7194550" y="3244850"/>
            <a:ext cx="273050"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7194550" y="4375151"/>
            <a:ext cx="273050" cy="9525"/>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194550" y="5607050"/>
            <a:ext cx="274638"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grpSp>
        <p:nvGrpSpPr>
          <p:cNvPr id="99" name="Group 98"/>
          <p:cNvGrpSpPr>
            <a:grpSpLocks/>
          </p:cNvGrpSpPr>
          <p:nvPr/>
        </p:nvGrpSpPr>
        <p:grpSpPr bwMode="auto">
          <a:xfrm>
            <a:off x="2695576" y="2352676"/>
            <a:ext cx="1374775" cy="777875"/>
            <a:chOff x="1091639" y="1600201"/>
            <a:chExt cx="4397833" cy="1799783"/>
          </a:xfrm>
        </p:grpSpPr>
        <p:cxnSp>
          <p:nvCxnSpPr>
            <p:cNvPr id="100" name="Straight Arrow Connector 99"/>
            <p:cNvCxnSpPr/>
            <p:nvPr/>
          </p:nvCxnSpPr>
          <p:spPr>
            <a:xfrm>
              <a:off x="1091639" y="3385292"/>
              <a:ext cx="4397833" cy="14692"/>
            </a:xfrm>
            <a:prstGeom prst="straightConnector1">
              <a:avLst/>
            </a:prstGeom>
            <a:ln w="317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flipH="1" flipV="1">
              <a:off x="199092" y="2492748"/>
              <a:ext cx="1785091" cy="0"/>
            </a:xfrm>
            <a:prstGeom prst="straightConnector1">
              <a:avLst/>
            </a:prstGeom>
            <a:ln w="317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02" name="Freeform 101"/>
            <p:cNvSpPr/>
            <p:nvPr/>
          </p:nvSpPr>
          <p:spPr>
            <a:xfrm>
              <a:off x="1106876" y="2132789"/>
              <a:ext cx="4230247" cy="1076198"/>
            </a:xfrm>
            <a:custGeom>
              <a:avLst/>
              <a:gdLst>
                <a:gd name="connsiteX0" fmla="*/ 0 w 4233175"/>
                <a:gd name="connsiteY0" fmla="*/ 680452 h 1076434"/>
                <a:gd name="connsiteX1" fmla="*/ 778358 w 4233175"/>
                <a:gd name="connsiteY1" fmla="*/ 11379 h 1076434"/>
                <a:gd name="connsiteX2" fmla="*/ 1761547 w 4233175"/>
                <a:gd name="connsiteY2" fmla="*/ 612179 h 1076434"/>
                <a:gd name="connsiteX3" fmla="*/ 2799358 w 4233175"/>
                <a:gd name="connsiteY3" fmla="*/ 229852 h 1076434"/>
                <a:gd name="connsiteX4" fmla="*/ 4233175 w 4233175"/>
                <a:gd name="connsiteY4" fmla="*/ 1076434 h 107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175" h="1076434">
                  <a:moveTo>
                    <a:pt x="0" y="680452"/>
                  </a:moveTo>
                  <a:cubicBezTo>
                    <a:pt x="242383" y="351605"/>
                    <a:pt x="484767" y="22758"/>
                    <a:pt x="778358" y="11379"/>
                  </a:cubicBezTo>
                  <a:cubicBezTo>
                    <a:pt x="1071949" y="0"/>
                    <a:pt x="1424714" y="575767"/>
                    <a:pt x="1761547" y="612179"/>
                  </a:cubicBezTo>
                  <a:cubicBezTo>
                    <a:pt x="2098380" y="648591"/>
                    <a:pt x="2387420" y="152476"/>
                    <a:pt x="2799358" y="229852"/>
                  </a:cubicBezTo>
                  <a:cubicBezTo>
                    <a:pt x="3211296" y="307228"/>
                    <a:pt x="4233175" y="1076434"/>
                    <a:pt x="4233175" y="1076434"/>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103" name="Group 102"/>
          <p:cNvGrpSpPr>
            <a:grpSpLocks/>
          </p:cNvGrpSpPr>
          <p:nvPr/>
        </p:nvGrpSpPr>
        <p:grpSpPr bwMode="auto">
          <a:xfrm>
            <a:off x="2676525" y="3748087"/>
            <a:ext cx="1371600" cy="776288"/>
            <a:chOff x="1091638" y="2132387"/>
            <a:chExt cx="2568010" cy="1267597"/>
          </a:xfrm>
        </p:grpSpPr>
        <p:cxnSp>
          <p:nvCxnSpPr>
            <p:cNvPr id="104" name="Straight Arrow Connector 103"/>
            <p:cNvCxnSpPr/>
            <p:nvPr/>
          </p:nvCxnSpPr>
          <p:spPr>
            <a:xfrm>
              <a:off x="1091638" y="3389615"/>
              <a:ext cx="2568010" cy="10369"/>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flipH="1" flipV="1">
              <a:off x="461727" y="2762298"/>
              <a:ext cx="1259820" cy="0"/>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6" name="Freeform 105"/>
            <p:cNvSpPr/>
            <p:nvPr/>
          </p:nvSpPr>
          <p:spPr>
            <a:xfrm>
              <a:off x="1091638" y="2389018"/>
              <a:ext cx="2541261" cy="902093"/>
            </a:xfrm>
            <a:custGeom>
              <a:avLst/>
              <a:gdLst>
                <a:gd name="connsiteX0" fmla="*/ 0 w 2539905"/>
                <a:gd name="connsiteY0" fmla="*/ 0 h 901201"/>
                <a:gd name="connsiteX1" fmla="*/ 682770 w 2539905"/>
                <a:gd name="connsiteY1" fmla="*/ 518873 h 901201"/>
                <a:gd name="connsiteX2" fmla="*/ 1160709 w 2539905"/>
                <a:gd name="connsiteY2" fmla="*/ 518873 h 901201"/>
                <a:gd name="connsiteX3" fmla="*/ 1556716 w 2539905"/>
                <a:gd name="connsiteY3" fmla="*/ 873892 h 901201"/>
                <a:gd name="connsiteX4" fmla="*/ 2539905 w 2539905"/>
                <a:gd name="connsiteY4" fmla="*/ 682728 h 90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05" h="901201">
                  <a:moveTo>
                    <a:pt x="0" y="0"/>
                  </a:moveTo>
                  <a:cubicBezTo>
                    <a:pt x="244659" y="216197"/>
                    <a:pt x="489319" y="432394"/>
                    <a:pt x="682770" y="518873"/>
                  </a:cubicBezTo>
                  <a:cubicBezTo>
                    <a:pt x="876222" y="605352"/>
                    <a:pt x="1015051" y="459703"/>
                    <a:pt x="1160709" y="518873"/>
                  </a:cubicBezTo>
                  <a:cubicBezTo>
                    <a:pt x="1306367" y="578043"/>
                    <a:pt x="1326850" y="846583"/>
                    <a:pt x="1556716" y="873892"/>
                  </a:cubicBezTo>
                  <a:cubicBezTo>
                    <a:pt x="1786582" y="901201"/>
                    <a:pt x="2539905" y="682728"/>
                    <a:pt x="2539905" y="68272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107" name="Group 106"/>
          <p:cNvGrpSpPr>
            <a:grpSpLocks/>
          </p:cNvGrpSpPr>
          <p:nvPr/>
        </p:nvGrpSpPr>
        <p:grpSpPr bwMode="auto">
          <a:xfrm>
            <a:off x="2713038" y="5180012"/>
            <a:ext cx="1371600" cy="776288"/>
            <a:chOff x="1091638" y="2132387"/>
            <a:chExt cx="2568010" cy="1267597"/>
          </a:xfrm>
        </p:grpSpPr>
        <p:cxnSp>
          <p:nvCxnSpPr>
            <p:cNvPr id="108" name="Straight Arrow Connector 107"/>
            <p:cNvCxnSpPr/>
            <p:nvPr/>
          </p:nvCxnSpPr>
          <p:spPr>
            <a:xfrm>
              <a:off x="1091638" y="3389615"/>
              <a:ext cx="2568010" cy="10369"/>
            </a:xfrm>
            <a:prstGeom prst="straightConnector1">
              <a:avLst/>
            </a:prstGeom>
            <a:ln w="3175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rot="5400000" flipH="1" flipV="1">
              <a:off x="461727" y="2762298"/>
              <a:ext cx="1259820" cy="0"/>
            </a:xfrm>
            <a:prstGeom prst="straightConnector1">
              <a:avLst/>
            </a:prstGeom>
            <a:ln w="3175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0" name="Freeform 109"/>
            <p:cNvSpPr/>
            <p:nvPr/>
          </p:nvSpPr>
          <p:spPr>
            <a:xfrm>
              <a:off x="1091638" y="2487522"/>
              <a:ext cx="2377787" cy="707676"/>
            </a:xfrm>
            <a:custGeom>
              <a:avLst/>
              <a:gdLst>
                <a:gd name="connsiteX0" fmla="*/ 0 w 2376041"/>
                <a:gd name="connsiteY0" fmla="*/ 448324 h 707761"/>
                <a:gd name="connsiteX1" fmla="*/ 928568 w 2376041"/>
                <a:gd name="connsiteY1" fmla="*/ 52342 h 707761"/>
                <a:gd name="connsiteX2" fmla="*/ 1857135 w 2376041"/>
                <a:gd name="connsiteY2" fmla="*/ 134269 h 707761"/>
                <a:gd name="connsiteX3" fmla="*/ 2376041 w 2376041"/>
                <a:gd name="connsiteY3" fmla="*/ 707761 h 707761"/>
              </a:gdLst>
              <a:ahLst/>
              <a:cxnLst>
                <a:cxn ang="0">
                  <a:pos x="connsiteX0" y="connsiteY0"/>
                </a:cxn>
                <a:cxn ang="0">
                  <a:pos x="connsiteX1" y="connsiteY1"/>
                </a:cxn>
                <a:cxn ang="0">
                  <a:pos x="connsiteX2" y="connsiteY2"/>
                </a:cxn>
                <a:cxn ang="0">
                  <a:pos x="connsiteX3" y="connsiteY3"/>
                </a:cxn>
              </a:cxnLst>
              <a:rect l="l" t="t" r="r" b="b"/>
              <a:pathLst>
                <a:path w="2376041" h="707761">
                  <a:moveTo>
                    <a:pt x="0" y="448324"/>
                  </a:moveTo>
                  <a:cubicBezTo>
                    <a:pt x="309523" y="276504"/>
                    <a:pt x="619046" y="104685"/>
                    <a:pt x="928568" y="52342"/>
                  </a:cubicBezTo>
                  <a:cubicBezTo>
                    <a:pt x="1238091" y="0"/>
                    <a:pt x="1615890" y="25033"/>
                    <a:pt x="1857135" y="134269"/>
                  </a:cubicBezTo>
                  <a:cubicBezTo>
                    <a:pt x="2098380" y="243505"/>
                    <a:pt x="2282729" y="593973"/>
                    <a:pt x="2376041" y="707761"/>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65" name="Group 64"/>
          <p:cNvGrpSpPr>
            <a:grpSpLocks/>
          </p:cNvGrpSpPr>
          <p:nvPr/>
        </p:nvGrpSpPr>
        <p:grpSpPr bwMode="auto">
          <a:xfrm>
            <a:off x="8458200" y="3048000"/>
            <a:ext cx="1697038" cy="2730500"/>
            <a:chOff x="6934200" y="3407690"/>
            <a:chExt cx="1696357" cy="2729704"/>
          </a:xfrm>
        </p:grpSpPr>
        <p:sp>
          <p:nvSpPr>
            <p:cNvPr id="125989" name="TextBox 76"/>
            <p:cNvSpPr txBox="1">
              <a:spLocks noChangeArrowheads="1"/>
            </p:cNvSpPr>
            <p:nvPr/>
          </p:nvSpPr>
          <p:spPr bwMode="auto">
            <a:xfrm>
              <a:off x="7302435" y="3407690"/>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0.86</a:t>
              </a:r>
            </a:p>
          </p:txBody>
        </p:sp>
        <p:sp>
          <p:nvSpPr>
            <p:cNvPr id="125990" name="TextBox 77"/>
            <p:cNvSpPr txBox="1">
              <a:spLocks noChangeArrowheads="1"/>
            </p:cNvSpPr>
            <p:nvPr/>
          </p:nvSpPr>
          <p:spPr bwMode="auto">
            <a:xfrm>
              <a:off x="7313869" y="4530045"/>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0.04</a:t>
              </a:r>
            </a:p>
          </p:txBody>
        </p:sp>
        <p:sp>
          <p:nvSpPr>
            <p:cNvPr id="125991" name="TextBox 78"/>
            <p:cNvSpPr txBox="1">
              <a:spLocks noChangeArrowheads="1"/>
            </p:cNvSpPr>
            <p:nvPr/>
          </p:nvSpPr>
          <p:spPr bwMode="auto">
            <a:xfrm>
              <a:off x="7313869" y="5768062"/>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0.10</a:t>
              </a:r>
            </a:p>
          </p:txBody>
        </p:sp>
        <p:sp>
          <p:nvSpPr>
            <p:cNvPr id="135" name="Flowchart: Summing Junction 77"/>
            <p:cNvSpPr/>
            <p:nvPr/>
          </p:nvSpPr>
          <p:spPr>
            <a:xfrm>
              <a:off x="6934200" y="3487042"/>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6" name="Flowchart: Summing Junction 77"/>
            <p:cNvSpPr/>
            <p:nvPr/>
          </p:nvSpPr>
          <p:spPr>
            <a:xfrm>
              <a:off x="6934200" y="4607490"/>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 name="Flowchart: Summing Junction 77"/>
            <p:cNvSpPr/>
            <p:nvPr/>
          </p:nvSpPr>
          <p:spPr>
            <a:xfrm>
              <a:off x="6934200" y="5853315"/>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52" name="Group 51"/>
          <p:cNvGrpSpPr>
            <a:grpSpLocks/>
          </p:cNvGrpSpPr>
          <p:nvPr/>
        </p:nvGrpSpPr>
        <p:grpSpPr bwMode="auto">
          <a:xfrm>
            <a:off x="1650207" y="835025"/>
            <a:ext cx="2109788" cy="995362"/>
            <a:chOff x="346389" y="1253580"/>
            <a:chExt cx="2109381" cy="994253"/>
          </a:xfrm>
        </p:grpSpPr>
        <p:sp>
          <p:nvSpPr>
            <p:cNvPr id="125987" name="TextBox 54"/>
            <p:cNvSpPr txBox="1">
              <a:spLocks noChangeArrowheads="1"/>
            </p:cNvSpPr>
            <p:nvPr/>
          </p:nvSpPr>
          <p:spPr bwMode="auto">
            <a:xfrm>
              <a:off x="346389" y="1487544"/>
              <a:ext cx="1108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b="0">
                  <a:latin typeface="Calibri" panose="020F0502020204030204" pitchFamily="34" charset="0"/>
                </a:rPr>
                <a:t>Entity</a:t>
              </a:r>
            </a:p>
          </p:txBody>
        </p:sp>
        <p:pic>
          <p:nvPicPr>
            <p:cNvPr id="125988" name="Picture 1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2650" y="1253580"/>
              <a:ext cx="943120" cy="9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a:grpSpLocks/>
          </p:cNvGrpSpPr>
          <p:nvPr/>
        </p:nvGrpSpPr>
        <p:grpSpPr bwMode="auto">
          <a:xfrm>
            <a:off x="5038725" y="858838"/>
            <a:ext cx="1409656" cy="1252666"/>
            <a:chOff x="3565473" y="1218627"/>
            <a:chExt cx="1372183" cy="1400939"/>
          </a:xfrm>
        </p:grpSpPr>
        <p:sp>
          <p:nvSpPr>
            <p:cNvPr id="125985" name="TextBox 116"/>
            <p:cNvSpPr txBox="1">
              <a:spLocks noChangeArrowheads="1"/>
            </p:cNvSpPr>
            <p:nvPr/>
          </p:nvSpPr>
          <p:spPr bwMode="auto">
            <a:xfrm>
              <a:off x="3565473" y="2219456"/>
              <a:ext cx="1372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b="0">
                  <a:latin typeface="Calibri" panose="020F0502020204030204" pitchFamily="34" charset="0"/>
                </a:rPr>
                <a:t>Review</a:t>
              </a:r>
            </a:p>
          </p:txBody>
        </p:sp>
        <p:pic>
          <p:nvPicPr>
            <p:cNvPr id="125986" name="Picture 1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78457" y="1218627"/>
              <a:ext cx="1013373" cy="9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a:grpSpLocks/>
          </p:cNvGrpSpPr>
          <p:nvPr/>
        </p:nvGrpSpPr>
        <p:grpSpPr bwMode="auto">
          <a:xfrm>
            <a:off x="5245101" y="2852738"/>
            <a:ext cx="4856163" cy="2755900"/>
            <a:chOff x="3928142" y="3212034"/>
            <a:chExt cx="4682197" cy="2756731"/>
          </a:xfrm>
        </p:grpSpPr>
        <p:sp>
          <p:nvSpPr>
            <p:cNvPr id="81" name="Flowchart: Summing Junction 77"/>
            <p:cNvSpPr/>
            <p:nvPr/>
          </p:nvSpPr>
          <p:spPr>
            <a:xfrm>
              <a:off x="8382275" y="4611043"/>
              <a:ext cx="228064" cy="228669"/>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3" name="Straight Arrow Connector 82"/>
            <p:cNvCxnSpPr/>
            <p:nvPr/>
          </p:nvCxnSpPr>
          <p:spPr>
            <a:xfrm>
              <a:off x="7978188" y="4747609"/>
              <a:ext cx="353576"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16200000" flipH="1">
              <a:off x="7656782" y="3904300"/>
              <a:ext cx="973430" cy="376535"/>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620622" y="5257621"/>
              <a:ext cx="1068710" cy="353576"/>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81" idx="0"/>
            </p:cNvCxnSpPr>
            <p:nvPr/>
          </p:nvCxnSpPr>
          <p:spPr>
            <a:xfrm rot="16200000" flipV="1">
              <a:off x="5498562" y="1641614"/>
              <a:ext cx="1399009" cy="4539848"/>
            </a:xfrm>
            <a:prstGeom prst="curvedConnector2">
              <a:avLst/>
            </a:prstGeom>
            <a:ln>
              <a:tailEnd type="triangle" w="lg"/>
            </a:ln>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24825" y="762000"/>
            <a:ext cx="713196" cy="8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59995" y="6123355"/>
            <a:ext cx="8058604" cy="584775"/>
          </a:xfrm>
          <a:prstGeom prst="rect">
            <a:avLst/>
          </a:prstGeom>
          <a:solidFill>
            <a:srgbClr val="FFFF99"/>
          </a:solidFill>
        </p:spPr>
        <p:txBody>
          <a:bodyPr wrap="square">
            <a:spAutoFit/>
          </a:bodyPr>
          <a:lstStyle/>
          <a:p>
            <a:pPr>
              <a:defRPr/>
            </a:pPr>
            <a:r>
              <a:rPr lang="en-US" sz="1600" dirty="0" err="1"/>
              <a:t>Hongning</a:t>
            </a:r>
            <a:r>
              <a:rPr lang="en-US" sz="1600" dirty="0"/>
              <a:t> Wang, Yue Lu, </a:t>
            </a:r>
            <a:r>
              <a:rPr lang="en-US" sz="1600" dirty="0" err="1"/>
              <a:t>ChengXiang</a:t>
            </a:r>
            <a:r>
              <a:rPr lang="en-US" sz="1600" dirty="0"/>
              <a:t> Zhai, Latent Aspect Rating Analysis without Aspect Keyword Supervision, </a:t>
            </a:r>
            <a:r>
              <a:rPr lang="en-US" sz="1600" i="1" dirty="0"/>
              <a:t>Proceedings </a:t>
            </a:r>
            <a:r>
              <a:rPr lang="en-US" sz="1600" i="1" dirty="0" smtClean="0"/>
              <a:t>of KDD 2011, </a:t>
            </a:r>
            <a:r>
              <a:rPr lang="en-US" sz="1600" dirty="0" smtClean="0"/>
              <a:t>pages </a:t>
            </a:r>
            <a:r>
              <a:rPr lang="en-US" sz="1600" dirty="0"/>
              <a:t>618-626.</a:t>
            </a:r>
          </a:p>
        </p:txBody>
      </p:sp>
      <p:sp>
        <p:nvSpPr>
          <p:cNvPr id="4" name="Slide Number Placeholder 3"/>
          <p:cNvSpPr>
            <a:spLocks noGrp="1"/>
          </p:cNvSpPr>
          <p:nvPr>
            <p:ph type="sldNum" sz="quarter" idx="12"/>
          </p:nvPr>
        </p:nvSpPr>
        <p:spPr/>
        <p:txBody>
          <a:bodyPr/>
          <a:lstStyle/>
          <a:p>
            <a:fld id="{88AD08FE-21CA-447A-B5E0-10774CCDBD3A}" type="slidenum">
              <a:rPr lang="en-US" smtClean="0"/>
              <a:t>25</a:t>
            </a:fld>
            <a:endParaRPr lang="en-US"/>
          </a:p>
        </p:txBody>
      </p:sp>
    </p:spTree>
    <p:custDataLst>
      <p:tags r:id="rId1"/>
    </p:custDataLst>
    <p:extLst>
      <p:ext uri="{BB962C8B-B14F-4D97-AF65-F5344CB8AC3E}">
        <p14:creationId xmlns:p14="http://schemas.microsoft.com/office/powerpoint/2010/main" val="5365770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09801" y="2590801"/>
          <a:ext cx="8077201" cy="2514601"/>
        </p:xfrm>
        <a:graphic>
          <a:graphicData uri="http://schemas.openxmlformats.org/drawingml/2006/table">
            <a:tbl>
              <a:tblPr firstRow="1" bandRow="1">
                <a:tableStyleId>{21E4AEA4-8DFA-4A89-87EB-49C32662AFE0}</a:tableStyleId>
              </a:tblPr>
              <a:tblGrid>
                <a:gridCol w="3028949">
                  <a:extLst>
                    <a:ext uri="{9D8B030D-6E8A-4147-A177-3AD203B41FA5}">
                      <a16:colId xmlns:a16="http://schemas.microsoft.com/office/drawing/2014/main" val="20000"/>
                    </a:ext>
                  </a:extLst>
                </a:gridCol>
                <a:gridCol w="1227561">
                  <a:extLst>
                    <a:ext uri="{9D8B030D-6E8A-4147-A177-3AD203B41FA5}">
                      <a16:colId xmlns:a16="http://schemas.microsoft.com/office/drawing/2014/main" val="20001"/>
                    </a:ext>
                  </a:extLst>
                </a:gridCol>
                <a:gridCol w="1227561">
                  <a:extLst>
                    <a:ext uri="{9D8B030D-6E8A-4147-A177-3AD203B41FA5}">
                      <a16:colId xmlns:a16="http://schemas.microsoft.com/office/drawing/2014/main" val="20002"/>
                    </a:ext>
                  </a:extLst>
                </a:gridCol>
                <a:gridCol w="1227561">
                  <a:extLst>
                    <a:ext uri="{9D8B030D-6E8A-4147-A177-3AD203B41FA5}">
                      <a16:colId xmlns:a16="http://schemas.microsoft.com/office/drawing/2014/main" val="20003"/>
                    </a:ext>
                  </a:extLst>
                </a:gridCol>
                <a:gridCol w="1365569">
                  <a:extLst>
                    <a:ext uri="{9D8B030D-6E8A-4147-A177-3AD203B41FA5}">
                      <a16:colId xmlns:a16="http://schemas.microsoft.com/office/drawing/2014/main" val="20004"/>
                    </a:ext>
                  </a:extLst>
                </a:gridCol>
              </a:tblGrid>
              <a:tr h="792985">
                <a:tc>
                  <a:txBody>
                    <a:bodyPr/>
                    <a:lstStyle/>
                    <a:p>
                      <a:pPr algn="ctr"/>
                      <a:r>
                        <a:rPr lang="en-US" sz="1400" i="1" dirty="0" smtClean="0"/>
                        <a:t>Hotel</a:t>
                      </a:r>
                      <a:endParaRPr lang="en-US" sz="1400" i="1" dirty="0"/>
                    </a:p>
                  </a:txBody>
                  <a:tcPr anchor="ctr"/>
                </a:tc>
                <a:tc>
                  <a:txBody>
                    <a:bodyPr/>
                    <a:lstStyle/>
                    <a:p>
                      <a:pPr algn="ctr"/>
                      <a:r>
                        <a:rPr lang="en-US" sz="1400" i="1" dirty="0" smtClean="0"/>
                        <a:t>Value</a:t>
                      </a:r>
                      <a:endParaRPr lang="en-US" sz="1400" i="1" dirty="0"/>
                    </a:p>
                  </a:txBody>
                  <a:tcPr anchor="ctr"/>
                </a:tc>
                <a:tc>
                  <a:txBody>
                    <a:bodyPr/>
                    <a:lstStyle/>
                    <a:p>
                      <a:pPr algn="ctr"/>
                      <a:r>
                        <a:rPr lang="en-US" sz="1400" i="1" dirty="0" smtClean="0"/>
                        <a:t>Room</a:t>
                      </a:r>
                      <a:endParaRPr lang="en-US" sz="1400" i="1" dirty="0"/>
                    </a:p>
                  </a:txBody>
                  <a:tcPr anchor="ctr"/>
                </a:tc>
                <a:tc>
                  <a:txBody>
                    <a:bodyPr/>
                    <a:lstStyle/>
                    <a:p>
                      <a:pPr algn="ctr"/>
                      <a:r>
                        <a:rPr lang="en-US" sz="1400" i="1" dirty="0" smtClean="0"/>
                        <a:t>Location</a:t>
                      </a:r>
                      <a:endParaRPr lang="en-US" sz="1400" i="1" dirty="0"/>
                    </a:p>
                  </a:txBody>
                  <a:tcPr anchor="ctr"/>
                </a:tc>
                <a:tc>
                  <a:txBody>
                    <a:bodyPr/>
                    <a:lstStyle/>
                    <a:p>
                      <a:pPr algn="ctr"/>
                      <a:r>
                        <a:rPr lang="en-US" sz="1400" i="1" dirty="0" smtClean="0"/>
                        <a:t>Cleanliness</a:t>
                      </a:r>
                      <a:endParaRPr lang="en-US" sz="1400" i="1" dirty="0"/>
                    </a:p>
                  </a:txBody>
                  <a:tcPr anchor="ctr"/>
                </a:tc>
                <a:extLst>
                  <a:ext uri="{0D108BD9-81ED-4DB2-BD59-A6C34878D82A}">
                    <a16:rowId xmlns:a16="http://schemas.microsoft.com/office/drawing/2014/main" val="10000"/>
                  </a:ext>
                </a:extLst>
              </a:tr>
              <a:tr h="573872">
                <a:tc>
                  <a:txBody>
                    <a:bodyPr/>
                    <a:lstStyle/>
                    <a:p>
                      <a:pPr algn="ctr"/>
                      <a:r>
                        <a:rPr lang="en-US" sz="1800" dirty="0" smtClean="0"/>
                        <a:t>Grand Mirage Resort</a:t>
                      </a:r>
                      <a:endParaRPr lang="en-US" sz="1800" dirty="0"/>
                    </a:p>
                  </a:txBody>
                  <a:tcPr anchor="ctr"/>
                </a:tc>
                <a:tc>
                  <a:txBody>
                    <a:bodyPr/>
                    <a:lstStyle/>
                    <a:p>
                      <a:pPr algn="ctr"/>
                      <a:r>
                        <a:rPr lang="en-US" sz="1800" dirty="0" smtClean="0"/>
                        <a:t>4.2(4.7)</a:t>
                      </a:r>
                      <a:endParaRPr lang="en-US" sz="1800" dirty="0"/>
                    </a:p>
                  </a:txBody>
                  <a:tcPr anchor="ctr"/>
                </a:tc>
                <a:tc>
                  <a:txBody>
                    <a:bodyPr/>
                    <a:lstStyle/>
                    <a:p>
                      <a:pPr algn="ctr"/>
                      <a:r>
                        <a:rPr lang="en-US" sz="1800" dirty="0" smtClean="0"/>
                        <a:t>3.8(3.1)</a:t>
                      </a:r>
                      <a:endParaRPr lang="en-US" sz="1800" dirty="0"/>
                    </a:p>
                  </a:txBody>
                  <a:tcPr anchor="ctr"/>
                </a:tc>
                <a:tc>
                  <a:txBody>
                    <a:bodyPr/>
                    <a:lstStyle/>
                    <a:p>
                      <a:pPr algn="ctr"/>
                      <a:r>
                        <a:rPr lang="en-US" sz="1800" dirty="0" smtClean="0"/>
                        <a:t>4.0(4.2)</a:t>
                      </a:r>
                      <a:endParaRPr lang="en-US" sz="1800" dirty="0"/>
                    </a:p>
                  </a:txBody>
                  <a:tcPr anchor="ctr"/>
                </a:tc>
                <a:tc>
                  <a:txBody>
                    <a:bodyPr/>
                    <a:lstStyle/>
                    <a:p>
                      <a:pPr algn="ctr"/>
                      <a:r>
                        <a:rPr lang="en-US" sz="1800" dirty="0" smtClean="0"/>
                        <a:t>4.1(4.2)</a:t>
                      </a:r>
                      <a:endParaRPr lang="en-US" sz="1800" dirty="0"/>
                    </a:p>
                  </a:txBody>
                  <a:tcPr anchor="ctr"/>
                </a:tc>
                <a:extLst>
                  <a:ext uri="{0D108BD9-81ED-4DB2-BD59-A6C34878D82A}">
                    <a16:rowId xmlns:a16="http://schemas.microsoft.com/office/drawing/2014/main" val="10001"/>
                  </a:ext>
                </a:extLst>
              </a:tr>
              <a:tr h="573872">
                <a:tc>
                  <a:txBody>
                    <a:bodyPr/>
                    <a:lstStyle/>
                    <a:p>
                      <a:pPr algn="ctr"/>
                      <a:r>
                        <a:rPr lang="en-US" sz="1800" dirty="0" smtClean="0"/>
                        <a:t>Gold Coast Hotel</a:t>
                      </a:r>
                      <a:endParaRPr lang="en-US" sz="1800" dirty="0"/>
                    </a:p>
                  </a:txBody>
                  <a:tcPr anchor="ctr"/>
                </a:tc>
                <a:tc>
                  <a:txBody>
                    <a:bodyPr/>
                    <a:lstStyle/>
                    <a:p>
                      <a:pPr algn="ctr"/>
                      <a:r>
                        <a:rPr lang="en-US" sz="1800" dirty="0" smtClean="0"/>
                        <a:t>4.3(4.0)</a:t>
                      </a:r>
                      <a:endParaRPr lang="en-US" sz="1800" dirty="0"/>
                    </a:p>
                  </a:txBody>
                  <a:tcPr anchor="ctr"/>
                </a:tc>
                <a:tc>
                  <a:txBody>
                    <a:bodyPr/>
                    <a:lstStyle/>
                    <a:p>
                      <a:pPr algn="ctr"/>
                      <a:r>
                        <a:rPr lang="en-US" sz="1800" dirty="0" smtClean="0"/>
                        <a:t>3.9(3.3)</a:t>
                      </a:r>
                      <a:endParaRPr lang="en-US" sz="1800" dirty="0"/>
                    </a:p>
                  </a:txBody>
                  <a:tcPr anchor="ctr"/>
                </a:tc>
                <a:tc>
                  <a:txBody>
                    <a:bodyPr/>
                    <a:lstStyle/>
                    <a:p>
                      <a:pPr algn="ctr"/>
                      <a:r>
                        <a:rPr lang="en-US" sz="1800" dirty="0" smtClean="0"/>
                        <a:t>3.7(3.1)</a:t>
                      </a:r>
                      <a:endParaRPr lang="en-US" sz="1800" dirty="0"/>
                    </a:p>
                  </a:txBody>
                  <a:tcPr anchor="ctr"/>
                </a:tc>
                <a:tc>
                  <a:txBody>
                    <a:bodyPr/>
                    <a:lstStyle/>
                    <a:p>
                      <a:pPr algn="ctr"/>
                      <a:r>
                        <a:rPr lang="en-US" sz="1800" dirty="0" smtClean="0"/>
                        <a:t>4.2(4.7)</a:t>
                      </a:r>
                      <a:endParaRPr lang="en-US" sz="1800" dirty="0"/>
                    </a:p>
                  </a:txBody>
                  <a:tcPr anchor="ctr"/>
                </a:tc>
                <a:extLst>
                  <a:ext uri="{0D108BD9-81ED-4DB2-BD59-A6C34878D82A}">
                    <a16:rowId xmlns:a16="http://schemas.microsoft.com/office/drawing/2014/main" val="10002"/>
                  </a:ext>
                </a:extLst>
              </a:tr>
              <a:tr h="573872">
                <a:tc>
                  <a:txBody>
                    <a:bodyPr/>
                    <a:lstStyle/>
                    <a:p>
                      <a:pPr algn="ctr"/>
                      <a:r>
                        <a:rPr lang="en-US" sz="1800" dirty="0" err="1" smtClean="0"/>
                        <a:t>Eurostars</a:t>
                      </a:r>
                      <a:r>
                        <a:rPr lang="en-US" sz="1800" dirty="0" smtClean="0"/>
                        <a:t> Grand Marina</a:t>
                      </a:r>
                      <a:r>
                        <a:rPr lang="en-US" sz="1800" baseline="0" dirty="0" smtClean="0"/>
                        <a:t> Hotel</a:t>
                      </a:r>
                      <a:endParaRPr lang="en-US" sz="1800" dirty="0"/>
                    </a:p>
                  </a:txBody>
                  <a:tcPr anchor="ctr"/>
                </a:tc>
                <a:tc>
                  <a:txBody>
                    <a:bodyPr/>
                    <a:lstStyle/>
                    <a:p>
                      <a:pPr algn="ctr"/>
                      <a:r>
                        <a:rPr lang="en-US" sz="1800" dirty="0" smtClean="0"/>
                        <a:t>3.7(3.8)</a:t>
                      </a:r>
                      <a:endParaRPr lang="en-US" sz="1800" dirty="0"/>
                    </a:p>
                  </a:txBody>
                  <a:tcPr anchor="ctr"/>
                </a:tc>
                <a:tc>
                  <a:txBody>
                    <a:bodyPr/>
                    <a:lstStyle/>
                    <a:p>
                      <a:pPr algn="ctr"/>
                      <a:r>
                        <a:rPr lang="en-US" sz="1800" dirty="0" smtClean="0"/>
                        <a:t>4.4(3.8)</a:t>
                      </a:r>
                      <a:endParaRPr lang="en-US" sz="1800" dirty="0"/>
                    </a:p>
                  </a:txBody>
                  <a:tcPr anchor="ctr"/>
                </a:tc>
                <a:tc>
                  <a:txBody>
                    <a:bodyPr/>
                    <a:lstStyle/>
                    <a:p>
                      <a:pPr algn="ctr"/>
                      <a:r>
                        <a:rPr lang="en-US" sz="1800" dirty="0" smtClean="0"/>
                        <a:t>4.1(4.9)</a:t>
                      </a:r>
                      <a:endParaRPr lang="en-US" sz="1800" dirty="0"/>
                    </a:p>
                  </a:txBody>
                  <a:tcPr anchor="ctr"/>
                </a:tc>
                <a:tc>
                  <a:txBody>
                    <a:bodyPr/>
                    <a:lstStyle/>
                    <a:p>
                      <a:pPr algn="ctr"/>
                      <a:r>
                        <a:rPr lang="en-US" sz="1800" dirty="0" smtClean="0"/>
                        <a:t>4.5(4.8)</a:t>
                      </a:r>
                      <a:endParaRPr lang="en-US" sz="1800" dirty="0"/>
                    </a:p>
                  </a:txBody>
                  <a:tcPr anchor="ctr"/>
                </a:tc>
                <a:extLst>
                  <a:ext uri="{0D108BD9-81ED-4DB2-BD59-A6C34878D82A}">
                    <a16:rowId xmlns:a16="http://schemas.microsoft.com/office/drawing/2014/main" val="10003"/>
                  </a:ext>
                </a:extLst>
              </a:tr>
            </a:tbl>
          </a:graphicData>
        </a:graphic>
      </p:graphicFrame>
      <p:sp>
        <p:nvSpPr>
          <p:cNvPr id="72738" name="Title 1"/>
          <p:cNvSpPr>
            <a:spLocks noGrp="1"/>
          </p:cNvSpPr>
          <p:nvPr>
            <p:ph type="title"/>
          </p:nvPr>
        </p:nvSpPr>
        <p:spPr/>
        <p:txBody>
          <a:bodyPr/>
          <a:lstStyle/>
          <a:p>
            <a:r>
              <a:rPr lang="en-US" altLang="en-US" smtClean="0"/>
              <a:t>Sample Result 1: Rating Decomposition</a:t>
            </a:r>
          </a:p>
        </p:txBody>
      </p:sp>
      <p:sp>
        <p:nvSpPr>
          <p:cNvPr id="72739" name="Content Placeholder 2"/>
          <p:cNvSpPr>
            <a:spLocks noGrp="1"/>
          </p:cNvSpPr>
          <p:nvPr>
            <p:ph idx="1"/>
          </p:nvPr>
        </p:nvSpPr>
        <p:spPr>
          <a:xfrm>
            <a:off x="1801814" y="1066800"/>
            <a:ext cx="8739187" cy="5105400"/>
          </a:xfrm>
        </p:spPr>
        <p:txBody>
          <a:bodyPr/>
          <a:lstStyle/>
          <a:p>
            <a:r>
              <a:rPr lang="en-US" altLang="en-US" sz="2400"/>
              <a:t>Hotels with the same overall rating but different aspect ratings</a:t>
            </a:r>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endParaRPr lang="en-US" altLang="en-US" smtClean="0"/>
          </a:p>
          <a:p>
            <a:r>
              <a:rPr lang="en-US" altLang="en-US" smtClean="0"/>
              <a:t>Reveal detailed opinions at the aspect level</a:t>
            </a:r>
          </a:p>
        </p:txBody>
      </p:sp>
      <p:sp>
        <p:nvSpPr>
          <p:cNvPr id="72741" name="TextBox 7"/>
          <p:cNvSpPr txBox="1">
            <a:spLocks noChangeArrowheads="1"/>
          </p:cNvSpPr>
          <p:nvPr/>
        </p:nvSpPr>
        <p:spPr bwMode="auto">
          <a:xfrm>
            <a:off x="2286000" y="1990726"/>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b="0" i="1">
                <a:latin typeface="Georgia" panose="02040502050405020303" pitchFamily="18" charset="0"/>
              </a:rPr>
              <a:t>(All 5 Stars hotels, ground-truth in parenthesis.)</a:t>
            </a:r>
          </a:p>
        </p:txBody>
      </p:sp>
      <p:cxnSp>
        <p:nvCxnSpPr>
          <p:cNvPr id="10" name="Straight Connector 9"/>
          <p:cNvCxnSpPr/>
          <p:nvPr/>
        </p:nvCxnSpPr>
        <p:spPr>
          <a:xfrm>
            <a:off x="9220200" y="50292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86400" y="38100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20200" y="4419600"/>
            <a:ext cx="685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8AD08FE-21CA-447A-B5E0-10774CCDBD3A}" type="slidenum">
              <a:rPr lang="en-US" smtClean="0"/>
              <a:t>26</a:t>
            </a:fld>
            <a:endParaRPr lang="en-US"/>
          </a:p>
        </p:txBody>
      </p:sp>
    </p:spTree>
    <p:custDataLst>
      <p:tags r:id="rId1"/>
    </p:custDataLst>
    <p:extLst>
      <p:ext uri="{BB962C8B-B14F-4D97-AF65-F5344CB8AC3E}">
        <p14:creationId xmlns:p14="http://schemas.microsoft.com/office/powerpoint/2010/main" val="3581242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Sample Result 2: Comparison of reviewers</a:t>
            </a:r>
          </a:p>
        </p:txBody>
      </p:sp>
      <p:sp>
        <p:nvSpPr>
          <p:cNvPr id="73731" name="Content Placeholder 2"/>
          <p:cNvSpPr>
            <a:spLocks noGrp="1"/>
          </p:cNvSpPr>
          <p:nvPr>
            <p:ph idx="1"/>
          </p:nvPr>
        </p:nvSpPr>
        <p:spPr>
          <a:xfrm>
            <a:off x="1752600" y="1600201"/>
            <a:ext cx="8458200" cy="4525963"/>
          </a:xfrm>
        </p:spPr>
        <p:txBody>
          <a:bodyPr/>
          <a:lstStyle/>
          <a:p>
            <a:r>
              <a:rPr lang="en-US" altLang="en-US" smtClean="0"/>
              <a:t>Reviewer-level Hotel Analysis</a:t>
            </a:r>
          </a:p>
          <a:p>
            <a:pPr lvl="1"/>
            <a:r>
              <a:rPr lang="en-US" altLang="en-US" smtClean="0"/>
              <a:t>Different reviewers’ ratings on the same hotel</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r>
              <a:rPr lang="en-US" altLang="en-US" smtClean="0"/>
              <a:t>Reveal differences in opinions of different reviewers </a:t>
            </a:r>
          </a:p>
        </p:txBody>
      </p:sp>
      <p:graphicFrame>
        <p:nvGraphicFramePr>
          <p:cNvPr id="6" name="Table 5"/>
          <p:cNvGraphicFramePr>
            <a:graphicFrameLocks noGrp="1"/>
          </p:cNvGraphicFramePr>
          <p:nvPr/>
        </p:nvGraphicFramePr>
        <p:xfrm>
          <a:off x="2286001" y="3048000"/>
          <a:ext cx="7696201" cy="1006476"/>
        </p:xfrm>
        <a:graphic>
          <a:graphicData uri="http://schemas.openxmlformats.org/drawingml/2006/table">
            <a:tbl>
              <a:tblPr firstRow="1" bandRow="1">
                <a:tableStyleId>{21E4AEA4-8DFA-4A89-87EB-49C32662AFE0}</a:tableStyleId>
              </a:tblPr>
              <a:tblGrid>
                <a:gridCol w="2066572">
                  <a:extLst>
                    <a:ext uri="{9D8B030D-6E8A-4147-A177-3AD203B41FA5}">
                      <a16:colId xmlns:a16="http://schemas.microsoft.com/office/drawing/2014/main" val="20000"/>
                    </a:ext>
                  </a:extLst>
                </a:gridCol>
                <a:gridCol w="1385633">
                  <a:extLst>
                    <a:ext uri="{9D8B030D-6E8A-4147-A177-3AD203B41FA5}">
                      <a16:colId xmlns:a16="http://schemas.microsoft.com/office/drawing/2014/main" val="20001"/>
                    </a:ext>
                  </a:extLst>
                </a:gridCol>
                <a:gridCol w="1385633">
                  <a:extLst>
                    <a:ext uri="{9D8B030D-6E8A-4147-A177-3AD203B41FA5}">
                      <a16:colId xmlns:a16="http://schemas.microsoft.com/office/drawing/2014/main" val="20002"/>
                    </a:ext>
                  </a:extLst>
                </a:gridCol>
                <a:gridCol w="1385633">
                  <a:extLst>
                    <a:ext uri="{9D8B030D-6E8A-4147-A177-3AD203B41FA5}">
                      <a16:colId xmlns:a16="http://schemas.microsoft.com/office/drawing/2014/main" val="20003"/>
                    </a:ext>
                  </a:extLst>
                </a:gridCol>
                <a:gridCol w="1472730">
                  <a:extLst>
                    <a:ext uri="{9D8B030D-6E8A-4147-A177-3AD203B41FA5}">
                      <a16:colId xmlns:a16="http://schemas.microsoft.com/office/drawing/2014/main" val="20004"/>
                    </a:ext>
                  </a:extLst>
                </a:gridCol>
              </a:tblGrid>
              <a:tr h="335492">
                <a:tc>
                  <a:txBody>
                    <a:bodyPr/>
                    <a:lstStyle/>
                    <a:p>
                      <a:pPr algn="ctr"/>
                      <a:r>
                        <a:rPr lang="en-US" sz="1600" i="1" dirty="0" smtClean="0"/>
                        <a:t>Reviewer</a:t>
                      </a:r>
                      <a:endParaRPr lang="en-US" sz="1600" i="1" dirty="0"/>
                    </a:p>
                  </a:txBody>
                  <a:tcPr marT="45749" marB="45749" anchor="ctr"/>
                </a:tc>
                <a:tc>
                  <a:txBody>
                    <a:bodyPr/>
                    <a:lstStyle/>
                    <a:p>
                      <a:pPr algn="ctr"/>
                      <a:r>
                        <a:rPr lang="en-US" sz="1600" i="1" dirty="0" smtClean="0"/>
                        <a:t>Value</a:t>
                      </a:r>
                      <a:endParaRPr lang="en-US" sz="1600" i="1" dirty="0"/>
                    </a:p>
                  </a:txBody>
                  <a:tcPr marT="45749" marB="45749" anchor="ctr"/>
                </a:tc>
                <a:tc>
                  <a:txBody>
                    <a:bodyPr/>
                    <a:lstStyle/>
                    <a:p>
                      <a:pPr algn="ctr"/>
                      <a:r>
                        <a:rPr lang="en-US" sz="1600" i="1" dirty="0" smtClean="0"/>
                        <a:t>Room</a:t>
                      </a:r>
                      <a:endParaRPr lang="en-US" sz="1600" i="1" dirty="0"/>
                    </a:p>
                  </a:txBody>
                  <a:tcPr marT="45749" marB="45749" anchor="ctr"/>
                </a:tc>
                <a:tc>
                  <a:txBody>
                    <a:bodyPr/>
                    <a:lstStyle/>
                    <a:p>
                      <a:pPr algn="ctr"/>
                      <a:r>
                        <a:rPr lang="en-US" sz="1600" i="1" dirty="0" smtClean="0"/>
                        <a:t>Location</a:t>
                      </a:r>
                      <a:endParaRPr lang="en-US" sz="1600" i="1" dirty="0"/>
                    </a:p>
                  </a:txBody>
                  <a:tcPr marT="45749" marB="45749" anchor="ctr"/>
                </a:tc>
                <a:tc>
                  <a:txBody>
                    <a:bodyPr/>
                    <a:lstStyle/>
                    <a:p>
                      <a:pPr algn="ctr"/>
                      <a:r>
                        <a:rPr lang="en-US" sz="1600" i="1" dirty="0" smtClean="0"/>
                        <a:t>Cleanliness</a:t>
                      </a:r>
                      <a:endParaRPr lang="en-US" sz="1600" i="1" dirty="0"/>
                    </a:p>
                  </a:txBody>
                  <a:tcPr marT="45749" marB="45749" anchor="ctr"/>
                </a:tc>
                <a:extLst>
                  <a:ext uri="{0D108BD9-81ED-4DB2-BD59-A6C34878D82A}">
                    <a16:rowId xmlns:a16="http://schemas.microsoft.com/office/drawing/2014/main" val="10000"/>
                  </a:ext>
                </a:extLst>
              </a:tr>
              <a:tr h="335492">
                <a:tc>
                  <a:txBody>
                    <a:bodyPr/>
                    <a:lstStyle/>
                    <a:p>
                      <a:pPr algn="ctr"/>
                      <a:r>
                        <a:rPr lang="en-US" sz="1600" dirty="0" err="1" smtClean="0"/>
                        <a:t>Mr.Saturday</a:t>
                      </a:r>
                      <a:endParaRPr lang="en-US" sz="1600" dirty="0"/>
                    </a:p>
                  </a:txBody>
                  <a:tcPr marT="45749" marB="45749" anchor="ctr"/>
                </a:tc>
                <a:tc>
                  <a:txBody>
                    <a:bodyPr/>
                    <a:lstStyle/>
                    <a:p>
                      <a:pPr algn="ctr"/>
                      <a:r>
                        <a:rPr lang="en-US" sz="1600" dirty="0" smtClean="0"/>
                        <a:t>3.7(4.0)</a:t>
                      </a:r>
                      <a:endParaRPr lang="en-US" sz="1600" dirty="0"/>
                    </a:p>
                  </a:txBody>
                  <a:tcPr marT="45749" marB="45749" anchor="ctr"/>
                </a:tc>
                <a:tc>
                  <a:txBody>
                    <a:bodyPr/>
                    <a:lstStyle/>
                    <a:p>
                      <a:pPr algn="ctr"/>
                      <a:r>
                        <a:rPr lang="en-US" sz="1600" dirty="0" smtClean="0"/>
                        <a:t>3.5(4.0)</a:t>
                      </a:r>
                      <a:endParaRPr lang="en-US" sz="1600" dirty="0"/>
                    </a:p>
                  </a:txBody>
                  <a:tcPr marT="45749" marB="45749" anchor="ctr"/>
                </a:tc>
                <a:tc>
                  <a:txBody>
                    <a:bodyPr/>
                    <a:lstStyle/>
                    <a:p>
                      <a:pPr algn="ctr"/>
                      <a:r>
                        <a:rPr lang="en-US" sz="1600" dirty="0" smtClean="0"/>
                        <a:t>3.7(4.0)</a:t>
                      </a:r>
                      <a:endParaRPr lang="en-US" sz="1600" dirty="0"/>
                    </a:p>
                  </a:txBody>
                  <a:tcPr marT="45749" marB="45749" anchor="ctr"/>
                </a:tc>
                <a:tc>
                  <a:txBody>
                    <a:bodyPr/>
                    <a:lstStyle/>
                    <a:p>
                      <a:pPr algn="ctr"/>
                      <a:r>
                        <a:rPr lang="en-US" sz="1600" dirty="0" smtClean="0"/>
                        <a:t>5.8(5.0)</a:t>
                      </a:r>
                      <a:endParaRPr lang="en-US" sz="1600" dirty="0"/>
                    </a:p>
                  </a:txBody>
                  <a:tcPr marT="45749" marB="45749" anchor="ctr"/>
                </a:tc>
                <a:extLst>
                  <a:ext uri="{0D108BD9-81ED-4DB2-BD59-A6C34878D82A}">
                    <a16:rowId xmlns:a16="http://schemas.microsoft.com/office/drawing/2014/main" val="10001"/>
                  </a:ext>
                </a:extLst>
              </a:tr>
              <a:tr h="335492">
                <a:tc>
                  <a:txBody>
                    <a:bodyPr/>
                    <a:lstStyle/>
                    <a:p>
                      <a:pPr algn="ctr"/>
                      <a:r>
                        <a:rPr lang="en-US" sz="1600" dirty="0" err="1" smtClean="0"/>
                        <a:t>Salsrug</a:t>
                      </a:r>
                      <a:endParaRPr lang="en-US" sz="1600" dirty="0"/>
                    </a:p>
                  </a:txBody>
                  <a:tcPr marT="45749" marB="45749" anchor="ctr"/>
                </a:tc>
                <a:tc>
                  <a:txBody>
                    <a:bodyPr/>
                    <a:lstStyle/>
                    <a:p>
                      <a:pPr algn="ctr"/>
                      <a:r>
                        <a:rPr lang="en-US" sz="1600" dirty="0" smtClean="0"/>
                        <a:t>5.0(5.0)</a:t>
                      </a:r>
                      <a:endParaRPr lang="en-US" sz="1600" dirty="0"/>
                    </a:p>
                  </a:txBody>
                  <a:tcPr marT="45749" marB="45749" anchor="ctr"/>
                </a:tc>
                <a:tc>
                  <a:txBody>
                    <a:bodyPr/>
                    <a:lstStyle/>
                    <a:p>
                      <a:pPr algn="ctr"/>
                      <a:r>
                        <a:rPr lang="en-US" sz="1600" dirty="0" smtClean="0"/>
                        <a:t>3.0(3.0)</a:t>
                      </a:r>
                      <a:endParaRPr lang="en-US" sz="1600" dirty="0"/>
                    </a:p>
                  </a:txBody>
                  <a:tcPr marT="45749" marB="45749" anchor="ctr"/>
                </a:tc>
                <a:tc>
                  <a:txBody>
                    <a:bodyPr/>
                    <a:lstStyle/>
                    <a:p>
                      <a:pPr algn="ctr"/>
                      <a:r>
                        <a:rPr lang="en-US" sz="1600" dirty="0" smtClean="0"/>
                        <a:t>5.0(4.0)</a:t>
                      </a:r>
                      <a:endParaRPr lang="en-US" sz="1600" dirty="0"/>
                    </a:p>
                  </a:txBody>
                  <a:tcPr marT="45749" marB="45749" anchor="ctr"/>
                </a:tc>
                <a:tc>
                  <a:txBody>
                    <a:bodyPr/>
                    <a:lstStyle/>
                    <a:p>
                      <a:pPr algn="ctr"/>
                      <a:r>
                        <a:rPr lang="en-US" sz="1600" dirty="0" smtClean="0"/>
                        <a:t>3.5(4.0)</a:t>
                      </a:r>
                      <a:endParaRPr lang="en-US" sz="1600" dirty="0"/>
                    </a:p>
                  </a:txBody>
                  <a:tcPr marT="45749" marB="45749" anchor="ctr"/>
                </a:tc>
                <a:extLst>
                  <a:ext uri="{0D108BD9-81ED-4DB2-BD59-A6C34878D82A}">
                    <a16:rowId xmlns:a16="http://schemas.microsoft.com/office/drawing/2014/main" val="10002"/>
                  </a:ext>
                </a:extLst>
              </a:tr>
            </a:tbl>
          </a:graphicData>
        </a:graphic>
      </p:graphicFrame>
      <p:sp>
        <p:nvSpPr>
          <p:cNvPr id="73759" name="TextBox 6"/>
          <p:cNvSpPr txBox="1">
            <a:spLocks noChangeArrowheads="1"/>
          </p:cNvSpPr>
          <p:nvPr/>
        </p:nvSpPr>
        <p:spPr bwMode="auto">
          <a:xfrm>
            <a:off x="7086600" y="4081464"/>
            <a:ext cx="297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(Hotel Riu Palace Punta Cana)</a:t>
            </a:r>
          </a:p>
        </p:txBody>
      </p:sp>
      <p:cxnSp>
        <p:nvCxnSpPr>
          <p:cNvPr id="9" name="Straight Connector 8"/>
          <p:cNvCxnSpPr/>
          <p:nvPr/>
        </p:nvCxnSpPr>
        <p:spPr>
          <a:xfrm>
            <a:off x="6096000" y="4038600"/>
            <a:ext cx="76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39200" y="3733800"/>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4038600"/>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318" y="864394"/>
            <a:ext cx="4624388"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27</a:t>
            </a:fld>
            <a:endParaRPr lang="en-US"/>
          </a:p>
        </p:txBody>
      </p:sp>
    </p:spTree>
    <p:custDataLst>
      <p:tags r:id="rId1"/>
    </p:custDataLst>
    <p:extLst>
      <p:ext uri="{BB962C8B-B14F-4D97-AF65-F5344CB8AC3E}">
        <p14:creationId xmlns:p14="http://schemas.microsoft.com/office/powerpoint/2010/main" val="14541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457200"/>
            <a:ext cx="11734800" cy="990600"/>
          </a:xfrm>
        </p:spPr>
        <p:txBody>
          <a:bodyPr>
            <a:noAutofit/>
          </a:bodyPr>
          <a:lstStyle/>
          <a:p>
            <a:r>
              <a:rPr lang="en-US" altLang="en-US" sz="4000" dirty="0"/>
              <a:t>Sample Result 3:Aspect-Specific Sentiment Lexicon </a:t>
            </a:r>
            <a:r>
              <a:rPr lang="en-US" altLang="en-US" sz="4000" dirty="0" smtClean="0"/>
              <a:t/>
            </a:r>
            <a:br>
              <a:rPr lang="en-US" altLang="en-US" sz="4000" dirty="0" smtClean="0"/>
            </a:br>
            <a:endParaRPr lang="en-US" altLang="en-US" sz="4000" dirty="0" smtClean="0"/>
          </a:p>
        </p:txBody>
      </p:sp>
      <p:sp>
        <p:nvSpPr>
          <p:cNvPr id="3" name="Content Placeholder 2"/>
          <p:cNvSpPr>
            <a:spLocks noGrp="1"/>
          </p:cNvSpPr>
          <p:nvPr>
            <p:ph idx="1"/>
          </p:nvPr>
        </p:nvSpPr>
        <p:spPr>
          <a:xfrm>
            <a:off x="1905000" y="990600"/>
            <a:ext cx="8229600" cy="4953000"/>
          </a:xfrm>
        </p:spPr>
        <p:txBody>
          <a:bodyPr>
            <a:normAutofit fontScale="92500" lnSpcReduction="20000"/>
          </a:bodyPr>
          <a:lstStyle/>
          <a:p>
            <a:pPr>
              <a:lnSpc>
                <a:spcPct val="90000"/>
              </a:lnSpc>
              <a:buFont typeface="Arial" charset="0"/>
              <a:buChar char="•"/>
              <a:defRPr/>
            </a:pPr>
            <a:endParaRPr lang="en-US" dirty="0" smtClean="0"/>
          </a:p>
          <a:p>
            <a:pPr>
              <a:lnSpc>
                <a:spcPct val="90000"/>
              </a:lnSpc>
              <a:buFont typeface="Arial" charset="0"/>
              <a:buChar char="•"/>
              <a:defRPr/>
            </a:pPr>
            <a:endParaRPr lang="en-US" dirty="0" smtClean="0"/>
          </a:p>
          <a:p>
            <a:pPr>
              <a:lnSpc>
                <a:spcPct val="90000"/>
              </a:lnSpc>
              <a:buFont typeface="Arial" charset="0"/>
              <a:buChar char="•"/>
              <a:defRPr/>
            </a:pPr>
            <a:endParaRPr lang="en-US" dirty="0" smtClean="0"/>
          </a:p>
          <a:p>
            <a:pPr>
              <a:lnSpc>
                <a:spcPct val="90000"/>
              </a:lnSpc>
              <a:buFont typeface="Arial" charset="0"/>
              <a:buChar char="•"/>
              <a:defRPr/>
            </a:pPr>
            <a:endParaRPr lang="en-US" dirty="0" smtClean="0"/>
          </a:p>
          <a:p>
            <a:pPr>
              <a:lnSpc>
                <a:spcPct val="90000"/>
              </a:lnSpc>
              <a:buFont typeface="Arial" charset="0"/>
              <a:buChar char="•"/>
              <a:defRPr/>
            </a:pPr>
            <a:endParaRPr lang="en-US" dirty="0" smtClean="0"/>
          </a:p>
          <a:p>
            <a:pPr>
              <a:lnSpc>
                <a:spcPct val="90000"/>
              </a:lnSpc>
              <a:buFont typeface="Arial" charset="0"/>
              <a:buChar char="•"/>
              <a:defRPr/>
            </a:pPr>
            <a:endParaRPr lang="en-US" dirty="0" smtClean="0"/>
          </a:p>
          <a:p>
            <a:pPr marL="457200" lvl="1" indent="0">
              <a:lnSpc>
                <a:spcPct val="90000"/>
              </a:lnSpc>
              <a:buNone/>
              <a:defRPr/>
            </a:pPr>
            <a:endParaRPr lang="en-US" dirty="0"/>
          </a:p>
          <a:p>
            <a:pPr marL="457200" lvl="1" indent="0">
              <a:lnSpc>
                <a:spcPct val="90000"/>
              </a:lnSpc>
              <a:buNone/>
              <a:defRPr/>
            </a:pPr>
            <a:endParaRPr lang="en-US" dirty="0" smtClean="0"/>
          </a:p>
          <a:p>
            <a:pPr marL="457200" lvl="1" indent="0">
              <a:lnSpc>
                <a:spcPct val="90000"/>
              </a:lnSpc>
              <a:buNone/>
              <a:defRPr/>
            </a:pPr>
            <a:endParaRPr lang="en-US" dirty="0" smtClean="0"/>
          </a:p>
          <a:p>
            <a:pPr marL="457200" lvl="1" indent="0">
              <a:lnSpc>
                <a:spcPct val="90000"/>
              </a:lnSpc>
              <a:buNone/>
              <a:defRPr/>
            </a:pPr>
            <a:endParaRPr lang="en-US" dirty="0"/>
          </a:p>
          <a:p>
            <a:pPr marL="457200" lvl="1" indent="0">
              <a:lnSpc>
                <a:spcPct val="90000"/>
              </a:lnSpc>
              <a:buNone/>
              <a:defRPr/>
            </a:pPr>
            <a:endParaRPr lang="en-US" dirty="0" smtClean="0"/>
          </a:p>
          <a:p>
            <a:pPr marL="457200" lvl="1" indent="0">
              <a:lnSpc>
                <a:spcPct val="90000"/>
              </a:lnSpc>
              <a:buNone/>
              <a:defRPr/>
            </a:pPr>
            <a:r>
              <a:rPr lang="en-US" dirty="0" smtClean="0"/>
              <a:t>Uncover sentimental information directly from the data</a:t>
            </a:r>
          </a:p>
        </p:txBody>
      </p:sp>
      <p:graphicFrame>
        <p:nvGraphicFramePr>
          <p:cNvPr id="5" name="Table 4"/>
          <p:cNvGraphicFramePr>
            <a:graphicFrameLocks noGrp="1"/>
          </p:cNvGraphicFramePr>
          <p:nvPr/>
        </p:nvGraphicFramePr>
        <p:xfrm>
          <a:off x="2286000" y="1447800"/>
          <a:ext cx="7658100" cy="3302002"/>
        </p:xfrm>
        <a:graphic>
          <a:graphicData uri="http://schemas.openxmlformats.org/drawingml/2006/table">
            <a:tbl>
              <a:tblPr firstRow="1">
                <a:tableStyleId>{21E4AEA4-8DFA-4A89-87EB-49C32662AFE0}</a:tableStyleId>
              </a:tblPr>
              <a:tblGrid>
                <a:gridCol w="17907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35322">
                <a:tc>
                  <a:txBody>
                    <a:bodyPr/>
                    <a:lstStyle/>
                    <a:p>
                      <a:pPr algn="ctr"/>
                      <a:r>
                        <a:rPr kumimoji="0" lang="en-US" sz="1600" b="1" i="1" kern="1200" dirty="0" smtClean="0">
                          <a:solidFill>
                            <a:schemeClr val="lt1"/>
                          </a:solidFill>
                          <a:latin typeface="+mn-lt"/>
                          <a:ea typeface="+mn-ea"/>
                          <a:cs typeface="+mn-cs"/>
                        </a:rPr>
                        <a:t>Value</a:t>
                      </a:r>
                    </a:p>
                  </a:txBody>
                  <a:tcPr marT="45719" marB="45719" anchor="ctr"/>
                </a:tc>
                <a:tc>
                  <a:txBody>
                    <a:bodyPr/>
                    <a:lstStyle/>
                    <a:p>
                      <a:pPr algn="ctr"/>
                      <a:r>
                        <a:rPr kumimoji="0" lang="en-US" sz="1600" b="1" i="1" kern="1200" dirty="0" smtClean="0">
                          <a:solidFill>
                            <a:schemeClr val="lt1"/>
                          </a:solidFill>
                          <a:latin typeface="+mn-lt"/>
                          <a:ea typeface="+mn-ea"/>
                          <a:cs typeface="+mn-cs"/>
                        </a:rPr>
                        <a:t>Rooms</a:t>
                      </a:r>
                    </a:p>
                  </a:txBody>
                  <a:tcPr marT="45719" marB="45719" anchor="ctr"/>
                </a:tc>
                <a:tc>
                  <a:txBody>
                    <a:bodyPr/>
                    <a:lstStyle/>
                    <a:p>
                      <a:pPr algn="ctr"/>
                      <a:r>
                        <a:rPr kumimoji="0" lang="en-US" sz="1600" b="1" i="1" kern="1200" dirty="0" smtClean="0">
                          <a:solidFill>
                            <a:schemeClr val="lt1"/>
                          </a:solidFill>
                          <a:latin typeface="+mn-lt"/>
                          <a:ea typeface="+mn-ea"/>
                          <a:cs typeface="+mn-cs"/>
                        </a:rPr>
                        <a:t>Location</a:t>
                      </a:r>
                    </a:p>
                  </a:txBody>
                  <a:tcPr marT="45719" marB="45719" anchor="ctr"/>
                </a:tc>
                <a:tc>
                  <a:txBody>
                    <a:bodyPr/>
                    <a:lstStyle/>
                    <a:p>
                      <a:pPr algn="ctr"/>
                      <a:r>
                        <a:rPr kumimoji="0" lang="en-US" sz="1600" b="1" i="1" kern="1200" dirty="0" smtClean="0">
                          <a:solidFill>
                            <a:schemeClr val="lt1"/>
                          </a:solidFill>
                          <a:latin typeface="+mn-lt"/>
                          <a:ea typeface="+mn-ea"/>
                          <a:cs typeface="+mn-cs"/>
                        </a:rPr>
                        <a:t>Cleanliness</a:t>
                      </a:r>
                    </a:p>
                  </a:txBody>
                  <a:tcPr marT="45719" marB="45719" anchor="ctr"/>
                </a:tc>
                <a:extLst>
                  <a:ext uri="{0D108BD9-81ED-4DB2-BD59-A6C34878D82A}">
                    <a16:rowId xmlns:a16="http://schemas.microsoft.com/office/drawing/2014/main" val="10000"/>
                  </a:ext>
                </a:extLst>
              </a:tr>
              <a:tr h="370835">
                <a:tc>
                  <a:txBody>
                    <a:bodyPr/>
                    <a:lstStyle/>
                    <a:p>
                      <a:pPr algn="ctr"/>
                      <a:r>
                        <a:rPr lang="en-US" sz="1800" dirty="0" smtClean="0"/>
                        <a:t>resort 22.80</a:t>
                      </a:r>
                      <a:endParaRPr lang="en-US" sz="1800" dirty="0"/>
                    </a:p>
                  </a:txBody>
                  <a:tcPr marT="45719" marB="45719" anchor="ctr">
                    <a:solidFill>
                      <a:srgbClr val="CFD8D9"/>
                    </a:solidFill>
                  </a:tcPr>
                </a:tc>
                <a:tc>
                  <a:txBody>
                    <a:bodyPr/>
                    <a:lstStyle/>
                    <a:p>
                      <a:pPr algn="ctr"/>
                      <a:r>
                        <a:rPr lang="en-US" sz="1800" dirty="0" smtClean="0"/>
                        <a:t>view 28.05</a:t>
                      </a:r>
                      <a:endParaRPr lang="en-US" sz="1800" dirty="0"/>
                    </a:p>
                  </a:txBody>
                  <a:tcPr marT="45719" marB="45719" anchor="ctr">
                    <a:solidFill>
                      <a:srgbClr val="CFD8D9"/>
                    </a:solidFill>
                  </a:tcPr>
                </a:tc>
                <a:tc>
                  <a:txBody>
                    <a:bodyPr/>
                    <a:lstStyle/>
                    <a:p>
                      <a:pPr algn="ctr"/>
                      <a:r>
                        <a:rPr lang="en-US" sz="1800" dirty="0" smtClean="0"/>
                        <a:t>restaurant 24.47</a:t>
                      </a:r>
                      <a:endParaRPr lang="en-US" sz="1800" dirty="0"/>
                    </a:p>
                  </a:txBody>
                  <a:tcPr marT="45719" marB="45719" anchor="ctr">
                    <a:solidFill>
                      <a:srgbClr val="CFD8D9"/>
                    </a:solidFill>
                  </a:tcPr>
                </a:tc>
                <a:tc>
                  <a:txBody>
                    <a:bodyPr/>
                    <a:lstStyle/>
                    <a:p>
                      <a:pPr algn="ctr"/>
                      <a:r>
                        <a:rPr lang="en-US" sz="1800" dirty="0" smtClean="0"/>
                        <a:t>clean 55.35</a:t>
                      </a:r>
                      <a:endParaRPr lang="en-US" sz="1800" dirty="0"/>
                    </a:p>
                  </a:txBody>
                  <a:tcPr marT="45719" marB="45719" anchor="ctr">
                    <a:solidFill>
                      <a:srgbClr val="CFD8D9"/>
                    </a:solidFill>
                  </a:tcPr>
                </a:tc>
                <a:extLst>
                  <a:ext uri="{0D108BD9-81ED-4DB2-BD59-A6C34878D82A}">
                    <a16:rowId xmlns:a16="http://schemas.microsoft.com/office/drawing/2014/main" val="10001"/>
                  </a:ext>
                </a:extLst>
              </a:tr>
              <a:tr h="370835">
                <a:tc>
                  <a:txBody>
                    <a:bodyPr/>
                    <a:lstStyle/>
                    <a:p>
                      <a:pPr algn="ctr"/>
                      <a:r>
                        <a:rPr lang="en-US" sz="1800" dirty="0" smtClean="0"/>
                        <a:t>value 19.64</a:t>
                      </a:r>
                      <a:endParaRPr lang="en-US" sz="1800" dirty="0"/>
                    </a:p>
                  </a:txBody>
                  <a:tcPr marT="45719" marB="45719" anchor="ctr">
                    <a:solidFill>
                      <a:srgbClr val="CFD8D9"/>
                    </a:solidFill>
                  </a:tcPr>
                </a:tc>
                <a:tc>
                  <a:txBody>
                    <a:bodyPr/>
                    <a:lstStyle/>
                    <a:p>
                      <a:pPr algn="ctr"/>
                      <a:r>
                        <a:rPr lang="en-US" sz="1800" dirty="0" smtClean="0"/>
                        <a:t>comfortable 23.15</a:t>
                      </a:r>
                      <a:endParaRPr lang="en-US" sz="1800" dirty="0"/>
                    </a:p>
                  </a:txBody>
                  <a:tcPr marT="45719" marB="45719" anchor="ctr">
                    <a:solidFill>
                      <a:srgbClr val="CFD8D9"/>
                    </a:solidFill>
                  </a:tcPr>
                </a:tc>
                <a:tc>
                  <a:txBody>
                    <a:bodyPr/>
                    <a:lstStyle/>
                    <a:p>
                      <a:pPr algn="ctr"/>
                      <a:r>
                        <a:rPr lang="en-US" sz="1800" dirty="0" smtClean="0"/>
                        <a:t>walk 18.89</a:t>
                      </a:r>
                      <a:endParaRPr lang="en-US" sz="1800" dirty="0"/>
                    </a:p>
                  </a:txBody>
                  <a:tcPr marT="45719" marB="45719" anchor="ctr">
                    <a:solidFill>
                      <a:srgbClr val="CFD8D9"/>
                    </a:solidFill>
                  </a:tcPr>
                </a:tc>
                <a:tc>
                  <a:txBody>
                    <a:bodyPr/>
                    <a:lstStyle/>
                    <a:p>
                      <a:pPr algn="ctr"/>
                      <a:r>
                        <a:rPr lang="en-US" sz="1800" dirty="0" smtClean="0"/>
                        <a:t>smell 14.38</a:t>
                      </a:r>
                      <a:endParaRPr lang="en-US" sz="1800" dirty="0"/>
                    </a:p>
                  </a:txBody>
                  <a:tcPr marT="45719" marB="45719" anchor="ctr">
                    <a:solidFill>
                      <a:srgbClr val="CFD8D9"/>
                    </a:solidFill>
                  </a:tcPr>
                </a:tc>
                <a:extLst>
                  <a:ext uri="{0D108BD9-81ED-4DB2-BD59-A6C34878D82A}">
                    <a16:rowId xmlns:a16="http://schemas.microsoft.com/office/drawing/2014/main" val="10002"/>
                  </a:ext>
                </a:extLst>
              </a:tr>
              <a:tr h="370835">
                <a:tc>
                  <a:txBody>
                    <a:bodyPr/>
                    <a:lstStyle/>
                    <a:p>
                      <a:pPr algn="ctr"/>
                      <a:r>
                        <a:rPr lang="en-US" sz="1800" dirty="0" smtClean="0"/>
                        <a:t>excellent 19.54</a:t>
                      </a:r>
                      <a:endParaRPr lang="en-US" sz="1800" dirty="0"/>
                    </a:p>
                  </a:txBody>
                  <a:tcPr marT="45719" marB="45719" anchor="ctr">
                    <a:solidFill>
                      <a:srgbClr val="CFD8D9"/>
                    </a:solidFill>
                  </a:tcPr>
                </a:tc>
                <a:tc>
                  <a:txBody>
                    <a:bodyPr/>
                    <a:lstStyle/>
                    <a:p>
                      <a:pPr algn="ctr"/>
                      <a:r>
                        <a:rPr lang="en-US" sz="1800" dirty="0" smtClean="0"/>
                        <a:t>modern 15.82</a:t>
                      </a:r>
                      <a:endParaRPr lang="en-US" sz="1800" dirty="0"/>
                    </a:p>
                  </a:txBody>
                  <a:tcPr marT="45719" marB="45719" anchor="ctr">
                    <a:solidFill>
                      <a:srgbClr val="CFD8D9"/>
                    </a:solidFill>
                  </a:tcPr>
                </a:tc>
                <a:tc>
                  <a:txBody>
                    <a:bodyPr/>
                    <a:lstStyle/>
                    <a:p>
                      <a:pPr algn="ctr"/>
                      <a:r>
                        <a:rPr lang="en-US" sz="1800" dirty="0" smtClean="0"/>
                        <a:t>bus 14.32</a:t>
                      </a:r>
                      <a:endParaRPr lang="en-US" sz="1800" dirty="0"/>
                    </a:p>
                  </a:txBody>
                  <a:tcPr marT="45719" marB="45719" anchor="ctr">
                    <a:solidFill>
                      <a:srgbClr val="CFD8D9"/>
                    </a:solidFill>
                  </a:tcPr>
                </a:tc>
                <a:tc>
                  <a:txBody>
                    <a:bodyPr/>
                    <a:lstStyle/>
                    <a:p>
                      <a:pPr algn="ctr"/>
                      <a:r>
                        <a:rPr lang="en-US" sz="1800" dirty="0" smtClean="0"/>
                        <a:t>linen 14.25</a:t>
                      </a:r>
                      <a:endParaRPr lang="en-US" sz="1800" dirty="0"/>
                    </a:p>
                  </a:txBody>
                  <a:tcPr marT="45719" marB="45719" anchor="ctr">
                    <a:solidFill>
                      <a:srgbClr val="CFD8D9"/>
                    </a:solidFill>
                  </a:tcPr>
                </a:tc>
                <a:extLst>
                  <a:ext uri="{0D108BD9-81ED-4DB2-BD59-A6C34878D82A}">
                    <a16:rowId xmlns:a16="http://schemas.microsoft.com/office/drawing/2014/main" val="10003"/>
                  </a:ext>
                </a:extLst>
              </a:tr>
              <a:tr h="370835">
                <a:tc>
                  <a:txBody>
                    <a:bodyPr/>
                    <a:lstStyle/>
                    <a:p>
                      <a:pPr algn="ctr"/>
                      <a:r>
                        <a:rPr lang="en-US" sz="1800" dirty="0" smtClean="0"/>
                        <a:t>worth 19.20</a:t>
                      </a:r>
                      <a:endParaRPr lang="en-US" sz="1800" dirty="0"/>
                    </a:p>
                  </a:txBody>
                  <a:tcPr marT="45719" marB="45719" anchor="ctr">
                    <a:solidFill>
                      <a:srgbClr val="CFD8D9"/>
                    </a:solidFill>
                  </a:tcPr>
                </a:tc>
                <a:tc>
                  <a:txBody>
                    <a:bodyPr/>
                    <a:lstStyle/>
                    <a:p>
                      <a:pPr algn="ctr"/>
                      <a:r>
                        <a:rPr lang="en-US" sz="1800" dirty="0" smtClean="0"/>
                        <a:t>quiet 15.37</a:t>
                      </a:r>
                      <a:endParaRPr lang="en-US" sz="1800" dirty="0"/>
                    </a:p>
                  </a:txBody>
                  <a:tcPr marT="45719" marB="45719" anchor="ctr">
                    <a:solidFill>
                      <a:srgbClr val="CFD8D9"/>
                    </a:solidFill>
                  </a:tcPr>
                </a:tc>
                <a:tc>
                  <a:txBody>
                    <a:bodyPr/>
                    <a:lstStyle/>
                    <a:p>
                      <a:pPr algn="ctr"/>
                      <a:r>
                        <a:rPr lang="en-US" sz="1800" dirty="0" smtClean="0"/>
                        <a:t>beach 14.11</a:t>
                      </a:r>
                      <a:endParaRPr lang="en-US" sz="1800" dirty="0"/>
                    </a:p>
                  </a:txBody>
                  <a:tcPr marT="45719" marB="45719" anchor="ctr">
                    <a:solidFill>
                      <a:srgbClr val="CFD8D9"/>
                    </a:solidFill>
                  </a:tcPr>
                </a:tc>
                <a:tc>
                  <a:txBody>
                    <a:bodyPr/>
                    <a:lstStyle/>
                    <a:p>
                      <a:pPr algn="ctr"/>
                      <a:r>
                        <a:rPr lang="en-US" sz="1800" dirty="0" smtClean="0"/>
                        <a:t>maintain 13.51</a:t>
                      </a:r>
                      <a:endParaRPr lang="en-US" sz="1800" dirty="0"/>
                    </a:p>
                  </a:txBody>
                  <a:tcPr marT="45719" marB="45719" anchor="ctr">
                    <a:solidFill>
                      <a:srgbClr val="CFD8D9"/>
                    </a:solidFill>
                  </a:tcPr>
                </a:tc>
                <a:extLst>
                  <a:ext uri="{0D108BD9-81ED-4DB2-BD59-A6C34878D82A}">
                    <a16:rowId xmlns:a16="http://schemas.microsoft.com/office/drawing/2014/main" val="10004"/>
                  </a:ext>
                </a:extLst>
              </a:tr>
              <a:tr h="370835">
                <a:tc>
                  <a:txBody>
                    <a:bodyPr/>
                    <a:lstStyle/>
                    <a:p>
                      <a:pPr algn="ctr"/>
                      <a:r>
                        <a:rPr lang="en-US" sz="1800" i="1" dirty="0" smtClean="0"/>
                        <a:t>bad -24.09</a:t>
                      </a:r>
                      <a:endParaRPr lang="en-US" sz="1800" i="1" dirty="0"/>
                    </a:p>
                  </a:txBody>
                  <a:tcPr marT="45719" marB="45719" anchor="ctr"/>
                </a:tc>
                <a:tc>
                  <a:txBody>
                    <a:bodyPr/>
                    <a:lstStyle/>
                    <a:p>
                      <a:pPr algn="ctr"/>
                      <a:r>
                        <a:rPr lang="en-US" sz="1800" i="1" dirty="0" smtClean="0"/>
                        <a:t>carpet -9.88</a:t>
                      </a:r>
                      <a:endParaRPr lang="en-US" sz="1800" i="1" dirty="0"/>
                    </a:p>
                  </a:txBody>
                  <a:tcPr marT="45719" marB="45719" anchor="ctr"/>
                </a:tc>
                <a:tc>
                  <a:txBody>
                    <a:bodyPr/>
                    <a:lstStyle/>
                    <a:p>
                      <a:pPr algn="ctr"/>
                      <a:r>
                        <a:rPr lang="en-US" sz="1800" i="1" dirty="0" smtClean="0"/>
                        <a:t>wall -11.70</a:t>
                      </a:r>
                      <a:endParaRPr lang="en-US" sz="1800" i="1" dirty="0"/>
                    </a:p>
                  </a:txBody>
                  <a:tcPr marT="45719" marB="45719" anchor="ctr"/>
                </a:tc>
                <a:tc>
                  <a:txBody>
                    <a:bodyPr/>
                    <a:lstStyle/>
                    <a:p>
                      <a:pPr algn="ctr"/>
                      <a:r>
                        <a:rPr lang="en-US" sz="1800" i="1" dirty="0" smtClean="0"/>
                        <a:t>smelly -0.53</a:t>
                      </a:r>
                      <a:endParaRPr lang="en-US" sz="1800" i="1" dirty="0"/>
                    </a:p>
                  </a:txBody>
                  <a:tcPr marT="45719" marB="45719" anchor="ctr"/>
                </a:tc>
                <a:extLst>
                  <a:ext uri="{0D108BD9-81ED-4DB2-BD59-A6C34878D82A}">
                    <a16:rowId xmlns:a16="http://schemas.microsoft.com/office/drawing/2014/main" val="10005"/>
                  </a:ext>
                </a:extLst>
              </a:tr>
              <a:tr h="370835">
                <a:tc>
                  <a:txBody>
                    <a:bodyPr/>
                    <a:lstStyle/>
                    <a:p>
                      <a:pPr algn="ctr"/>
                      <a:r>
                        <a:rPr lang="en-US" sz="1800" i="1" dirty="0" smtClean="0"/>
                        <a:t>money -11.02</a:t>
                      </a:r>
                      <a:endParaRPr lang="en-US" sz="1800" i="1" dirty="0"/>
                    </a:p>
                  </a:txBody>
                  <a:tcPr marT="45719" marB="45719" anchor="ctr"/>
                </a:tc>
                <a:tc>
                  <a:txBody>
                    <a:bodyPr/>
                    <a:lstStyle/>
                    <a:p>
                      <a:pPr algn="ctr"/>
                      <a:r>
                        <a:rPr lang="en-US" sz="1800" i="1" dirty="0" smtClean="0"/>
                        <a:t>smell -8.83</a:t>
                      </a:r>
                      <a:endParaRPr lang="en-US" sz="1800" i="1" dirty="0"/>
                    </a:p>
                  </a:txBody>
                  <a:tcPr marT="45719" marB="45719" anchor="ctr"/>
                </a:tc>
                <a:tc>
                  <a:txBody>
                    <a:bodyPr/>
                    <a:lstStyle/>
                    <a:p>
                      <a:pPr algn="ctr"/>
                      <a:r>
                        <a:rPr lang="en-US" sz="1800" i="1" dirty="0" smtClean="0"/>
                        <a:t>bad -5.40</a:t>
                      </a:r>
                      <a:endParaRPr lang="en-US" sz="1800" i="1" dirty="0"/>
                    </a:p>
                  </a:txBody>
                  <a:tcPr marT="45719" marB="45719" anchor="ctr"/>
                </a:tc>
                <a:tc>
                  <a:txBody>
                    <a:bodyPr/>
                    <a:lstStyle/>
                    <a:p>
                      <a:pPr algn="ctr"/>
                      <a:r>
                        <a:rPr lang="en-US" sz="1800" i="1" dirty="0" smtClean="0"/>
                        <a:t>urine -0.43</a:t>
                      </a:r>
                      <a:endParaRPr lang="en-US" sz="1800" i="1" dirty="0"/>
                    </a:p>
                  </a:txBody>
                  <a:tcPr marT="45719" marB="45719" anchor="ctr"/>
                </a:tc>
                <a:extLst>
                  <a:ext uri="{0D108BD9-81ED-4DB2-BD59-A6C34878D82A}">
                    <a16:rowId xmlns:a16="http://schemas.microsoft.com/office/drawing/2014/main" val="10006"/>
                  </a:ext>
                </a:extLst>
              </a:tr>
              <a:tr h="370835">
                <a:tc>
                  <a:txBody>
                    <a:bodyPr/>
                    <a:lstStyle/>
                    <a:p>
                      <a:pPr algn="ctr"/>
                      <a:r>
                        <a:rPr lang="en-US" sz="1800" i="1" dirty="0" smtClean="0"/>
                        <a:t>terrible -10.01</a:t>
                      </a:r>
                      <a:endParaRPr lang="en-US" sz="1800" i="1" dirty="0"/>
                    </a:p>
                  </a:txBody>
                  <a:tcPr marT="45719" marB="45719" anchor="ctr"/>
                </a:tc>
                <a:tc>
                  <a:txBody>
                    <a:bodyPr/>
                    <a:lstStyle/>
                    <a:p>
                      <a:pPr algn="ctr"/>
                      <a:r>
                        <a:rPr lang="en-US" sz="1800" i="1" dirty="0" smtClean="0"/>
                        <a:t>dirty -7.85</a:t>
                      </a:r>
                      <a:endParaRPr lang="en-US" sz="1800" i="1" dirty="0"/>
                    </a:p>
                  </a:txBody>
                  <a:tcPr marT="45719" marB="45719" anchor="ctr"/>
                </a:tc>
                <a:tc>
                  <a:txBody>
                    <a:bodyPr/>
                    <a:lstStyle/>
                    <a:p>
                      <a:pPr algn="ctr"/>
                      <a:r>
                        <a:rPr lang="en-US" sz="1800" i="1" dirty="0" smtClean="0"/>
                        <a:t>road -2.90</a:t>
                      </a:r>
                      <a:endParaRPr lang="en-US" sz="1800" i="1" dirty="0"/>
                    </a:p>
                  </a:txBody>
                  <a:tcPr marT="45719" marB="45719" anchor="ctr"/>
                </a:tc>
                <a:tc>
                  <a:txBody>
                    <a:bodyPr/>
                    <a:lstStyle/>
                    <a:p>
                      <a:pPr algn="ctr"/>
                      <a:r>
                        <a:rPr lang="en-US" sz="1800" i="1" dirty="0" smtClean="0"/>
                        <a:t>filthy -0.42</a:t>
                      </a:r>
                      <a:endParaRPr lang="en-US" sz="1800" i="1" dirty="0"/>
                    </a:p>
                  </a:txBody>
                  <a:tcPr marT="45719" marB="45719" anchor="ctr"/>
                </a:tc>
                <a:extLst>
                  <a:ext uri="{0D108BD9-81ED-4DB2-BD59-A6C34878D82A}">
                    <a16:rowId xmlns:a16="http://schemas.microsoft.com/office/drawing/2014/main" val="10007"/>
                  </a:ext>
                </a:extLst>
              </a:tr>
              <a:tr h="370835">
                <a:tc>
                  <a:txBody>
                    <a:bodyPr/>
                    <a:lstStyle/>
                    <a:p>
                      <a:pPr algn="ctr"/>
                      <a:r>
                        <a:rPr lang="en-US" sz="1800" i="1" dirty="0" smtClean="0"/>
                        <a:t>overprice -9.06</a:t>
                      </a:r>
                      <a:endParaRPr lang="en-US" sz="1800" i="1" dirty="0"/>
                    </a:p>
                  </a:txBody>
                  <a:tcPr marT="45719" marB="45719" anchor="ctr"/>
                </a:tc>
                <a:tc>
                  <a:txBody>
                    <a:bodyPr/>
                    <a:lstStyle/>
                    <a:p>
                      <a:pPr algn="ctr"/>
                      <a:r>
                        <a:rPr lang="en-US" sz="1800" i="1" dirty="0" smtClean="0"/>
                        <a:t>stain -5.85</a:t>
                      </a:r>
                      <a:endParaRPr lang="en-US" sz="1800" i="1" dirty="0"/>
                    </a:p>
                  </a:txBody>
                  <a:tcPr marT="45719" marB="45719" anchor="ctr"/>
                </a:tc>
                <a:tc>
                  <a:txBody>
                    <a:bodyPr/>
                    <a:lstStyle/>
                    <a:p>
                      <a:pPr algn="ctr"/>
                      <a:r>
                        <a:rPr lang="en-US" sz="1800" i="1" dirty="0" smtClean="0"/>
                        <a:t>website -1.67</a:t>
                      </a:r>
                      <a:endParaRPr lang="en-US" sz="1800" i="1" dirty="0"/>
                    </a:p>
                  </a:txBody>
                  <a:tcPr marT="45719" marB="45719" anchor="ctr"/>
                </a:tc>
                <a:tc>
                  <a:txBody>
                    <a:bodyPr/>
                    <a:lstStyle/>
                    <a:p>
                      <a:pPr algn="ctr"/>
                      <a:r>
                        <a:rPr lang="en-US" sz="1800" i="1" dirty="0" smtClean="0"/>
                        <a:t>dingy -0.38</a:t>
                      </a:r>
                      <a:endParaRPr lang="en-US" sz="1800" i="1" dirty="0"/>
                    </a:p>
                  </a:txBody>
                  <a:tcPr marT="45719" marB="45719" anchor="ctr"/>
                </a:tc>
                <a:extLst>
                  <a:ext uri="{0D108BD9-81ED-4DB2-BD59-A6C34878D82A}">
                    <a16:rowId xmlns:a16="http://schemas.microsoft.com/office/drawing/2014/main" val="10008"/>
                  </a:ext>
                </a:extLst>
              </a:tr>
            </a:tbl>
          </a:graphicData>
        </a:graphic>
      </p:graphicFrame>
      <p:sp>
        <p:nvSpPr>
          <p:cNvPr id="6" name="Rectangle 5"/>
          <p:cNvSpPr/>
          <p:nvPr/>
        </p:nvSpPr>
        <p:spPr>
          <a:xfrm>
            <a:off x="2286000" y="1828800"/>
            <a:ext cx="7848600" cy="1447800"/>
          </a:xfrm>
          <a:prstGeom prst="rect">
            <a:avLst/>
          </a:prstGeom>
          <a:noFill/>
          <a:ln w="28575">
            <a:solidFill>
              <a:srgbClr val="EE08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2286000" y="3276600"/>
            <a:ext cx="7848600" cy="14478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Slide Number Placeholder 1"/>
          <p:cNvSpPr>
            <a:spLocks noGrp="1"/>
          </p:cNvSpPr>
          <p:nvPr>
            <p:ph type="sldNum" sz="quarter" idx="12"/>
          </p:nvPr>
        </p:nvSpPr>
        <p:spPr/>
        <p:txBody>
          <a:bodyPr/>
          <a:lstStyle/>
          <a:p>
            <a:fld id="{88AD08FE-21CA-447A-B5E0-10774CCDBD3A}" type="slidenum">
              <a:rPr lang="en-US" smtClean="0"/>
              <a:t>28</a:t>
            </a:fld>
            <a:endParaRPr lang="en-US"/>
          </a:p>
        </p:txBody>
      </p:sp>
    </p:spTree>
    <p:custDataLst>
      <p:tags r:id="rId1"/>
    </p:custDataLst>
    <p:extLst>
      <p:ext uri="{BB962C8B-B14F-4D97-AF65-F5344CB8AC3E}">
        <p14:creationId xmlns:p14="http://schemas.microsoft.com/office/powerpoint/2010/main" val="8382699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371600" y="304800"/>
            <a:ext cx="10515600" cy="1371600"/>
          </a:xfrm>
        </p:spPr>
        <p:txBody>
          <a:bodyPr>
            <a:normAutofit fontScale="90000"/>
          </a:bodyPr>
          <a:lstStyle/>
          <a:p>
            <a:r>
              <a:rPr lang="en-US" altLang="en-US" dirty="0" smtClean="0"/>
              <a:t>Sample Result 4: User Rating Behavior Analysis</a:t>
            </a:r>
            <a:br>
              <a:rPr lang="en-US" altLang="en-US" dirty="0" smtClean="0"/>
            </a:br>
            <a:endParaRPr lang="en-US" altLang="en-US" dirty="0" smtClean="0"/>
          </a:p>
        </p:txBody>
      </p:sp>
      <p:graphicFrame>
        <p:nvGraphicFramePr>
          <p:cNvPr id="8" name="Table 7"/>
          <p:cNvGraphicFramePr>
            <a:graphicFrameLocks noGrp="1"/>
          </p:cNvGraphicFramePr>
          <p:nvPr/>
        </p:nvGraphicFramePr>
        <p:xfrm>
          <a:off x="2971800" y="1524001"/>
          <a:ext cx="6096000" cy="3032127"/>
        </p:xfrm>
        <a:graphic>
          <a:graphicData uri="http://schemas.openxmlformats.org/drawingml/2006/table">
            <a:tbl>
              <a:tblPr/>
              <a:tblGrid>
                <a:gridCol w="1689731">
                  <a:extLst>
                    <a:ext uri="{9D8B030D-6E8A-4147-A177-3AD203B41FA5}">
                      <a16:colId xmlns:a16="http://schemas.microsoft.com/office/drawing/2014/main" val="20000"/>
                    </a:ext>
                  </a:extLst>
                </a:gridCol>
                <a:gridCol w="1102468">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102468">
                  <a:extLst>
                    <a:ext uri="{9D8B030D-6E8A-4147-A177-3AD203B41FA5}">
                      <a16:colId xmlns:a16="http://schemas.microsoft.com/office/drawing/2014/main" val="20003"/>
                    </a:ext>
                  </a:extLst>
                </a:gridCol>
                <a:gridCol w="1100666">
                  <a:extLst>
                    <a:ext uri="{9D8B030D-6E8A-4147-A177-3AD203B41FA5}">
                      <a16:colId xmlns:a16="http://schemas.microsoft.com/office/drawing/2014/main" val="20004"/>
                    </a:ext>
                  </a:extLst>
                </a:gridCol>
              </a:tblGrid>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Georgia" pitchFamily="18" charset="0"/>
                        </a:rPr>
                        <a:t>Expensive Hotel</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Georgia" pitchFamily="18" charset="0"/>
                        </a:rPr>
                        <a:t>Cheap Hotel</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Georgia" pitchFamily="18" charset="0"/>
                        </a:rPr>
                        <a:t>5 Stars</a:t>
                      </a: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Georgia" pitchFamily="18" charset="0"/>
                        </a:rPr>
                        <a:t>3 Stars</a:t>
                      </a:r>
                      <a:endParaRPr kumimoji="0" lang="en-US" sz="1600" b="1" i="1" u="none" strike="noStrike" cap="none" normalizeH="0" baseline="0" dirty="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Georgia" pitchFamily="18" charset="0"/>
                        </a:rPr>
                        <a:t>5 Stars</a:t>
                      </a: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Georgia" pitchFamily="18" charset="0"/>
                        </a:rPr>
                        <a:t>1 Star</a:t>
                      </a:r>
                      <a:endParaRPr kumimoji="0" lang="en-US" sz="1600" b="1" i="1" u="none" strike="noStrike" cap="none" normalizeH="0" baseline="0" dirty="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10001"/>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Value</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0.134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0.148</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18" charset="0"/>
                        </a:rPr>
                        <a:t>0.171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0.093</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2"/>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Room</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0.098</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0.162</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0.126</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0.121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extLst>
                  <a:ext uri="{0D108BD9-81ED-4DB2-BD59-A6C34878D82A}">
                    <a16:rowId xmlns:a16="http://schemas.microsoft.com/office/drawing/2014/main" val="10003"/>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Location</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0.171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0.074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0.161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0.082</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4"/>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Cleanliness</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0.081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0.163</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0.116</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0.294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extLst>
                  <a:ext uri="{0D108BD9-81ED-4DB2-BD59-A6C34878D82A}">
                    <a16:rowId xmlns:a16="http://schemas.microsoft.com/office/drawing/2014/main" val="10005"/>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Service</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0.251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0.101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0.101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0.049</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6"/>
                  </a:ext>
                </a:extLst>
              </a:tr>
            </a:tbl>
          </a:graphicData>
        </a:graphic>
      </p:graphicFrame>
      <p:sp>
        <p:nvSpPr>
          <p:cNvPr id="78900" name="Oval 8"/>
          <p:cNvSpPr>
            <a:spLocks noChangeArrowheads="1"/>
          </p:cNvSpPr>
          <p:nvPr/>
        </p:nvSpPr>
        <p:spPr bwMode="auto">
          <a:xfrm>
            <a:off x="4824413" y="4160838"/>
            <a:ext cx="838200" cy="3810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US" altLang="en-US" sz="1800" b="0">
              <a:latin typeface="Times New Roman" panose="02020603050405020304" pitchFamily="18" charset="0"/>
            </a:endParaRPr>
          </a:p>
        </p:txBody>
      </p:sp>
      <p:sp>
        <p:nvSpPr>
          <p:cNvPr id="78901" name="TextBox 13"/>
          <p:cNvSpPr txBox="1">
            <a:spLocks noChangeArrowheads="1"/>
          </p:cNvSpPr>
          <p:nvPr/>
        </p:nvSpPr>
        <p:spPr bwMode="auto">
          <a:xfrm>
            <a:off x="1966914" y="5113338"/>
            <a:ext cx="420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a:solidFill>
                  <a:srgbClr val="C00000"/>
                </a:solidFill>
                <a:latin typeface="Calibri" panose="020F0502020204030204" pitchFamily="34" charset="0"/>
              </a:rPr>
              <a:t>People  like  expensive hotels </a:t>
            </a:r>
          </a:p>
          <a:p>
            <a:pPr eaLnBrk="1" hangingPunct="1">
              <a:spcBef>
                <a:spcPct val="0"/>
              </a:spcBef>
              <a:buFontTx/>
              <a:buNone/>
            </a:pPr>
            <a:r>
              <a:rPr lang="en-US" altLang="en-US" sz="2400">
                <a:solidFill>
                  <a:srgbClr val="C00000"/>
                </a:solidFill>
                <a:latin typeface="Calibri" panose="020F0502020204030204" pitchFamily="34" charset="0"/>
              </a:rPr>
              <a:t>because of  good service </a:t>
            </a:r>
          </a:p>
        </p:txBody>
      </p:sp>
      <p:cxnSp>
        <p:nvCxnSpPr>
          <p:cNvPr id="78902" name="Straight Arrow Connector 14"/>
          <p:cNvCxnSpPr>
            <a:cxnSpLocks noChangeShapeType="1"/>
          </p:cNvCxnSpPr>
          <p:nvPr/>
        </p:nvCxnSpPr>
        <p:spPr bwMode="auto">
          <a:xfrm flipV="1">
            <a:off x="3971925" y="4541838"/>
            <a:ext cx="852488" cy="571500"/>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8903" name="TextBox 10"/>
          <p:cNvSpPr txBox="1">
            <a:spLocks noChangeArrowheads="1"/>
          </p:cNvSpPr>
          <p:nvPr/>
        </p:nvSpPr>
        <p:spPr bwMode="auto">
          <a:xfrm>
            <a:off x="6554788" y="5113338"/>
            <a:ext cx="4037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a:solidFill>
                  <a:srgbClr val="C00000"/>
                </a:solidFill>
                <a:latin typeface="Calibri" panose="020F0502020204030204" pitchFamily="34" charset="0"/>
              </a:rPr>
              <a:t>People  like cheap hotels because of good value </a:t>
            </a:r>
          </a:p>
        </p:txBody>
      </p:sp>
      <p:sp>
        <p:nvSpPr>
          <p:cNvPr id="78904" name="Oval 12"/>
          <p:cNvSpPr>
            <a:spLocks noChangeArrowheads="1"/>
          </p:cNvSpPr>
          <p:nvPr/>
        </p:nvSpPr>
        <p:spPr bwMode="auto">
          <a:xfrm>
            <a:off x="7164388" y="2408238"/>
            <a:ext cx="838200" cy="3810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US" altLang="en-US" sz="1800" b="0">
              <a:latin typeface="Times New Roman" panose="02020603050405020304" pitchFamily="18" charset="0"/>
            </a:endParaRPr>
          </a:p>
        </p:txBody>
      </p:sp>
      <p:cxnSp>
        <p:nvCxnSpPr>
          <p:cNvPr id="78905" name="Straight Arrow Connector 14"/>
          <p:cNvCxnSpPr>
            <a:cxnSpLocks noChangeShapeType="1"/>
          </p:cNvCxnSpPr>
          <p:nvPr/>
        </p:nvCxnSpPr>
        <p:spPr bwMode="auto">
          <a:xfrm flipH="1" flipV="1">
            <a:off x="7850188" y="2789238"/>
            <a:ext cx="304800" cy="2324100"/>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8AD08FE-21CA-447A-B5E0-10774CCDBD3A}" type="slidenum">
              <a:rPr lang="en-US" smtClean="0"/>
              <a:t>29</a:t>
            </a:fld>
            <a:endParaRPr lang="en-US"/>
          </a:p>
        </p:txBody>
      </p:sp>
    </p:spTree>
    <p:custDataLst>
      <p:tags r:id="rId1"/>
    </p:custDataLst>
    <p:extLst>
      <p:ext uri="{BB962C8B-B14F-4D97-AF65-F5344CB8AC3E}">
        <p14:creationId xmlns:p14="http://schemas.microsoft.com/office/powerpoint/2010/main" val="23949648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12395200" cy="1143000"/>
          </a:xfrm>
        </p:spPr>
        <p:txBody>
          <a:bodyPr>
            <a:normAutofit/>
          </a:bodyPr>
          <a:lstStyle/>
          <a:p>
            <a:r>
              <a:rPr lang="en-US" dirty="0" smtClean="0"/>
              <a:t>Humans </a:t>
            </a:r>
            <a:r>
              <a:rPr lang="en-US" dirty="0"/>
              <a:t>as </a:t>
            </a:r>
            <a:r>
              <a:rPr lang="en-US" b="1" dirty="0"/>
              <a:t>Subjective</a:t>
            </a:r>
            <a:r>
              <a:rPr lang="en-US" dirty="0"/>
              <a:t> </a:t>
            </a:r>
            <a:r>
              <a:rPr lang="en-US" altLang="zh-CN" dirty="0"/>
              <a:t>&amp; </a:t>
            </a:r>
            <a:r>
              <a:rPr lang="en-US" altLang="zh-CN" b="1" dirty="0"/>
              <a:t>Intelligent</a:t>
            </a:r>
            <a:r>
              <a:rPr lang="en-US" dirty="0"/>
              <a:t> “Sensors”</a:t>
            </a:r>
          </a:p>
        </p:txBody>
      </p:sp>
      <p:sp>
        <p:nvSpPr>
          <p:cNvPr id="5" name="TextBox 4"/>
          <p:cNvSpPr txBox="1"/>
          <p:nvPr/>
        </p:nvSpPr>
        <p:spPr>
          <a:xfrm>
            <a:off x="763570" y="1727281"/>
            <a:ext cx="2055755" cy="584775"/>
          </a:xfrm>
          <a:prstGeom prst="rect">
            <a:avLst/>
          </a:prstGeom>
          <a:noFill/>
        </p:spPr>
        <p:txBody>
          <a:bodyPr wrap="none" rtlCol="0">
            <a:spAutoFit/>
          </a:bodyPr>
          <a:lstStyle/>
          <a:p>
            <a:pPr algn="ctr"/>
            <a:r>
              <a:rPr lang="en-US" sz="3200" b="1" dirty="0"/>
              <a:t>Real World</a:t>
            </a:r>
          </a:p>
        </p:txBody>
      </p:sp>
      <p:sp>
        <p:nvSpPr>
          <p:cNvPr id="10" name="TextBox 9"/>
          <p:cNvSpPr txBox="1"/>
          <p:nvPr/>
        </p:nvSpPr>
        <p:spPr>
          <a:xfrm>
            <a:off x="5247381" y="1727282"/>
            <a:ext cx="1335622" cy="584775"/>
          </a:xfrm>
          <a:prstGeom prst="rect">
            <a:avLst/>
          </a:prstGeom>
          <a:noFill/>
        </p:spPr>
        <p:txBody>
          <a:bodyPr wrap="none" rtlCol="0">
            <a:spAutoFit/>
          </a:bodyPr>
          <a:lstStyle/>
          <a:p>
            <a:pPr algn="ctr"/>
            <a:r>
              <a:rPr lang="en-US" sz="3200" b="1" dirty="0"/>
              <a:t>Sensor</a:t>
            </a:r>
          </a:p>
        </p:txBody>
      </p:sp>
      <p:sp>
        <p:nvSpPr>
          <p:cNvPr id="15" name="TextBox 14"/>
          <p:cNvSpPr txBox="1"/>
          <p:nvPr/>
        </p:nvSpPr>
        <p:spPr>
          <a:xfrm>
            <a:off x="9561650" y="1727281"/>
            <a:ext cx="1074525" cy="584775"/>
          </a:xfrm>
          <a:prstGeom prst="rect">
            <a:avLst/>
          </a:prstGeom>
          <a:noFill/>
        </p:spPr>
        <p:txBody>
          <a:bodyPr wrap="none" rtlCol="0">
            <a:spAutoFit/>
          </a:bodyPr>
          <a:lstStyle/>
          <a:p>
            <a:pPr algn="ctr"/>
            <a:r>
              <a:rPr lang="en-US" sz="3200" b="1" dirty="0"/>
              <a:t>Data </a:t>
            </a:r>
          </a:p>
        </p:txBody>
      </p:sp>
      <p:sp>
        <p:nvSpPr>
          <p:cNvPr id="32" name="TextBox 31"/>
          <p:cNvSpPr txBox="1"/>
          <p:nvPr/>
        </p:nvSpPr>
        <p:spPr>
          <a:xfrm>
            <a:off x="7289561" y="1600200"/>
            <a:ext cx="1151084" cy="502766"/>
          </a:xfrm>
          <a:prstGeom prst="rect">
            <a:avLst/>
          </a:prstGeom>
          <a:noFill/>
        </p:spPr>
        <p:txBody>
          <a:bodyPr wrap="none" rtlCol="0">
            <a:spAutoFit/>
          </a:bodyPr>
          <a:lstStyle/>
          <a:p>
            <a:r>
              <a:rPr lang="en-US" sz="2667" b="1" dirty="0"/>
              <a:t>Report</a:t>
            </a:r>
          </a:p>
        </p:txBody>
      </p:sp>
      <p:sp>
        <p:nvSpPr>
          <p:cNvPr id="33" name="TextBox 32"/>
          <p:cNvSpPr txBox="1"/>
          <p:nvPr/>
        </p:nvSpPr>
        <p:spPr>
          <a:xfrm>
            <a:off x="3087060" y="1631635"/>
            <a:ext cx="1239442" cy="502766"/>
          </a:xfrm>
          <a:prstGeom prst="rect">
            <a:avLst/>
          </a:prstGeom>
          <a:noFill/>
        </p:spPr>
        <p:txBody>
          <a:bodyPr wrap="none" rtlCol="0">
            <a:spAutoFit/>
          </a:bodyPr>
          <a:lstStyle/>
          <a:p>
            <a:r>
              <a:rPr lang="en-US" sz="2667" b="1" dirty="0"/>
              <a:t>   Sense</a:t>
            </a:r>
          </a:p>
        </p:txBody>
      </p:sp>
      <p:sp>
        <p:nvSpPr>
          <p:cNvPr id="55" name="TextBox 54"/>
          <p:cNvSpPr txBox="1"/>
          <p:nvPr/>
        </p:nvSpPr>
        <p:spPr>
          <a:xfrm>
            <a:off x="4876800" y="2717800"/>
            <a:ext cx="2149884" cy="502766"/>
          </a:xfrm>
          <a:prstGeom prst="rect">
            <a:avLst/>
          </a:prstGeom>
          <a:noFill/>
        </p:spPr>
        <p:txBody>
          <a:bodyPr wrap="none" rtlCol="0">
            <a:spAutoFit/>
          </a:bodyPr>
          <a:lstStyle/>
          <a:p>
            <a:r>
              <a:rPr lang="en-US" sz="2667" b="1" dirty="0"/>
              <a:t>Thermometer</a:t>
            </a:r>
          </a:p>
        </p:txBody>
      </p:sp>
      <p:cxnSp>
        <p:nvCxnSpPr>
          <p:cNvPr id="56" name="Straight Arrow Connector 55"/>
          <p:cNvCxnSpPr/>
          <p:nvPr/>
        </p:nvCxnSpPr>
        <p:spPr>
          <a:xfrm>
            <a:off x="2986246" y="3010020"/>
            <a:ext cx="1932853"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963" y="2692320"/>
            <a:ext cx="1413272" cy="502766"/>
          </a:xfrm>
          <a:prstGeom prst="rect">
            <a:avLst/>
          </a:prstGeom>
          <a:noFill/>
        </p:spPr>
        <p:txBody>
          <a:bodyPr wrap="none" rtlCol="0">
            <a:spAutoFit/>
          </a:bodyPr>
          <a:lstStyle/>
          <a:p>
            <a:r>
              <a:rPr lang="en-US" sz="2667" b="1" dirty="0"/>
              <a:t>Weather</a:t>
            </a:r>
          </a:p>
        </p:txBody>
      </p:sp>
      <p:sp>
        <p:nvSpPr>
          <p:cNvPr id="61" name="TextBox 60"/>
          <p:cNvSpPr txBox="1"/>
          <p:nvPr/>
        </p:nvSpPr>
        <p:spPr>
          <a:xfrm>
            <a:off x="8939283" y="2756635"/>
            <a:ext cx="2226507" cy="502766"/>
          </a:xfrm>
          <a:prstGeom prst="rect">
            <a:avLst/>
          </a:prstGeom>
          <a:noFill/>
        </p:spPr>
        <p:txBody>
          <a:bodyPr wrap="none" rtlCol="0">
            <a:spAutoFit/>
          </a:bodyPr>
          <a:lstStyle/>
          <a:p>
            <a:r>
              <a:rPr lang="en-US" sz="2667" b="1" dirty="0"/>
              <a:t>   </a:t>
            </a:r>
            <a:r>
              <a:rPr lang="en-US" sz="2667" dirty="0"/>
              <a:t>3</a:t>
            </a:r>
            <a:r>
              <a:rPr lang="en-US" sz="2667" dirty="0">
                <a:sym typeface="Symbol"/>
              </a:rPr>
              <a:t></a:t>
            </a:r>
            <a:r>
              <a:rPr lang="en-US" sz="2667" dirty="0"/>
              <a:t>C , 15</a:t>
            </a:r>
            <a:r>
              <a:rPr lang="en-US" sz="2667" dirty="0">
                <a:sym typeface="Symbol"/>
              </a:rPr>
              <a:t></a:t>
            </a:r>
            <a:r>
              <a:rPr lang="en-US" sz="2667" dirty="0"/>
              <a:t>F, … </a:t>
            </a:r>
          </a:p>
        </p:txBody>
      </p:sp>
      <p:cxnSp>
        <p:nvCxnSpPr>
          <p:cNvPr id="63" name="Straight Arrow Connector 62"/>
          <p:cNvCxnSpPr/>
          <p:nvPr/>
        </p:nvCxnSpPr>
        <p:spPr>
          <a:xfrm>
            <a:off x="6829595" y="2133680"/>
            <a:ext cx="2133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82468" y="2133680"/>
            <a:ext cx="2133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89561" y="3068152"/>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52246" y="3454480"/>
            <a:ext cx="1871025" cy="502766"/>
          </a:xfrm>
          <a:prstGeom prst="rect">
            <a:avLst/>
          </a:prstGeom>
          <a:noFill/>
        </p:spPr>
        <p:txBody>
          <a:bodyPr wrap="none" rtlCol="0">
            <a:spAutoFit/>
          </a:bodyPr>
          <a:lstStyle/>
          <a:p>
            <a:r>
              <a:rPr lang="en-US" sz="2667" b="1" dirty="0"/>
              <a:t> Geo Sensor</a:t>
            </a:r>
          </a:p>
        </p:txBody>
      </p:sp>
      <p:cxnSp>
        <p:nvCxnSpPr>
          <p:cNvPr id="72" name="Straight Arrow Connector 71"/>
          <p:cNvCxnSpPr/>
          <p:nvPr/>
        </p:nvCxnSpPr>
        <p:spPr>
          <a:xfrm>
            <a:off x="2986245" y="3721220"/>
            <a:ext cx="18660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615" y="3505120"/>
            <a:ext cx="1524456" cy="502766"/>
          </a:xfrm>
          <a:prstGeom prst="rect">
            <a:avLst/>
          </a:prstGeom>
          <a:noFill/>
        </p:spPr>
        <p:txBody>
          <a:bodyPr wrap="none" rtlCol="0">
            <a:spAutoFit/>
          </a:bodyPr>
          <a:lstStyle/>
          <a:p>
            <a:r>
              <a:rPr lang="en-US" sz="2667" b="1" dirty="0"/>
              <a:t>Locations</a:t>
            </a:r>
          </a:p>
        </p:txBody>
      </p:sp>
      <p:sp>
        <p:nvSpPr>
          <p:cNvPr id="74" name="TextBox 73"/>
          <p:cNvSpPr txBox="1"/>
          <p:nvPr/>
        </p:nvSpPr>
        <p:spPr>
          <a:xfrm>
            <a:off x="8872430" y="3467835"/>
            <a:ext cx="3126177" cy="502766"/>
          </a:xfrm>
          <a:prstGeom prst="rect">
            <a:avLst/>
          </a:prstGeom>
          <a:noFill/>
        </p:spPr>
        <p:txBody>
          <a:bodyPr wrap="none" rtlCol="0">
            <a:spAutoFit/>
          </a:bodyPr>
          <a:lstStyle/>
          <a:p>
            <a:r>
              <a:rPr lang="en-US" sz="2667" b="1" dirty="0"/>
              <a:t> </a:t>
            </a:r>
            <a:r>
              <a:rPr lang="en-US" sz="2667" dirty="0"/>
              <a:t>41°N and 120°W</a:t>
            </a:r>
            <a:r>
              <a:rPr lang="en-US" sz="2667" b="1" dirty="0"/>
              <a:t> ….  </a:t>
            </a:r>
          </a:p>
        </p:txBody>
      </p:sp>
      <p:cxnSp>
        <p:nvCxnSpPr>
          <p:cNvPr id="75" name="Straight Arrow Connector 74"/>
          <p:cNvCxnSpPr/>
          <p:nvPr/>
        </p:nvCxnSpPr>
        <p:spPr>
          <a:xfrm>
            <a:off x="7222708" y="3779352"/>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673601" y="4064080"/>
            <a:ext cx="2532745" cy="502766"/>
          </a:xfrm>
          <a:prstGeom prst="rect">
            <a:avLst/>
          </a:prstGeom>
          <a:noFill/>
        </p:spPr>
        <p:txBody>
          <a:bodyPr wrap="none" rtlCol="0">
            <a:spAutoFit/>
          </a:bodyPr>
          <a:lstStyle/>
          <a:p>
            <a:r>
              <a:rPr lang="en-US" sz="2667" b="1" dirty="0"/>
              <a:t> Network Sensor</a:t>
            </a:r>
          </a:p>
        </p:txBody>
      </p:sp>
      <p:cxnSp>
        <p:nvCxnSpPr>
          <p:cNvPr id="77" name="Straight Arrow Connector 76"/>
          <p:cNvCxnSpPr/>
          <p:nvPr/>
        </p:nvCxnSpPr>
        <p:spPr>
          <a:xfrm>
            <a:off x="2986246" y="4426648"/>
            <a:ext cx="1839599"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877" y="4305340"/>
            <a:ext cx="1553695" cy="502766"/>
          </a:xfrm>
          <a:prstGeom prst="rect">
            <a:avLst/>
          </a:prstGeom>
          <a:noFill/>
        </p:spPr>
        <p:txBody>
          <a:bodyPr wrap="none" rtlCol="0">
            <a:spAutoFit/>
          </a:bodyPr>
          <a:lstStyle/>
          <a:p>
            <a:r>
              <a:rPr lang="en-US" sz="2667" b="1" dirty="0"/>
              <a:t>Networks</a:t>
            </a:r>
          </a:p>
        </p:txBody>
      </p:sp>
      <p:sp>
        <p:nvSpPr>
          <p:cNvPr id="79" name="TextBox 78"/>
          <p:cNvSpPr txBox="1"/>
          <p:nvPr/>
        </p:nvSpPr>
        <p:spPr>
          <a:xfrm>
            <a:off x="8846029" y="4077435"/>
            <a:ext cx="2993127" cy="502766"/>
          </a:xfrm>
          <a:prstGeom prst="rect">
            <a:avLst/>
          </a:prstGeom>
          <a:noFill/>
        </p:spPr>
        <p:txBody>
          <a:bodyPr wrap="none" rtlCol="0">
            <a:spAutoFit/>
          </a:bodyPr>
          <a:lstStyle/>
          <a:p>
            <a:r>
              <a:rPr lang="en-US" sz="2667" b="1" dirty="0"/>
              <a:t>   </a:t>
            </a:r>
            <a:r>
              <a:rPr lang="en-US" sz="2667" dirty="0"/>
              <a:t>01000100011100  </a:t>
            </a:r>
          </a:p>
        </p:txBody>
      </p:sp>
      <p:cxnSp>
        <p:nvCxnSpPr>
          <p:cNvPr id="80" name="Straight Arrow Connector 79"/>
          <p:cNvCxnSpPr/>
          <p:nvPr/>
        </p:nvCxnSpPr>
        <p:spPr>
          <a:xfrm>
            <a:off x="7196307" y="4388952"/>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AutoShape 2" descr="Image result for thermometer"/>
          <p:cNvSpPr>
            <a:spLocks noChangeAspect="1" noChangeArrowheads="1"/>
          </p:cNvSpPr>
          <p:nvPr/>
        </p:nvSpPr>
        <p:spPr bwMode="auto">
          <a:xfrm>
            <a:off x="207434" y="-628650"/>
            <a:ext cx="1028700" cy="1320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AutoShape 5" descr="Image result for weather imag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0" name="Picture 6"/>
          <p:cNvPicPr>
            <a:picLocks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524000" y="2767617"/>
            <a:ext cx="1219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1524000" y="3565075"/>
            <a:ext cx="1219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bwMode="auto">
          <a:xfrm>
            <a:off x="1524000" y="4300599"/>
            <a:ext cx="12192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98675" y="2924304"/>
            <a:ext cx="10063668" cy="3852263"/>
            <a:chOff x="698675" y="2924304"/>
            <a:chExt cx="10063668" cy="3852263"/>
          </a:xfrm>
        </p:grpSpPr>
        <p:grpSp>
          <p:nvGrpSpPr>
            <p:cNvPr id="82" name="Group 81"/>
            <p:cNvGrpSpPr/>
            <p:nvPr/>
          </p:nvGrpSpPr>
          <p:grpSpPr>
            <a:xfrm>
              <a:off x="698675" y="4951614"/>
              <a:ext cx="10063668" cy="1824953"/>
              <a:chOff x="533400" y="3666051"/>
              <a:chExt cx="7547751" cy="1368715"/>
            </a:xfrm>
          </p:grpSpPr>
          <p:pic>
            <p:nvPicPr>
              <p:cNvPr id="9" name="Picture 25"/>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bwMode="auto">
              <a:xfrm>
                <a:off x="533400" y="3851556"/>
                <a:ext cx="1274896" cy="5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945143" y="3700923"/>
                <a:ext cx="918687" cy="91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rot="21413775">
                <a:off x="6904706" y="4169776"/>
                <a:ext cx="1144780" cy="491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6"/>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rot="440101">
                <a:off x="6992626" y="3704672"/>
                <a:ext cx="1073263" cy="584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rot="20974153">
                <a:off x="6950421" y="3994126"/>
                <a:ext cx="1130730" cy="39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27" name="Straight Arrow Connector 26"/>
              <p:cNvCxnSpPr/>
              <p:nvPr/>
            </p:nvCxnSpPr>
            <p:spPr>
              <a:xfrm>
                <a:off x="2219612" y="4112378"/>
                <a:ext cx="1477265" cy="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83218" y="4066161"/>
                <a:ext cx="168546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49078" y="3666051"/>
                <a:ext cx="1206773" cy="377075"/>
              </a:xfrm>
              <a:prstGeom prst="rect">
                <a:avLst/>
              </a:prstGeom>
              <a:noFill/>
            </p:spPr>
            <p:txBody>
              <a:bodyPr wrap="none" rtlCol="0">
                <a:spAutoFit/>
              </a:bodyPr>
              <a:lstStyle/>
              <a:p>
                <a:r>
                  <a:rPr lang="en-US" sz="2667" b="1" dirty="0"/>
                  <a:t>   Perceive</a:t>
                </a:r>
              </a:p>
            </p:txBody>
          </p:sp>
          <p:sp>
            <p:nvSpPr>
              <p:cNvPr id="69" name="TextBox 68"/>
              <p:cNvSpPr txBox="1"/>
              <p:nvPr/>
            </p:nvSpPr>
            <p:spPr>
              <a:xfrm>
                <a:off x="3724397" y="4508370"/>
                <a:ext cx="311624" cy="377075"/>
              </a:xfrm>
              <a:prstGeom prst="rect">
                <a:avLst/>
              </a:prstGeom>
              <a:noFill/>
            </p:spPr>
            <p:txBody>
              <a:bodyPr wrap="none" rtlCol="0">
                <a:spAutoFit/>
              </a:bodyPr>
              <a:lstStyle/>
              <a:p>
                <a:r>
                  <a:rPr lang="en-US" sz="2667" b="1" dirty="0"/>
                  <a:t>   </a:t>
                </a:r>
              </a:p>
            </p:txBody>
          </p:sp>
          <p:sp>
            <p:nvSpPr>
              <p:cNvPr id="70" name="TextBox 69"/>
              <p:cNvSpPr txBox="1"/>
              <p:nvPr/>
            </p:nvSpPr>
            <p:spPr>
              <a:xfrm>
                <a:off x="5031116" y="3666051"/>
                <a:ext cx="1113046" cy="377075"/>
              </a:xfrm>
              <a:prstGeom prst="rect">
                <a:avLst/>
              </a:prstGeom>
              <a:noFill/>
            </p:spPr>
            <p:txBody>
              <a:bodyPr wrap="none" rtlCol="0">
                <a:spAutoFit/>
              </a:bodyPr>
              <a:lstStyle/>
              <a:p>
                <a:r>
                  <a:rPr lang="en-US" sz="2667" b="1" dirty="0"/>
                  <a:t>   Express</a:t>
                </a:r>
              </a:p>
            </p:txBody>
          </p:sp>
          <p:sp>
            <p:nvSpPr>
              <p:cNvPr id="81" name="TextBox 80"/>
              <p:cNvSpPr txBox="1"/>
              <p:nvPr/>
            </p:nvSpPr>
            <p:spPr>
              <a:xfrm>
                <a:off x="3463474" y="4657691"/>
                <a:ext cx="1919997" cy="377075"/>
              </a:xfrm>
              <a:prstGeom prst="rect">
                <a:avLst/>
              </a:prstGeom>
              <a:solidFill>
                <a:srgbClr val="853F4B"/>
              </a:solidFill>
            </p:spPr>
            <p:txBody>
              <a:bodyPr wrap="none" rtlCol="0">
                <a:spAutoFit/>
              </a:bodyPr>
              <a:lstStyle/>
              <a:p>
                <a:pPr algn="ctr"/>
                <a:r>
                  <a:rPr lang="en-US" sz="2667" b="1" dirty="0">
                    <a:solidFill>
                      <a:schemeClr val="bg1"/>
                    </a:solidFill>
                  </a:rPr>
                  <a:t>“Human Sensor”</a:t>
                </a:r>
              </a:p>
            </p:txBody>
          </p:sp>
        </p:grpSp>
        <p:sp>
          <p:nvSpPr>
            <p:cNvPr id="7" name="Right Bracket 6"/>
            <p:cNvSpPr/>
            <p:nvPr/>
          </p:nvSpPr>
          <p:spPr>
            <a:xfrm>
              <a:off x="2699708" y="2924304"/>
              <a:ext cx="176140" cy="2921161"/>
            </a:xfrm>
            <a:prstGeom prst="rightBracket">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88AD08FE-21CA-447A-B5E0-10774CCDBD3A}" type="slidenum">
              <a:rPr lang="en-US" smtClean="0"/>
              <a:t>3</a:t>
            </a:fld>
            <a:endParaRPr lang="en-US"/>
          </a:p>
        </p:txBody>
      </p:sp>
    </p:spTree>
    <p:extLst>
      <p:ext uri="{BB962C8B-B14F-4D97-AF65-F5344CB8AC3E}">
        <p14:creationId xmlns:p14="http://schemas.microsoft.com/office/powerpoint/2010/main" val="1490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0" y="228600"/>
            <a:ext cx="9144000" cy="1066800"/>
          </a:xfrm>
        </p:spPr>
        <p:txBody>
          <a:bodyPr>
            <a:normAutofit fontScale="90000"/>
          </a:bodyPr>
          <a:lstStyle/>
          <a:p>
            <a:r>
              <a:rPr lang="en-US" altLang="en-US" dirty="0" smtClean="0"/>
              <a:t>Sample Result 5:</a:t>
            </a:r>
            <a:br>
              <a:rPr lang="en-US" altLang="en-US" dirty="0" smtClean="0"/>
            </a:br>
            <a:r>
              <a:rPr lang="en-US" altLang="en-US" dirty="0" smtClean="0"/>
              <a:t>Personalized Recommendation of Entities</a:t>
            </a:r>
          </a:p>
        </p:txBody>
      </p:sp>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1919288"/>
            <a:ext cx="722640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17"/>
          <p:cNvSpPr txBox="1">
            <a:spLocks noChangeArrowheads="1"/>
          </p:cNvSpPr>
          <p:nvPr/>
        </p:nvSpPr>
        <p:spPr bwMode="auto">
          <a:xfrm>
            <a:off x="611211" y="1758932"/>
            <a:ext cx="2830070" cy="954107"/>
          </a:xfrm>
          <a:prstGeom prst="rect">
            <a:avLst/>
          </a:prstGeom>
          <a:solidFill>
            <a:schemeClr val="bg1">
              <a:lumMod val="85000"/>
            </a:schemeClr>
          </a:solidFill>
          <a:ln w="9525">
            <a:solidFill>
              <a:srgbClr val="000000"/>
            </a:solidFill>
            <a:miter lim="800000"/>
            <a:headEnd/>
            <a:tailEnd/>
          </a:ln>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latin typeface="Calibri" panose="020F0502020204030204" pitchFamily="34" charset="0"/>
              </a:rPr>
              <a:t>Query: 0.9 value</a:t>
            </a:r>
          </a:p>
          <a:p>
            <a:pPr eaLnBrk="1" hangingPunct="1">
              <a:spcBef>
                <a:spcPct val="0"/>
              </a:spcBef>
              <a:buFontTx/>
              <a:buNone/>
            </a:pPr>
            <a:r>
              <a:rPr lang="en-US" altLang="en-US" dirty="0">
                <a:latin typeface="Calibri" panose="020F0502020204030204" pitchFamily="34" charset="0"/>
              </a:rPr>
              <a:t>             0.1 others </a:t>
            </a:r>
          </a:p>
        </p:txBody>
      </p:sp>
      <p:sp>
        <p:nvSpPr>
          <p:cNvPr id="79877" name="TextBox 18"/>
          <p:cNvSpPr txBox="1">
            <a:spLocks noChangeArrowheads="1"/>
          </p:cNvSpPr>
          <p:nvPr/>
        </p:nvSpPr>
        <p:spPr bwMode="auto">
          <a:xfrm>
            <a:off x="561134" y="3083247"/>
            <a:ext cx="28801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solidFill>
                  <a:srgbClr val="C00000"/>
                </a:solidFill>
                <a:latin typeface="Calibri" panose="020F0502020204030204" pitchFamily="34" charset="0"/>
              </a:rPr>
              <a:t>Non-Personalized </a:t>
            </a:r>
          </a:p>
        </p:txBody>
      </p:sp>
      <p:sp>
        <p:nvSpPr>
          <p:cNvPr id="79878" name="TextBox 19"/>
          <p:cNvSpPr txBox="1">
            <a:spLocks noChangeArrowheads="1"/>
          </p:cNvSpPr>
          <p:nvPr/>
        </p:nvSpPr>
        <p:spPr bwMode="auto">
          <a:xfrm>
            <a:off x="930905" y="4615191"/>
            <a:ext cx="2147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solidFill>
                  <a:srgbClr val="C00000"/>
                </a:solidFill>
                <a:latin typeface="Calibri" panose="020F0502020204030204" pitchFamily="34" charset="0"/>
              </a:rPr>
              <a:t>Personalized </a:t>
            </a:r>
          </a:p>
        </p:txBody>
      </p:sp>
      <p:cxnSp>
        <p:nvCxnSpPr>
          <p:cNvPr id="79879" name="Straight Arrow Connector 23"/>
          <p:cNvCxnSpPr>
            <a:cxnSpLocks noChangeShapeType="1"/>
          </p:cNvCxnSpPr>
          <p:nvPr/>
        </p:nvCxnSpPr>
        <p:spPr bwMode="auto">
          <a:xfrm>
            <a:off x="3406645" y="3397251"/>
            <a:ext cx="990600" cy="1587"/>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79880" name="Straight Arrow Connector 26"/>
          <p:cNvCxnSpPr>
            <a:cxnSpLocks noChangeShapeType="1"/>
          </p:cNvCxnSpPr>
          <p:nvPr/>
        </p:nvCxnSpPr>
        <p:spPr bwMode="auto">
          <a:xfrm>
            <a:off x="3350152" y="4876801"/>
            <a:ext cx="990600" cy="1587"/>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8AD08FE-21CA-447A-B5E0-10774CCDBD3A}" type="slidenum">
              <a:rPr lang="en-US" smtClean="0"/>
              <a:t>30</a:t>
            </a:fld>
            <a:endParaRPr lang="en-US"/>
          </a:p>
        </p:txBody>
      </p:sp>
    </p:spTree>
    <p:extLst>
      <p:ext uri="{BB962C8B-B14F-4D97-AF65-F5344CB8AC3E}">
        <p14:creationId xmlns:p14="http://schemas.microsoft.com/office/powerpoint/2010/main" val="249644039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103"/>
            <a:ext cx="11887200" cy="1143000"/>
          </a:xfrm>
        </p:spPr>
        <p:txBody>
          <a:bodyPr>
            <a:noAutofit/>
          </a:bodyPr>
          <a:lstStyle/>
          <a:p>
            <a:r>
              <a:rPr lang="en-US" sz="4000" dirty="0" smtClean="0"/>
              <a:t>Application Example 3: </a:t>
            </a:r>
            <a:r>
              <a:rPr lang="en-US" sz="4000" b="1" dirty="0" smtClean="0"/>
              <a:t>Prediction of Stock Market</a:t>
            </a:r>
            <a:endParaRPr lang="en-US" sz="4000" b="1"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5754266" y="3446888"/>
            <a:ext cx="1635319" cy="400110"/>
          </a:xfrm>
          <a:prstGeom prst="rect">
            <a:avLst/>
          </a:prstGeom>
          <a:solidFill>
            <a:srgbClr val="FFFF00"/>
          </a:solidFill>
        </p:spPr>
        <p:txBody>
          <a:bodyPr wrap="none" rtlCol="0">
            <a:spAutoFit/>
          </a:bodyPr>
          <a:lstStyle/>
          <a:p>
            <a:r>
              <a:rPr lang="en-US" sz="2000" b="1" dirty="0" smtClean="0"/>
              <a:t>Stock traders</a:t>
            </a:r>
            <a:endParaRPr lang="en-US" sz="2000" b="1" dirty="0"/>
          </a:p>
        </p:txBody>
      </p:sp>
      <p:pic>
        <p:nvPicPr>
          <p:cNvPr id="95234" name="Picture 2" descr="http://b94818f72e658aa7f030-e02c1d54ef30da44df8b89fd9c6c30b6.r50.cf5.rackcdn.com/wp-content/uploads/2015/12/breaking-ne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52" y="4154225"/>
            <a:ext cx="3120955" cy="2340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5773" y="4267636"/>
            <a:ext cx="2363596" cy="400110"/>
          </a:xfrm>
          <a:prstGeom prst="rect">
            <a:avLst/>
          </a:prstGeom>
          <a:solidFill>
            <a:srgbClr val="FFFF00"/>
          </a:solidFill>
        </p:spPr>
        <p:txBody>
          <a:bodyPr wrap="none" rtlCol="0">
            <a:spAutoFit/>
          </a:bodyPr>
          <a:lstStyle/>
          <a:p>
            <a:r>
              <a:rPr lang="en-US" sz="2000" b="1" dirty="0" smtClean="0"/>
              <a:t>Events in Real World</a:t>
            </a:r>
            <a:endParaRPr lang="en-US" sz="2000" b="1" dirty="0"/>
          </a:p>
        </p:txBody>
      </p:sp>
      <p:sp>
        <p:nvSpPr>
          <p:cNvPr id="66" name="TextBox 65"/>
          <p:cNvSpPr txBox="1"/>
          <p:nvPr/>
        </p:nvSpPr>
        <p:spPr>
          <a:xfrm>
            <a:off x="1941779" y="1437521"/>
            <a:ext cx="1947328" cy="707886"/>
          </a:xfrm>
          <a:prstGeom prst="rect">
            <a:avLst/>
          </a:prstGeom>
          <a:solidFill>
            <a:srgbClr val="FFFF00"/>
          </a:solidFill>
        </p:spPr>
        <p:txBody>
          <a:bodyPr wrap="none" rtlCol="0">
            <a:spAutoFit/>
          </a:bodyPr>
          <a:lstStyle/>
          <a:p>
            <a:r>
              <a:rPr lang="en-US" sz="2000" b="1" dirty="0" smtClean="0"/>
              <a:t>Market volatility</a:t>
            </a:r>
          </a:p>
          <a:p>
            <a:r>
              <a:rPr lang="en-US" sz="2000" b="1" dirty="0" smtClean="0"/>
              <a:t>Stock trends, … </a:t>
            </a:r>
          </a:p>
        </p:txBody>
      </p:sp>
      <p:sp>
        <p:nvSpPr>
          <p:cNvPr id="4" name="Slide Number Placeholder 3"/>
          <p:cNvSpPr>
            <a:spLocks noGrp="1"/>
          </p:cNvSpPr>
          <p:nvPr>
            <p:ph type="sldNum" sz="quarter" idx="12"/>
          </p:nvPr>
        </p:nvSpPr>
        <p:spPr/>
        <p:txBody>
          <a:bodyPr/>
          <a:lstStyle/>
          <a:p>
            <a:fld id="{88AD08FE-21CA-447A-B5E0-10774CCDBD3A}" type="slidenum">
              <a:rPr lang="en-US" smtClean="0"/>
              <a:t>31</a:t>
            </a:fld>
            <a:endParaRPr lang="en-US"/>
          </a:p>
        </p:txBody>
      </p:sp>
    </p:spTree>
    <p:extLst>
      <p:ext uri="{BB962C8B-B14F-4D97-AF65-F5344CB8AC3E}">
        <p14:creationId xmlns:p14="http://schemas.microsoft.com/office/powerpoint/2010/main" val="281329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5500" t="35417" r="12250" b="29529"/>
          <a:stretch>
            <a:fillRect/>
          </a:stretch>
        </p:blipFill>
        <p:spPr bwMode="auto">
          <a:xfrm>
            <a:off x="266143" y="1523078"/>
            <a:ext cx="4872838" cy="2884626"/>
          </a:xfrm>
          <a:prstGeom prst="rect">
            <a:avLst/>
          </a:prstGeom>
          <a:noFill/>
          <a:ln w="9525">
            <a:noFill/>
            <a:miter lim="800000"/>
            <a:headEnd/>
            <a:tailEnd/>
          </a:ln>
        </p:spPr>
      </p:pic>
      <p:grpSp>
        <p:nvGrpSpPr>
          <p:cNvPr id="12" name="Group 11"/>
          <p:cNvGrpSpPr/>
          <p:nvPr/>
        </p:nvGrpSpPr>
        <p:grpSpPr>
          <a:xfrm>
            <a:off x="150424" y="4597688"/>
            <a:ext cx="5188525" cy="1388942"/>
            <a:chOff x="466804" y="4639215"/>
            <a:chExt cx="8097987" cy="1851922"/>
          </a:xfrm>
        </p:grpSpPr>
        <p:sp>
          <p:nvSpPr>
            <p:cNvPr id="13" name="Flowchart: Multidocument 12"/>
            <p:cNvSpPr/>
            <p:nvPr/>
          </p:nvSpPr>
          <p:spPr>
            <a:xfrm>
              <a:off x="914400"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1603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2365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55487" y="4639215"/>
              <a:ext cx="769763" cy="1477328"/>
            </a:xfrm>
            <a:prstGeom prst="rect">
              <a:avLst/>
            </a:prstGeom>
            <a:noFill/>
          </p:spPr>
          <p:txBody>
            <a:bodyPr wrap="none" rtlCol="0">
              <a:spAutoFit/>
            </a:bodyPr>
            <a:lstStyle/>
            <a:p>
              <a:r>
                <a:rPr lang="en-US" sz="6600" dirty="0"/>
                <a:t>…</a:t>
              </a:r>
            </a:p>
          </p:txBody>
        </p:sp>
        <p:sp>
          <p:nvSpPr>
            <p:cNvPr id="17" name="Flowchart: Multidocument 16"/>
            <p:cNvSpPr/>
            <p:nvPr/>
          </p:nvSpPr>
          <p:spPr>
            <a:xfrm>
              <a:off x="4953000"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ultidocument 17"/>
            <p:cNvSpPr/>
            <p:nvPr/>
          </p:nvSpPr>
          <p:spPr>
            <a:xfrm>
              <a:off x="5641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6403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609600" y="4706034"/>
              <a:ext cx="76200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9724" y="4911136"/>
              <a:ext cx="1350384" cy="697627"/>
            </a:xfrm>
            <a:prstGeom prst="rect">
              <a:avLst/>
            </a:prstGeom>
            <a:noFill/>
          </p:spPr>
          <p:txBody>
            <a:bodyPr wrap="none" rtlCol="0">
              <a:spAutoFit/>
            </a:bodyPr>
            <a:lstStyle/>
            <a:p>
              <a:r>
                <a:rPr lang="en-US" sz="2800" b="1" dirty="0"/>
                <a:t>Time</a:t>
              </a:r>
            </a:p>
          </p:txBody>
        </p:sp>
        <p:sp>
          <p:nvSpPr>
            <p:cNvPr id="22" name="TextBox 21"/>
            <p:cNvSpPr txBox="1"/>
            <p:nvPr/>
          </p:nvSpPr>
          <p:spPr>
            <a:xfrm>
              <a:off x="466804" y="5875584"/>
              <a:ext cx="8097987" cy="615553"/>
            </a:xfrm>
            <a:prstGeom prst="rect">
              <a:avLst/>
            </a:prstGeom>
            <a:noFill/>
          </p:spPr>
          <p:txBody>
            <a:bodyPr wrap="none" rtlCol="0">
              <a:spAutoFit/>
            </a:bodyPr>
            <a:lstStyle/>
            <a:p>
              <a:r>
                <a:rPr lang="en-US" sz="2400" b="1" dirty="0"/>
                <a:t>Any clues in the companion news stream?</a:t>
              </a:r>
            </a:p>
          </p:txBody>
        </p:sp>
      </p:grpSp>
      <p:sp>
        <p:nvSpPr>
          <p:cNvPr id="9" name="Rectangle 8"/>
          <p:cNvSpPr/>
          <p:nvPr/>
        </p:nvSpPr>
        <p:spPr>
          <a:xfrm>
            <a:off x="292524" y="4120058"/>
            <a:ext cx="5410200" cy="600164"/>
          </a:xfrm>
          <a:prstGeom prst="rect">
            <a:avLst/>
          </a:prstGeom>
        </p:spPr>
        <p:txBody>
          <a:bodyPr wrap="square">
            <a:spAutoFit/>
          </a:bodyPr>
          <a:lstStyle/>
          <a:p>
            <a:r>
              <a:rPr lang="en-US" sz="1500" b="1" dirty="0">
                <a:solidFill>
                  <a:schemeClr val="bg1">
                    <a:lumMod val="50000"/>
                  </a:schemeClr>
                </a:solidFill>
                <a:ea typeface="Arial"/>
              </a:rPr>
              <a:t>Dow Jones Industrial Average [Source: Yahoo Finance]</a:t>
            </a:r>
            <a:r>
              <a:rPr lang="en-US" b="1" dirty="0">
                <a:solidFill>
                  <a:schemeClr val="bg1">
                    <a:lumMod val="50000"/>
                  </a:schemeClr>
                </a:solidFill>
                <a:ea typeface="Arial"/>
              </a:rPr>
              <a:t/>
            </a:r>
            <a:br>
              <a:rPr lang="en-US" b="1" dirty="0">
                <a:solidFill>
                  <a:schemeClr val="bg1">
                    <a:lumMod val="50000"/>
                  </a:schemeClr>
                </a:solidFill>
                <a:ea typeface="Arial"/>
              </a:rPr>
            </a:br>
            <a:endParaRPr lang="en-US" dirty="0">
              <a:solidFill>
                <a:schemeClr val="bg1">
                  <a:lumMod val="50000"/>
                </a:schemeClr>
              </a:solidFill>
              <a:ea typeface="Arial"/>
            </a:endParaRPr>
          </a:p>
        </p:txBody>
      </p:sp>
      <p:sp>
        <p:nvSpPr>
          <p:cNvPr id="10" name="Title 1"/>
          <p:cNvSpPr txBox="1">
            <a:spLocks/>
          </p:cNvSpPr>
          <p:nvPr/>
        </p:nvSpPr>
        <p:spPr bwMode="auto">
          <a:xfrm>
            <a:off x="0" y="-40569"/>
            <a:ext cx="11963399"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000" b="1">
                <a:solidFill>
                  <a:srgbClr val="CC0000"/>
                </a:solidFill>
                <a:latin typeface="Arial" charset="0"/>
              </a:defRPr>
            </a:lvl2pPr>
            <a:lvl3pPr algn="ctr" rtl="0" eaLnBrk="0" fontAlgn="base" hangingPunct="0">
              <a:spcBef>
                <a:spcPct val="0"/>
              </a:spcBef>
              <a:spcAft>
                <a:spcPct val="0"/>
              </a:spcAft>
              <a:defRPr sz="4000" b="1">
                <a:solidFill>
                  <a:srgbClr val="CC0000"/>
                </a:solidFill>
                <a:latin typeface="Arial" charset="0"/>
              </a:defRPr>
            </a:lvl3pPr>
            <a:lvl4pPr algn="ctr" rtl="0" eaLnBrk="0" fontAlgn="base" hangingPunct="0">
              <a:spcBef>
                <a:spcPct val="0"/>
              </a:spcBef>
              <a:spcAft>
                <a:spcPct val="0"/>
              </a:spcAft>
              <a:defRPr sz="4000" b="1">
                <a:solidFill>
                  <a:srgbClr val="CC0000"/>
                </a:solidFill>
                <a:latin typeface="Arial" charset="0"/>
              </a:defRPr>
            </a:lvl4pPr>
            <a:lvl5pPr algn="ctr" rtl="0" eaLnBrk="0" fontAlgn="base" hangingPunct="0">
              <a:spcBef>
                <a:spcPct val="0"/>
              </a:spcBef>
              <a:spcAft>
                <a:spcPct val="0"/>
              </a:spcAft>
              <a:defRPr sz="4000" b="1">
                <a:solidFill>
                  <a:srgbClr val="CC0000"/>
                </a:solidFill>
                <a:latin typeface="Arial" charset="0"/>
              </a:defRPr>
            </a:lvl5pPr>
            <a:lvl6pPr marL="457200" algn="ctr" rtl="0" eaLnBrk="0" fontAlgn="base" hangingPunct="0">
              <a:spcBef>
                <a:spcPct val="0"/>
              </a:spcBef>
              <a:spcAft>
                <a:spcPct val="0"/>
              </a:spcAft>
              <a:defRPr sz="4000" b="1">
                <a:solidFill>
                  <a:srgbClr val="CC0000"/>
                </a:solidFill>
                <a:latin typeface="Arial" charset="0"/>
              </a:defRPr>
            </a:lvl6pPr>
            <a:lvl7pPr marL="914400" algn="ctr" rtl="0" eaLnBrk="0" fontAlgn="base" hangingPunct="0">
              <a:spcBef>
                <a:spcPct val="0"/>
              </a:spcBef>
              <a:spcAft>
                <a:spcPct val="0"/>
              </a:spcAft>
              <a:defRPr sz="4000" b="1">
                <a:solidFill>
                  <a:srgbClr val="CC0000"/>
                </a:solidFill>
                <a:latin typeface="Arial" charset="0"/>
              </a:defRPr>
            </a:lvl7pPr>
            <a:lvl8pPr marL="1371600" algn="ctr" rtl="0" eaLnBrk="0" fontAlgn="base" hangingPunct="0">
              <a:spcBef>
                <a:spcPct val="0"/>
              </a:spcBef>
              <a:spcAft>
                <a:spcPct val="0"/>
              </a:spcAft>
              <a:defRPr sz="4000" b="1">
                <a:solidFill>
                  <a:srgbClr val="CC0000"/>
                </a:solidFill>
                <a:latin typeface="Arial" charset="0"/>
              </a:defRPr>
            </a:lvl8pPr>
            <a:lvl9pPr marL="1828800" algn="ctr" rtl="0" eaLnBrk="0" fontAlgn="base" hangingPunct="0">
              <a:spcBef>
                <a:spcPct val="0"/>
              </a:spcBef>
              <a:spcAft>
                <a:spcPct val="0"/>
              </a:spcAft>
              <a:defRPr sz="4000" b="1">
                <a:solidFill>
                  <a:srgbClr val="CC0000"/>
                </a:solidFill>
                <a:latin typeface="Arial" charset="0"/>
              </a:defRPr>
            </a:lvl9pPr>
          </a:lstStyle>
          <a:p>
            <a:r>
              <a:rPr lang="en-US" sz="3200" b="0" dirty="0" smtClean="0">
                <a:solidFill>
                  <a:srgbClr val="C00000"/>
                </a:solidFill>
              </a:rPr>
              <a:t> </a:t>
            </a:r>
            <a:r>
              <a:rPr lang="en-US" sz="3600" dirty="0">
                <a:solidFill>
                  <a:srgbClr val="C00000"/>
                </a:solidFill>
              </a:rPr>
              <a:t>Text Mining for Understanding Time </a:t>
            </a:r>
            <a:r>
              <a:rPr lang="en-US" sz="3600" dirty="0" smtClean="0">
                <a:solidFill>
                  <a:srgbClr val="C00000"/>
                </a:solidFill>
              </a:rPr>
              <a:t>Series </a:t>
            </a:r>
            <a:r>
              <a:rPr lang="en-US" sz="3200" b="0" dirty="0" smtClean="0">
                <a:solidFill>
                  <a:srgbClr val="C00000"/>
                </a:solidFill>
              </a:rPr>
              <a:t>[Kim et al. CIKM’13] </a:t>
            </a:r>
            <a:endParaRPr lang="en-US" sz="2800" b="0" dirty="0">
              <a:solidFill>
                <a:srgbClr val="C00000"/>
              </a:solidFill>
            </a:endParaRPr>
          </a:p>
        </p:txBody>
      </p:sp>
      <p:sp>
        <p:nvSpPr>
          <p:cNvPr id="11" name="TextBox 10"/>
          <p:cNvSpPr txBox="1"/>
          <p:nvPr/>
        </p:nvSpPr>
        <p:spPr>
          <a:xfrm>
            <a:off x="434100" y="836593"/>
            <a:ext cx="6633483" cy="461665"/>
          </a:xfrm>
          <a:prstGeom prst="rect">
            <a:avLst/>
          </a:prstGeom>
          <a:solidFill>
            <a:srgbClr val="FFFF99"/>
          </a:solidFill>
        </p:spPr>
        <p:txBody>
          <a:bodyPr wrap="none" rtlCol="0">
            <a:spAutoFit/>
          </a:bodyPr>
          <a:lstStyle/>
          <a:p>
            <a:r>
              <a:rPr lang="en-US" sz="2400" b="1" dirty="0"/>
              <a:t>What might have caused the stock market crash?   </a:t>
            </a:r>
          </a:p>
        </p:txBody>
      </p:sp>
      <p:cxnSp>
        <p:nvCxnSpPr>
          <p:cNvPr id="6" name="Straight Arrow Connector 5"/>
          <p:cNvCxnSpPr/>
          <p:nvPr/>
        </p:nvCxnSpPr>
        <p:spPr>
          <a:xfrm flipH="1">
            <a:off x="2967866" y="1561213"/>
            <a:ext cx="228600" cy="15490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806159" y="905813"/>
            <a:ext cx="7016576" cy="5248547"/>
            <a:chOff x="4806159" y="905813"/>
            <a:chExt cx="7016576" cy="5248547"/>
          </a:xfrm>
        </p:grpSpPr>
        <p:grpSp>
          <p:nvGrpSpPr>
            <p:cNvPr id="5" name="Group 4"/>
            <p:cNvGrpSpPr/>
            <p:nvPr/>
          </p:nvGrpSpPr>
          <p:grpSpPr>
            <a:xfrm>
              <a:off x="4806159" y="905813"/>
              <a:ext cx="7016576" cy="5248547"/>
              <a:chOff x="4806159" y="905813"/>
              <a:chExt cx="7016576" cy="5248547"/>
            </a:xfrm>
          </p:grpSpPr>
          <p:grpSp>
            <p:nvGrpSpPr>
              <p:cNvPr id="3" name="Group 2"/>
              <p:cNvGrpSpPr/>
              <p:nvPr/>
            </p:nvGrpSpPr>
            <p:grpSpPr>
              <a:xfrm>
                <a:off x="4806159" y="905813"/>
                <a:ext cx="7016576" cy="5248547"/>
                <a:chOff x="4806159" y="905813"/>
                <a:chExt cx="7016576" cy="5248547"/>
              </a:xfrm>
            </p:grpSpPr>
            <p:pic>
              <p:nvPicPr>
                <p:cNvPr id="26" name="Picture 25"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646" y="3553156"/>
                  <a:ext cx="1872507" cy="173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3" cstate="print"/>
                <a:srcRect l="25500" t="35417" r="12250" b="29529"/>
                <a:stretch>
                  <a:fillRect/>
                </a:stretch>
              </p:blipFill>
              <p:spPr bwMode="auto">
                <a:xfrm>
                  <a:off x="8365879" y="1821729"/>
                  <a:ext cx="3148853" cy="2178907"/>
                </a:xfrm>
                <a:prstGeom prst="rect">
                  <a:avLst/>
                </a:prstGeom>
                <a:noFill/>
                <a:ln w="9525">
                  <a:noFill/>
                  <a:miter lim="800000"/>
                  <a:headEnd/>
                  <a:tailEnd/>
                </a:ln>
              </p:spPr>
            </p:pic>
            <p:grpSp>
              <p:nvGrpSpPr>
                <p:cNvPr id="23" name="Group 22"/>
                <p:cNvGrpSpPr/>
                <p:nvPr/>
              </p:nvGrpSpPr>
              <p:grpSpPr>
                <a:xfrm>
                  <a:off x="8340182" y="905813"/>
                  <a:ext cx="3482553" cy="3676932"/>
                  <a:chOff x="477262" y="73069"/>
                  <a:chExt cx="8308672" cy="4902574"/>
                </a:xfrm>
              </p:grpSpPr>
              <p:sp>
                <p:nvSpPr>
                  <p:cNvPr id="24" name="Freeform 23"/>
                  <p:cNvSpPr/>
                  <p:nvPr/>
                </p:nvSpPr>
                <p:spPr>
                  <a:xfrm>
                    <a:off x="477262" y="3700645"/>
                    <a:ext cx="7221938" cy="1274998"/>
                  </a:xfrm>
                  <a:custGeom>
                    <a:avLst/>
                    <a:gdLst>
                      <a:gd name="connsiteX0" fmla="*/ 0 w 7438292"/>
                      <a:gd name="connsiteY0" fmla="*/ 1509685 h 1509685"/>
                      <a:gd name="connsiteX1" fmla="*/ 228600 w 7438292"/>
                      <a:gd name="connsiteY1" fmla="*/ 1456931 h 1509685"/>
                      <a:gd name="connsiteX2" fmla="*/ 738554 w 7438292"/>
                      <a:gd name="connsiteY2" fmla="*/ 1316254 h 1509685"/>
                      <a:gd name="connsiteX3" fmla="*/ 2848707 w 7438292"/>
                      <a:gd name="connsiteY3" fmla="*/ 1456931 h 1509685"/>
                      <a:gd name="connsiteX4" fmla="*/ 4062046 w 7438292"/>
                      <a:gd name="connsiteY4" fmla="*/ 1245916 h 1509685"/>
                      <a:gd name="connsiteX5" fmla="*/ 4360984 w 7438292"/>
                      <a:gd name="connsiteY5" fmla="*/ 1281085 h 1509685"/>
                      <a:gd name="connsiteX6" fmla="*/ 4800600 w 7438292"/>
                      <a:gd name="connsiteY6" fmla="*/ 85331 h 1509685"/>
                      <a:gd name="connsiteX7" fmla="*/ 5046784 w 7438292"/>
                      <a:gd name="connsiteY7" fmla="*/ 138085 h 1509685"/>
                      <a:gd name="connsiteX8" fmla="*/ 5785338 w 7438292"/>
                      <a:gd name="connsiteY8" fmla="*/ 472193 h 1509685"/>
                      <a:gd name="connsiteX9" fmla="*/ 6453554 w 7438292"/>
                      <a:gd name="connsiteY9" fmla="*/ 560116 h 1509685"/>
                      <a:gd name="connsiteX10" fmla="*/ 6858000 w 7438292"/>
                      <a:gd name="connsiteY10" fmla="*/ 735962 h 1509685"/>
                      <a:gd name="connsiteX11" fmla="*/ 7438292 w 7438292"/>
                      <a:gd name="connsiteY11" fmla="*/ 823885 h 150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292" h="1509685">
                        <a:moveTo>
                          <a:pt x="0" y="1509685"/>
                        </a:moveTo>
                        <a:cubicBezTo>
                          <a:pt x="52754" y="1499427"/>
                          <a:pt x="105508" y="1489169"/>
                          <a:pt x="228600" y="1456931"/>
                        </a:cubicBezTo>
                        <a:cubicBezTo>
                          <a:pt x="351692" y="1424692"/>
                          <a:pt x="301870" y="1316254"/>
                          <a:pt x="738554" y="1316254"/>
                        </a:cubicBezTo>
                        <a:cubicBezTo>
                          <a:pt x="1175238" y="1316254"/>
                          <a:pt x="2294792" y="1468654"/>
                          <a:pt x="2848707" y="1456931"/>
                        </a:cubicBezTo>
                        <a:cubicBezTo>
                          <a:pt x="3402622" y="1445208"/>
                          <a:pt x="3810000" y="1275224"/>
                          <a:pt x="4062046" y="1245916"/>
                        </a:cubicBezTo>
                        <a:cubicBezTo>
                          <a:pt x="4314092" y="1216608"/>
                          <a:pt x="4237892" y="1474516"/>
                          <a:pt x="4360984" y="1281085"/>
                        </a:cubicBezTo>
                        <a:cubicBezTo>
                          <a:pt x="4484076" y="1087654"/>
                          <a:pt x="4686300" y="275831"/>
                          <a:pt x="4800600" y="85331"/>
                        </a:cubicBezTo>
                        <a:cubicBezTo>
                          <a:pt x="4914900" y="-105169"/>
                          <a:pt x="4882661" y="73608"/>
                          <a:pt x="5046784" y="138085"/>
                        </a:cubicBezTo>
                        <a:cubicBezTo>
                          <a:pt x="5210907" y="202562"/>
                          <a:pt x="5550876" y="401854"/>
                          <a:pt x="5785338" y="472193"/>
                        </a:cubicBezTo>
                        <a:cubicBezTo>
                          <a:pt x="6019800" y="542531"/>
                          <a:pt x="6274777" y="516154"/>
                          <a:pt x="6453554" y="560116"/>
                        </a:cubicBezTo>
                        <a:cubicBezTo>
                          <a:pt x="6632331" y="604078"/>
                          <a:pt x="6693877" y="692000"/>
                          <a:pt x="6858000" y="735962"/>
                        </a:cubicBezTo>
                        <a:cubicBezTo>
                          <a:pt x="7022123" y="779923"/>
                          <a:pt x="7230207" y="801904"/>
                          <a:pt x="7438292" y="823885"/>
                        </a:cubicBezTo>
                      </a:path>
                    </a:pathLst>
                  </a:cu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628595" y="73069"/>
                    <a:ext cx="5157339" cy="615553"/>
                  </a:xfrm>
                  <a:prstGeom prst="rect">
                    <a:avLst/>
                  </a:prstGeom>
                  <a:solidFill>
                    <a:srgbClr val="FFFF99"/>
                  </a:solidFill>
                </p:spPr>
                <p:txBody>
                  <a:bodyPr wrap="none" rtlCol="0">
                    <a:spAutoFit/>
                  </a:bodyPr>
                  <a:lstStyle/>
                  <a:p>
                    <a:r>
                      <a:rPr lang="en-US" sz="2400" b="1" dirty="0"/>
                      <a:t>Sept 11 attack! </a:t>
                    </a:r>
                  </a:p>
                </p:txBody>
              </p:sp>
            </p:grpSp>
            <p:grpSp>
              <p:nvGrpSpPr>
                <p:cNvPr id="28" name="Group 27"/>
                <p:cNvGrpSpPr/>
                <p:nvPr/>
              </p:nvGrpSpPr>
              <p:grpSpPr>
                <a:xfrm>
                  <a:off x="8343474" y="4822452"/>
                  <a:ext cx="3221019" cy="1331908"/>
                  <a:chOff x="466804" y="4639215"/>
                  <a:chExt cx="7973304" cy="1851922"/>
                </a:xfrm>
              </p:grpSpPr>
              <p:sp>
                <p:nvSpPr>
                  <p:cNvPr id="29" name="Flowchart: Multidocument 28"/>
                  <p:cNvSpPr/>
                  <p:nvPr/>
                </p:nvSpPr>
                <p:spPr>
                  <a:xfrm>
                    <a:off x="914400"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p:cNvSpPr/>
                  <p:nvPr/>
                </p:nvSpPr>
                <p:spPr>
                  <a:xfrm>
                    <a:off x="1603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ultidocument 30"/>
                  <p:cNvSpPr/>
                  <p:nvPr/>
                </p:nvSpPr>
                <p:spPr>
                  <a:xfrm>
                    <a:off x="2365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55487" y="4639215"/>
                    <a:ext cx="1421364" cy="1069852"/>
                  </a:xfrm>
                  <a:prstGeom prst="rect">
                    <a:avLst/>
                  </a:prstGeom>
                  <a:noFill/>
                </p:spPr>
                <p:txBody>
                  <a:bodyPr wrap="none" rtlCol="0">
                    <a:spAutoFit/>
                  </a:bodyPr>
                  <a:lstStyle/>
                  <a:p>
                    <a:r>
                      <a:rPr lang="en-US" sz="4400" dirty="0"/>
                      <a:t>…</a:t>
                    </a:r>
                  </a:p>
                </p:txBody>
              </p:sp>
              <p:sp>
                <p:nvSpPr>
                  <p:cNvPr id="33" name="Flowchart: Multidocument 32"/>
                  <p:cNvSpPr/>
                  <p:nvPr/>
                </p:nvSpPr>
                <p:spPr>
                  <a:xfrm>
                    <a:off x="4953000"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p:cNvSpPr/>
                  <p:nvPr/>
                </p:nvSpPr>
                <p:spPr>
                  <a:xfrm>
                    <a:off x="5641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ultidocument 34"/>
                  <p:cNvSpPr/>
                  <p:nvPr/>
                </p:nvSpPr>
                <p:spPr>
                  <a:xfrm>
                    <a:off x="6403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609600" y="4706034"/>
                    <a:ext cx="76200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89724" y="4911136"/>
                    <a:ext cx="1350384" cy="697627"/>
                  </a:xfrm>
                  <a:prstGeom prst="rect">
                    <a:avLst/>
                  </a:prstGeom>
                  <a:noFill/>
                </p:spPr>
                <p:txBody>
                  <a:bodyPr wrap="none" rtlCol="0">
                    <a:spAutoFit/>
                  </a:bodyPr>
                  <a:lstStyle/>
                  <a:p>
                    <a:r>
                      <a:rPr lang="en-US" sz="2800" b="1" dirty="0"/>
                      <a:t>Time</a:t>
                    </a:r>
                  </a:p>
                </p:txBody>
              </p:sp>
              <p:sp>
                <p:nvSpPr>
                  <p:cNvPr id="38" name="TextBox 37"/>
                  <p:cNvSpPr txBox="1"/>
                  <p:nvPr/>
                </p:nvSpPr>
                <p:spPr>
                  <a:xfrm>
                    <a:off x="466804" y="5875584"/>
                    <a:ext cx="457283" cy="615553"/>
                  </a:xfrm>
                  <a:prstGeom prst="rect">
                    <a:avLst/>
                  </a:prstGeom>
                  <a:noFill/>
                </p:spPr>
                <p:txBody>
                  <a:bodyPr wrap="none" rtlCol="0">
                    <a:spAutoFit/>
                  </a:bodyPr>
                  <a:lstStyle/>
                  <a:p>
                    <a:endParaRPr lang="en-US" sz="2400" b="1" dirty="0"/>
                  </a:p>
                </p:txBody>
              </p:sp>
            </p:grpSp>
            <p:sp>
              <p:nvSpPr>
                <p:cNvPr id="2" name="Right Arrow 1"/>
                <p:cNvSpPr/>
                <p:nvPr/>
              </p:nvSpPr>
              <p:spPr>
                <a:xfrm>
                  <a:off x="4806159" y="4059137"/>
                  <a:ext cx="978408" cy="4616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7582025" y="4160503"/>
                  <a:ext cx="680945" cy="3235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flipH="1">
                <a:off x="10110438" y="1523078"/>
                <a:ext cx="430751" cy="22378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749923" y="2817846"/>
              <a:ext cx="1896096" cy="584775"/>
            </a:xfrm>
            <a:prstGeom prst="rect">
              <a:avLst/>
            </a:prstGeom>
            <a:solidFill>
              <a:srgbClr val="FF0000"/>
            </a:solidFill>
          </p:spPr>
          <p:txBody>
            <a:bodyPr wrap="none" rtlCol="0">
              <a:spAutoFit/>
            </a:bodyPr>
            <a:lstStyle/>
            <a:p>
              <a:r>
                <a:rPr lang="en-US" sz="3200" b="1" dirty="0" err="1" smtClean="0"/>
                <a:t>TextScope</a:t>
              </a:r>
              <a:endParaRPr lang="en-US" sz="3200" b="1" dirty="0"/>
            </a:p>
          </p:txBody>
        </p:sp>
      </p:grpSp>
      <p:sp>
        <p:nvSpPr>
          <p:cNvPr id="43" name="Rectangle 42"/>
          <p:cNvSpPr/>
          <p:nvPr/>
        </p:nvSpPr>
        <p:spPr>
          <a:xfrm>
            <a:off x="1524000" y="6010597"/>
            <a:ext cx="10591800" cy="523220"/>
          </a:xfrm>
          <a:prstGeom prst="rect">
            <a:avLst/>
          </a:prstGeom>
          <a:solidFill>
            <a:srgbClr val="FFFF66"/>
          </a:solidFill>
        </p:spPr>
        <p:txBody>
          <a:bodyPr wrap="square">
            <a:spAutoFit/>
          </a:bodyPr>
          <a:lstStyle/>
          <a:p>
            <a:r>
              <a:rPr lang="en-US" sz="1400" dirty="0" smtClean="0">
                <a:latin typeface="CMR10"/>
              </a:rPr>
              <a:t>H.  </a:t>
            </a:r>
            <a:r>
              <a:rPr lang="en-US" sz="1400" dirty="0">
                <a:latin typeface="CMR10"/>
              </a:rPr>
              <a:t>Kim, </a:t>
            </a:r>
            <a:r>
              <a:rPr lang="en-US" sz="1400" dirty="0" smtClean="0">
                <a:latin typeface="CMR10"/>
              </a:rPr>
              <a:t>M. </a:t>
            </a:r>
            <a:r>
              <a:rPr lang="en-US" sz="1400" dirty="0">
                <a:latin typeface="CMR10"/>
              </a:rPr>
              <a:t>Castellanos, </a:t>
            </a:r>
            <a:r>
              <a:rPr lang="en-US" sz="1400" dirty="0" smtClean="0">
                <a:latin typeface="CMR10"/>
              </a:rPr>
              <a:t>M. </a:t>
            </a:r>
            <a:r>
              <a:rPr lang="en-US" sz="1400" dirty="0">
                <a:latin typeface="CMR10"/>
              </a:rPr>
              <a:t>Hsu, </a:t>
            </a:r>
            <a:r>
              <a:rPr lang="en-US" sz="1400" dirty="0" smtClean="0">
                <a:latin typeface="CMR10"/>
              </a:rPr>
              <a:t>C. </a:t>
            </a:r>
            <a:r>
              <a:rPr lang="en-US" sz="1400" dirty="0">
                <a:latin typeface="CMR10"/>
              </a:rPr>
              <a:t>Zhai, </a:t>
            </a:r>
            <a:r>
              <a:rPr lang="en-US" sz="1400" dirty="0" smtClean="0">
                <a:latin typeface="CMR10"/>
              </a:rPr>
              <a:t>T. </a:t>
            </a:r>
            <a:r>
              <a:rPr lang="en-US" sz="1400" dirty="0">
                <a:latin typeface="CMR10"/>
              </a:rPr>
              <a:t>A. </a:t>
            </a:r>
            <a:r>
              <a:rPr lang="en-US" sz="1400" dirty="0" err="1" smtClean="0">
                <a:latin typeface="CMR10"/>
              </a:rPr>
              <a:t>Rietz</a:t>
            </a:r>
            <a:r>
              <a:rPr lang="en-US" sz="1400" dirty="0" smtClean="0">
                <a:latin typeface="CMR10"/>
              </a:rPr>
              <a:t>, D.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a:t>
            </a:r>
            <a:r>
              <a:rPr lang="en-US" sz="1400" dirty="0" smtClean="0">
                <a:latin typeface="CMTI10"/>
              </a:rPr>
              <a:t>ACM CIKM 2013</a:t>
            </a:r>
            <a:r>
              <a:rPr lang="en-US" sz="1400" dirty="0" smtClean="0">
                <a:latin typeface="CMR10"/>
              </a:rPr>
              <a:t>, </a:t>
            </a:r>
            <a:r>
              <a:rPr lang="en-US" sz="1400" dirty="0">
                <a:latin typeface="CMR10"/>
              </a:rPr>
              <a:t>pp. 885-890, 2013.</a:t>
            </a:r>
            <a:endParaRPr lang="en-US" sz="1400" dirty="0"/>
          </a:p>
        </p:txBody>
      </p:sp>
      <p:sp>
        <p:nvSpPr>
          <p:cNvPr id="4" name="Slide Number Placeholder 3"/>
          <p:cNvSpPr>
            <a:spLocks noGrp="1"/>
          </p:cNvSpPr>
          <p:nvPr>
            <p:ph type="sldNum" sz="quarter" idx="12"/>
          </p:nvPr>
        </p:nvSpPr>
        <p:spPr/>
        <p:txBody>
          <a:bodyPr/>
          <a:lstStyle/>
          <a:p>
            <a:fld id="{88AD08FE-21CA-447A-B5E0-10774CCDBD3A}" type="slidenum">
              <a:rPr lang="en-US" smtClean="0"/>
              <a:t>32</a:t>
            </a:fld>
            <a:endParaRPr lang="en-US"/>
          </a:p>
        </p:txBody>
      </p:sp>
    </p:spTree>
    <p:extLst>
      <p:ext uri="{BB962C8B-B14F-4D97-AF65-F5344CB8AC3E}">
        <p14:creationId xmlns:p14="http://schemas.microsoft.com/office/powerpoint/2010/main" val="24553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309"/>
            <a:ext cx="12496800" cy="990600"/>
          </a:xfrm>
        </p:spPr>
        <p:txBody>
          <a:bodyPr>
            <a:normAutofit fontScale="90000"/>
          </a:bodyPr>
          <a:lstStyle/>
          <a:p>
            <a:r>
              <a:rPr lang="en-US" sz="4000" dirty="0" smtClean="0"/>
              <a:t>A General Framework for </a:t>
            </a:r>
            <a:r>
              <a:rPr lang="en-US" sz="4000" dirty="0"/>
              <a:t>Causal Topic </a:t>
            </a:r>
            <a:r>
              <a:rPr lang="en-US" sz="4000" dirty="0" smtClean="0"/>
              <a:t>Modeling </a:t>
            </a:r>
            <a:r>
              <a:rPr lang="en-US" sz="3100" dirty="0" smtClean="0"/>
              <a:t>[Kim et al. CIKM’13] </a:t>
            </a:r>
            <a:endParaRPr lang="en-US" sz="3100" dirty="0"/>
          </a:p>
        </p:txBody>
      </p:sp>
      <p:grpSp>
        <p:nvGrpSpPr>
          <p:cNvPr id="90" name="Group 120"/>
          <p:cNvGrpSpPr/>
          <p:nvPr/>
        </p:nvGrpSpPr>
        <p:grpSpPr>
          <a:xfrm>
            <a:off x="6316950" y="2391732"/>
            <a:ext cx="1624613" cy="1090606"/>
            <a:chOff x="4791235" y="998618"/>
            <a:chExt cx="1569812" cy="1065028"/>
          </a:xfrm>
        </p:grpSpPr>
        <p:sp>
          <p:nvSpPr>
            <p:cNvPr id="129" name="TextBox 128"/>
            <p:cNvSpPr txBox="1"/>
            <p:nvPr/>
          </p:nvSpPr>
          <p:spPr>
            <a:xfrm>
              <a:off x="4791235" y="998618"/>
              <a:ext cx="1569812" cy="691284"/>
            </a:xfrm>
            <a:prstGeom prst="rect">
              <a:avLst/>
            </a:prstGeom>
            <a:noFill/>
          </p:spPr>
          <p:txBody>
            <a:bodyPr wrap="none" rtlCol="0">
              <a:spAutoFit/>
            </a:bodyPr>
            <a:lstStyle/>
            <a:p>
              <a:pPr algn="ctr">
                <a:defRPr/>
              </a:pPr>
              <a:r>
                <a:rPr lang="en-US" altLang="ko-KR" sz="2000" b="1" kern="0" dirty="0">
                  <a:solidFill>
                    <a:srgbClr val="000000"/>
                  </a:solidFill>
                  <a:latin typeface="Futura Bk" pitchFamily="34" charset="0"/>
                  <a:ea typeface="Arial"/>
                </a:rPr>
                <a:t>Non-text</a:t>
              </a:r>
              <a:br>
                <a:rPr lang="en-US" altLang="ko-KR" sz="2000" b="1" kern="0" dirty="0">
                  <a:solidFill>
                    <a:srgbClr val="000000"/>
                  </a:solidFill>
                  <a:latin typeface="Futura Bk" pitchFamily="34" charset="0"/>
                  <a:ea typeface="Arial"/>
                </a:rPr>
              </a:br>
              <a:r>
                <a:rPr lang="en-US" altLang="ko-KR" sz="2000" b="1" kern="0" dirty="0">
                  <a:solidFill>
                    <a:srgbClr val="000000"/>
                  </a:solidFill>
                  <a:latin typeface="Futura Bk" pitchFamily="34" charset="0"/>
                  <a:ea typeface="Arial"/>
                </a:rPr>
                <a:t>Time Series</a:t>
              </a:r>
            </a:p>
          </p:txBody>
        </p:sp>
        <p:graphicFrame>
          <p:nvGraphicFramePr>
            <p:cNvPr id="130" name="Chart 129"/>
            <p:cNvGraphicFramePr/>
            <p:nvPr>
              <p:extLst/>
            </p:nvPr>
          </p:nvGraphicFramePr>
          <p:xfrm>
            <a:off x="4800600" y="1143000"/>
            <a:ext cx="1559169" cy="92064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91" name="Group 90"/>
          <p:cNvGrpSpPr/>
          <p:nvPr/>
        </p:nvGrpSpPr>
        <p:grpSpPr>
          <a:xfrm>
            <a:off x="1752599" y="884594"/>
            <a:ext cx="1859216" cy="1539704"/>
            <a:chOff x="13916727" y="6537125"/>
            <a:chExt cx="4549043" cy="2719398"/>
          </a:xfrm>
        </p:grpSpPr>
        <p:sp>
          <p:nvSpPr>
            <p:cNvPr id="124" name="Can 123"/>
            <p:cNvSpPr/>
            <p:nvPr/>
          </p:nvSpPr>
          <p:spPr>
            <a:xfrm>
              <a:off x="14255190" y="7228657"/>
              <a:ext cx="1692032" cy="1024664"/>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600" b="1" kern="0" dirty="0">
                <a:solidFill>
                  <a:sysClr val="window" lastClr="FFFFFF"/>
                </a:solidFill>
                <a:latin typeface="Calibri"/>
                <a:ea typeface="Arial"/>
              </a:endParaRPr>
            </a:p>
          </p:txBody>
        </p:sp>
        <p:sp>
          <p:nvSpPr>
            <p:cNvPr id="125" name="Can 124"/>
            <p:cNvSpPr/>
            <p:nvPr/>
          </p:nvSpPr>
          <p:spPr>
            <a:xfrm>
              <a:off x="16135228" y="7228657"/>
              <a:ext cx="1692032" cy="1024664"/>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600" b="1" kern="0" dirty="0">
                <a:solidFill>
                  <a:sysClr val="window" lastClr="FFFFFF"/>
                </a:solidFill>
                <a:latin typeface="Calibri"/>
                <a:ea typeface="Arial"/>
              </a:endParaRPr>
            </a:p>
          </p:txBody>
        </p:sp>
        <p:sp>
          <p:nvSpPr>
            <p:cNvPr id="126" name="TextBox 125"/>
            <p:cNvSpPr txBox="1"/>
            <p:nvPr/>
          </p:nvSpPr>
          <p:spPr>
            <a:xfrm>
              <a:off x="14309064" y="8223700"/>
              <a:ext cx="1471592" cy="1032819"/>
            </a:xfrm>
            <a:prstGeom prst="rect">
              <a:avLst/>
            </a:prstGeom>
            <a:noFill/>
          </p:spPr>
          <p:txBody>
            <a:bodyPr wrap="none" rtlCol="0">
              <a:spAutoFit/>
            </a:bodyPr>
            <a:lstStyle/>
            <a:p>
              <a:pPr>
                <a:defRPr/>
              </a:pPr>
              <a:r>
                <a:rPr lang="en-US" sz="1600" b="1" kern="0" dirty="0">
                  <a:solidFill>
                    <a:sysClr val="windowText" lastClr="000000"/>
                  </a:solidFill>
                  <a:ea typeface="Arial"/>
                </a:rPr>
                <a:t>Sep</a:t>
              </a:r>
              <a:br>
                <a:rPr lang="en-US" sz="1600" b="1" kern="0" dirty="0">
                  <a:solidFill>
                    <a:sysClr val="windowText" lastClr="000000"/>
                  </a:solidFill>
                  <a:ea typeface="Arial"/>
                </a:rPr>
              </a:br>
              <a:r>
                <a:rPr lang="en-US" sz="1600" b="1" kern="0" dirty="0">
                  <a:solidFill>
                    <a:sysClr val="windowText" lastClr="000000"/>
                  </a:solidFill>
                  <a:ea typeface="Arial"/>
                </a:rPr>
                <a:t>2001</a:t>
              </a:r>
            </a:p>
          </p:txBody>
        </p:sp>
        <p:sp>
          <p:nvSpPr>
            <p:cNvPr id="127" name="TextBox 126"/>
            <p:cNvSpPr txBox="1"/>
            <p:nvPr/>
          </p:nvSpPr>
          <p:spPr>
            <a:xfrm>
              <a:off x="16135225" y="8223704"/>
              <a:ext cx="2330545" cy="1032819"/>
            </a:xfrm>
            <a:prstGeom prst="rect">
              <a:avLst/>
            </a:prstGeom>
            <a:noFill/>
          </p:spPr>
          <p:txBody>
            <a:bodyPr wrap="none" rtlCol="0">
              <a:spAutoFit/>
            </a:bodyPr>
            <a:lstStyle/>
            <a:p>
              <a:pPr>
                <a:defRPr/>
              </a:pPr>
              <a:r>
                <a:rPr lang="en-US" sz="1600" b="1" kern="0" dirty="0">
                  <a:solidFill>
                    <a:sysClr val="windowText" lastClr="000000"/>
                  </a:solidFill>
                  <a:ea typeface="Arial"/>
                </a:rPr>
                <a:t>Oct       …</a:t>
              </a:r>
              <a:br>
                <a:rPr lang="en-US" sz="1600" b="1" kern="0" dirty="0">
                  <a:solidFill>
                    <a:sysClr val="windowText" lastClr="000000"/>
                  </a:solidFill>
                  <a:ea typeface="Arial"/>
                </a:rPr>
              </a:br>
              <a:r>
                <a:rPr lang="en-US" sz="1600" b="1" kern="0" dirty="0">
                  <a:solidFill>
                    <a:sysClr val="windowText" lastClr="000000"/>
                  </a:solidFill>
                  <a:ea typeface="Arial"/>
                </a:rPr>
                <a:t>2001</a:t>
              </a:r>
            </a:p>
          </p:txBody>
        </p:sp>
        <p:sp>
          <p:nvSpPr>
            <p:cNvPr id="128" name="TextBox 616"/>
            <p:cNvSpPr txBox="1">
              <a:spLocks noChangeArrowheads="1"/>
            </p:cNvSpPr>
            <p:nvPr/>
          </p:nvSpPr>
          <p:spPr bwMode="auto">
            <a:xfrm>
              <a:off x="13916727" y="6537125"/>
              <a:ext cx="4212868" cy="706667"/>
            </a:xfrm>
            <a:prstGeom prst="rect">
              <a:avLst/>
            </a:prstGeom>
            <a:noFill/>
            <a:ln w="9525">
              <a:noFill/>
              <a:miter lim="800000"/>
              <a:headEnd/>
              <a:tailEnd/>
            </a:ln>
          </p:spPr>
          <p:txBody>
            <a:bodyPr wrap="square">
              <a:spAutoFit/>
            </a:bodyPr>
            <a:lstStyle/>
            <a:p>
              <a:pPr algn="ctr" eaLnBrk="0" latinLnBrk="1" hangingPunct="0">
                <a:defRPr/>
              </a:pPr>
              <a:r>
                <a:rPr lang="en-US" altLang="ko-KR" sz="2000" b="1" kern="0" dirty="0">
                  <a:solidFill>
                    <a:srgbClr val="000000"/>
                  </a:solidFill>
                  <a:latin typeface="Futura Bk" pitchFamily="34" charset="0"/>
                  <a:ea typeface="Arial"/>
                </a:rPr>
                <a:t>Text Stream</a:t>
              </a:r>
              <a:endParaRPr lang="ko-KR" altLang="en-US" sz="2000" b="1" kern="0" dirty="0">
                <a:solidFill>
                  <a:srgbClr val="000000"/>
                </a:solidFill>
                <a:latin typeface="Futura Bk" pitchFamily="34" charset="0"/>
                <a:ea typeface="Arial"/>
              </a:endParaRPr>
            </a:p>
          </p:txBody>
        </p:sp>
      </p:grpSp>
      <p:grpSp>
        <p:nvGrpSpPr>
          <p:cNvPr id="92" name="Group 91"/>
          <p:cNvGrpSpPr/>
          <p:nvPr/>
        </p:nvGrpSpPr>
        <p:grpSpPr>
          <a:xfrm>
            <a:off x="7803975" y="838200"/>
            <a:ext cx="1799895" cy="1352744"/>
            <a:chOff x="6400800" y="742890"/>
            <a:chExt cx="1903826" cy="1476371"/>
          </a:xfrm>
        </p:grpSpPr>
        <p:sp>
          <p:nvSpPr>
            <p:cNvPr id="119" name="TextBox 118"/>
            <p:cNvSpPr txBox="1"/>
            <p:nvPr/>
          </p:nvSpPr>
          <p:spPr>
            <a:xfrm>
              <a:off x="6400800" y="742890"/>
              <a:ext cx="1850200" cy="403085"/>
            </a:xfrm>
            <a:prstGeom prst="rect">
              <a:avLst/>
            </a:prstGeom>
            <a:noFill/>
          </p:spPr>
          <p:txBody>
            <a:bodyPr wrap="none" rtlCol="0">
              <a:spAutoFit/>
            </a:bodyPr>
            <a:lstStyle/>
            <a:p>
              <a:pPr>
                <a:defRPr/>
              </a:pPr>
              <a:r>
                <a:rPr lang="en-US" altLang="ko-KR" b="1" kern="0" dirty="0">
                  <a:solidFill>
                    <a:srgbClr val="000000"/>
                  </a:solidFill>
                  <a:latin typeface="Futura Bk" pitchFamily="34" charset="0"/>
                  <a:ea typeface="Arial"/>
                </a:rPr>
                <a:t>Causal Topics</a:t>
              </a:r>
            </a:p>
          </p:txBody>
        </p:sp>
        <p:sp>
          <p:nvSpPr>
            <p:cNvPr id="120" name="직사각형 4"/>
            <p:cNvSpPr/>
            <p:nvPr/>
          </p:nvSpPr>
          <p:spPr bwMode="auto">
            <a:xfrm>
              <a:off x="6437674" y="1112166"/>
              <a:ext cx="90505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1</a:t>
              </a:r>
              <a:endParaRPr lang="ko-KR" altLang="en-US" sz="1400" b="1" kern="0" dirty="0">
                <a:solidFill>
                  <a:srgbClr val="000000"/>
                </a:solidFill>
                <a:latin typeface="Futura Bk" pitchFamily="34" charset="0"/>
                <a:ea typeface="Arial"/>
              </a:endParaRPr>
            </a:p>
          </p:txBody>
        </p:sp>
        <p:sp>
          <p:nvSpPr>
            <p:cNvPr id="121" name="직사각형 4"/>
            <p:cNvSpPr/>
            <p:nvPr/>
          </p:nvSpPr>
          <p:spPr bwMode="auto">
            <a:xfrm>
              <a:off x="7399573" y="1112166"/>
              <a:ext cx="905053" cy="510967"/>
            </a:xfrm>
            <a:prstGeom prst="rect">
              <a:avLst/>
            </a:prstGeom>
            <a:solidFill>
              <a:srgbClr val="EEECE1">
                <a:lumMod val="40000"/>
                <a:lumOff val="60000"/>
              </a:srgbClr>
            </a:solidFill>
            <a:ln w="25400" cap="flat" cmpd="sng" algn="ctr">
              <a:solidFill>
                <a:srgbClr val="AAABB0">
                  <a:lumMod val="75000"/>
                </a:srgbClr>
              </a:solidFill>
              <a:prstDash val="dashDot"/>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2</a:t>
              </a:r>
              <a:endParaRPr lang="ko-KR" altLang="en-US" sz="1400" b="1" kern="0" dirty="0">
                <a:solidFill>
                  <a:srgbClr val="000000"/>
                </a:solidFill>
                <a:latin typeface="Futura Bk" pitchFamily="34" charset="0"/>
                <a:ea typeface="Arial"/>
              </a:endParaRPr>
            </a:p>
          </p:txBody>
        </p:sp>
        <p:sp>
          <p:nvSpPr>
            <p:cNvPr id="122" name="직사각형 4"/>
            <p:cNvSpPr/>
            <p:nvPr/>
          </p:nvSpPr>
          <p:spPr bwMode="auto">
            <a:xfrm>
              <a:off x="6437674" y="1708294"/>
              <a:ext cx="905053" cy="510967"/>
            </a:xfrm>
            <a:prstGeom prst="rect">
              <a:avLst/>
            </a:prstGeom>
            <a:solidFill>
              <a:srgbClr val="EEECE1">
                <a:lumMod val="40000"/>
                <a:lumOff val="60000"/>
              </a:srgbClr>
            </a:solidFill>
            <a:ln w="25400" cap="flat" cmpd="sng" algn="ctr">
              <a:solidFill>
                <a:srgbClr val="AAABB0">
                  <a:lumMod val="75000"/>
                </a:srgbClr>
              </a:solidFill>
              <a:prstDash val="dashDot"/>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3</a:t>
              </a:r>
              <a:endParaRPr lang="ko-KR" altLang="en-US" sz="1400" b="1" kern="0" dirty="0">
                <a:solidFill>
                  <a:srgbClr val="000000"/>
                </a:solidFill>
                <a:latin typeface="Futura Bk" pitchFamily="34" charset="0"/>
                <a:ea typeface="Arial"/>
              </a:endParaRPr>
            </a:p>
          </p:txBody>
        </p:sp>
        <p:sp>
          <p:nvSpPr>
            <p:cNvPr id="123" name="직사각형 4"/>
            <p:cNvSpPr/>
            <p:nvPr/>
          </p:nvSpPr>
          <p:spPr bwMode="auto">
            <a:xfrm>
              <a:off x="7399573" y="1708294"/>
              <a:ext cx="90505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4</a:t>
              </a:r>
              <a:endParaRPr lang="ko-KR" altLang="en-US" sz="1400" b="1" kern="0" dirty="0">
                <a:solidFill>
                  <a:srgbClr val="000000"/>
                </a:solidFill>
                <a:latin typeface="Futura Bk" pitchFamily="34" charset="0"/>
                <a:ea typeface="Arial"/>
              </a:endParaRPr>
            </a:p>
          </p:txBody>
        </p:sp>
      </p:grpSp>
      <p:sp>
        <p:nvSpPr>
          <p:cNvPr id="93" name="오른쪽 화살표 44"/>
          <p:cNvSpPr>
            <a:spLocks noChangeArrowheads="1"/>
          </p:cNvSpPr>
          <p:nvPr/>
        </p:nvSpPr>
        <p:spPr bwMode="auto">
          <a:xfrm rot="5400000">
            <a:off x="8033857" y="2616163"/>
            <a:ext cx="1374993" cy="689640"/>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500" kern="0" dirty="0">
              <a:solidFill>
                <a:srgbClr val="000000"/>
              </a:solidFill>
              <a:latin typeface="Futura Bk" pitchFamily="34" charset="0"/>
              <a:ea typeface="Arial"/>
            </a:endParaRPr>
          </a:p>
        </p:txBody>
      </p:sp>
      <p:sp>
        <p:nvSpPr>
          <p:cNvPr id="94" name="TextBox 93"/>
          <p:cNvSpPr txBox="1"/>
          <p:nvPr/>
        </p:nvSpPr>
        <p:spPr>
          <a:xfrm>
            <a:off x="8956618" y="2582318"/>
            <a:ext cx="1581407"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Zoom into </a:t>
            </a:r>
          </a:p>
          <a:p>
            <a:pPr>
              <a:defRPr/>
            </a:pPr>
            <a:r>
              <a:rPr lang="en-US" altLang="ko-KR" sz="2000" b="1" kern="0" dirty="0">
                <a:solidFill>
                  <a:srgbClr val="000000"/>
                </a:solidFill>
                <a:ea typeface="Arial"/>
              </a:rPr>
              <a:t>W</a:t>
            </a:r>
            <a:r>
              <a:rPr lang="en-US" altLang="ko-KR" sz="2000" b="1" kern="0" dirty="0">
                <a:solidFill>
                  <a:srgbClr val="000000"/>
                </a:solidFill>
                <a:latin typeface="Futura Bk" pitchFamily="34" charset="0"/>
                <a:ea typeface="Arial"/>
              </a:rPr>
              <a:t>ord Level</a:t>
            </a:r>
          </a:p>
        </p:txBody>
      </p:sp>
      <p:sp>
        <p:nvSpPr>
          <p:cNvPr id="95" name="TextBox 94"/>
          <p:cNvSpPr txBox="1"/>
          <p:nvPr/>
        </p:nvSpPr>
        <p:spPr>
          <a:xfrm>
            <a:off x="4789410" y="3578660"/>
            <a:ext cx="1609460" cy="400110"/>
          </a:xfrm>
          <a:prstGeom prst="rect">
            <a:avLst/>
          </a:prstGeom>
          <a:noFill/>
        </p:spPr>
        <p:txBody>
          <a:bodyPr wrap="none" rtlCol="0">
            <a:spAutoFit/>
          </a:bodyPr>
          <a:lstStyle/>
          <a:p>
            <a:pPr algn="ctr">
              <a:defRPr/>
            </a:pPr>
            <a:r>
              <a:rPr lang="en-US" altLang="ko-KR" sz="2000" b="1" kern="0" dirty="0">
                <a:solidFill>
                  <a:srgbClr val="000000"/>
                </a:solidFill>
                <a:latin typeface="Futura Bk" pitchFamily="34" charset="0"/>
                <a:ea typeface="Arial"/>
              </a:rPr>
              <a:t>Split Words</a:t>
            </a:r>
          </a:p>
        </p:txBody>
      </p:sp>
      <p:sp>
        <p:nvSpPr>
          <p:cNvPr id="96" name="TextBox 95"/>
          <p:cNvSpPr txBox="1"/>
          <p:nvPr/>
        </p:nvSpPr>
        <p:spPr>
          <a:xfrm>
            <a:off x="4234317" y="2740326"/>
            <a:ext cx="1367883"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Feedback</a:t>
            </a:r>
          </a:p>
          <a:p>
            <a:pPr>
              <a:defRPr/>
            </a:pPr>
            <a:r>
              <a:rPr lang="en-US" altLang="ko-KR" sz="2000" b="1" kern="0" dirty="0">
                <a:solidFill>
                  <a:srgbClr val="000000"/>
                </a:solidFill>
                <a:latin typeface="Futura Bk" pitchFamily="34" charset="0"/>
                <a:ea typeface="Arial"/>
              </a:rPr>
              <a:t>as Prior</a:t>
            </a:r>
          </a:p>
        </p:txBody>
      </p:sp>
      <p:sp>
        <p:nvSpPr>
          <p:cNvPr id="97" name="TextBox 96"/>
          <p:cNvSpPr txBox="1"/>
          <p:nvPr/>
        </p:nvSpPr>
        <p:spPr>
          <a:xfrm>
            <a:off x="9388859" y="4396635"/>
            <a:ext cx="1026243"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Causal</a:t>
            </a:r>
            <a:br>
              <a:rPr lang="en-US" altLang="ko-KR" sz="2000" b="1" kern="0" dirty="0">
                <a:solidFill>
                  <a:srgbClr val="000000"/>
                </a:solidFill>
                <a:latin typeface="Futura Bk" pitchFamily="34" charset="0"/>
                <a:ea typeface="Arial"/>
              </a:rPr>
            </a:br>
            <a:r>
              <a:rPr lang="en-US" altLang="ko-KR" sz="2000" b="1" kern="0" dirty="0">
                <a:solidFill>
                  <a:srgbClr val="000000"/>
                </a:solidFill>
                <a:latin typeface="Futura Bk" pitchFamily="34" charset="0"/>
                <a:ea typeface="Arial"/>
              </a:rPr>
              <a:t>Words</a:t>
            </a:r>
          </a:p>
        </p:txBody>
      </p:sp>
      <p:sp>
        <p:nvSpPr>
          <p:cNvPr id="98" name="Bent-Up Arrow 97"/>
          <p:cNvSpPr/>
          <p:nvPr/>
        </p:nvSpPr>
        <p:spPr bwMode="auto">
          <a:xfrm flipH="1">
            <a:off x="3737948" y="1945536"/>
            <a:ext cx="940358" cy="3051469"/>
          </a:xfrm>
          <a:prstGeom prst="bentUpArrow">
            <a:avLst>
              <a:gd name="adj1" fmla="val 36995"/>
              <a:gd name="adj2" fmla="val 28830"/>
              <a:gd name="adj3" fmla="val 34283"/>
            </a:avLst>
          </a:prstGeom>
          <a:solidFill>
            <a:srgbClr val="B42E34"/>
          </a:solidFill>
          <a:ln w="9525" algn="ctr">
            <a:solidFill>
              <a:srgbClr val="C00000"/>
            </a:solidFill>
            <a:round/>
            <a:headEnd/>
            <a:tailEnd/>
          </a:ln>
        </p:spPr>
        <p:txBody>
          <a:bodyPr/>
          <a:lstStyle/>
          <a:p>
            <a:pPr algn="ctr" eaLnBrk="0" latinLnBrk="1" hangingPunct="0">
              <a:defRPr/>
            </a:pPr>
            <a:endParaRPr lang="en-US" sz="1500" kern="0" dirty="0">
              <a:solidFill>
                <a:srgbClr val="000000"/>
              </a:solidFill>
              <a:ea typeface="Arial"/>
            </a:endParaRPr>
          </a:p>
        </p:txBody>
      </p:sp>
      <p:sp>
        <p:nvSpPr>
          <p:cNvPr id="99" name="오른쪽 화살표 44"/>
          <p:cNvSpPr>
            <a:spLocks noChangeArrowheads="1"/>
          </p:cNvSpPr>
          <p:nvPr/>
        </p:nvSpPr>
        <p:spPr bwMode="auto">
          <a:xfrm rot="16200000">
            <a:off x="6893518" y="2054062"/>
            <a:ext cx="500047" cy="175297"/>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400" kern="0" dirty="0">
              <a:solidFill>
                <a:srgbClr val="000000"/>
              </a:solidFill>
              <a:latin typeface="Futura Bk" pitchFamily="34" charset="0"/>
              <a:ea typeface="Arial"/>
            </a:endParaRPr>
          </a:p>
        </p:txBody>
      </p:sp>
      <p:grpSp>
        <p:nvGrpSpPr>
          <p:cNvPr id="100" name="Group 99"/>
          <p:cNvGrpSpPr/>
          <p:nvPr/>
        </p:nvGrpSpPr>
        <p:grpSpPr>
          <a:xfrm>
            <a:off x="4706247" y="838200"/>
            <a:ext cx="1973026" cy="1466910"/>
            <a:chOff x="3124200" y="742890"/>
            <a:chExt cx="2086954" cy="1600970"/>
          </a:xfrm>
        </p:grpSpPr>
        <p:sp>
          <p:nvSpPr>
            <p:cNvPr id="110" name="직사각형 4"/>
            <p:cNvSpPr/>
            <p:nvPr/>
          </p:nvSpPr>
          <p:spPr bwMode="auto">
            <a:xfrm>
              <a:off x="3220004" y="1111606"/>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1</a:t>
              </a:r>
              <a:endParaRPr lang="ko-KR" altLang="en-US" sz="1400" b="1" kern="0" dirty="0">
                <a:solidFill>
                  <a:srgbClr val="000000"/>
                </a:solidFill>
                <a:latin typeface="Futura Bk" pitchFamily="34" charset="0"/>
                <a:ea typeface="Arial"/>
              </a:endParaRPr>
            </a:p>
          </p:txBody>
        </p:sp>
        <p:sp>
          <p:nvSpPr>
            <p:cNvPr id="111" name="TextBox 616"/>
            <p:cNvSpPr txBox="1">
              <a:spLocks noChangeArrowheads="1"/>
            </p:cNvSpPr>
            <p:nvPr/>
          </p:nvSpPr>
          <p:spPr bwMode="auto">
            <a:xfrm>
              <a:off x="3124200" y="742890"/>
              <a:ext cx="2086954" cy="403085"/>
            </a:xfrm>
            <a:prstGeom prst="rect">
              <a:avLst/>
            </a:prstGeom>
            <a:noFill/>
            <a:ln w="9525">
              <a:noFill/>
              <a:miter lim="800000"/>
              <a:headEnd/>
              <a:tailEnd/>
            </a:ln>
          </p:spPr>
          <p:txBody>
            <a:bodyPr wrap="square">
              <a:spAutoFit/>
            </a:bodyPr>
            <a:lstStyle/>
            <a:p>
              <a:pPr algn="ctr" eaLnBrk="0" latinLnBrk="1" hangingPunct="0">
                <a:defRPr/>
              </a:pPr>
              <a:r>
                <a:rPr lang="en-US" altLang="ko-KR" b="1" kern="0" dirty="0">
                  <a:solidFill>
                    <a:srgbClr val="000000"/>
                  </a:solidFill>
                  <a:latin typeface="Futura Bk" pitchFamily="34" charset="0"/>
                  <a:ea typeface="Arial"/>
                </a:rPr>
                <a:t>Topic Modeling</a:t>
              </a:r>
              <a:endParaRPr lang="ko-KR" altLang="en-US" b="1" kern="0" dirty="0">
                <a:solidFill>
                  <a:srgbClr val="000000"/>
                </a:solidFill>
                <a:latin typeface="Futura Bk" pitchFamily="34" charset="0"/>
                <a:ea typeface="Arial"/>
              </a:endParaRPr>
            </a:p>
          </p:txBody>
        </p:sp>
        <p:sp>
          <p:nvSpPr>
            <p:cNvPr id="112" name="직사각형 4"/>
            <p:cNvSpPr/>
            <p:nvPr/>
          </p:nvSpPr>
          <p:spPr bwMode="auto">
            <a:xfrm>
              <a:off x="4192085" y="1111606"/>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2</a:t>
              </a:r>
              <a:endParaRPr lang="ko-KR" altLang="en-US" sz="1400" b="1" kern="0" dirty="0">
                <a:solidFill>
                  <a:srgbClr val="000000"/>
                </a:solidFill>
                <a:latin typeface="Futura Bk" pitchFamily="34" charset="0"/>
                <a:ea typeface="Arial"/>
              </a:endParaRPr>
            </a:p>
          </p:txBody>
        </p:sp>
        <p:sp>
          <p:nvSpPr>
            <p:cNvPr id="113" name="직사각형 4"/>
            <p:cNvSpPr/>
            <p:nvPr/>
          </p:nvSpPr>
          <p:spPr bwMode="auto">
            <a:xfrm>
              <a:off x="3220004" y="1707734"/>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3</a:t>
              </a:r>
              <a:endParaRPr lang="ko-KR" altLang="en-US" sz="1400" b="1" kern="0" dirty="0">
                <a:solidFill>
                  <a:srgbClr val="000000"/>
                </a:solidFill>
                <a:latin typeface="Futura Bk" pitchFamily="34" charset="0"/>
                <a:ea typeface="Arial"/>
              </a:endParaRPr>
            </a:p>
          </p:txBody>
        </p:sp>
        <p:sp>
          <p:nvSpPr>
            <p:cNvPr id="114" name="직사각형 4"/>
            <p:cNvSpPr/>
            <p:nvPr/>
          </p:nvSpPr>
          <p:spPr bwMode="auto">
            <a:xfrm>
              <a:off x="4192085" y="1707734"/>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4</a:t>
              </a:r>
              <a:endParaRPr lang="ko-KR" altLang="en-US" sz="1400" b="1" kern="0" dirty="0">
                <a:solidFill>
                  <a:srgbClr val="000000"/>
                </a:solidFill>
                <a:latin typeface="Futura Bk" pitchFamily="34" charset="0"/>
                <a:ea typeface="Arial"/>
              </a:endParaRPr>
            </a:p>
          </p:txBody>
        </p:sp>
        <p:graphicFrame>
          <p:nvGraphicFramePr>
            <p:cNvPr id="115" name="Chart 114"/>
            <p:cNvGraphicFramePr>
              <a:graphicFrameLocks/>
            </p:cNvGraphicFramePr>
            <p:nvPr>
              <p:extLst/>
            </p:nvPr>
          </p:nvGraphicFramePr>
          <p:xfrm>
            <a:off x="3224001" y="1262730"/>
            <a:ext cx="880612" cy="481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6" name="Chart 115"/>
            <p:cNvGraphicFramePr>
              <a:graphicFrameLocks/>
            </p:cNvGraphicFramePr>
            <p:nvPr>
              <p:extLst/>
            </p:nvPr>
          </p:nvGraphicFramePr>
          <p:xfrm>
            <a:off x="4165173" y="1835722"/>
            <a:ext cx="881518" cy="508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7" name="Chart 116"/>
            <p:cNvGraphicFramePr>
              <a:graphicFrameLocks/>
            </p:cNvGraphicFramePr>
            <p:nvPr>
              <p:extLst/>
            </p:nvPr>
          </p:nvGraphicFramePr>
          <p:xfrm>
            <a:off x="4191201" y="1179566"/>
            <a:ext cx="881518" cy="5821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8" name="Chart 117"/>
            <p:cNvGraphicFramePr>
              <a:graphicFrameLocks/>
            </p:cNvGraphicFramePr>
            <p:nvPr>
              <p:extLst/>
            </p:nvPr>
          </p:nvGraphicFramePr>
          <p:xfrm>
            <a:off x="3253119" y="1846413"/>
            <a:ext cx="881518" cy="497447"/>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02" name="Group 67"/>
          <p:cNvGrpSpPr/>
          <p:nvPr/>
        </p:nvGrpSpPr>
        <p:grpSpPr>
          <a:xfrm>
            <a:off x="4909759" y="3944585"/>
            <a:ext cx="1368763" cy="1745481"/>
            <a:chOff x="3581400" y="4133165"/>
            <a:chExt cx="1447800" cy="1905000"/>
          </a:xfrm>
        </p:grpSpPr>
        <p:sp>
          <p:nvSpPr>
            <p:cNvPr id="108" name="직사각형 4"/>
            <p:cNvSpPr/>
            <p:nvPr/>
          </p:nvSpPr>
          <p:spPr bwMode="auto">
            <a:xfrm>
              <a:off x="3581400" y="5123765"/>
              <a:ext cx="1447800" cy="914400"/>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1-2</a:t>
              </a:r>
            </a:p>
            <a:p>
              <a:pPr algn="ctr" eaLnBrk="0" hangingPunct="0">
                <a:defRPr/>
              </a:pPr>
              <a:r>
                <a:rPr lang="en-US" altLang="ko-KR" b="1" kern="0" dirty="0">
                  <a:solidFill>
                    <a:srgbClr val="000000"/>
                  </a:solidFill>
                  <a:latin typeface="Futura Bk" pitchFamily="34" charset="0"/>
                  <a:ea typeface="Arial"/>
                </a:rPr>
                <a:t>W2     --</a:t>
              </a:r>
            </a:p>
            <a:p>
              <a:pPr algn="ctr" eaLnBrk="0" hangingPunct="0">
                <a:defRPr/>
              </a:pPr>
              <a:r>
                <a:rPr lang="en-US" altLang="ko-KR" b="1" kern="0" dirty="0">
                  <a:solidFill>
                    <a:srgbClr val="000000"/>
                  </a:solidFill>
                  <a:latin typeface="Futura Bk" pitchFamily="34" charset="0"/>
                  <a:ea typeface="Arial"/>
                </a:rPr>
                <a:t>W4     --</a:t>
              </a:r>
              <a:endParaRPr lang="ko-KR" altLang="en-US" b="1" kern="0" dirty="0">
                <a:solidFill>
                  <a:srgbClr val="000000"/>
                </a:solidFill>
                <a:latin typeface="Futura Bk" pitchFamily="34" charset="0"/>
                <a:ea typeface="Arial"/>
              </a:endParaRPr>
            </a:p>
          </p:txBody>
        </p:sp>
        <p:sp>
          <p:nvSpPr>
            <p:cNvPr id="109" name="직사각형 4"/>
            <p:cNvSpPr/>
            <p:nvPr/>
          </p:nvSpPr>
          <p:spPr bwMode="auto">
            <a:xfrm>
              <a:off x="3581400" y="4133165"/>
              <a:ext cx="1447800" cy="914400"/>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1-1</a:t>
              </a:r>
            </a:p>
            <a:p>
              <a:pPr algn="ctr" eaLnBrk="0" hangingPunct="0">
                <a:defRPr/>
              </a:pPr>
              <a:r>
                <a:rPr lang="en-US" altLang="ko-KR" b="1" kern="0" dirty="0">
                  <a:solidFill>
                    <a:srgbClr val="000000"/>
                  </a:solidFill>
                  <a:latin typeface="Futura Bk" pitchFamily="34" charset="0"/>
                  <a:ea typeface="Arial"/>
                </a:rPr>
                <a:t>W1     +</a:t>
              </a:r>
            </a:p>
            <a:p>
              <a:pPr algn="ctr" eaLnBrk="0" hangingPunct="0">
                <a:defRPr/>
              </a:pPr>
              <a:r>
                <a:rPr lang="en-US" altLang="ko-KR" b="1" kern="0" dirty="0">
                  <a:solidFill>
                    <a:srgbClr val="000000"/>
                  </a:solidFill>
                  <a:latin typeface="Futura Bk" pitchFamily="34" charset="0"/>
                  <a:ea typeface="Arial"/>
                </a:rPr>
                <a:t>W3     +</a:t>
              </a:r>
              <a:endParaRPr lang="ko-KR" altLang="en-US" b="1" kern="0" dirty="0">
                <a:solidFill>
                  <a:srgbClr val="000000"/>
                </a:solidFill>
                <a:latin typeface="Futura Bk" pitchFamily="34" charset="0"/>
                <a:ea typeface="Arial"/>
              </a:endParaRPr>
            </a:p>
          </p:txBody>
        </p:sp>
      </p:grpSp>
      <p:grpSp>
        <p:nvGrpSpPr>
          <p:cNvPr id="131" name="Group 130"/>
          <p:cNvGrpSpPr/>
          <p:nvPr/>
        </p:nvGrpSpPr>
        <p:grpSpPr>
          <a:xfrm>
            <a:off x="8036971" y="3748856"/>
            <a:ext cx="1368763" cy="2213855"/>
            <a:chOff x="6512970" y="4339345"/>
            <a:chExt cx="1368763" cy="2213855"/>
          </a:xfrm>
        </p:grpSpPr>
        <p:sp>
          <p:nvSpPr>
            <p:cNvPr id="101" name="직사각형 4"/>
            <p:cNvSpPr/>
            <p:nvPr/>
          </p:nvSpPr>
          <p:spPr bwMode="auto">
            <a:xfrm>
              <a:off x="6512970" y="4339345"/>
              <a:ext cx="1368763" cy="2213855"/>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a:t>
              </a:r>
            </a:p>
            <a:p>
              <a:pPr algn="ctr" eaLnBrk="0" hangingPunct="0">
                <a:defRPr/>
              </a:pPr>
              <a:endParaRPr lang="en-US" altLang="ko-KR" sz="1500" b="1" kern="0" dirty="0">
                <a:solidFill>
                  <a:srgbClr val="000000"/>
                </a:solidFill>
                <a:latin typeface="Futura Bk" pitchFamily="34" charset="0"/>
                <a:ea typeface="Arial"/>
              </a:endParaRPr>
            </a:p>
            <a:p>
              <a:pPr algn="ctr" eaLnBrk="0" hangingPunct="0">
                <a:defRPr/>
              </a:pPr>
              <a:r>
                <a:rPr lang="en-US" altLang="ko-KR" b="1" kern="0" dirty="0">
                  <a:solidFill>
                    <a:srgbClr val="000000"/>
                  </a:solidFill>
                  <a:latin typeface="Futura Bk" pitchFamily="34" charset="0"/>
                  <a:ea typeface="Arial"/>
                </a:rPr>
                <a:t>W1     +</a:t>
              </a:r>
            </a:p>
            <a:p>
              <a:pPr algn="ctr" eaLnBrk="0" hangingPunct="0">
                <a:defRPr/>
              </a:pPr>
              <a:r>
                <a:rPr lang="en-US" altLang="ko-KR" b="1" kern="0" dirty="0">
                  <a:solidFill>
                    <a:srgbClr val="000000"/>
                  </a:solidFill>
                  <a:latin typeface="Futura Bk" pitchFamily="34" charset="0"/>
                  <a:ea typeface="Arial"/>
                </a:rPr>
                <a:t>W2     --</a:t>
              </a:r>
            </a:p>
            <a:p>
              <a:pPr algn="ctr" eaLnBrk="0" hangingPunct="0">
                <a:defRPr/>
              </a:pPr>
              <a:r>
                <a:rPr lang="en-US" altLang="ko-KR" b="1" kern="0" dirty="0">
                  <a:solidFill>
                    <a:srgbClr val="000000"/>
                  </a:solidFill>
                  <a:latin typeface="Futura Bk" pitchFamily="34" charset="0"/>
                  <a:ea typeface="Arial"/>
                </a:rPr>
                <a:t>W3     +</a:t>
              </a:r>
            </a:p>
            <a:p>
              <a:pPr algn="ctr" eaLnBrk="0" hangingPunct="0">
                <a:defRPr/>
              </a:pPr>
              <a:r>
                <a:rPr lang="en-US" altLang="ko-KR" b="1" kern="0" dirty="0">
                  <a:solidFill>
                    <a:srgbClr val="000000"/>
                  </a:solidFill>
                  <a:latin typeface="Futura Bk" pitchFamily="34" charset="0"/>
                  <a:ea typeface="Arial"/>
                </a:rPr>
                <a:t>W4     --</a:t>
              </a:r>
            </a:p>
            <a:p>
              <a:pPr eaLnBrk="0" hangingPunct="0">
                <a:defRPr/>
              </a:pPr>
              <a:r>
                <a:rPr lang="en-US" altLang="ko-KR" b="1" kern="0" dirty="0">
                  <a:solidFill>
                    <a:srgbClr val="000000"/>
                  </a:solidFill>
                  <a:latin typeface="Futura Bk" pitchFamily="34" charset="0"/>
                  <a:ea typeface="Arial"/>
                </a:rPr>
                <a:t>   W5       </a:t>
              </a:r>
            </a:p>
            <a:p>
              <a:pPr algn="ctr" eaLnBrk="0" hangingPunct="0">
                <a:defRPr/>
              </a:pPr>
              <a:r>
                <a:rPr lang="en-US" altLang="ko-KR" b="1" kern="0" dirty="0">
                  <a:solidFill>
                    <a:srgbClr val="000000"/>
                  </a:solidFill>
                  <a:latin typeface="Futura Bk" pitchFamily="34" charset="0"/>
                  <a:ea typeface="Arial"/>
                </a:rPr>
                <a:t>…</a:t>
              </a:r>
            </a:p>
            <a:p>
              <a:pPr algn="ctr" eaLnBrk="0" hangingPunct="0">
                <a:defRPr/>
              </a:pPr>
              <a:endParaRPr lang="en-US" altLang="ko-KR" sz="2000" b="1" kern="0" dirty="0">
                <a:solidFill>
                  <a:srgbClr val="000000"/>
                </a:solidFill>
                <a:latin typeface="Futura Bk" pitchFamily="34" charset="0"/>
                <a:ea typeface="Arial"/>
              </a:endParaRPr>
            </a:p>
            <a:p>
              <a:pPr algn="ctr" eaLnBrk="0" hangingPunct="0">
                <a:defRPr/>
              </a:pPr>
              <a:endParaRPr lang="ko-KR" altLang="en-US" sz="1500" b="1" kern="0" dirty="0">
                <a:solidFill>
                  <a:srgbClr val="000000"/>
                </a:solidFill>
                <a:latin typeface="Futura Bk" pitchFamily="34" charset="0"/>
                <a:ea typeface="Arial"/>
              </a:endParaRPr>
            </a:p>
          </p:txBody>
        </p:sp>
        <p:cxnSp>
          <p:nvCxnSpPr>
            <p:cNvPr id="103" name="Straight Connector 102"/>
            <p:cNvCxnSpPr/>
            <p:nvPr/>
          </p:nvCxnSpPr>
          <p:spPr>
            <a:xfrm>
              <a:off x="6640175" y="6248400"/>
              <a:ext cx="1152643" cy="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sp>
        <p:nvSpPr>
          <p:cNvPr id="104" name="오른쪽 화살표 44"/>
          <p:cNvSpPr>
            <a:spLocks noChangeArrowheads="1"/>
          </p:cNvSpPr>
          <p:nvPr/>
        </p:nvSpPr>
        <p:spPr bwMode="auto">
          <a:xfrm>
            <a:off x="7876016" y="2740327"/>
            <a:ext cx="630313" cy="164921"/>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600" kern="0" dirty="0">
              <a:solidFill>
                <a:srgbClr val="000000"/>
              </a:solidFill>
              <a:latin typeface="Futura Bk" pitchFamily="34" charset="0"/>
              <a:ea typeface="Arial"/>
            </a:endParaRPr>
          </a:p>
        </p:txBody>
      </p:sp>
      <p:sp>
        <p:nvSpPr>
          <p:cNvPr id="105" name="오른쪽 화살표 44"/>
          <p:cNvSpPr>
            <a:spLocks noChangeArrowheads="1"/>
          </p:cNvSpPr>
          <p:nvPr/>
        </p:nvSpPr>
        <p:spPr bwMode="auto">
          <a:xfrm>
            <a:off x="6651332" y="1348373"/>
            <a:ext cx="1110981"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400" kern="0" dirty="0">
              <a:solidFill>
                <a:srgbClr val="000000"/>
              </a:solidFill>
              <a:latin typeface="Futura Bk" pitchFamily="34" charset="0"/>
              <a:ea typeface="Arial"/>
            </a:endParaRPr>
          </a:p>
        </p:txBody>
      </p:sp>
      <p:sp>
        <p:nvSpPr>
          <p:cNvPr id="106" name="오른쪽 화살표 44"/>
          <p:cNvSpPr>
            <a:spLocks noChangeArrowheads="1"/>
          </p:cNvSpPr>
          <p:nvPr/>
        </p:nvSpPr>
        <p:spPr bwMode="auto">
          <a:xfrm rot="10800000">
            <a:off x="6352881" y="4492583"/>
            <a:ext cx="1523135"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500" kern="0" dirty="0">
              <a:solidFill>
                <a:srgbClr val="000000"/>
              </a:solidFill>
              <a:latin typeface="Futura Bk" pitchFamily="34" charset="0"/>
              <a:ea typeface="Arial"/>
            </a:endParaRPr>
          </a:p>
        </p:txBody>
      </p:sp>
      <p:sp>
        <p:nvSpPr>
          <p:cNvPr id="107" name="오른쪽 화살표 44"/>
          <p:cNvSpPr>
            <a:spLocks noChangeArrowheads="1"/>
          </p:cNvSpPr>
          <p:nvPr/>
        </p:nvSpPr>
        <p:spPr bwMode="auto">
          <a:xfrm>
            <a:off x="3553605" y="1348373"/>
            <a:ext cx="1110981"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600" kern="0" dirty="0">
              <a:solidFill>
                <a:srgbClr val="000000"/>
              </a:solidFill>
              <a:latin typeface="Futura Bk" pitchFamily="34" charset="0"/>
              <a:ea typeface="Arial"/>
            </a:endParaRPr>
          </a:p>
        </p:txBody>
      </p:sp>
      <p:sp>
        <p:nvSpPr>
          <p:cNvPr id="46" name="Rectangle 45"/>
          <p:cNvSpPr/>
          <p:nvPr/>
        </p:nvSpPr>
        <p:spPr>
          <a:xfrm>
            <a:off x="1021050" y="6010597"/>
            <a:ext cx="10591800" cy="523220"/>
          </a:xfrm>
          <a:prstGeom prst="rect">
            <a:avLst/>
          </a:prstGeom>
          <a:solidFill>
            <a:srgbClr val="FFFF66"/>
          </a:solidFill>
        </p:spPr>
        <p:txBody>
          <a:bodyPr wrap="square">
            <a:spAutoFit/>
          </a:bodyPr>
          <a:lstStyle/>
          <a:p>
            <a:r>
              <a:rPr lang="en-US" sz="1400" dirty="0" smtClean="0">
                <a:latin typeface="CMR10"/>
              </a:rPr>
              <a:t>H.  </a:t>
            </a:r>
            <a:r>
              <a:rPr lang="en-US" sz="1400" dirty="0">
                <a:latin typeface="CMR10"/>
              </a:rPr>
              <a:t>Kim, </a:t>
            </a:r>
            <a:r>
              <a:rPr lang="en-US" sz="1400" dirty="0" smtClean="0">
                <a:latin typeface="CMR10"/>
              </a:rPr>
              <a:t>M. </a:t>
            </a:r>
            <a:r>
              <a:rPr lang="en-US" sz="1400" dirty="0">
                <a:latin typeface="CMR10"/>
              </a:rPr>
              <a:t>Castellanos, </a:t>
            </a:r>
            <a:r>
              <a:rPr lang="en-US" sz="1400" dirty="0" smtClean="0">
                <a:latin typeface="CMR10"/>
              </a:rPr>
              <a:t>M. </a:t>
            </a:r>
            <a:r>
              <a:rPr lang="en-US" sz="1400" dirty="0">
                <a:latin typeface="CMR10"/>
              </a:rPr>
              <a:t>Hsu, </a:t>
            </a:r>
            <a:r>
              <a:rPr lang="en-US" sz="1400" dirty="0" smtClean="0">
                <a:latin typeface="CMR10"/>
              </a:rPr>
              <a:t>C. </a:t>
            </a:r>
            <a:r>
              <a:rPr lang="en-US" sz="1400" dirty="0">
                <a:latin typeface="CMR10"/>
              </a:rPr>
              <a:t>Zhai, </a:t>
            </a:r>
            <a:r>
              <a:rPr lang="en-US" sz="1400" dirty="0" smtClean="0">
                <a:latin typeface="CMR10"/>
              </a:rPr>
              <a:t>T. </a:t>
            </a:r>
            <a:r>
              <a:rPr lang="en-US" sz="1400" dirty="0">
                <a:latin typeface="CMR10"/>
              </a:rPr>
              <a:t>A. </a:t>
            </a:r>
            <a:r>
              <a:rPr lang="en-US" sz="1400" dirty="0" err="1" smtClean="0">
                <a:latin typeface="CMR10"/>
              </a:rPr>
              <a:t>Rietz</a:t>
            </a:r>
            <a:r>
              <a:rPr lang="en-US" sz="1400" dirty="0" smtClean="0">
                <a:latin typeface="CMR10"/>
              </a:rPr>
              <a:t>, D.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a:t>
            </a:r>
            <a:r>
              <a:rPr lang="en-US" sz="1400" dirty="0" smtClean="0">
                <a:latin typeface="CMTI10"/>
              </a:rPr>
              <a:t>ACM CIKM 2013</a:t>
            </a:r>
            <a:r>
              <a:rPr lang="en-US" sz="1400" dirty="0" smtClean="0">
                <a:latin typeface="CMR10"/>
              </a:rPr>
              <a:t>, </a:t>
            </a:r>
            <a:r>
              <a:rPr lang="en-US" sz="1400" dirty="0">
                <a:latin typeface="CMR10"/>
              </a:rPr>
              <a:t>pp. 885-890, 2013.</a:t>
            </a:r>
            <a:endParaRPr lang="en-US" sz="1400" dirty="0"/>
          </a:p>
        </p:txBody>
      </p:sp>
      <p:sp>
        <p:nvSpPr>
          <p:cNvPr id="4" name="Slide Number Placeholder 3"/>
          <p:cNvSpPr>
            <a:spLocks noGrp="1"/>
          </p:cNvSpPr>
          <p:nvPr>
            <p:ph type="sldNum" sz="quarter" idx="12"/>
          </p:nvPr>
        </p:nvSpPr>
        <p:spPr/>
        <p:txBody>
          <a:bodyPr/>
          <a:lstStyle/>
          <a:p>
            <a:fld id="{88AD08FE-21CA-447A-B5E0-10774CCDBD3A}" type="slidenum">
              <a:rPr lang="en-US" smtClean="0"/>
              <a:t>33</a:t>
            </a:fld>
            <a:endParaRPr lang="en-US"/>
          </a:p>
        </p:txBody>
      </p:sp>
    </p:spTree>
    <p:extLst>
      <p:ext uri="{BB962C8B-B14F-4D97-AF65-F5344CB8AC3E}">
        <p14:creationId xmlns:p14="http://schemas.microsoft.com/office/powerpoint/2010/main" val="33086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500"/>
                                        <p:tgtEl>
                                          <p:spTgt spid="105"/>
                                        </p:tgtEl>
                                      </p:cBhvr>
                                    </p:animEffect>
                                  </p:childTnLst>
                                </p:cTn>
                              </p:par>
                              <p:par>
                                <p:cTn id="16" presetID="22" presetClass="entr" presetSubtype="8"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left)">
                                      <p:cBhvr>
                                        <p:cTn id="18" dur="500"/>
                                        <p:tgtEl>
                                          <p:spTgt spid="92"/>
                                        </p:tgtEl>
                                      </p:cBhvr>
                                    </p:animEffect>
                                  </p:childTnLst>
                                </p:cTn>
                              </p:par>
                              <p:par>
                                <p:cTn id="19" presetID="22" presetClass="entr" presetSubtype="4"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down)">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up)">
                                      <p:cBhvr>
                                        <p:cTn id="32" dur="500"/>
                                        <p:tgtEl>
                                          <p:spTgt spid="9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wipe(up)">
                                      <p:cBhvr>
                                        <p:cTn id="35" dur="500"/>
                                        <p:tgtEl>
                                          <p:spTgt spid="9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wipe(up)">
                                      <p:cBhvr>
                                        <p:cTn id="38" dur="500"/>
                                        <p:tgtEl>
                                          <p:spTgt spid="97"/>
                                        </p:tgtEl>
                                      </p:cBhvr>
                                    </p:animEffect>
                                  </p:childTnLst>
                                </p:cTn>
                              </p:par>
                              <p:par>
                                <p:cTn id="39" presetID="22" presetClass="entr" presetSubtype="1"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animEffect transition="in" filter="wipe(up)">
                                      <p:cBhvr>
                                        <p:cTn id="41" dur="500"/>
                                        <p:tgtEl>
                                          <p:spTgt spid="1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wipe(right)">
                                      <p:cBhvr>
                                        <p:cTn id="46" dur="500"/>
                                        <p:tgtEl>
                                          <p:spTgt spid="10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wipe(right)">
                                      <p:cBhvr>
                                        <p:cTn id="49" dur="500"/>
                                        <p:tgtEl>
                                          <p:spTgt spid="95"/>
                                        </p:tgtEl>
                                      </p:cBhvr>
                                    </p:animEffect>
                                  </p:childTnLst>
                                </p:cTn>
                              </p:par>
                              <p:par>
                                <p:cTn id="50" presetID="22" presetClass="entr" presetSubtype="2"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wipe(right)">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500"/>
                                        <p:tgtEl>
                                          <p:spTgt spid="9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down)">
                                      <p:cBhvr>
                                        <p:cTn id="6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P spid="98" grpId="0" animBg="1"/>
      <p:bldP spid="99" grpId="0" animBg="1"/>
      <p:bldP spid="104" grpId="0" animBg="1"/>
      <p:bldP spid="105" grpId="0" animBg="1"/>
      <p:bldP spid="106" grpId="0" animBg="1"/>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normAutofit/>
          </a:bodyPr>
          <a:lstStyle/>
          <a:p>
            <a:r>
              <a:rPr lang="en-US" sz="3600" dirty="0"/>
              <a:t>Heuristic Optimization of Causality + Coherence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18" t="23750" r="30762" b="17656"/>
          <a:stretch/>
        </p:blipFill>
        <p:spPr bwMode="auto">
          <a:xfrm>
            <a:off x="2133600" y="1088572"/>
            <a:ext cx="8077200" cy="576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8AD08FE-21CA-447A-B5E0-10774CCDBD3A}" type="slidenum">
              <a:rPr lang="en-US" smtClean="0"/>
              <a:t>34</a:t>
            </a:fld>
            <a:endParaRPr lang="en-US"/>
          </a:p>
        </p:txBody>
      </p:sp>
    </p:spTree>
    <p:extLst>
      <p:ext uri="{BB962C8B-B14F-4D97-AF65-F5344CB8AC3E}">
        <p14:creationId xmlns:p14="http://schemas.microsoft.com/office/powerpoint/2010/main" val="1215568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8677161"/>
              </p:ext>
            </p:extLst>
          </p:nvPr>
        </p:nvGraphicFramePr>
        <p:xfrm>
          <a:off x="1676400" y="1315968"/>
          <a:ext cx="8458200" cy="3781812"/>
        </p:xfrm>
        <a:graphic>
          <a:graphicData uri="http://schemas.openxmlformats.org/drawingml/2006/table">
            <a:tbl>
              <a:tblPr firstRow="1" bandRow="1">
                <a:tableStyleId>{9D7B26C5-4107-4FEC-AEDC-1716B250A1EF}</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21392">
                <a:tc>
                  <a:txBody>
                    <a:bodyPr/>
                    <a:lstStyle/>
                    <a:p>
                      <a:pPr algn="ctr"/>
                      <a:r>
                        <a:rPr lang="en-US" sz="2000" dirty="0" smtClean="0"/>
                        <a:t>AAMRQ (American Airlines)</a:t>
                      </a:r>
                      <a:endParaRPr lang="en-US" sz="2000" dirty="0"/>
                    </a:p>
                  </a:txBody>
                  <a:tcPr marT="34290" marB="3429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2000" dirty="0" smtClean="0"/>
                        <a:t>AAPL (Apple)</a:t>
                      </a:r>
                      <a:endParaRPr lang="en-US" sz="2000" dirty="0"/>
                    </a:p>
                  </a:txBody>
                  <a:tcPr marT="34290" marB="34290">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312407">
                <a:tc>
                  <a:txBody>
                    <a:bodyPr/>
                    <a:lstStyle/>
                    <a:p>
                      <a:pPr algn="ctr"/>
                      <a:r>
                        <a:rPr lang="en-US" sz="1800" dirty="0" err="1" smtClean="0"/>
                        <a:t>russia</a:t>
                      </a:r>
                      <a:r>
                        <a:rPr lang="en-US" sz="1800" dirty="0" smtClean="0"/>
                        <a:t> </a:t>
                      </a:r>
                      <a:r>
                        <a:rPr lang="en-US" sz="1800" dirty="0" err="1" smtClean="0"/>
                        <a:t>russian</a:t>
                      </a:r>
                      <a:r>
                        <a:rPr lang="en-US" sz="1800" dirty="0" smtClean="0"/>
                        <a:t> </a:t>
                      </a:r>
                      <a:r>
                        <a:rPr lang="en-US" sz="1800" dirty="0" err="1" smtClean="0"/>
                        <a:t>putin</a:t>
                      </a:r>
                      <a:r>
                        <a:rPr lang="en-US" sz="1800" dirty="0" smtClean="0"/>
                        <a:t> </a:t>
                      </a:r>
                    </a:p>
                    <a:p>
                      <a:pPr algn="ctr"/>
                      <a:r>
                        <a:rPr lang="en-US" sz="1800" dirty="0" err="1" smtClean="0"/>
                        <a:t>europe</a:t>
                      </a:r>
                      <a:r>
                        <a:rPr lang="en-US" sz="1800" dirty="0" smtClean="0"/>
                        <a:t> </a:t>
                      </a:r>
                      <a:r>
                        <a:rPr lang="en-US" sz="1800" dirty="0" err="1" smtClean="0"/>
                        <a:t>european</a:t>
                      </a:r>
                      <a:r>
                        <a:rPr lang="en-US" sz="1800" dirty="0" smtClean="0"/>
                        <a:t>	</a:t>
                      </a:r>
                    </a:p>
                    <a:p>
                      <a:pPr algn="ctr"/>
                      <a:r>
                        <a:rPr lang="en-US" sz="1800" dirty="0" err="1" smtClean="0"/>
                        <a:t>germany</a:t>
                      </a:r>
                      <a:r>
                        <a:rPr lang="en-US" sz="1800" dirty="0" smtClean="0"/>
                        <a:t> </a:t>
                      </a:r>
                    </a:p>
                    <a:p>
                      <a:pPr algn="ctr"/>
                      <a:r>
                        <a:rPr lang="en-US" sz="1800" dirty="0" smtClean="0"/>
                        <a:t>bush</a:t>
                      </a:r>
                      <a:r>
                        <a:rPr lang="en-US" sz="1800" baseline="0" dirty="0" smtClean="0"/>
                        <a:t> </a:t>
                      </a:r>
                      <a:r>
                        <a:rPr lang="en-US" sz="1800" dirty="0" smtClean="0"/>
                        <a:t>gore presidential </a:t>
                      </a:r>
                    </a:p>
                    <a:p>
                      <a:pPr algn="ctr"/>
                      <a:r>
                        <a:rPr lang="en-US" sz="1800" dirty="0" smtClean="0"/>
                        <a:t>police court judge </a:t>
                      </a:r>
                    </a:p>
                    <a:p>
                      <a:pPr algn="ctr"/>
                      <a:r>
                        <a:rPr lang="en-US" sz="1800" b="1" u="sng" dirty="0" smtClean="0"/>
                        <a:t>airlines</a:t>
                      </a:r>
                      <a:r>
                        <a:rPr lang="en-US" sz="1800" b="1" u="none" dirty="0" smtClean="0"/>
                        <a:t> </a:t>
                      </a:r>
                      <a:r>
                        <a:rPr lang="en-US" sz="1800" b="1" u="sng" dirty="0" smtClean="0"/>
                        <a:t>airport</a:t>
                      </a:r>
                      <a:r>
                        <a:rPr lang="en-US" sz="1800" b="1" u="none" dirty="0" smtClean="0"/>
                        <a:t> </a:t>
                      </a:r>
                      <a:r>
                        <a:rPr lang="en-US" sz="1800" b="1" u="sng" dirty="0" smtClean="0"/>
                        <a:t>air</a:t>
                      </a:r>
                    </a:p>
                    <a:p>
                      <a:pPr algn="ctr"/>
                      <a:r>
                        <a:rPr lang="en-US" sz="1800" b="1" u="sng" dirty="0" smtClean="0"/>
                        <a:t>united</a:t>
                      </a:r>
                      <a:r>
                        <a:rPr lang="en-US" sz="1800" b="1" u="none" baseline="0" dirty="0" smtClean="0"/>
                        <a:t> </a:t>
                      </a:r>
                      <a:r>
                        <a:rPr lang="en-US" sz="1800" b="1" u="sng" dirty="0" smtClean="0"/>
                        <a:t>trade</a:t>
                      </a:r>
                      <a:r>
                        <a:rPr lang="en-US" sz="1800" b="1" u="none" dirty="0" smtClean="0"/>
                        <a:t> </a:t>
                      </a:r>
                      <a:r>
                        <a:rPr lang="en-US" sz="1800" b="1" u="sng" dirty="0" smtClean="0"/>
                        <a:t>terrorism</a:t>
                      </a:r>
                    </a:p>
                    <a:p>
                      <a:pPr algn="ctr"/>
                      <a:r>
                        <a:rPr lang="en-US" sz="1800" dirty="0" smtClean="0"/>
                        <a:t>food foods cheese </a:t>
                      </a:r>
                    </a:p>
                    <a:p>
                      <a:pPr algn="ctr"/>
                      <a:r>
                        <a:rPr lang="en-US" sz="1800" dirty="0" smtClean="0"/>
                        <a:t>nets </a:t>
                      </a:r>
                      <a:r>
                        <a:rPr lang="en-US" sz="1800" dirty="0" err="1" smtClean="0"/>
                        <a:t>scott</a:t>
                      </a:r>
                      <a:r>
                        <a:rPr lang="en-US" sz="1800" dirty="0" smtClean="0"/>
                        <a:t> basketball </a:t>
                      </a:r>
                    </a:p>
                    <a:p>
                      <a:pPr algn="ctr"/>
                      <a:r>
                        <a:rPr lang="en-US" sz="1800" dirty="0" smtClean="0"/>
                        <a:t>tennis </a:t>
                      </a:r>
                      <a:r>
                        <a:rPr lang="en-US" sz="1800" dirty="0" err="1" smtClean="0"/>
                        <a:t>williams</a:t>
                      </a:r>
                      <a:r>
                        <a:rPr lang="en-US" sz="1800" dirty="0" smtClean="0"/>
                        <a:t> open </a:t>
                      </a:r>
                    </a:p>
                    <a:p>
                      <a:pPr algn="ctr"/>
                      <a:r>
                        <a:rPr lang="en-US" sz="1800" dirty="0" smtClean="0"/>
                        <a:t>awards gay boy </a:t>
                      </a:r>
                    </a:p>
                    <a:p>
                      <a:pPr algn="ctr"/>
                      <a:r>
                        <a:rPr lang="en-US" sz="1800" dirty="0" smtClean="0"/>
                        <a:t>moss </a:t>
                      </a:r>
                      <a:r>
                        <a:rPr lang="en-US" sz="1800" dirty="0" err="1" smtClean="0"/>
                        <a:t>minnesota</a:t>
                      </a:r>
                      <a:r>
                        <a:rPr lang="en-US" sz="1800" dirty="0" smtClean="0"/>
                        <a:t> </a:t>
                      </a:r>
                      <a:r>
                        <a:rPr lang="en-US" sz="1800" dirty="0" err="1" smtClean="0"/>
                        <a:t>chechnya</a:t>
                      </a:r>
                      <a:r>
                        <a:rPr lang="en-US" sz="1800" dirty="0" smtClean="0"/>
                        <a:t> </a:t>
                      </a:r>
                      <a:endParaRPr lang="en-US" sz="1800" dirty="0"/>
                    </a:p>
                  </a:txBody>
                  <a:tcPr marT="34290" marB="34290">
                    <a:lnR w="12700"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r>
                        <a:rPr lang="en-US" sz="1800" dirty="0" smtClean="0"/>
                        <a:t>paid notice </a:t>
                      </a:r>
                      <a:r>
                        <a:rPr lang="en-US" sz="1800" dirty="0" err="1" smtClean="0"/>
                        <a:t>st</a:t>
                      </a:r>
                      <a:endParaRPr lang="en-US" sz="1800" dirty="0" smtClean="0"/>
                    </a:p>
                    <a:p>
                      <a:pPr algn="ctr"/>
                      <a:r>
                        <a:rPr lang="en-US" sz="1800" dirty="0" err="1" smtClean="0"/>
                        <a:t>russia</a:t>
                      </a:r>
                      <a:r>
                        <a:rPr lang="en-US" sz="1800" dirty="0" smtClean="0"/>
                        <a:t> </a:t>
                      </a:r>
                      <a:r>
                        <a:rPr lang="en-US" sz="1800" dirty="0" err="1" smtClean="0"/>
                        <a:t>russian</a:t>
                      </a:r>
                      <a:r>
                        <a:rPr lang="en-US" sz="1800" dirty="0" smtClean="0"/>
                        <a:t> </a:t>
                      </a:r>
                      <a:r>
                        <a:rPr lang="en-US" sz="1800" dirty="0" err="1" smtClean="0"/>
                        <a:t>europe</a:t>
                      </a:r>
                      <a:endParaRPr lang="en-US" sz="1800" dirty="0" smtClean="0"/>
                    </a:p>
                    <a:p>
                      <a:pPr algn="ctr"/>
                      <a:r>
                        <a:rPr lang="en-US" sz="1800" dirty="0" err="1" smtClean="0"/>
                        <a:t>olympic</a:t>
                      </a:r>
                      <a:r>
                        <a:rPr lang="en-US" sz="1800" dirty="0" smtClean="0"/>
                        <a:t>	games </a:t>
                      </a:r>
                      <a:r>
                        <a:rPr lang="en-US" sz="1800" dirty="0" err="1" smtClean="0"/>
                        <a:t>olympics</a:t>
                      </a:r>
                      <a:endParaRPr lang="en-US" sz="1800" dirty="0" smtClean="0"/>
                    </a:p>
                    <a:p>
                      <a:pPr algn="ctr"/>
                      <a:r>
                        <a:rPr lang="en-US" sz="1800" dirty="0" smtClean="0"/>
                        <a:t>she her </a:t>
                      </a:r>
                      <a:r>
                        <a:rPr lang="en-US" sz="1800" dirty="0" err="1" smtClean="0"/>
                        <a:t>ms</a:t>
                      </a:r>
                      <a:endParaRPr lang="en-US" sz="1800" dirty="0" smtClean="0"/>
                    </a:p>
                    <a:p>
                      <a:pPr algn="ctr"/>
                      <a:r>
                        <a:rPr lang="en-US" sz="1800" dirty="0" smtClean="0"/>
                        <a:t>oil ford prices</a:t>
                      </a:r>
                    </a:p>
                    <a:p>
                      <a:pPr algn="ctr"/>
                      <a:r>
                        <a:rPr lang="en-US" sz="1800" dirty="0" smtClean="0"/>
                        <a:t>black fashion blacks</a:t>
                      </a:r>
                    </a:p>
                    <a:p>
                      <a:pPr algn="ctr"/>
                      <a:r>
                        <a:rPr lang="en-US" sz="1800" b="1" u="sng" dirty="0" smtClean="0"/>
                        <a:t>computer</a:t>
                      </a:r>
                      <a:r>
                        <a:rPr lang="en-US" sz="1800" b="1" u="none" dirty="0" smtClean="0"/>
                        <a:t> </a:t>
                      </a:r>
                      <a:r>
                        <a:rPr lang="en-US" sz="1800" b="1" u="sng" dirty="0" smtClean="0"/>
                        <a:t>technology</a:t>
                      </a:r>
                      <a:r>
                        <a:rPr lang="en-US" sz="1800" b="1" u="none" dirty="0" smtClean="0"/>
                        <a:t> </a:t>
                      </a:r>
                      <a:r>
                        <a:rPr lang="en-US" sz="1800" b="1" u="sng" dirty="0" smtClean="0"/>
                        <a:t>software</a:t>
                      </a:r>
                    </a:p>
                    <a:p>
                      <a:pPr algn="ctr"/>
                      <a:r>
                        <a:rPr lang="en-US" sz="1800" b="1" u="sng" dirty="0" smtClean="0"/>
                        <a:t>internet</a:t>
                      </a:r>
                      <a:r>
                        <a:rPr lang="en-US" sz="1800" b="1" u="none" dirty="0" smtClean="0"/>
                        <a:t> </a:t>
                      </a:r>
                      <a:r>
                        <a:rPr lang="en-US" sz="1800" b="1" u="sng" dirty="0" smtClean="0"/>
                        <a:t>com</a:t>
                      </a:r>
                      <a:r>
                        <a:rPr lang="en-US" sz="1800" b="1" u="none" dirty="0" smtClean="0"/>
                        <a:t> </a:t>
                      </a:r>
                      <a:r>
                        <a:rPr lang="en-US" sz="1800" b="1" u="sng" dirty="0" smtClean="0"/>
                        <a:t>web</a:t>
                      </a:r>
                    </a:p>
                    <a:p>
                      <a:pPr algn="ctr"/>
                      <a:r>
                        <a:rPr lang="en-US" sz="1800" dirty="0" smtClean="0"/>
                        <a:t>football giants jets</a:t>
                      </a:r>
                    </a:p>
                    <a:p>
                      <a:pPr algn="ctr"/>
                      <a:r>
                        <a:rPr lang="en-US" sz="1800" dirty="0" smtClean="0"/>
                        <a:t>japan </a:t>
                      </a:r>
                      <a:r>
                        <a:rPr lang="en-US" sz="1800" dirty="0" err="1" smtClean="0"/>
                        <a:t>japanese</a:t>
                      </a:r>
                      <a:r>
                        <a:rPr lang="en-US" sz="1800" dirty="0" smtClean="0"/>
                        <a:t> plane</a:t>
                      </a:r>
                    </a:p>
                    <a:p>
                      <a:pPr algn="ctr"/>
                      <a:r>
                        <a:rPr lang="en-US" sz="1800" dirty="0" smtClean="0"/>
                        <a:t>…</a:t>
                      </a:r>
                      <a:endParaRPr lang="en-US" sz="1800" dirty="0"/>
                    </a:p>
                  </a:txBody>
                  <a:tcPr marT="34290" marB="34290">
                    <a:lnL w="12700" cap="flat" cmpd="sng" algn="ctr">
                      <a:solidFill>
                        <a:schemeClr val="tx1"/>
                      </a:solidFill>
                      <a:prstDash val="solid"/>
                      <a:round/>
                      <a:headEnd type="none" w="med" len="med"/>
                      <a:tailEnd type="none" w="med" len="med"/>
                    </a:lnL>
                    <a:solidFill>
                      <a:schemeClr val="bg1">
                        <a:alpha val="20000"/>
                      </a:schemeClr>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429491" y="181164"/>
            <a:ext cx="11811000" cy="742950"/>
          </a:xfrm>
        </p:spPr>
        <p:txBody>
          <a:bodyPr>
            <a:noAutofit/>
          </a:bodyPr>
          <a:lstStyle/>
          <a:p>
            <a:r>
              <a:rPr lang="en-US" sz="3200" dirty="0" smtClean="0"/>
              <a:t>Stock-Correlated Topics in New York Times:  June </a:t>
            </a:r>
            <a:r>
              <a:rPr lang="en-US" sz="3200" dirty="0"/>
              <a:t>2000 ~ Dec. 2011 </a:t>
            </a:r>
          </a:p>
        </p:txBody>
      </p:sp>
      <p:grpSp>
        <p:nvGrpSpPr>
          <p:cNvPr id="14" name="Group 13"/>
          <p:cNvGrpSpPr/>
          <p:nvPr/>
        </p:nvGrpSpPr>
        <p:grpSpPr>
          <a:xfrm>
            <a:off x="2667000" y="3124200"/>
            <a:ext cx="7342216" cy="1846581"/>
            <a:chOff x="1143000" y="2800350"/>
            <a:chExt cx="7342216" cy="1846581"/>
          </a:xfrm>
        </p:grpSpPr>
        <p:sp>
          <p:nvSpPr>
            <p:cNvPr id="2" name="TextBox 1"/>
            <p:cNvSpPr txBox="1"/>
            <p:nvPr/>
          </p:nvSpPr>
          <p:spPr>
            <a:xfrm>
              <a:off x="3886200" y="4246821"/>
              <a:ext cx="4599016" cy="400110"/>
            </a:xfrm>
            <a:prstGeom prst="rect">
              <a:avLst/>
            </a:prstGeom>
            <a:solidFill>
              <a:srgbClr val="FFFF99"/>
            </a:solidFill>
          </p:spPr>
          <p:txBody>
            <a:bodyPr wrap="none" rtlCol="0">
              <a:spAutoFit/>
            </a:bodyPr>
            <a:lstStyle/>
            <a:p>
              <a:r>
                <a:rPr lang="en-US" sz="2000" b="1" dirty="0"/>
                <a:t>Topics are biased toward each time series</a:t>
              </a:r>
            </a:p>
          </p:txBody>
        </p:sp>
        <p:sp>
          <p:nvSpPr>
            <p:cNvPr id="8" name="Rectangle 7"/>
            <p:cNvSpPr/>
            <p:nvPr/>
          </p:nvSpPr>
          <p:spPr>
            <a:xfrm>
              <a:off x="1143000" y="2800350"/>
              <a:ext cx="24384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5105400" y="3028950"/>
              <a:ext cx="3124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Arrow Connector 10"/>
            <p:cNvCxnSpPr/>
            <p:nvPr/>
          </p:nvCxnSpPr>
          <p:spPr>
            <a:xfrm flipH="1" flipV="1">
              <a:off x="3657600" y="3409950"/>
              <a:ext cx="1066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76800" y="3638550"/>
              <a:ext cx="381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09600" y="5473823"/>
            <a:ext cx="10591800" cy="738664"/>
          </a:xfrm>
          <a:prstGeom prst="rect">
            <a:avLst/>
          </a:prstGeom>
          <a:solidFill>
            <a:srgbClr val="FFFF66"/>
          </a:solidFill>
        </p:spPr>
        <p:txBody>
          <a:bodyPr wrap="square">
            <a:spAutoFit/>
          </a:bodyPr>
          <a:lstStyle/>
          <a:p>
            <a:r>
              <a:rPr lang="en-US" sz="1400" dirty="0">
                <a:latin typeface="CMR10"/>
              </a:rPr>
              <a:t>Hyun </a:t>
            </a:r>
            <a:r>
              <a:rPr lang="en-US" sz="1400" dirty="0" err="1">
                <a:latin typeface="CMR10"/>
              </a:rPr>
              <a:t>Duk</a:t>
            </a:r>
            <a:r>
              <a:rPr lang="en-US" sz="1400" dirty="0">
                <a:latin typeface="CMR10"/>
              </a:rPr>
              <a:t> Kim, </a:t>
            </a:r>
            <a:r>
              <a:rPr lang="en-US" sz="1400" dirty="0" err="1">
                <a:latin typeface="CMR10"/>
              </a:rPr>
              <a:t>Malu</a:t>
            </a:r>
            <a:r>
              <a:rPr lang="en-US" sz="1400" dirty="0">
                <a:latin typeface="CMR10"/>
              </a:rPr>
              <a:t> Castellanos, </a:t>
            </a:r>
            <a:r>
              <a:rPr lang="en-US" sz="1400" dirty="0" err="1">
                <a:latin typeface="CMR10"/>
              </a:rPr>
              <a:t>Meichun</a:t>
            </a:r>
            <a:r>
              <a:rPr lang="en-US" sz="1400" dirty="0">
                <a:latin typeface="CMR10"/>
              </a:rPr>
              <a:t> Hsu, </a:t>
            </a:r>
            <a:r>
              <a:rPr lang="en-US" sz="1400" dirty="0" err="1">
                <a:latin typeface="CMR10"/>
              </a:rPr>
              <a:t>ChengXiang</a:t>
            </a:r>
            <a:r>
              <a:rPr lang="en-US" sz="1400" dirty="0">
                <a:latin typeface="CMR10"/>
              </a:rPr>
              <a:t> Zhai, Thomas A. </a:t>
            </a:r>
            <a:r>
              <a:rPr lang="en-US" sz="1400" dirty="0" err="1" smtClean="0">
                <a:latin typeface="CMR10"/>
              </a:rPr>
              <a:t>Rietz</a:t>
            </a:r>
            <a:r>
              <a:rPr lang="en-US" sz="1400" dirty="0" smtClean="0">
                <a:latin typeface="CMR10"/>
              </a:rPr>
              <a:t>, Daniel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the 22nd ACM international conference on Information</a:t>
            </a:r>
          </a:p>
          <a:p>
            <a:r>
              <a:rPr lang="en-US" sz="1400" dirty="0">
                <a:latin typeface="CMTI10"/>
              </a:rPr>
              <a:t>and knowledge management (</a:t>
            </a:r>
            <a:r>
              <a:rPr lang="en-US" sz="1400" dirty="0">
                <a:latin typeface="CMBX10"/>
              </a:rPr>
              <a:t>CIKM ’13</a:t>
            </a:r>
            <a:r>
              <a:rPr lang="en-US" sz="1400" dirty="0">
                <a:latin typeface="CMTI10"/>
              </a:rPr>
              <a:t>)</a:t>
            </a:r>
            <a:r>
              <a:rPr lang="en-US" sz="1400" dirty="0">
                <a:latin typeface="CMR10"/>
              </a:rPr>
              <a:t>, pp. 885-890, 2013.</a:t>
            </a:r>
            <a:endParaRPr lang="en-US" sz="1400" dirty="0"/>
          </a:p>
        </p:txBody>
      </p:sp>
      <p:sp>
        <p:nvSpPr>
          <p:cNvPr id="6" name="Slide Number Placeholder 5"/>
          <p:cNvSpPr>
            <a:spLocks noGrp="1"/>
          </p:cNvSpPr>
          <p:nvPr>
            <p:ph type="sldNum" sz="quarter" idx="12"/>
          </p:nvPr>
        </p:nvSpPr>
        <p:spPr/>
        <p:txBody>
          <a:bodyPr/>
          <a:lstStyle/>
          <a:p>
            <a:fld id="{88AD08FE-21CA-447A-B5E0-10774CCDBD3A}" type="slidenum">
              <a:rPr lang="en-US" smtClean="0"/>
              <a:t>35</a:t>
            </a:fld>
            <a:endParaRPr lang="en-US"/>
          </a:p>
        </p:txBody>
      </p:sp>
    </p:spTree>
    <p:extLst>
      <p:ext uri="{BB962C8B-B14F-4D97-AF65-F5344CB8AC3E}">
        <p14:creationId xmlns:p14="http://schemas.microsoft.com/office/powerpoint/2010/main" val="29129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5712"/>
            <a:ext cx="9906000" cy="742950"/>
          </a:xfrm>
        </p:spPr>
        <p:txBody>
          <a:bodyPr>
            <a:noAutofit/>
          </a:bodyPr>
          <a:lstStyle/>
          <a:p>
            <a:r>
              <a:rPr lang="en-US" sz="4000" dirty="0" smtClean="0"/>
              <a:t>“Causal Topics” </a:t>
            </a:r>
            <a:r>
              <a:rPr lang="en-US" sz="4000" dirty="0"/>
              <a:t>in 2000 Presidential Election </a:t>
            </a:r>
            <a:r>
              <a:rPr lang="en-US" sz="3600" dirty="0"/>
              <a:t/>
            </a:r>
            <a:br>
              <a:rPr lang="en-US" sz="3600" dirty="0"/>
            </a:br>
            <a:endParaRPr lang="en-US" sz="3600" dirty="0"/>
          </a:p>
        </p:txBody>
      </p:sp>
      <p:graphicFrame>
        <p:nvGraphicFramePr>
          <p:cNvPr id="5" name="Table 4"/>
          <p:cNvGraphicFramePr>
            <a:graphicFrameLocks noGrp="1"/>
          </p:cNvGraphicFramePr>
          <p:nvPr>
            <p:extLst/>
          </p:nvPr>
        </p:nvGraphicFramePr>
        <p:xfrm>
          <a:off x="1905000" y="1950238"/>
          <a:ext cx="4038600" cy="3886200"/>
        </p:xfrm>
        <a:graphic>
          <a:graphicData uri="http://schemas.openxmlformats.org/drawingml/2006/table">
            <a:tbl>
              <a:tblPr firstRow="1" bandRow="1">
                <a:tableStyleId>{9D7B26C5-4107-4FEC-AEDC-1716B250A1EF}</a:tableStyleId>
              </a:tblPr>
              <a:tblGrid>
                <a:gridCol w="4038600">
                  <a:extLst>
                    <a:ext uri="{9D8B030D-6E8A-4147-A177-3AD203B41FA5}">
                      <a16:colId xmlns:a16="http://schemas.microsoft.com/office/drawing/2014/main" val="20000"/>
                    </a:ext>
                  </a:extLst>
                </a:gridCol>
              </a:tblGrid>
              <a:tr h="694522">
                <a:tc>
                  <a:txBody>
                    <a:bodyPr/>
                    <a:lstStyle/>
                    <a:p>
                      <a:pPr algn="ctr"/>
                      <a:r>
                        <a:rPr lang="en-US" sz="2000" dirty="0" smtClean="0"/>
                        <a:t>Top Three</a:t>
                      </a:r>
                      <a:r>
                        <a:rPr lang="en-US" sz="2000" baseline="0" dirty="0" smtClean="0"/>
                        <a:t> Words </a:t>
                      </a:r>
                      <a:br>
                        <a:rPr lang="en-US" sz="2000" baseline="0" dirty="0" smtClean="0"/>
                      </a:br>
                      <a:r>
                        <a:rPr lang="en-US" sz="2000" baseline="0" dirty="0" smtClean="0"/>
                        <a:t>in Significant Topics from NY Times</a:t>
                      </a:r>
                      <a:endParaRPr lang="en-US" sz="2000" dirty="0"/>
                    </a:p>
                  </a:txBody>
                  <a:tcPr marT="34290" marB="34290">
                    <a:solidFill>
                      <a:schemeClr val="bg1">
                        <a:lumMod val="85000"/>
                      </a:schemeClr>
                    </a:solidFill>
                  </a:tcPr>
                </a:tc>
                <a:extLst>
                  <a:ext uri="{0D108BD9-81ED-4DB2-BD59-A6C34878D82A}">
                    <a16:rowId xmlns:a16="http://schemas.microsoft.com/office/drawing/2014/main" val="10000"/>
                  </a:ext>
                </a:extLst>
              </a:tr>
              <a:tr h="3191678">
                <a:tc>
                  <a:txBody>
                    <a:bodyPr/>
                    <a:lstStyle/>
                    <a:p>
                      <a:pPr algn="l"/>
                      <a:r>
                        <a:rPr lang="en-US" sz="2000" b="1" u="sng" dirty="0" smtClean="0"/>
                        <a:t>tax cut</a:t>
                      </a:r>
                      <a:r>
                        <a:rPr lang="en-US" sz="2000" dirty="0" smtClean="0"/>
                        <a:t> 1</a:t>
                      </a:r>
                    </a:p>
                    <a:p>
                      <a:pPr algn="l"/>
                      <a:r>
                        <a:rPr lang="en-US" sz="2000" dirty="0" smtClean="0"/>
                        <a:t>screen </a:t>
                      </a:r>
                      <a:r>
                        <a:rPr lang="en-US" sz="2000" dirty="0" err="1" smtClean="0"/>
                        <a:t>pataki</a:t>
                      </a:r>
                      <a:r>
                        <a:rPr lang="en-US" sz="2000" dirty="0" smtClean="0"/>
                        <a:t> </a:t>
                      </a:r>
                      <a:r>
                        <a:rPr lang="en-US" sz="2000" dirty="0" err="1" smtClean="0"/>
                        <a:t>guiliani</a:t>
                      </a:r>
                      <a:endParaRPr lang="en-US" sz="2000" dirty="0" smtClean="0"/>
                    </a:p>
                    <a:p>
                      <a:pPr algn="l"/>
                      <a:r>
                        <a:rPr lang="en-US" sz="2000" b="0" i="0" u="none" strike="noStrike" kern="1200" baseline="0" dirty="0" smtClean="0">
                          <a:solidFill>
                            <a:schemeClr val="tx1"/>
                          </a:solidFill>
                          <a:latin typeface="+mn-lt"/>
                          <a:ea typeface="+mn-ea"/>
                          <a:cs typeface="+mn-cs"/>
                        </a:rPr>
                        <a:t>enthusiasm door symbolic</a:t>
                      </a:r>
                    </a:p>
                    <a:p>
                      <a:pPr algn="l"/>
                      <a:r>
                        <a:rPr lang="en-US" sz="2000" b="1" i="0" u="sng" strike="noStrike" kern="1200" baseline="0" dirty="0" smtClean="0">
                          <a:solidFill>
                            <a:schemeClr val="tx1"/>
                          </a:solidFill>
                          <a:latin typeface="+mn-lt"/>
                          <a:ea typeface="+mn-ea"/>
                          <a:cs typeface="+mn-cs"/>
                        </a:rPr>
                        <a:t>oil energy</a:t>
                      </a:r>
                      <a:r>
                        <a:rPr lang="en-US" sz="2000" b="0" i="0" u="none" strike="noStrike" kern="1200" baseline="0" dirty="0" smtClean="0">
                          <a:solidFill>
                            <a:schemeClr val="tx1"/>
                          </a:solidFill>
                          <a:latin typeface="+mn-lt"/>
                          <a:ea typeface="+mn-ea"/>
                          <a:cs typeface="+mn-cs"/>
                        </a:rPr>
                        <a:t> prices</a:t>
                      </a:r>
                    </a:p>
                    <a:p>
                      <a:pPr algn="l"/>
                      <a:r>
                        <a:rPr lang="en-US" sz="2000" b="0" i="0" u="none" strike="noStrike" kern="1200" baseline="0" dirty="0" smtClean="0">
                          <a:solidFill>
                            <a:schemeClr val="tx1"/>
                          </a:solidFill>
                          <a:latin typeface="+mn-lt"/>
                          <a:ea typeface="+mn-ea"/>
                          <a:cs typeface="+mn-cs"/>
                        </a:rPr>
                        <a:t>news w top</a:t>
                      </a:r>
                    </a:p>
                    <a:p>
                      <a:pPr algn="l"/>
                      <a:r>
                        <a:rPr lang="en-US" sz="2000" b="0" i="0" u="none" strike="noStrike" kern="1200" baseline="0" dirty="0" err="1" smtClean="0">
                          <a:solidFill>
                            <a:schemeClr val="tx1"/>
                          </a:solidFill>
                          <a:latin typeface="+mn-lt"/>
                          <a:ea typeface="+mn-ea"/>
                          <a:cs typeface="+mn-cs"/>
                        </a:rPr>
                        <a:t>pres</a:t>
                      </a:r>
                      <a:r>
                        <a:rPr lang="en-US" sz="2000" b="0" i="0" u="none" strike="noStrike" kern="1200" baseline="0" dirty="0" smtClean="0">
                          <a:solidFill>
                            <a:schemeClr val="tx1"/>
                          </a:solidFill>
                          <a:latin typeface="+mn-lt"/>
                          <a:ea typeface="+mn-ea"/>
                          <a:cs typeface="+mn-cs"/>
                        </a:rPr>
                        <a:t> al vice</a:t>
                      </a:r>
                    </a:p>
                    <a:p>
                      <a:pPr algn="l"/>
                      <a:r>
                        <a:rPr lang="en-US" sz="2000" b="0" i="0" u="none" strike="noStrike" kern="1200" baseline="0" dirty="0" smtClean="0">
                          <a:solidFill>
                            <a:schemeClr val="tx1"/>
                          </a:solidFill>
                          <a:latin typeface="+mn-lt"/>
                          <a:ea typeface="+mn-ea"/>
                          <a:cs typeface="+mn-cs"/>
                        </a:rPr>
                        <a:t>love tucker presented</a:t>
                      </a:r>
                    </a:p>
                    <a:p>
                      <a:pPr algn="l"/>
                      <a:r>
                        <a:rPr lang="en-US" sz="2000" b="0" i="0" u="none" strike="noStrike" kern="1200" baseline="0" dirty="0" smtClean="0">
                          <a:solidFill>
                            <a:schemeClr val="tx1"/>
                          </a:solidFill>
                          <a:latin typeface="+mn-lt"/>
                          <a:ea typeface="+mn-ea"/>
                          <a:cs typeface="+mn-cs"/>
                        </a:rPr>
                        <a:t>partial </a:t>
                      </a:r>
                      <a:r>
                        <a:rPr lang="en-US" sz="2000" b="1" i="0" u="sng" strike="noStrike" kern="1200" baseline="0" dirty="0" smtClean="0">
                          <a:solidFill>
                            <a:schemeClr val="tx1"/>
                          </a:solidFill>
                          <a:latin typeface="+mn-lt"/>
                          <a:ea typeface="+mn-ea"/>
                          <a:cs typeface="+mn-cs"/>
                        </a:rPr>
                        <a:t>abortion</a:t>
                      </a:r>
                      <a:r>
                        <a:rPr lang="en-US" sz="2000" b="0" i="0" u="none" strike="noStrike" kern="1200" baseline="0" dirty="0" smtClean="0">
                          <a:solidFill>
                            <a:schemeClr val="tx1"/>
                          </a:solidFill>
                          <a:latin typeface="+mn-lt"/>
                          <a:ea typeface="+mn-ea"/>
                          <a:cs typeface="+mn-cs"/>
                        </a:rPr>
                        <a:t> privatization</a:t>
                      </a:r>
                    </a:p>
                    <a:p>
                      <a:pPr algn="l"/>
                      <a:r>
                        <a:rPr lang="en-US" sz="2000" b="0" i="0" u="none" strike="noStrike" kern="1200" baseline="0" dirty="0" smtClean="0">
                          <a:solidFill>
                            <a:schemeClr val="tx1"/>
                          </a:solidFill>
                          <a:latin typeface="+mn-lt"/>
                          <a:ea typeface="+mn-ea"/>
                          <a:cs typeface="+mn-cs"/>
                        </a:rPr>
                        <a:t>court supreme </a:t>
                      </a:r>
                      <a:r>
                        <a:rPr lang="en-US" sz="2000" b="1" i="0" u="sng" strike="noStrike" kern="1200" baseline="0" dirty="0" smtClean="0">
                          <a:solidFill>
                            <a:schemeClr val="tx1"/>
                          </a:solidFill>
                          <a:latin typeface="+mn-lt"/>
                          <a:ea typeface="+mn-ea"/>
                          <a:cs typeface="+mn-cs"/>
                        </a:rPr>
                        <a:t>abortion</a:t>
                      </a:r>
                    </a:p>
                    <a:p>
                      <a:pPr algn="l"/>
                      <a:r>
                        <a:rPr lang="en-US" sz="2000" b="1" i="0" u="sng" strike="noStrike" kern="1200" baseline="0" dirty="0" smtClean="0">
                          <a:solidFill>
                            <a:schemeClr val="tx1"/>
                          </a:solidFill>
                          <a:latin typeface="+mn-lt"/>
                          <a:ea typeface="+mn-ea"/>
                          <a:cs typeface="+mn-cs"/>
                        </a:rPr>
                        <a:t>gun control</a:t>
                      </a:r>
                      <a:r>
                        <a:rPr lang="en-US" sz="2000" b="1" i="0" u="none" strike="noStrike" kern="1200" baseline="0" dirty="0" smtClean="0">
                          <a:solidFill>
                            <a:schemeClr val="tx1"/>
                          </a:solidFill>
                          <a:latin typeface="+mn-lt"/>
                          <a:ea typeface="+mn-ea"/>
                          <a:cs typeface="+mn-cs"/>
                        </a:rPr>
                        <a:t> </a:t>
                      </a:r>
                      <a:r>
                        <a:rPr lang="en-US" sz="2000" b="0" i="0" u="none" strike="noStrike" kern="1200" baseline="0" dirty="0" err="1" smtClean="0">
                          <a:solidFill>
                            <a:schemeClr val="tx1"/>
                          </a:solidFill>
                          <a:latin typeface="+mn-lt"/>
                          <a:ea typeface="+mn-ea"/>
                          <a:cs typeface="+mn-cs"/>
                        </a:rPr>
                        <a:t>nra</a:t>
                      </a:r>
                      <a:endParaRPr lang="en-US" sz="2000" dirty="0"/>
                    </a:p>
                  </a:txBody>
                  <a:tcPr marT="34290" marB="34290">
                    <a:solidFill>
                      <a:schemeClr val="bg1">
                        <a:alpha val="20000"/>
                      </a:schemeClr>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3423920" y="2802408"/>
            <a:ext cx="6939280" cy="2865120"/>
            <a:chOff x="1899920" y="1747520"/>
            <a:chExt cx="6939280" cy="2865120"/>
          </a:xfrm>
        </p:grpSpPr>
        <p:grpSp>
          <p:nvGrpSpPr>
            <p:cNvPr id="10" name="Group 9"/>
            <p:cNvGrpSpPr/>
            <p:nvPr/>
          </p:nvGrpSpPr>
          <p:grpSpPr>
            <a:xfrm>
              <a:off x="1899920" y="1747520"/>
              <a:ext cx="3281680" cy="2865120"/>
              <a:chOff x="1899920" y="1747520"/>
              <a:chExt cx="3281680" cy="2865120"/>
            </a:xfrm>
          </p:grpSpPr>
          <p:sp>
            <p:nvSpPr>
              <p:cNvPr id="6" name="Freeform 5"/>
              <p:cNvSpPr/>
              <p:nvPr/>
            </p:nvSpPr>
            <p:spPr>
              <a:xfrm>
                <a:off x="1899920" y="1747520"/>
                <a:ext cx="3281680" cy="670560"/>
              </a:xfrm>
              <a:custGeom>
                <a:avLst/>
                <a:gdLst>
                  <a:gd name="connsiteX0" fmla="*/ 3281680 w 3281680"/>
                  <a:gd name="connsiteY0" fmla="*/ 670560 h 670560"/>
                  <a:gd name="connsiteX1" fmla="*/ 2611120 w 3281680"/>
                  <a:gd name="connsiteY1" fmla="*/ 162560 h 670560"/>
                  <a:gd name="connsiteX2" fmla="*/ 0 w 3281680"/>
                  <a:gd name="connsiteY2" fmla="*/ 0 h 670560"/>
                </a:gdLst>
                <a:ahLst/>
                <a:cxnLst>
                  <a:cxn ang="0">
                    <a:pos x="connsiteX0" y="connsiteY0"/>
                  </a:cxn>
                  <a:cxn ang="0">
                    <a:pos x="connsiteX1" y="connsiteY1"/>
                  </a:cxn>
                  <a:cxn ang="0">
                    <a:pos x="connsiteX2" y="connsiteY2"/>
                  </a:cxn>
                </a:cxnLst>
                <a:rect l="l" t="t" r="r" b="b"/>
                <a:pathLst>
                  <a:path w="3281680" h="670560">
                    <a:moveTo>
                      <a:pt x="3281680" y="670560"/>
                    </a:moveTo>
                    <a:cubicBezTo>
                      <a:pt x="3219873" y="472440"/>
                      <a:pt x="3158067" y="274320"/>
                      <a:pt x="2611120" y="162560"/>
                    </a:cubicBezTo>
                    <a:cubicBezTo>
                      <a:pt x="2064173" y="50800"/>
                      <a:pt x="1032086" y="25400"/>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667000" y="2682240"/>
                <a:ext cx="2479040" cy="50800"/>
              </a:xfrm>
              <a:custGeom>
                <a:avLst/>
                <a:gdLst>
                  <a:gd name="connsiteX0" fmla="*/ 2479040 w 2479040"/>
                  <a:gd name="connsiteY0" fmla="*/ 0 h 50800"/>
                  <a:gd name="connsiteX1" fmla="*/ 538480 w 2479040"/>
                  <a:gd name="connsiteY1" fmla="*/ 40640 h 50800"/>
                  <a:gd name="connsiteX2" fmla="*/ 0 w 2479040"/>
                  <a:gd name="connsiteY2" fmla="*/ 50800 h 50800"/>
                </a:gdLst>
                <a:ahLst/>
                <a:cxnLst>
                  <a:cxn ang="0">
                    <a:pos x="connsiteX0" y="connsiteY0"/>
                  </a:cxn>
                  <a:cxn ang="0">
                    <a:pos x="connsiteX1" y="connsiteY1"/>
                  </a:cxn>
                  <a:cxn ang="0">
                    <a:pos x="connsiteX2" y="connsiteY2"/>
                  </a:cxn>
                </a:cxnLst>
                <a:rect l="l" t="t" r="r" b="b"/>
                <a:pathLst>
                  <a:path w="2479040" h="50800">
                    <a:moveTo>
                      <a:pt x="2479040" y="0"/>
                    </a:moveTo>
                    <a:lnTo>
                      <a:pt x="538480" y="40640"/>
                    </a:lnTo>
                    <a:lnTo>
                      <a:pt x="0" y="508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535680" y="3017520"/>
                <a:ext cx="1381760" cy="1046480"/>
              </a:xfrm>
              <a:custGeom>
                <a:avLst/>
                <a:gdLst>
                  <a:gd name="connsiteX0" fmla="*/ 1381760 w 1381760"/>
                  <a:gd name="connsiteY0" fmla="*/ 0 h 1046480"/>
                  <a:gd name="connsiteX1" fmla="*/ 619760 w 1381760"/>
                  <a:gd name="connsiteY1" fmla="*/ 762000 h 1046480"/>
                  <a:gd name="connsiteX2" fmla="*/ 0 w 1381760"/>
                  <a:gd name="connsiteY2" fmla="*/ 1046480 h 1046480"/>
                </a:gdLst>
                <a:ahLst/>
                <a:cxnLst>
                  <a:cxn ang="0">
                    <a:pos x="connsiteX0" y="connsiteY0"/>
                  </a:cxn>
                  <a:cxn ang="0">
                    <a:pos x="connsiteX1" y="connsiteY1"/>
                  </a:cxn>
                  <a:cxn ang="0">
                    <a:pos x="connsiteX2" y="connsiteY2"/>
                  </a:cxn>
                </a:cxnLst>
                <a:rect l="l" t="t" r="r" b="b"/>
                <a:pathLst>
                  <a:path w="1381760" h="1046480">
                    <a:moveTo>
                      <a:pt x="1381760" y="0"/>
                    </a:moveTo>
                    <a:cubicBezTo>
                      <a:pt x="1115906" y="293793"/>
                      <a:pt x="850053" y="587587"/>
                      <a:pt x="619760" y="762000"/>
                    </a:cubicBezTo>
                    <a:cubicBezTo>
                      <a:pt x="389467" y="936413"/>
                      <a:pt x="194733" y="991446"/>
                      <a:pt x="0" y="104648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458720" y="3545840"/>
                <a:ext cx="2519680" cy="1066800"/>
              </a:xfrm>
              <a:custGeom>
                <a:avLst/>
                <a:gdLst>
                  <a:gd name="connsiteX0" fmla="*/ 2519680 w 2519680"/>
                  <a:gd name="connsiteY0" fmla="*/ 0 h 1066800"/>
                  <a:gd name="connsiteX1" fmla="*/ 1727200 w 2519680"/>
                  <a:gd name="connsiteY1" fmla="*/ 762000 h 1066800"/>
                  <a:gd name="connsiteX2" fmla="*/ 0 w 2519680"/>
                  <a:gd name="connsiteY2" fmla="*/ 1066800 h 1066800"/>
                </a:gdLst>
                <a:ahLst/>
                <a:cxnLst>
                  <a:cxn ang="0">
                    <a:pos x="connsiteX0" y="connsiteY0"/>
                  </a:cxn>
                  <a:cxn ang="0">
                    <a:pos x="connsiteX1" y="connsiteY1"/>
                  </a:cxn>
                  <a:cxn ang="0">
                    <a:pos x="connsiteX2" y="connsiteY2"/>
                  </a:cxn>
                </a:cxnLst>
                <a:rect l="l" t="t" r="r" b="b"/>
                <a:pathLst>
                  <a:path w="2519680" h="1066800">
                    <a:moveTo>
                      <a:pt x="2519680" y="0"/>
                    </a:moveTo>
                    <a:cubicBezTo>
                      <a:pt x="2333413" y="292100"/>
                      <a:pt x="2147147" y="584200"/>
                      <a:pt x="1727200" y="762000"/>
                    </a:cubicBezTo>
                    <a:cubicBezTo>
                      <a:pt x="1307253" y="939800"/>
                      <a:pt x="653626" y="1003300"/>
                      <a:pt x="0" y="106680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263281" y="2545384"/>
              <a:ext cx="3575919" cy="1200328"/>
            </a:xfrm>
            <a:prstGeom prst="rect">
              <a:avLst/>
            </a:prstGeom>
            <a:solidFill>
              <a:srgbClr val="FFFF99"/>
            </a:solidFill>
          </p:spPr>
          <p:txBody>
            <a:bodyPr wrap="none" rtlCol="0">
              <a:spAutoFit/>
            </a:bodyPr>
            <a:lstStyle/>
            <a:p>
              <a:r>
                <a:rPr lang="en-US" sz="2400" b="1" dirty="0"/>
                <a:t>Issues known to be  </a:t>
              </a:r>
            </a:p>
            <a:p>
              <a:r>
                <a:rPr lang="en-US" sz="2400" b="1" dirty="0"/>
                <a:t>important in the </a:t>
              </a:r>
            </a:p>
            <a:p>
              <a:r>
                <a:rPr lang="en-US" sz="2400" b="1" dirty="0"/>
                <a:t>2000 presidential election</a:t>
              </a:r>
            </a:p>
          </p:txBody>
        </p:sp>
      </p:grpSp>
      <p:sp>
        <p:nvSpPr>
          <p:cNvPr id="14" name="TextBox 13"/>
          <p:cNvSpPr txBox="1"/>
          <p:nvPr/>
        </p:nvSpPr>
        <p:spPr>
          <a:xfrm>
            <a:off x="6379364" y="1978783"/>
            <a:ext cx="4288637" cy="400110"/>
          </a:xfrm>
          <a:prstGeom prst="rect">
            <a:avLst/>
          </a:prstGeom>
          <a:noFill/>
        </p:spPr>
        <p:txBody>
          <a:bodyPr wrap="square" rtlCol="0">
            <a:spAutoFit/>
          </a:bodyPr>
          <a:lstStyle/>
          <a:p>
            <a:r>
              <a:rPr lang="en-US" sz="2000" b="1" dirty="0"/>
              <a:t>Text: NY Times (May 2000 - Oct. 2000)</a:t>
            </a:r>
          </a:p>
        </p:txBody>
      </p:sp>
      <p:sp>
        <p:nvSpPr>
          <p:cNvPr id="15" name="TextBox 14"/>
          <p:cNvSpPr txBox="1"/>
          <p:nvPr/>
        </p:nvSpPr>
        <p:spPr>
          <a:xfrm>
            <a:off x="6400800" y="2312128"/>
            <a:ext cx="4150360" cy="707886"/>
          </a:xfrm>
          <a:prstGeom prst="rect">
            <a:avLst/>
          </a:prstGeom>
          <a:noFill/>
        </p:spPr>
        <p:txBody>
          <a:bodyPr wrap="square" rtlCol="0">
            <a:spAutoFit/>
          </a:bodyPr>
          <a:lstStyle/>
          <a:p>
            <a:r>
              <a:rPr lang="en-US" sz="2000" b="1" dirty="0"/>
              <a:t>Time Series: Iowa Electronic Market</a:t>
            </a:r>
          </a:p>
          <a:p>
            <a:r>
              <a:rPr lang="en-US" sz="2000" b="1" dirty="0"/>
              <a:t>http://tippie.uiowa.edu/iem/</a:t>
            </a:r>
          </a:p>
        </p:txBody>
      </p:sp>
      <p:sp>
        <p:nvSpPr>
          <p:cNvPr id="3" name="Slide Number Placeholder 2"/>
          <p:cNvSpPr>
            <a:spLocks noGrp="1"/>
          </p:cNvSpPr>
          <p:nvPr>
            <p:ph type="sldNum" sz="quarter" idx="12"/>
          </p:nvPr>
        </p:nvSpPr>
        <p:spPr/>
        <p:txBody>
          <a:bodyPr/>
          <a:lstStyle/>
          <a:p>
            <a:fld id="{88AD08FE-21CA-447A-B5E0-10774CCDBD3A}" type="slidenum">
              <a:rPr lang="en-US" smtClean="0"/>
              <a:t>36</a:t>
            </a:fld>
            <a:endParaRPr lang="en-US"/>
          </a:p>
        </p:txBody>
      </p:sp>
    </p:spTree>
    <p:extLst>
      <p:ext uri="{BB962C8B-B14F-4D97-AF65-F5344CB8AC3E}">
        <p14:creationId xmlns:p14="http://schemas.microsoft.com/office/powerpoint/2010/main" val="13320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2420600" cy="990600"/>
          </a:xfrm>
        </p:spPr>
        <p:txBody>
          <a:bodyPr>
            <a:normAutofit/>
          </a:bodyPr>
          <a:lstStyle/>
          <a:p>
            <a:r>
              <a:rPr lang="en-US" dirty="0" smtClean="0"/>
              <a:t>Retrieval with </a:t>
            </a:r>
            <a:r>
              <a:rPr lang="en-US" dirty="0"/>
              <a:t>Time Series </a:t>
            </a:r>
            <a:r>
              <a:rPr lang="en-US" dirty="0" smtClean="0"/>
              <a:t>Query </a:t>
            </a:r>
            <a:r>
              <a:rPr lang="en-US" sz="3100" dirty="0" smtClean="0"/>
              <a:t>[Kim et al. ICTIR’13]</a:t>
            </a:r>
            <a:endParaRPr lang="en-US" dirty="0"/>
          </a:p>
        </p:txBody>
      </p:sp>
      <p:sp>
        <p:nvSpPr>
          <p:cNvPr id="44" name="Can 43"/>
          <p:cNvSpPr/>
          <p:nvPr/>
        </p:nvSpPr>
        <p:spPr>
          <a:xfrm>
            <a:off x="7910316" y="1391433"/>
            <a:ext cx="941270" cy="858892"/>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b="1" kern="0" dirty="0">
              <a:solidFill>
                <a:sysClr val="window" lastClr="FFFFFF"/>
              </a:solidFill>
              <a:latin typeface="Calibri"/>
              <a:ea typeface="Arial"/>
            </a:endParaRPr>
          </a:p>
        </p:txBody>
      </p:sp>
      <p:sp>
        <p:nvSpPr>
          <p:cNvPr id="45" name="Can 44"/>
          <p:cNvSpPr/>
          <p:nvPr/>
        </p:nvSpPr>
        <p:spPr>
          <a:xfrm>
            <a:off x="8956173" y="1391433"/>
            <a:ext cx="941270" cy="858892"/>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b="1" kern="0" dirty="0">
              <a:solidFill>
                <a:sysClr val="window" lastClr="FFFFFF"/>
              </a:solidFill>
              <a:latin typeface="Calibri"/>
              <a:ea typeface="Arial"/>
            </a:endParaRPr>
          </a:p>
        </p:txBody>
      </p:sp>
      <p:sp>
        <p:nvSpPr>
          <p:cNvPr id="46" name="TextBox 45"/>
          <p:cNvSpPr txBox="1"/>
          <p:nvPr/>
        </p:nvSpPr>
        <p:spPr>
          <a:xfrm>
            <a:off x="8076859" y="2225499"/>
            <a:ext cx="550151" cy="307777"/>
          </a:xfrm>
          <a:prstGeom prst="rect">
            <a:avLst/>
          </a:prstGeom>
          <a:noFill/>
        </p:spPr>
        <p:txBody>
          <a:bodyPr wrap="none" rtlCol="0">
            <a:spAutoFit/>
          </a:bodyPr>
          <a:lstStyle/>
          <a:p>
            <a:pPr>
              <a:defRPr/>
            </a:pPr>
            <a:r>
              <a:rPr lang="en-US" sz="1400" b="1" kern="0" dirty="0">
                <a:solidFill>
                  <a:sysClr val="windowText" lastClr="000000"/>
                </a:solidFill>
                <a:ea typeface="Arial"/>
              </a:rPr>
              <a:t>2000</a:t>
            </a:r>
          </a:p>
        </p:txBody>
      </p:sp>
      <p:sp>
        <p:nvSpPr>
          <p:cNvPr id="47" name="TextBox 46"/>
          <p:cNvSpPr txBox="1"/>
          <p:nvPr/>
        </p:nvSpPr>
        <p:spPr>
          <a:xfrm>
            <a:off x="9137841" y="2225499"/>
            <a:ext cx="718466" cy="307777"/>
          </a:xfrm>
          <a:prstGeom prst="rect">
            <a:avLst/>
          </a:prstGeom>
          <a:noFill/>
        </p:spPr>
        <p:txBody>
          <a:bodyPr wrap="none" rtlCol="0">
            <a:spAutoFit/>
          </a:bodyPr>
          <a:lstStyle/>
          <a:p>
            <a:pPr>
              <a:defRPr/>
            </a:pPr>
            <a:r>
              <a:rPr lang="en-US" sz="1400" b="1" kern="0" dirty="0">
                <a:solidFill>
                  <a:sysClr val="windowText" lastClr="000000"/>
                </a:solidFill>
                <a:ea typeface="Arial"/>
              </a:rPr>
              <a:t>2001 …</a:t>
            </a:r>
          </a:p>
        </p:txBody>
      </p:sp>
      <p:sp>
        <p:nvSpPr>
          <p:cNvPr id="48" name="TextBox 616"/>
          <p:cNvSpPr txBox="1">
            <a:spLocks noChangeArrowheads="1"/>
          </p:cNvSpPr>
          <p:nvPr/>
        </p:nvSpPr>
        <p:spPr bwMode="auto">
          <a:xfrm>
            <a:off x="7848601" y="902298"/>
            <a:ext cx="2012585" cy="369331"/>
          </a:xfrm>
          <a:prstGeom prst="rect">
            <a:avLst/>
          </a:prstGeom>
          <a:noFill/>
          <a:ln w="9525">
            <a:noFill/>
            <a:miter lim="800000"/>
            <a:headEnd/>
            <a:tailEnd/>
          </a:ln>
        </p:spPr>
        <p:txBody>
          <a:bodyPr>
            <a:spAutoFit/>
          </a:bodyPr>
          <a:lstStyle/>
          <a:p>
            <a:pPr algn="ctr" eaLnBrk="0" latinLnBrk="1" hangingPunct="0">
              <a:defRPr/>
            </a:pPr>
            <a:r>
              <a:rPr lang="en-US" altLang="ko-KR" b="1" kern="0" dirty="0">
                <a:solidFill>
                  <a:srgbClr val="000000"/>
                </a:solidFill>
                <a:latin typeface="Futura Bk" pitchFamily="34" charset="0"/>
                <a:ea typeface="Arial"/>
              </a:rPr>
              <a:t>News</a:t>
            </a:r>
            <a:endParaRPr lang="ko-KR" altLang="en-US" b="1" kern="0" dirty="0">
              <a:solidFill>
                <a:srgbClr val="000000"/>
              </a:solidFill>
              <a:latin typeface="Futura Bk" pitchFamily="34" charset="0"/>
              <a:ea typeface="Arial"/>
            </a:endParaRPr>
          </a:p>
        </p:txBody>
      </p:sp>
      <p:graphicFrame>
        <p:nvGraphicFramePr>
          <p:cNvPr id="49" name="Chart 48"/>
          <p:cNvGraphicFramePr>
            <a:graphicFrameLocks/>
          </p:cNvGraphicFramePr>
          <p:nvPr>
            <p:extLst>
              <p:ext uri="{D42A27DB-BD31-4B8C-83A1-F6EECF244321}">
                <p14:modId xmlns:p14="http://schemas.microsoft.com/office/powerpoint/2010/main" val="3116760505"/>
              </p:ext>
            </p:extLst>
          </p:nvPr>
        </p:nvGraphicFramePr>
        <p:xfrm>
          <a:off x="1295400" y="762000"/>
          <a:ext cx="48958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0" name="오른쪽 화살표 44"/>
          <p:cNvSpPr>
            <a:spLocks noChangeArrowheads="1"/>
          </p:cNvSpPr>
          <p:nvPr/>
        </p:nvSpPr>
        <p:spPr bwMode="auto">
          <a:xfrm>
            <a:off x="6477001" y="1603123"/>
            <a:ext cx="1143000" cy="729462"/>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endParaRPr lang="ko-KR" altLang="en-US" sz="1600" dirty="0">
              <a:solidFill>
                <a:srgbClr val="000000"/>
              </a:solidFill>
              <a:latin typeface="Futura Bk" pitchFamily="34" charset="0"/>
              <a:ea typeface="Arial"/>
            </a:endParaRPr>
          </a:p>
        </p:txBody>
      </p:sp>
      <p:sp>
        <p:nvSpPr>
          <p:cNvPr id="51" name="오른쪽 화살표 44"/>
          <p:cNvSpPr>
            <a:spLocks noChangeArrowheads="1"/>
          </p:cNvSpPr>
          <p:nvPr/>
        </p:nvSpPr>
        <p:spPr bwMode="auto">
          <a:xfrm rot="5400000">
            <a:off x="8506220" y="2715615"/>
            <a:ext cx="850898" cy="729462"/>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endParaRPr lang="ko-KR" altLang="en-US" sz="1600" dirty="0">
              <a:solidFill>
                <a:srgbClr val="000000"/>
              </a:solidFill>
              <a:latin typeface="Futura Bk" pitchFamily="34" charset="0"/>
              <a:ea typeface="Arial"/>
            </a:endParaRPr>
          </a:p>
        </p:txBody>
      </p:sp>
      <p:graphicFrame>
        <p:nvGraphicFramePr>
          <p:cNvPr id="52" name="Table 51"/>
          <p:cNvGraphicFramePr>
            <a:graphicFrameLocks noGrp="1"/>
          </p:cNvGraphicFramePr>
          <p:nvPr>
            <p:extLst>
              <p:ext uri="{D42A27DB-BD31-4B8C-83A1-F6EECF244321}">
                <p14:modId xmlns:p14="http://schemas.microsoft.com/office/powerpoint/2010/main" val="1960957324"/>
              </p:ext>
            </p:extLst>
          </p:nvPr>
        </p:nvGraphicFramePr>
        <p:xfrm>
          <a:off x="5313348" y="3429000"/>
          <a:ext cx="4821252" cy="2330361"/>
        </p:xfrm>
        <a:graphic>
          <a:graphicData uri="http://schemas.openxmlformats.org/drawingml/2006/table">
            <a:tbl>
              <a:tblPr/>
              <a:tblGrid>
                <a:gridCol w="650164">
                  <a:extLst>
                    <a:ext uri="{9D8B030D-6E8A-4147-A177-3AD203B41FA5}">
                      <a16:colId xmlns:a16="http://schemas.microsoft.com/office/drawing/2014/main" val="20000"/>
                    </a:ext>
                  </a:extLst>
                </a:gridCol>
                <a:gridCol w="1021896">
                  <a:extLst>
                    <a:ext uri="{9D8B030D-6E8A-4147-A177-3AD203B41FA5}">
                      <a16:colId xmlns:a16="http://schemas.microsoft.com/office/drawing/2014/main" val="20001"/>
                    </a:ext>
                  </a:extLst>
                </a:gridCol>
                <a:gridCol w="3149192">
                  <a:extLst>
                    <a:ext uri="{9D8B030D-6E8A-4147-A177-3AD203B41FA5}">
                      <a16:colId xmlns:a16="http://schemas.microsoft.com/office/drawing/2014/main" val="20002"/>
                    </a:ext>
                  </a:extLst>
                </a:gridCol>
              </a:tblGrid>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RANK</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DATE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EXCERPT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9/29/2000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Expect </a:t>
                      </a:r>
                      <a:r>
                        <a:rPr lang="en-US" sz="1400" b="1" u="none" strike="noStrike" dirty="0">
                          <a:effectLst/>
                        </a:rPr>
                        <a:t>earning will be far below</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2</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12/8/2000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a:t>
                      </a:r>
                      <a:r>
                        <a:rPr lang="en-US" sz="1400" b="1" u="none" strike="noStrike" dirty="0">
                          <a:effectLst/>
                        </a:rPr>
                        <a:t>4 billion cash in company</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3</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10/19/2000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baseline="0" dirty="0" smtClean="0">
                          <a:effectLst/>
                        </a:rPr>
                        <a:t>  D</a:t>
                      </a:r>
                      <a:r>
                        <a:rPr lang="en-US" sz="1400" b="1" u="none" strike="noStrike" dirty="0" smtClean="0">
                          <a:effectLst/>
                        </a:rPr>
                        <a:t>isappointing </a:t>
                      </a:r>
                      <a:r>
                        <a:rPr lang="en-US" sz="1400" b="1" u="none" strike="noStrike" dirty="0">
                          <a:effectLst/>
                        </a:rPr>
                        <a:t>earning report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4</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4/19/2001</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Dow </a:t>
                      </a:r>
                      <a:r>
                        <a:rPr lang="en-US" sz="1400" b="1" u="none" strike="noStrike" dirty="0">
                          <a:effectLst/>
                        </a:rPr>
                        <a:t>and </a:t>
                      </a:r>
                      <a:r>
                        <a:rPr lang="en-US" sz="1400" b="1" u="none" strike="noStrike" dirty="0" err="1">
                          <a:effectLst/>
                        </a:rPr>
                        <a:t>Nasdaq</a:t>
                      </a:r>
                      <a:r>
                        <a:rPr lang="en-US" sz="1400" b="1" u="none" strike="noStrike" dirty="0">
                          <a:effectLst/>
                        </a:rPr>
                        <a:t> soar after rate cut </a:t>
                      </a:r>
                      <a:r>
                        <a:rPr lang="en-US" sz="1400" b="1" u="none" strike="noStrike" dirty="0" smtClean="0">
                          <a:effectLst/>
                        </a:rPr>
                        <a:t/>
                      </a:r>
                      <a:br>
                        <a:rPr lang="en-US" sz="1400" b="1" u="none" strike="noStrike" dirty="0" smtClean="0">
                          <a:effectLst/>
                        </a:rPr>
                      </a:br>
                      <a:r>
                        <a:rPr lang="en-US" sz="1400" b="1" u="none" strike="noStrike" dirty="0" smtClean="0">
                          <a:effectLst/>
                        </a:rPr>
                        <a:t> by </a:t>
                      </a:r>
                      <a:r>
                        <a:rPr lang="en-US" sz="1400" b="1" u="none" strike="noStrike" dirty="0">
                          <a:effectLst/>
                        </a:rPr>
                        <a:t>Federal Reserve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5</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7/20/2001</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Apple's </a:t>
                      </a:r>
                      <a:r>
                        <a:rPr lang="en-US" sz="1400" b="1" u="none" strike="noStrike" dirty="0">
                          <a:effectLst/>
                        </a:rPr>
                        <a:t>new retail store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4" name="Group 3"/>
          <p:cNvGrpSpPr/>
          <p:nvPr/>
        </p:nvGrpSpPr>
        <p:grpSpPr>
          <a:xfrm>
            <a:off x="2362200" y="1251250"/>
            <a:ext cx="3048002" cy="4006549"/>
            <a:chOff x="2362200" y="1251250"/>
            <a:chExt cx="3048002" cy="4006549"/>
          </a:xfrm>
        </p:grpSpPr>
        <p:sp>
          <p:nvSpPr>
            <p:cNvPr id="53" name="Oval 52"/>
            <p:cNvSpPr/>
            <p:nvPr/>
          </p:nvSpPr>
          <p:spPr>
            <a:xfrm>
              <a:off x="2362200" y="1251250"/>
              <a:ext cx="457200" cy="115753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4" name="Oval 53"/>
            <p:cNvSpPr/>
            <p:nvPr/>
          </p:nvSpPr>
          <p:spPr>
            <a:xfrm>
              <a:off x="3886200" y="1907490"/>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5" name="Oval 54"/>
            <p:cNvSpPr/>
            <p:nvPr/>
          </p:nvSpPr>
          <p:spPr>
            <a:xfrm>
              <a:off x="4572000" y="1907490"/>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6" name="Oval 55"/>
            <p:cNvSpPr/>
            <p:nvPr/>
          </p:nvSpPr>
          <p:spPr>
            <a:xfrm>
              <a:off x="2971800" y="2045298"/>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cxnSp>
          <p:nvCxnSpPr>
            <p:cNvPr id="57" name="Elbow Connector 56"/>
            <p:cNvCxnSpPr/>
            <p:nvPr/>
          </p:nvCxnSpPr>
          <p:spPr>
            <a:xfrm rot="10800000">
              <a:off x="2590800" y="2286000"/>
              <a:ext cx="2819400" cy="1693909"/>
            </a:xfrm>
            <a:prstGeom prst="bentConnector2">
              <a:avLst/>
            </a:prstGeom>
            <a:noFill/>
            <a:ln w="28575" cap="flat" cmpd="sng" algn="ctr">
              <a:solidFill>
                <a:srgbClr val="C00000"/>
              </a:solidFill>
              <a:prstDash val="solid"/>
              <a:tailEnd type="arrow"/>
            </a:ln>
            <a:effectLst/>
          </p:spPr>
        </p:cxnSp>
        <p:cxnSp>
          <p:nvCxnSpPr>
            <p:cNvPr id="58" name="Elbow Connector 57"/>
            <p:cNvCxnSpPr/>
            <p:nvPr/>
          </p:nvCxnSpPr>
          <p:spPr>
            <a:xfrm rot="10800000">
              <a:off x="2590800" y="2286000"/>
              <a:ext cx="2819400" cy="2303509"/>
            </a:xfrm>
            <a:prstGeom prst="bentConnector2">
              <a:avLst/>
            </a:prstGeom>
            <a:noFill/>
            <a:ln w="28575" cap="flat" cmpd="sng" algn="ctr">
              <a:solidFill>
                <a:srgbClr val="C00000"/>
              </a:solidFill>
              <a:prstDash val="solid"/>
              <a:tailEnd type="arrow"/>
            </a:ln>
            <a:effectLst/>
          </p:spPr>
        </p:cxnSp>
        <p:cxnSp>
          <p:nvCxnSpPr>
            <p:cNvPr id="59" name="Elbow Connector 58"/>
            <p:cNvCxnSpPr/>
            <p:nvPr/>
          </p:nvCxnSpPr>
          <p:spPr>
            <a:xfrm rot="10800000">
              <a:off x="3162300" y="2286000"/>
              <a:ext cx="2247900" cy="1995791"/>
            </a:xfrm>
            <a:prstGeom prst="bentConnector2">
              <a:avLst/>
            </a:prstGeom>
            <a:noFill/>
            <a:ln w="28575" cap="flat" cmpd="sng" algn="ctr">
              <a:solidFill>
                <a:srgbClr val="C00000"/>
              </a:solidFill>
              <a:prstDash val="solid"/>
              <a:tailEnd type="arrow"/>
            </a:ln>
            <a:effectLst/>
          </p:spPr>
        </p:cxnSp>
        <p:cxnSp>
          <p:nvCxnSpPr>
            <p:cNvPr id="60" name="Elbow Connector 59"/>
            <p:cNvCxnSpPr/>
            <p:nvPr/>
          </p:nvCxnSpPr>
          <p:spPr>
            <a:xfrm rot="16200000" flipV="1">
              <a:off x="3333752" y="2876550"/>
              <a:ext cx="2819399" cy="1333500"/>
            </a:xfrm>
            <a:prstGeom prst="bentConnector3">
              <a:avLst>
                <a:gd name="adj1" fmla="val -96"/>
              </a:avLst>
            </a:prstGeom>
            <a:noFill/>
            <a:ln w="28575" cap="flat" cmpd="sng" algn="ctr">
              <a:solidFill>
                <a:srgbClr val="C00000"/>
              </a:solidFill>
              <a:prstDash val="solid"/>
              <a:tailEnd type="arrow"/>
            </a:ln>
            <a:effectLst/>
          </p:spPr>
        </p:cxnSp>
        <p:cxnSp>
          <p:nvCxnSpPr>
            <p:cNvPr id="61" name="Elbow Connector 60"/>
            <p:cNvCxnSpPr/>
            <p:nvPr/>
          </p:nvCxnSpPr>
          <p:spPr>
            <a:xfrm rot="16200000" flipV="1">
              <a:off x="3524252" y="3371850"/>
              <a:ext cx="3124199" cy="647700"/>
            </a:xfrm>
            <a:prstGeom prst="bentConnector3">
              <a:avLst>
                <a:gd name="adj1" fmla="val -601"/>
              </a:avLst>
            </a:prstGeom>
            <a:noFill/>
            <a:ln w="28575" cap="flat" cmpd="sng" algn="ctr">
              <a:solidFill>
                <a:srgbClr val="C00000"/>
              </a:solidFill>
              <a:prstDash val="solid"/>
              <a:tailEnd type="arrow"/>
            </a:ln>
            <a:effectLst/>
          </p:spPr>
        </p:cxnSp>
      </p:grpSp>
      <p:sp>
        <p:nvSpPr>
          <p:cNvPr id="21" name="Rectangle 20"/>
          <p:cNvSpPr/>
          <p:nvPr/>
        </p:nvSpPr>
        <p:spPr>
          <a:xfrm>
            <a:off x="533400" y="5864019"/>
            <a:ext cx="10787061" cy="584775"/>
          </a:xfrm>
          <a:prstGeom prst="rect">
            <a:avLst/>
          </a:prstGeom>
          <a:solidFill>
            <a:srgbClr val="FFFF66"/>
          </a:solidFill>
        </p:spPr>
        <p:txBody>
          <a:bodyPr wrap="square">
            <a:spAutoFit/>
          </a:bodyPr>
          <a:lstStyle/>
          <a:p>
            <a:r>
              <a:rPr lang="en-US" sz="1600" dirty="0"/>
              <a:t>Hyun </a:t>
            </a:r>
            <a:r>
              <a:rPr lang="en-US" sz="1600" dirty="0" err="1"/>
              <a:t>Duk</a:t>
            </a:r>
            <a:r>
              <a:rPr lang="en-US" sz="1600" dirty="0"/>
              <a:t> Kim, Danila </a:t>
            </a:r>
            <a:r>
              <a:rPr lang="en-US" sz="1600" dirty="0" err="1"/>
              <a:t>Nikitin</a:t>
            </a:r>
            <a:r>
              <a:rPr lang="en-US" sz="1600" dirty="0"/>
              <a:t>, </a:t>
            </a:r>
            <a:r>
              <a:rPr lang="en-US" sz="1600" dirty="0" err="1"/>
              <a:t>ChengXiang</a:t>
            </a:r>
            <a:r>
              <a:rPr lang="en-US" sz="1600" dirty="0"/>
              <a:t> Zhai, </a:t>
            </a:r>
            <a:r>
              <a:rPr lang="en-US" sz="1600" dirty="0" err="1"/>
              <a:t>Malu</a:t>
            </a:r>
            <a:r>
              <a:rPr lang="en-US" sz="1600" dirty="0"/>
              <a:t> Castellanos, and </a:t>
            </a:r>
            <a:r>
              <a:rPr lang="en-US" sz="1600" dirty="0" err="1"/>
              <a:t>Meichun</a:t>
            </a:r>
            <a:r>
              <a:rPr lang="en-US" sz="1600" dirty="0"/>
              <a:t> Hsu. 2013. Information Retrieval with Time Series Query. In </a:t>
            </a:r>
            <a:r>
              <a:rPr lang="en-US" sz="1600" i="1" dirty="0"/>
              <a:t>Proceedings of the 2013 Conference on the Theory of Information Retrieval</a:t>
            </a:r>
            <a:r>
              <a:rPr lang="en-US" sz="1600" dirty="0"/>
              <a:t> (ICTIR '13</a:t>
            </a:r>
            <a:r>
              <a:rPr lang="en-US" sz="1600" dirty="0" smtClean="0"/>
              <a:t>). </a:t>
            </a:r>
            <a:endParaRPr lang="en-US" sz="1600" dirty="0"/>
          </a:p>
        </p:txBody>
      </p:sp>
      <p:sp>
        <p:nvSpPr>
          <p:cNvPr id="3" name="Slide Number Placeholder 2"/>
          <p:cNvSpPr>
            <a:spLocks noGrp="1"/>
          </p:cNvSpPr>
          <p:nvPr>
            <p:ph type="sldNum" sz="quarter" idx="12"/>
          </p:nvPr>
        </p:nvSpPr>
        <p:spPr/>
        <p:txBody>
          <a:bodyPr/>
          <a:lstStyle/>
          <a:p>
            <a:fld id="{88AD08FE-21CA-447A-B5E0-10774CCDBD3A}" type="slidenum">
              <a:rPr lang="en-US" smtClean="0"/>
              <a:t>37</a:t>
            </a:fld>
            <a:endParaRPr lang="en-US"/>
          </a:p>
        </p:txBody>
      </p:sp>
    </p:spTree>
    <p:extLst>
      <p:ext uri="{BB962C8B-B14F-4D97-AF65-F5344CB8AC3E}">
        <p14:creationId xmlns:p14="http://schemas.microsoft.com/office/powerpoint/2010/main" val="27387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09" y="-89352"/>
            <a:ext cx="12344400" cy="1143000"/>
          </a:xfrm>
        </p:spPr>
        <p:txBody>
          <a:bodyPr>
            <a:noAutofit/>
          </a:bodyPr>
          <a:lstStyle/>
          <a:p>
            <a:r>
              <a:rPr lang="en-US" altLang="zh-CN" sz="3600" dirty="0"/>
              <a:t>A</a:t>
            </a:r>
            <a:r>
              <a:rPr lang="en-US" altLang="zh-CN" sz="3600" dirty="0" smtClean="0"/>
              <a:t> </a:t>
            </a:r>
            <a:r>
              <a:rPr lang="en-US" altLang="zh-CN" sz="3600" b="1" dirty="0" smtClean="0"/>
              <a:t>general </a:t>
            </a:r>
            <a:r>
              <a:rPr lang="en-US" altLang="zh-CN" sz="3600" b="1" dirty="0" err="1"/>
              <a:t>TextScope</a:t>
            </a:r>
            <a:r>
              <a:rPr lang="en-US" altLang="zh-CN" sz="3600" b="1" dirty="0"/>
              <a:t> </a:t>
            </a:r>
            <a:r>
              <a:rPr lang="en-US" altLang="zh-CN" sz="3600" dirty="0"/>
              <a:t>to </a:t>
            </a:r>
            <a:r>
              <a:rPr lang="en-US" altLang="zh-CN" sz="3600" dirty="0" smtClean="0"/>
              <a:t>support </a:t>
            </a:r>
            <a:r>
              <a:rPr lang="en-US" altLang="zh-CN" sz="3600" b="1" dirty="0" smtClean="0"/>
              <a:t>many different </a:t>
            </a:r>
            <a:r>
              <a:rPr lang="en-US" altLang="zh-CN" sz="3600" b="1" dirty="0"/>
              <a:t>a</a:t>
            </a:r>
            <a:r>
              <a:rPr lang="en-US" altLang="zh-CN" sz="3600" b="1" dirty="0" smtClean="0"/>
              <a:t>pplications? </a:t>
            </a:r>
            <a:endParaRPr lang="en-US" sz="3600" b="1" u="sng"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62600" y="1097656"/>
            <a:ext cx="5478236" cy="5303144"/>
            <a:chOff x="5562600" y="1097656"/>
            <a:chExt cx="5478236" cy="5303144"/>
          </a:xfrm>
        </p:grpSpPr>
        <p:sp>
          <p:nvSpPr>
            <p:cNvPr id="4" name="Rectangle 3"/>
            <p:cNvSpPr/>
            <p:nvPr/>
          </p:nvSpPr>
          <p:spPr>
            <a:xfrm>
              <a:off x="5562600" y="1231104"/>
              <a:ext cx="5334000"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93053" y="5032380"/>
              <a:ext cx="4803547" cy="13596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747740"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TextScope</a:t>
              </a:r>
              <a:endParaRPr lang="en-US" altLang="en-US" sz="4800" b="1" dirty="0">
                <a:latin typeface="+mn-lt"/>
              </a:endParaRPr>
            </a:p>
          </p:txBody>
        </p:sp>
        <p:sp>
          <p:nvSpPr>
            <p:cNvPr id="8" name="TextBox 7"/>
            <p:cNvSpPr txBox="1"/>
            <p:nvPr/>
          </p:nvSpPr>
          <p:spPr>
            <a:xfrm>
              <a:off x="6582899" y="5286176"/>
              <a:ext cx="4281750" cy="461665"/>
            </a:xfrm>
            <a:prstGeom prst="rect">
              <a:avLst/>
            </a:prstGeom>
            <a:solidFill>
              <a:schemeClr val="bg1">
                <a:lumMod val="85000"/>
              </a:schemeClr>
            </a:solidFill>
          </p:spPr>
          <p:txBody>
            <a:bodyPr wrap="none" rtlCol="0">
              <a:spAutoFit/>
            </a:bodyPr>
            <a:lstStyle/>
            <a:p>
              <a:r>
                <a:rPr lang="en-US" altLang="zh-CN" sz="2400" b="1" dirty="0" smtClean="0"/>
                <a:t>Interactive information </a:t>
              </a:r>
              <a:r>
                <a:rPr lang="en-US" altLang="zh-CN" sz="2400" b="1" dirty="0"/>
                <a:t>r</a:t>
              </a:r>
              <a:r>
                <a:rPr lang="en-US" altLang="zh-CN" sz="2400" b="1" dirty="0" smtClean="0"/>
                <a:t>etrieval</a:t>
              </a:r>
              <a:endParaRPr lang="en-US" sz="2400" b="1" dirty="0"/>
            </a:p>
          </p:txBody>
        </p:sp>
        <p:sp>
          <p:nvSpPr>
            <p:cNvPr id="76" name="TextBox 75"/>
            <p:cNvSpPr txBox="1"/>
            <p:nvPr/>
          </p:nvSpPr>
          <p:spPr>
            <a:xfrm>
              <a:off x="6731444" y="5830809"/>
              <a:ext cx="3782702" cy="461665"/>
            </a:xfrm>
            <a:prstGeom prst="rect">
              <a:avLst/>
            </a:prstGeom>
            <a:solidFill>
              <a:schemeClr val="bg1">
                <a:lumMod val="85000"/>
              </a:schemeClr>
            </a:solidFill>
          </p:spPr>
          <p:txBody>
            <a:bodyPr wrap="none" rtlCol="0">
              <a:spAutoFit/>
            </a:bodyPr>
            <a:lstStyle/>
            <a:p>
              <a:r>
                <a:rPr lang="en-US" altLang="zh-CN" sz="2400" b="1" dirty="0" smtClean="0"/>
                <a:t>Natural language processing</a:t>
              </a:r>
            </a:p>
          </p:txBody>
        </p:sp>
        <p:sp>
          <p:nvSpPr>
            <p:cNvPr id="77" name="TextBox 76"/>
            <p:cNvSpPr txBox="1"/>
            <p:nvPr/>
          </p:nvSpPr>
          <p:spPr>
            <a:xfrm>
              <a:off x="8972022" y="4338445"/>
              <a:ext cx="1767535"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a:t>t</a:t>
              </a:r>
              <a:r>
                <a:rPr lang="en-US" altLang="zh-CN" sz="2400" b="1" dirty="0" smtClean="0"/>
                <a:t>ext analysis</a:t>
              </a:r>
            </a:p>
          </p:txBody>
        </p:sp>
        <p:sp>
          <p:nvSpPr>
            <p:cNvPr id="78" name="TextBox 77"/>
            <p:cNvSpPr txBox="1"/>
            <p:nvPr/>
          </p:nvSpPr>
          <p:spPr>
            <a:xfrm>
              <a:off x="8745210" y="3681667"/>
              <a:ext cx="2152833" cy="461665"/>
            </a:xfrm>
            <a:prstGeom prst="rect">
              <a:avLst/>
            </a:prstGeom>
            <a:solidFill>
              <a:schemeClr val="bg1">
                <a:lumMod val="85000"/>
              </a:schemeClr>
            </a:solidFill>
          </p:spPr>
          <p:txBody>
            <a:bodyPr wrap="none" rtlCol="0">
              <a:spAutoFit/>
            </a:bodyPr>
            <a:lstStyle/>
            <a:p>
              <a:r>
                <a:rPr lang="en-US" altLang="zh-CN" sz="2400" b="1" dirty="0" smtClean="0"/>
                <a:t>Text + Non-Text</a:t>
              </a:r>
            </a:p>
          </p:txBody>
        </p:sp>
        <p:sp>
          <p:nvSpPr>
            <p:cNvPr id="79" name="TextBox 78"/>
            <p:cNvSpPr txBox="1"/>
            <p:nvPr/>
          </p:nvSpPr>
          <p:spPr>
            <a:xfrm>
              <a:off x="6007591" y="1809570"/>
              <a:ext cx="2676951" cy="461665"/>
            </a:xfrm>
            <a:prstGeom prst="rect">
              <a:avLst/>
            </a:prstGeom>
            <a:solidFill>
              <a:schemeClr val="bg1">
                <a:lumMod val="85000"/>
              </a:schemeClr>
            </a:solidFill>
          </p:spPr>
          <p:txBody>
            <a:bodyPr wrap="non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Domain Knowledge</a:t>
              </a:r>
              <a:endParaRPr lang="en-US" b="1" dirty="0">
                <a:solidFill>
                  <a:schemeClr val="tx1"/>
                </a:solidFill>
              </a:endParaRPr>
            </a:p>
          </p:txBody>
        </p:sp>
      </p:grpSp>
      <p:sp>
        <p:nvSpPr>
          <p:cNvPr id="87" name="TextBox 86"/>
          <p:cNvSpPr txBox="1"/>
          <p:nvPr/>
        </p:nvSpPr>
        <p:spPr>
          <a:xfrm>
            <a:off x="969237" y="3858064"/>
            <a:ext cx="3041859" cy="2677656"/>
          </a:xfrm>
          <a:prstGeom prst="rect">
            <a:avLst/>
          </a:prstGeom>
          <a:solidFill>
            <a:srgbClr val="FFFF00"/>
          </a:solidFill>
        </p:spPr>
        <p:txBody>
          <a:bodyPr wrap="square" rtlCol="0">
            <a:spAutoFit/>
          </a:bodyPr>
          <a:lstStyle/>
          <a:p>
            <a:pPr algn="ctr"/>
            <a:r>
              <a:rPr lang="en-US" sz="2800" b="1" dirty="0" smtClean="0"/>
              <a:t>Medical &amp; Health</a:t>
            </a:r>
          </a:p>
          <a:p>
            <a:pPr algn="ctr"/>
            <a:r>
              <a:rPr lang="en-US" sz="2800" b="1" dirty="0" smtClean="0"/>
              <a:t>E-Commerce</a:t>
            </a:r>
          </a:p>
          <a:p>
            <a:pPr algn="ctr"/>
            <a:r>
              <a:rPr lang="en-US" sz="2800" b="1" dirty="0" smtClean="0"/>
              <a:t>Stocks &amp; Financial</a:t>
            </a:r>
          </a:p>
          <a:p>
            <a:pPr algn="ctr"/>
            <a:r>
              <a:rPr lang="en-US" sz="2800" b="1" dirty="0" smtClean="0"/>
              <a:t>Education </a:t>
            </a:r>
          </a:p>
          <a:p>
            <a:pPr algn="ctr"/>
            <a:r>
              <a:rPr lang="en-US" sz="2800" b="1" dirty="0" smtClean="0"/>
              <a:t>Security</a:t>
            </a:r>
          </a:p>
          <a:p>
            <a:pPr algn="ctr"/>
            <a:r>
              <a:rPr lang="en-US" sz="2800" b="1" dirty="0" smtClean="0"/>
              <a:t>… … </a:t>
            </a:r>
            <a:endParaRPr lang="en-US" sz="2800" b="1" dirty="0"/>
          </a:p>
        </p:txBody>
      </p:sp>
      <p:sp>
        <p:nvSpPr>
          <p:cNvPr id="12" name="Slide Number Placeholder 11"/>
          <p:cNvSpPr>
            <a:spLocks noGrp="1"/>
          </p:cNvSpPr>
          <p:nvPr>
            <p:ph type="sldNum" sz="quarter" idx="12"/>
          </p:nvPr>
        </p:nvSpPr>
        <p:spPr/>
        <p:txBody>
          <a:bodyPr/>
          <a:lstStyle/>
          <a:p>
            <a:fld id="{88AD08FE-21CA-447A-B5E0-10774CCDBD3A}" type="slidenum">
              <a:rPr lang="en-US" smtClean="0"/>
              <a:t>38</a:t>
            </a:fld>
            <a:endParaRPr lang="en-US"/>
          </a:p>
        </p:txBody>
      </p:sp>
    </p:spTree>
    <p:extLst>
      <p:ext uri="{BB962C8B-B14F-4D97-AF65-F5344CB8AC3E}">
        <p14:creationId xmlns:p14="http://schemas.microsoft.com/office/powerpoint/2010/main" val="31805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Major Challenges in Building a General </a:t>
            </a:r>
            <a:r>
              <a:rPr lang="en-US" sz="3600" dirty="0" err="1" smtClean="0"/>
              <a:t>TextScope</a:t>
            </a:r>
            <a:r>
              <a:rPr lang="en-US" sz="3600" dirty="0" smtClean="0"/>
              <a:t> </a:t>
            </a:r>
            <a:endParaRPr lang="en-US" sz="3600" dirty="0"/>
          </a:p>
        </p:txBody>
      </p:sp>
      <p:sp>
        <p:nvSpPr>
          <p:cNvPr id="3" name="Content Placeholder 2"/>
          <p:cNvSpPr>
            <a:spLocks noGrp="1"/>
          </p:cNvSpPr>
          <p:nvPr>
            <p:ph idx="1"/>
          </p:nvPr>
        </p:nvSpPr>
        <p:spPr>
          <a:xfrm>
            <a:off x="241300" y="990600"/>
            <a:ext cx="11709400" cy="5334000"/>
          </a:xfrm>
        </p:spPr>
        <p:txBody>
          <a:bodyPr>
            <a:noAutofit/>
          </a:bodyPr>
          <a:lstStyle/>
          <a:p>
            <a:r>
              <a:rPr lang="en-US" sz="2400" dirty="0" smtClean="0"/>
              <a:t>Different applications have different requirements </a:t>
            </a:r>
            <a:r>
              <a:rPr lang="en-US" sz="2400" dirty="0" smtClean="0">
                <a:sym typeface="Wingdings" panose="05000000000000000000" pitchFamily="2" charset="2"/>
              </a:rPr>
              <a:t> </a:t>
            </a:r>
            <a:r>
              <a:rPr lang="en-US" sz="2400" b="1" dirty="0" smtClean="0">
                <a:sym typeface="Wingdings" panose="05000000000000000000" pitchFamily="2" charset="2"/>
              </a:rPr>
              <a:t>Need abstraction</a:t>
            </a:r>
          </a:p>
          <a:p>
            <a:pPr lvl="1"/>
            <a:r>
              <a:rPr lang="en-US" sz="2400" dirty="0" smtClean="0">
                <a:sym typeface="Wingdings" panose="05000000000000000000" pitchFamily="2" charset="2"/>
              </a:rPr>
              <a:t>What are the common analysis operators shared by multiple text analysis tasks? </a:t>
            </a:r>
          </a:p>
          <a:p>
            <a:pPr lvl="1"/>
            <a:r>
              <a:rPr lang="en-US" sz="2400" dirty="0" smtClean="0">
                <a:sym typeface="Wingdings" panose="05000000000000000000" pitchFamily="2" charset="2"/>
              </a:rPr>
              <a:t>How can we design a general text analysis language covering many applications? </a:t>
            </a:r>
          </a:p>
          <a:p>
            <a:r>
              <a:rPr lang="en-US" sz="2400" dirty="0" smtClean="0"/>
              <a:t>Retrieval and analysis need to be integrated </a:t>
            </a:r>
            <a:r>
              <a:rPr lang="en-US" sz="2400" dirty="0" smtClean="0">
                <a:sym typeface="Wingdings" panose="05000000000000000000" pitchFamily="2" charset="2"/>
              </a:rPr>
              <a:t> A </a:t>
            </a:r>
            <a:r>
              <a:rPr lang="en-US" sz="2400" b="1" dirty="0" smtClean="0">
                <a:sym typeface="Wingdings" panose="05000000000000000000" pitchFamily="2" charset="2"/>
              </a:rPr>
              <a:t>unified operator-based framework</a:t>
            </a:r>
            <a:endParaRPr lang="en-US" sz="2400" b="1" dirty="0" smtClean="0"/>
          </a:p>
          <a:p>
            <a:pPr lvl="1"/>
            <a:r>
              <a:rPr lang="en-US" sz="2400" dirty="0" smtClean="0"/>
              <a:t>How can we formalize retrieval and analysis functions as multiple compatible general operators?  </a:t>
            </a:r>
          </a:p>
          <a:p>
            <a:pPr lvl="1"/>
            <a:r>
              <a:rPr lang="en-US" sz="2400" dirty="0" smtClean="0"/>
              <a:t>How can we manage workflow? </a:t>
            </a:r>
          </a:p>
          <a:p>
            <a:r>
              <a:rPr lang="en-US" sz="2400" dirty="0" smtClean="0"/>
              <a:t>How can we </a:t>
            </a:r>
            <a:r>
              <a:rPr lang="en-US" sz="2400" b="1" dirty="0" smtClean="0"/>
              <a:t>optimize human-computer collaboration</a:t>
            </a:r>
            <a:r>
              <a:rPr lang="en-US" sz="2400" dirty="0" smtClean="0"/>
              <a:t>? </a:t>
            </a:r>
          </a:p>
          <a:p>
            <a:pPr lvl="1"/>
            <a:r>
              <a:rPr lang="en-US" sz="2400" dirty="0" smtClean="0"/>
              <a:t>How can </a:t>
            </a:r>
            <a:r>
              <a:rPr lang="en-US" sz="2400" dirty="0" err="1" smtClean="0"/>
              <a:t>TextScope</a:t>
            </a:r>
            <a:r>
              <a:rPr lang="en-US" sz="2400" dirty="0" smtClean="0"/>
              <a:t> adapt to a user’s need dynamically and support personalization?</a:t>
            </a:r>
          </a:p>
          <a:p>
            <a:pPr lvl="1"/>
            <a:r>
              <a:rPr lang="en-US" sz="2400" dirty="0" smtClean="0"/>
              <a:t>How can humans train/teach </a:t>
            </a:r>
            <a:r>
              <a:rPr lang="en-US" sz="2400" dirty="0" err="1" smtClean="0"/>
              <a:t>TextScope</a:t>
            </a:r>
            <a:r>
              <a:rPr lang="en-US" sz="2400" dirty="0" smtClean="0"/>
              <a:t> with minimum effort? </a:t>
            </a:r>
          </a:p>
          <a:p>
            <a:r>
              <a:rPr lang="en-US" sz="2400" dirty="0" smtClean="0"/>
              <a:t>How can we perform </a:t>
            </a:r>
            <a:r>
              <a:rPr lang="en-US" sz="2400" b="1" dirty="0" smtClean="0"/>
              <a:t>joint analysis of text and non-text data</a:t>
            </a:r>
            <a:r>
              <a:rPr lang="en-US" sz="2400" dirty="0" smtClean="0"/>
              <a:t>? </a:t>
            </a:r>
          </a:p>
          <a:p>
            <a:r>
              <a:rPr lang="en-US" sz="2400" b="1" dirty="0" smtClean="0"/>
              <a:t>Implementation Challenges</a:t>
            </a:r>
            <a:r>
              <a:rPr lang="en-US" sz="2400" dirty="0" smtClean="0"/>
              <a:t>: Architecture of a general </a:t>
            </a:r>
            <a:r>
              <a:rPr lang="en-US" sz="2400" dirty="0" err="1" smtClean="0"/>
              <a:t>TextScope</a:t>
            </a:r>
            <a:r>
              <a:rPr lang="en-US" sz="2400" dirty="0" smtClean="0"/>
              <a:t>? Real-time response?  </a:t>
            </a:r>
          </a:p>
          <a:p>
            <a:endParaRPr lang="en-US" sz="2400" dirty="0" smtClean="0"/>
          </a:p>
        </p:txBody>
      </p:sp>
      <p:sp>
        <p:nvSpPr>
          <p:cNvPr id="5" name="Slide Number Placeholder 4"/>
          <p:cNvSpPr>
            <a:spLocks noGrp="1"/>
          </p:cNvSpPr>
          <p:nvPr>
            <p:ph type="sldNum" sz="quarter" idx="12"/>
          </p:nvPr>
        </p:nvSpPr>
        <p:spPr/>
        <p:txBody>
          <a:bodyPr/>
          <a:lstStyle/>
          <a:p>
            <a:fld id="{88AD08FE-21CA-447A-B5E0-10774CCDBD3A}" type="slidenum">
              <a:rPr lang="en-US" smtClean="0"/>
              <a:t>39</a:t>
            </a:fld>
            <a:endParaRPr lang="en-US"/>
          </a:p>
        </p:txBody>
      </p:sp>
    </p:spTree>
    <p:extLst>
      <p:ext uri="{BB962C8B-B14F-4D97-AF65-F5344CB8AC3E}">
        <p14:creationId xmlns:p14="http://schemas.microsoft.com/office/powerpoint/2010/main" val="982700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12192000" cy="990600"/>
          </a:xfrm>
        </p:spPr>
        <p:txBody>
          <a:bodyPr>
            <a:normAutofit/>
          </a:bodyPr>
          <a:lstStyle/>
          <a:p>
            <a:r>
              <a:rPr lang="en-US" b="1" dirty="0" smtClean="0"/>
              <a:t>Unique Value </a:t>
            </a:r>
            <a:r>
              <a:rPr lang="en-US" dirty="0" smtClean="0"/>
              <a:t>of Text Data</a:t>
            </a:r>
            <a:endParaRPr lang="en-US" dirty="0"/>
          </a:p>
        </p:txBody>
      </p:sp>
      <p:sp>
        <p:nvSpPr>
          <p:cNvPr id="3" name="Content Placeholder 2"/>
          <p:cNvSpPr>
            <a:spLocks noGrp="1"/>
          </p:cNvSpPr>
          <p:nvPr>
            <p:ph idx="1"/>
          </p:nvPr>
        </p:nvSpPr>
        <p:spPr>
          <a:xfrm>
            <a:off x="228600" y="1828800"/>
            <a:ext cx="11633200" cy="3949987"/>
          </a:xfrm>
        </p:spPr>
        <p:txBody>
          <a:bodyPr>
            <a:normAutofit/>
          </a:bodyPr>
          <a:lstStyle/>
          <a:p>
            <a:r>
              <a:rPr lang="en-US" altLang="zh-CN" dirty="0" smtClean="0"/>
              <a:t>Useful to </a:t>
            </a:r>
            <a:r>
              <a:rPr lang="en-US" altLang="zh-CN" b="1" dirty="0" smtClean="0"/>
              <a:t>all </a:t>
            </a:r>
            <a:r>
              <a:rPr lang="en-US" altLang="zh-CN" dirty="0" smtClean="0"/>
              <a:t>big data applications</a:t>
            </a:r>
            <a:endParaRPr lang="zh-CN" altLang="en-US" dirty="0"/>
          </a:p>
          <a:p>
            <a:r>
              <a:rPr lang="en-US" altLang="zh-CN" dirty="0" smtClean="0"/>
              <a:t>Especially useful for mining knowledge about </a:t>
            </a:r>
            <a:r>
              <a:rPr lang="en-US" altLang="zh-CN" b="1" dirty="0" smtClean="0"/>
              <a:t>people’s</a:t>
            </a:r>
            <a:r>
              <a:rPr lang="en-US" altLang="zh-CN" dirty="0" smtClean="0"/>
              <a:t> </a:t>
            </a:r>
            <a:r>
              <a:rPr lang="en-US" altLang="zh-CN" b="1" dirty="0" smtClean="0"/>
              <a:t>behavior, attitude</a:t>
            </a:r>
            <a:r>
              <a:rPr lang="en-US" altLang="zh-CN" dirty="0" smtClean="0"/>
              <a:t>, and </a:t>
            </a:r>
            <a:r>
              <a:rPr lang="en-US" altLang="zh-CN" b="1" dirty="0" smtClean="0"/>
              <a:t>opinions</a:t>
            </a:r>
            <a:endParaRPr lang="zh-CN" altLang="en-US" b="1" dirty="0"/>
          </a:p>
          <a:p>
            <a:r>
              <a:rPr lang="en-US" altLang="zh-CN" b="1" dirty="0" smtClean="0"/>
              <a:t>Directly </a:t>
            </a:r>
            <a:r>
              <a:rPr lang="en-US" altLang="zh-CN" dirty="0" smtClean="0"/>
              <a:t>express knowledge about our world: </a:t>
            </a:r>
            <a:r>
              <a:rPr lang="en-US" altLang="zh-CN" b="1" dirty="0" smtClean="0"/>
              <a:t>Small text data </a:t>
            </a:r>
            <a:r>
              <a:rPr lang="en-US" altLang="zh-CN" dirty="0" smtClean="0"/>
              <a:t>are also useful</a:t>
            </a:r>
            <a:r>
              <a:rPr lang="en-US" altLang="zh-CN" dirty="0"/>
              <a:t>!</a:t>
            </a:r>
            <a:endParaRPr lang="en-US" dirty="0" smtClean="0"/>
          </a:p>
          <a:p>
            <a:endParaRPr lang="en-US" dirty="0"/>
          </a:p>
        </p:txBody>
      </p:sp>
      <p:sp>
        <p:nvSpPr>
          <p:cNvPr id="4" name="Rectangle 3"/>
          <p:cNvSpPr/>
          <p:nvPr/>
        </p:nvSpPr>
        <p:spPr>
          <a:xfrm>
            <a:off x="3048000" y="4572000"/>
            <a:ext cx="6244786" cy="584775"/>
          </a:xfrm>
          <a:prstGeom prst="rect">
            <a:avLst/>
          </a:prstGeom>
        </p:spPr>
        <p:txBody>
          <a:bodyPr wrap="none">
            <a:spAutoFit/>
          </a:bodyPr>
          <a:lstStyle/>
          <a:p>
            <a:r>
              <a:rPr lang="en-US" sz="3200" b="1" dirty="0">
                <a:sym typeface="Wingdings" panose="05000000000000000000" pitchFamily="2" charset="2"/>
              </a:rPr>
              <a:t>Data  Information  Knowledge </a:t>
            </a:r>
            <a:endParaRPr lang="en-US" sz="3200" b="1" dirty="0"/>
          </a:p>
        </p:txBody>
      </p:sp>
      <p:sp>
        <p:nvSpPr>
          <p:cNvPr id="5" name="Rectangle 4"/>
          <p:cNvSpPr/>
          <p:nvPr/>
        </p:nvSpPr>
        <p:spPr>
          <a:xfrm>
            <a:off x="4820108" y="5562197"/>
            <a:ext cx="1867819" cy="584775"/>
          </a:xfrm>
          <a:prstGeom prst="rect">
            <a:avLst/>
          </a:prstGeom>
        </p:spPr>
        <p:txBody>
          <a:bodyPr wrap="none">
            <a:spAutoFit/>
          </a:bodyPr>
          <a:lstStyle/>
          <a:p>
            <a:r>
              <a:rPr lang="en-US" sz="3200" b="1" dirty="0" smtClean="0">
                <a:sym typeface="Wingdings" panose="05000000000000000000" pitchFamily="2" charset="2"/>
              </a:rPr>
              <a:t>Text Data </a:t>
            </a:r>
            <a:endParaRPr lang="en-US" sz="3200" b="1" dirty="0"/>
          </a:p>
        </p:txBody>
      </p:sp>
      <p:cxnSp>
        <p:nvCxnSpPr>
          <p:cNvPr id="7" name="Straight Connector 6"/>
          <p:cNvCxnSpPr/>
          <p:nvPr/>
        </p:nvCxnSpPr>
        <p:spPr>
          <a:xfrm>
            <a:off x="5791200" y="5104997"/>
            <a:ext cx="0" cy="457200"/>
          </a:xfrm>
          <a:prstGeom prst="line">
            <a:avLst/>
          </a:prstGeom>
          <a:ln w="85725"/>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8AD08FE-21CA-447A-B5E0-10774CCDBD3A}" type="slidenum">
              <a:rPr lang="en-US" smtClean="0"/>
              <a:t>4</a:t>
            </a:fld>
            <a:endParaRPr lang="en-US"/>
          </a:p>
        </p:txBody>
      </p:sp>
    </p:spTree>
    <p:extLst>
      <p:ext uri="{BB962C8B-B14F-4D97-AF65-F5344CB8AC3E}">
        <p14:creationId xmlns:p14="http://schemas.microsoft.com/office/powerpoint/2010/main" val="943519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990600"/>
          </a:xfrm>
        </p:spPr>
        <p:txBody>
          <a:bodyPr>
            <a:normAutofit/>
          </a:bodyPr>
          <a:lstStyle/>
          <a:p>
            <a:r>
              <a:rPr lang="en-US" sz="3600" dirty="0" smtClean="0"/>
              <a:t>Some Possible Analysis Operators</a:t>
            </a:r>
            <a:endParaRPr lang="en-US" sz="3600" dirty="0"/>
          </a:p>
        </p:txBody>
      </p:sp>
      <p:grpSp>
        <p:nvGrpSpPr>
          <p:cNvPr id="3" name="Group 2"/>
          <p:cNvGrpSpPr/>
          <p:nvPr/>
        </p:nvGrpSpPr>
        <p:grpSpPr>
          <a:xfrm>
            <a:off x="1828801" y="1013410"/>
            <a:ext cx="2081091" cy="891590"/>
            <a:chOff x="304800" y="1013410"/>
            <a:chExt cx="2081091" cy="891590"/>
          </a:xfrm>
        </p:grpSpPr>
        <p:sp>
          <p:nvSpPr>
            <p:cNvPr id="6" name="Flowchart: Multidocument 5"/>
            <p:cNvSpPr/>
            <p:nvPr/>
          </p:nvSpPr>
          <p:spPr>
            <a:xfrm>
              <a:off x="304800" y="14371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411498" y="1159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648224" y="1335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2110175" y="1260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65800" y="138999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5800" y="1013410"/>
              <a:ext cx="824265" cy="400110"/>
            </a:xfrm>
            <a:prstGeom prst="rect">
              <a:avLst/>
            </a:prstGeom>
            <a:noFill/>
          </p:spPr>
          <p:txBody>
            <a:bodyPr wrap="none" rtlCol="0">
              <a:spAutoFit/>
            </a:bodyPr>
            <a:lstStyle/>
            <a:p>
              <a:r>
                <a:rPr lang="en-US" sz="2000" b="1" dirty="0"/>
                <a:t>Select</a:t>
              </a:r>
            </a:p>
          </p:txBody>
        </p:sp>
      </p:grpSp>
      <p:grpSp>
        <p:nvGrpSpPr>
          <p:cNvPr id="5" name="Group 4"/>
          <p:cNvGrpSpPr/>
          <p:nvPr/>
        </p:nvGrpSpPr>
        <p:grpSpPr>
          <a:xfrm>
            <a:off x="4649200" y="838201"/>
            <a:ext cx="2285000" cy="1094853"/>
            <a:chOff x="3125200" y="838200"/>
            <a:chExt cx="2285000" cy="1094853"/>
          </a:xfrm>
        </p:grpSpPr>
        <p:sp>
          <p:nvSpPr>
            <p:cNvPr id="16" name="Flowchart: Multidocument 15"/>
            <p:cNvSpPr/>
            <p:nvPr/>
          </p:nvSpPr>
          <p:spPr>
            <a:xfrm>
              <a:off x="3125200" y="1435503"/>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3231898" y="1157762"/>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ultidocument 17"/>
            <p:cNvSpPr/>
            <p:nvPr/>
          </p:nvSpPr>
          <p:spPr>
            <a:xfrm>
              <a:off x="3468624" y="1333546"/>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5134484" y="838200"/>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675066" y="102935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86200" y="1011796"/>
              <a:ext cx="657552" cy="400110"/>
            </a:xfrm>
            <a:prstGeom prst="rect">
              <a:avLst/>
            </a:prstGeom>
            <a:noFill/>
          </p:spPr>
          <p:txBody>
            <a:bodyPr wrap="none" rtlCol="0">
              <a:spAutoFit/>
            </a:bodyPr>
            <a:lstStyle/>
            <a:p>
              <a:r>
                <a:rPr lang="en-US" sz="2000" b="1" dirty="0"/>
                <a:t>Split</a:t>
              </a:r>
            </a:p>
          </p:txBody>
        </p:sp>
        <p:sp>
          <p:nvSpPr>
            <p:cNvPr id="22" name="Right Arrow 21"/>
            <p:cNvSpPr/>
            <p:nvPr/>
          </p:nvSpPr>
          <p:spPr>
            <a:xfrm>
              <a:off x="3922240" y="1395265"/>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675066" y="175048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77284" y="1119346"/>
              <a:ext cx="468398" cy="584775"/>
            </a:xfrm>
            <a:prstGeom prst="rect">
              <a:avLst/>
            </a:prstGeom>
            <a:noFill/>
          </p:spPr>
          <p:txBody>
            <a:bodyPr wrap="none" rtlCol="0">
              <a:spAutoFit/>
            </a:bodyPr>
            <a:lstStyle/>
            <a:p>
              <a:r>
                <a:rPr lang="en-US" sz="3200" dirty="0"/>
                <a:t>…</a:t>
              </a:r>
            </a:p>
          </p:txBody>
        </p:sp>
        <p:sp>
          <p:nvSpPr>
            <p:cNvPr id="28" name="Rectangle 27"/>
            <p:cNvSpPr/>
            <p:nvPr/>
          </p:nvSpPr>
          <p:spPr>
            <a:xfrm>
              <a:off x="4601084" y="1119347"/>
              <a:ext cx="45719" cy="72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ultidocument 28"/>
            <p:cNvSpPr/>
            <p:nvPr/>
          </p:nvSpPr>
          <p:spPr>
            <a:xfrm>
              <a:off x="5141797" y="1669445"/>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870634" y="685800"/>
            <a:ext cx="2035367" cy="2667000"/>
            <a:chOff x="6346633" y="685800"/>
            <a:chExt cx="2035367" cy="2667000"/>
          </a:xfrm>
        </p:grpSpPr>
        <p:sp>
          <p:nvSpPr>
            <p:cNvPr id="33" name="Oval 32"/>
            <p:cNvSpPr/>
            <p:nvPr/>
          </p:nvSpPr>
          <p:spPr>
            <a:xfrm>
              <a:off x="6346633" y="1089539"/>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95144" y="1085910"/>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31302" y="685800"/>
              <a:ext cx="1120178" cy="400110"/>
            </a:xfrm>
            <a:prstGeom prst="rect">
              <a:avLst/>
            </a:prstGeom>
            <a:noFill/>
          </p:spPr>
          <p:txBody>
            <a:bodyPr wrap="none" rtlCol="0">
              <a:spAutoFit/>
            </a:bodyPr>
            <a:lstStyle/>
            <a:p>
              <a:r>
                <a:rPr lang="en-US" sz="2000" b="1" dirty="0"/>
                <a:t>Intersect</a:t>
              </a:r>
            </a:p>
          </p:txBody>
        </p:sp>
        <p:sp>
          <p:nvSpPr>
            <p:cNvPr id="36" name="Oval 35"/>
            <p:cNvSpPr/>
            <p:nvPr/>
          </p:nvSpPr>
          <p:spPr>
            <a:xfrm>
              <a:off x="6422833" y="2587171"/>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71344" y="2583542"/>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907502" y="2183432"/>
              <a:ext cx="827471" cy="400110"/>
            </a:xfrm>
            <a:prstGeom prst="rect">
              <a:avLst/>
            </a:prstGeom>
            <a:noFill/>
          </p:spPr>
          <p:txBody>
            <a:bodyPr wrap="none" rtlCol="0">
              <a:spAutoFit/>
            </a:bodyPr>
            <a:lstStyle/>
            <a:p>
              <a:r>
                <a:rPr lang="en-US" sz="2000" b="1" dirty="0"/>
                <a:t>Union</a:t>
              </a:r>
            </a:p>
          </p:txBody>
        </p:sp>
        <p:sp>
          <p:nvSpPr>
            <p:cNvPr id="39" name="Oval 38"/>
            <p:cNvSpPr/>
            <p:nvPr/>
          </p:nvSpPr>
          <p:spPr>
            <a:xfrm>
              <a:off x="7239000" y="12419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1628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152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39000" y="1543110"/>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42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8945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469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5897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421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23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469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1993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327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851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0375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189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20060" y="2656113"/>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56567" y="3044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0375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27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707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808967" y="3196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504964" y="2286001"/>
            <a:ext cx="2200636" cy="1449215"/>
            <a:chOff x="2980964" y="2286000"/>
            <a:chExt cx="2200636" cy="1449215"/>
          </a:xfrm>
        </p:grpSpPr>
        <p:sp>
          <p:nvSpPr>
            <p:cNvPr id="30" name="Flowchart: Multidocument 29"/>
            <p:cNvSpPr/>
            <p:nvPr/>
          </p:nvSpPr>
          <p:spPr>
            <a:xfrm>
              <a:off x="2980964" y="2886471"/>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ultidocument 30"/>
            <p:cNvSpPr/>
            <p:nvPr/>
          </p:nvSpPr>
          <p:spPr>
            <a:xfrm>
              <a:off x="3087662" y="2608730"/>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p:cNvSpPr/>
            <p:nvPr/>
          </p:nvSpPr>
          <p:spPr>
            <a:xfrm>
              <a:off x="3324388" y="2784514"/>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3668813" y="2832397"/>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668813" y="2455808"/>
              <a:ext cx="734753" cy="400110"/>
            </a:xfrm>
            <a:prstGeom prst="rect">
              <a:avLst/>
            </a:prstGeom>
            <a:noFill/>
          </p:spPr>
          <p:txBody>
            <a:bodyPr wrap="none" rtlCol="0">
              <a:spAutoFit/>
            </a:bodyPr>
            <a:lstStyle/>
            <a:p>
              <a:r>
                <a:rPr lang="en-US" sz="2000" b="1" dirty="0"/>
                <a:t>Topic</a:t>
              </a:r>
            </a:p>
          </p:txBody>
        </p:sp>
        <p:pic>
          <p:nvPicPr>
            <p:cNvPr id="14338"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491" y="2286000"/>
              <a:ext cx="661109" cy="5631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249" y="3172048"/>
              <a:ext cx="661109" cy="563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109870" y="3867090"/>
            <a:ext cx="2576931" cy="933510"/>
            <a:chOff x="4585869" y="3867090"/>
            <a:chExt cx="2576931" cy="933510"/>
          </a:xfrm>
        </p:grpSpPr>
        <p:pic>
          <p:nvPicPr>
            <p:cNvPr id="7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869" y="4047069"/>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371320" y="4244222"/>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95120" y="3867090"/>
              <a:ext cx="1137940" cy="400110"/>
            </a:xfrm>
            <a:prstGeom prst="rect">
              <a:avLst/>
            </a:prstGeom>
            <a:noFill/>
          </p:spPr>
          <p:txBody>
            <a:bodyPr wrap="none" rtlCol="0">
              <a:spAutoFit/>
            </a:bodyPr>
            <a:lstStyle/>
            <a:p>
              <a:r>
                <a:rPr lang="en-US" sz="2000" b="1" dirty="0"/>
                <a:t>Interpret</a:t>
              </a:r>
            </a:p>
          </p:txBody>
        </p:sp>
        <p:sp>
          <p:nvSpPr>
            <p:cNvPr id="75" name="Flowchart: Multidocument 74"/>
            <p:cNvSpPr/>
            <p:nvPr/>
          </p:nvSpPr>
          <p:spPr>
            <a:xfrm>
              <a:off x="6554200" y="43327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ultidocument 75"/>
            <p:cNvSpPr/>
            <p:nvPr/>
          </p:nvSpPr>
          <p:spPr>
            <a:xfrm>
              <a:off x="6660898" y="40549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ultidocument 76"/>
            <p:cNvSpPr/>
            <p:nvPr/>
          </p:nvSpPr>
          <p:spPr>
            <a:xfrm>
              <a:off x="6897624" y="42307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6" name="Table 85"/>
          <p:cNvGraphicFramePr>
            <a:graphicFrameLocks noGrp="1"/>
          </p:cNvGraphicFramePr>
          <p:nvPr>
            <p:extLst/>
          </p:nvPr>
        </p:nvGraphicFramePr>
        <p:xfrm>
          <a:off x="6729296" y="5141368"/>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2862392" y="4802016"/>
            <a:ext cx="6738809" cy="1493719"/>
            <a:chOff x="1338391" y="4802015"/>
            <a:chExt cx="6738809" cy="1493719"/>
          </a:xfrm>
        </p:grpSpPr>
        <p:sp>
          <p:nvSpPr>
            <p:cNvPr id="78" name="Flowchart: Multidocument 77"/>
            <p:cNvSpPr/>
            <p:nvPr/>
          </p:nvSpPr>
          <p:spPr>
            <a:xfrm>
              <a:off x="1338391" y="4802015"/>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ultidocument 78"/>
            <p:cNvSpPr/>
            <p:nvPr/>
          </p:nvSpPr>
          <p:spPr>
            <a:xfrm>
              <a:off x="1635016" y="5294102"/>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ultidocument 79"/>
            <p:cNvSpPr/>
            <p:nvPr/>
          </p:nvSpPr>
          <p:spPr>
            <a:xfrm>
              <a:off x="2108509" y="580070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1959328" y="5048058"/>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057400" y="5446501"/>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514600" y="5800703"/>
              <a:ext cx="1055587" cy="2206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3734349" y="5546001"/>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734349" y="5169412"/>
              <a:ext cx="1149995" cy="400110"/>
            </a:xfrm>
            <a:prstGeom prst="rect">
              <a:avLst/>
            </a:prstGeom>
            <a:noFill/>
          </p:spPr>
          <p:txBody>
            <a:bodyPr wrap="none" rtlCol="0">
              <a:spAutoFit/>
            </a:bodyPr>
            <a:lstStyle/>
            <a:p>
              <a:r>
                <a:rPr lang="en-US" sz="2000" b="1" dirty="0"/>
                <a:t>Compare</a:t>
              </a:r>
            </a:p>
          </p:txBody>
        </p:sp>
        <p:pic>
          <p:nvPicPr>
            <p:cNvPr id="90"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905" y="55047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745" y="5531707"/>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603" y="546934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92013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683" y="58095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283" y="5867400"/>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001128" y="2678316"/>
            <a:ext cx="1961273" cy="1360284"/>
            <a:chOff x="477127" y="2678316"/>
            <a:chExt cx="1961273" cy="1360284"/>
          </a:xfrm>
        </p:grpSpPr>
        <p:pic>
          <p:nvPicPr>
            <p:cNvPr id="8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27" y="2727900"/>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84" name="Flowchart: Multidocument 83"/>
            <p:cNvSpPr/>
            <p:nvPr/>
          </p:nvSpPr>
          <p:spPr>
            <a:xfrm>
              <a:off x="766325" y="3546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2162684" y="2988411"/>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41328" y="2678316"/>
              <a:ext cx="1096775" cy="400110"/>
            </a:xfrm>
            <a:prstGeom prst="rect">
              <a:avLst/>
            </a:prstGeom>
            <a:noFill/>
          </p:spPr>
          <p:txBody>
            <a:bodyPr wrap="none" rtlCol="0">
              <a:spAutoFit/>
            </a:bodyPr>
            <a:lstStyle/>
            <a:p>
              <a:r>
                <a:rPr lang="en-US" sz="2000" b="1" dirty="0"/>
                <a:t>Ranking </a:t>
              </a:r>
            </a:p>
          </p:txBody>
        </p:sp>
        <p:sp>
          <p:nvSpPr>
            <p:cNvPr id="97" name="Right Arrow 96"/>
            <p:cNvSpPr/>
            <p:nvPr/>
          </p:nvSpPr>
          <p:spPr>
            <a:xfrm>
              <a:off x="1029261" y="3238084"/>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lide Number Placeholder 23"/>
          <p:cNvSpPr>
            <a:spLocks noGrp="1"/>
          </p:cNvSpPr>
          <p:nvPr>
            <p:ph type="sldNum" sz="quarter" idx="12"/>
          </p:nvPr>
        </p:nvSpPr>
        <p:spPr/>
        <p:txBody>
          <a:bodyPr/>
          <a:lstStyle/>
          <a:p>
            <a:fld id="{88AD08FE-21CA-447A-B5E0-10774CCDBD3A}" type="slidenum">
              <a:rPr lang="en-US" smtClean="0"/>
              <a:t>40</a:t>
            </a:fld>
            <a:endParaRPr lang="en-US"/>
          </a:p>
        </p:txBody>
      </p:sp>
    </p:spTree>
    <p:extLst>
      <p:ext uri="{BB962C8B-B14F-4D97-AF65-F5344CB8AC3E}">
        <p14:creationId xmlns:p14="http://schemas.microsoft.com/office/powerpoint/2010/main" val="19302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Formalization of Operators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C={D1, …, </a:t>
            </a:r>
            <a:r>
              <a:rPr lang="en-US" dirty="0" err="1" smtClean="0"/>
              <a:t>Dn</a:t>
            </a:r>
            <a:r>
              <a:rPr lang="en-US" dirty="0" smtClean="0"/>
              <a:t>};  S, S1, S2, …, </a:t>
            </a:r>
            <a:r>
              <a:rPr lang="en-US" dirty="0" err="1" smtClean="0"/>
              <a:t>Sk</a:t>
            </a:r>
            <a:r>
              <a:rPr lang="en-US" dirty="0" smtClean="0"/>
              <a:t> subset of C</a:t>
            </a:r>
          </a:p>
          <a:p>
            <a:r>
              <a:rPr lang="en-US" dirty="0" smtClean="0"/>
              <a:t>Select Operator</a:t>
            </a:r>
          </a:p>
          <a:p>
            <a:pPr lvl="1"/>
            <a:r>
              <a:rPr lang="en-US" dirty="0" smtClean="0">
                <a:solidFill>
                  <a:srgbClr val="0033CC"/>
                </a:solidFill>
              </a:rPr>
              <a:t>Querying(Q):  C</a:t>
            </a:r>
            <a:r>
              <a:rPr lang="en-US" dirty="0" smtClean="0">
                <a:solidFill>
                  <a:srgbClr val="0033CC"/>
                </a:solidFill>
                <a:sym typeface="Wingdings" pitchFamily="2" charset="2"/>
              </a:rPr>
              <a:t> S</a:t>
            </a:r>
          </a:p>
          <a:p>
            <a:pPr lvl="1"/>
            <a:r>
              <a:rPr lang="en-US" dirty="0" smtClean="0">
                <a:solidFill>
                  <a:srgbClr val="0033CC"/>
                </a:solidFill>
                <a:sym typeface="Wingdings" pitchFamily="2" charset="2"/>
              </a:rPr>
              <a:t>Browsing: CS</a:t>
            </a:r>
          </a:p>
          <a:p>
            <a:r>
              <a:rPr lang="en-US" dirty="0" smtClean="0">
                <a:sym typeface="Wingdings" pitchFamily="2" charset="2"/>
              </a:rPr>
              <a:t>Split</a:t>
            </a:r>
          </a:p>
          <a:p>
            <a:pPr lvl="1"/>
            <a:r>
              <a:rPr lang="en-US" dirty="0" smtClean="0">
                <a:sym typeface="Wingdings" pitchFamily="2" charset="2"/>
              </a:rPr>
              <a:t>Categorization (supervised): </a:t>
            </a:r>
            <a:r>
              <a:rPr lang="en-US" dirty="0"/>
              <a:t>C</a:t>
            </a:r>
            <a:r>
              <a:rPr lang="en-US" dirty="0">
                <a:sym typeface="Wingdings" pitchFamily="2" charset="2"/>
              </a:rPr>
              <a:t> </a:t>
            </a:r>
            <a:r>
              <a:rPr lang="en-US" dirty="0" smtClean="0">
                <a:sym typeface="Wingdings" pitchFamily="2" charset="2"/>
              </a:rPr>
              <a:t>S1, S2, …, </a:t>
            </a:r>
            <a:r>
              <a:rPr lang="en-US" dirty="0" err="1" smtClean="0">
                <a:sym typeface="Wingdings" pitchFamily="2" charset="2"/>
              </a:rPr>
              <a:t>Sk</a:t>
            </a:r>
            <a:endParaRPr lang="en-US" dirty="0" smtClean="0">
              <a:sym typeface="Wingdings" pitchFamily="2" charset="2"/>
            </a:endParaRPr>
          </a:p>
          <a:p>
            <a:pPr lvl="1"/>
            <a:r>
              <a:rPr lang="en-US" dirty="0" smtClean="0">
                <a:sym typeface="Wingdings" pitchFamily="2" charset="2"/>
              </a:rPr>
              <a:t>Clustering (unsupervised): </a:t>
            </a:r>
            <a:r>
              <a:rPr lang="en-US" dirty="0"/>
              <a:t>C</a:t>
            </a:r>
            <a:r>
              <a:rPr lang="en-US" dirty="0">
                <a:sym typeface="Wingdings" pitchFamily="2" charset="2"/>
              </a:rPr>
              <a:t> S1, S2, …, </a:t>
            </a:r>
            <a:r>
              <a:rPr lang="en-US" dirty="0" err="1" smtClean="0">
                <a:sym typeface="Wingdings" pitchFamily="2" charset="2"/>
              </a:rPr>
              <a:t>Sk</a:t>
            </a:r>
            <a:endParaRPr lang="en-US" dirty="0" smtClean="0">
              <a:sym typeface="Wingdings" pitchFamily="2" charset="2"/>
            </a:endParaRPr>
          </a:p>
          <a:p>
            <a:r>
              <a:rPr lang="en-US" dirty="0" smtClean="0">
                <a:sym typeface="Wingdings" pitchFamily="2" charset="2"/>
              </a:rPr>
              <a:t>Interpret</a:t>
            </a:r>
          </a:p>
          <a:p>
            <a:pPr lvl="1"/>
            <a:r>
              <a:rPr lang="en-US" dirty="0" smtClean="0">
                <a:sym typeface="Wingdings" pitchFamily="2" charset="2"/>
              </a:rPr>
              <a:t>C  x </a:t>
            </a:r>
            <a:r>
              <a:rPr lang="en-US" dirty="0" smtClean="0">
                <a:sym typeface="Symbol"/>
              </a:rPr>
              <a:t> </a:t>
            </a:r>
            <a:r>
              <a:rPr lang="en-US" dirty="0" smtClean="0">
                <a:sym typeface="Wingdings" pitchFamily="2" charset="2"/>
              </a:rPr>
              <a:t>S</a:t>
            </a:r>
          </a:p>
          <a:p>
            <a:r>
              <a:rPr lang="en-US" dirty="0" smtClean="0">
                <a:sym typeface="Wingdings" pitchFamily="2" charset="2"/>
              </a:rPr>
              <a:t>Ranking</a:t>
            </a:r>
          </a:p>
          <a:p>
            <a:pPr lvl="1"/>
            <a:r>
              <a:rPr lang="en-US" dirty="0">
                <a:sym typeface="Symbol"/>
              </a:rPr>
              <a:t> </a:t>
            </a:r>
            <a:r>
              <a:rPr lang="en-US" dirty="0" smtClean="0">
                <a:sym typeface="Symbol"/>
              </a:rPr>
              <a:t>x Si </a:t>
            </a:r>
            <a:r>
              <a:rPr lang="en-US" dirty="0" smtClean="0">
                <a:sym typeface="Wingdings" pitchFamily="2" charset="2"/>
              </a:rPr>
              <a:t> ordered Si</a:t>
            </a:r>
          </a:p>
          <a:p>
            <a:pPr marL="0" indent="0">
              <a:buNone/>
            </a:pPr>
            <a:endParaRPr lang="en-US" dirty="0" smtClean="0">
              <a:sym typeface="Wingdings" pitchFamily="2" charset="2"/>
            </a:endParaRPr>
          </a:p>
          <a:p>
            <a:pPr lvl="1"/>
            <a:endParaRPr lang="en-US" dirty="0"/>
          </a:p>
        </p:txBody>
      </p:sp>
      <p:sp>
        <p:nvSpPr>
          <p:cNvPr id="5" name="Slide Number Placeholder 4"/>
          <p:cNvSpPr>
            <a:spLocks noGrp="1"/>
          </p:cNvSpPr>
          <p:nvPr>
            <p:ph type="sldNum" sz="quarter" idx="12"/>
          </p:nvPr>
        </p:nvSpPr>
        <p:spPr/>
        <p:txBody>
          <a:bodyPr/>
          <a:lstStyle/>
          <a:p>
            <a:fld id="{88AD08FE-21CA-447A-B5E0-10774CCDBD3A}" type="slidenum">
              <a:rPr lang="en-US" smtClean="0"/>
              <a:t>41</a:t>
            </a:fld>
            <a:endParaRPr lang="en-US"/>
          </a:p>
        </p:txBody>
      </p:sp>
    </p:spTree>
    <p:extLst>
      <p:ext uri="{BB962C8B-B14F-4D97-AF65-F5344CB8AC3E}">
        <p14:creationId xmlns:p14="http://schemas.microsoft.com/office/powerpoint/2010/main" val="4045873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Analysis Operator: Comparison of K Topics</a:t>
            </a:r>
            <a:endParaRPr lang="en-US" dirty="0"/>
          </a:p>
        </p:txBody>
      </p:sp>
      <p:sp>
        <p:nvSpPr>
          <p:cNvPr id="6" name="Flowchart: Multidocument 5"/>
          <p:cNvSpPr/>
          <p:nvPr/>
        </p:nvSpPr>
        <p:spPr>
          <a:xfrm>
            <a:off x="2209800" y="1818118"/>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2316499" y="1540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2553224" y="1716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4015175" y="1641514"/>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970801" y="1771000"/>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58291" y="1037758"/>
            <a:ext cx="922304" cy="707886"/>
          </a:xfrm>
          <a:prstGeom prst="rect">
            <a:avLst/>
          </a:prstGeom>
          <a:noFill/>
        </p:spPr>
        <p:txBody>
          <a:bodyPr wrap="none" rtlCol="0">
            <a:spAutoFit/>
          </a:bodyPr>
          <a:lstStyle/>
          <a:p>
            <a:r>
              <a:rPr lang="en-US" sz="2000" b="1" dirty="0"/>
              <a:t>Select</a:t>
            </a:r>
          </a:p>
          <a:p>
            <a:r>
              <a:rPr lang="en-US" sz="2000" b="1" dirty="0"/>
              <a:t>Topic 1</a:t>
            </a:r>
          </a:p>
        </p:txBody>
      </p:sp>
      <p:grpSp>
        <p:nvGrpSpPr>
          <p:cNvPr id="13" name="Group 12"/>
          <p:cNvGrpSpPr/>
          <p:nvPr/>
        </p:nvGrpSpPr>
        <p:grpSpPr>
          <a:xfrm>
            <a:off x="4290892"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a:t>Compare</a:t>
              </a:r>
            </a:p>
          </p:txBody>
        </p:sp>
      </p:grpSp>
      <p:graphicFrame>
        <p:nvGraphicFramePr>
          <p:cNvPr id="86" name="Table 85"/>
          <p:cNvGraphicFramePr>
            <a:graphicFrameLocks noGrp="1"/>
          </p:cNvGraphicFramePr>
          <p:nvPr>
            <p:extLst/>
          </p:nvPr>
        </p:nvGraphicFramePr>
        <p:xfrm>
          <a:off x="7414547" y="2286000"/>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7638157"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222677" y="2362200"/>
            <a:ext cx="2081091" cy="2441180"/>
            <a:chOff x="698676" y="2362200"/>
            <a:chExt cx="2081091" cy="2441180"/>
          </a:xfrm>
        </p:grpSpPr>
        <p:sp>
          <p:nvSpPr>
            <p:cNvPr id="82" name="Flowchart: Multidocument 81"/>
            <p:cNvSpPr/>
            <p:nvPr/>
          </p:nvSpPr>
          <p:spPr>
            <a:xfrm>
              <a:off x="698676" y="433549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ultidocument 83"/>
            <p:cNvSpPr/>
            <p:nvPr/>
          </p:nvSpPr>
          <p:spPr>
            <a:xfrm>
              <a:off x="805374" y="405775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1042100" y="423354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ultidocument 95"/>
            <p:cNvSpPr/>
            <p:nvPr/>
          </p:nvSpPr>
          <p:spPr>
            <a:xfrm>
              <a:off x="2504051" y="415889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a:off x="1459676" y="428837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447167" y="3555138"/>
              <a:ext cx="915892" cy="707886"/>
            </a:xfrm>
            <a:prstGeom prst="rect">
              <a:avLst/>
            </a:prstGeom>
            <a:noFill/>
          </p:spPr>
          <p:txBody>
            <a:bodyPr wrap="none" rtlCol="0">
              <a:spAutoFit/>
            </a:bodyPr>
            <a:lstStyle/>
            <a:p>
              <a:r>
                <a:rPr lang="en-US" sz="2000" b="1" dirty="0"/>
                <a:t>Select</a:t>
              </a:r>
            </a:p>
            <a:p>
              <a:r>
                <a:rPr lang="en-US" sz="2000" b="1" dirty="0"/>
                <a:t>Topic k</a:t>
              </a:r>
            </a:p>
          </p:txBody>
        </p:sp>
        <p:sp>
          <p:nvSpPr>
            <p:cNvPr id="3" name="TextBox 2"/>
            <p:cNvSpPr txBox="1"/>
            <p:nvPr/>
          </p:nvSpPr>
          <p:spPr>
            <a:xfrm>
              <a:off x="1338391" y="2362200"/>
              <a:ext cx="609462" cy="830997"/>
            </a:xfrm>
            <a:prstGeom prst="rect">
              <a:avLst/>
            </a:prstGeom>
            <a:noFill/>
          </p:spPr>
          <p:txBody>
            <a:bodyPr wrap="none" rtlCol="0">
              <a:spAutoFit/>
            </a:bodyPr>
            <a:lstStyle/>
            <a:p>
              <a:r>
                <a:rPr lang="en-US" sz="4800" dirty="0"/>
                <a:t>…</a:t>
              </a:r>
            </a:p>
          </p:txBody>
        </p:sp>
      </p:grpSp>
      <p:grpSp>
        <p:nvGrpSpPr>
          <p:cNvPr id="24" name="Group 23"/>
          <p:cNvGrpSpPr/>
          <p:nvPr/>
        </p:nvGrpSpPr>
        <p:grpSpPr>
          <a:xfrm>
            <a:off x="6948998"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a:t>Interpret</a:t>
              </a:r>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a:t>Interpret</a:t>
              </a:r>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a:t>Interpret</a:t>
              </a:r>
            </a:p>
          </p:txBody>
        </p:sp>
      </p:grpSp>
      <p:sp>
        <p:nvSpPr>
          <p:cNvPr id="26" name="TextBox 25"/>
          <p:cNvSpPr txBox="1"/>
          <p:nvPr/>
        </p:nvSpPr>
        <p:spPr>
          <a:xfrm>
            <a:off x="2018869" y="5667576"/>
            <a:ext cx="8089394" cy="461665"/>
          </a:xfrm>
          <a:prstGeom prst="rect">
            <a:avLst/>
          </a:prstGeom>
          <a:noFill/>
        </p:spPr>
        <p:txBody>
          <a:bodyPr wrap="none" rtlCol="0">
            <a:spAutoFit/>
          </a:bodyPr>
          <a:lstStyle/>
          <a:p>
            <a:r>
              <a:rPr lang="en-US" sz="2400" b="1" dirty="0">
                <a:solidFill>
                  <a:srgbClr val="0033CC"/>
                </a:solidFill>
              </a:rPr>
              <a:t>Interpret(</a:t>
            </a:r>
            <a:r>
              <a:rPr lang="en-US" sz="2400" b="1" dirty="0">
                <a:solidFill>
                  <a:srgbClr val="C00000"/>
                </a:solidFill>
              </a:rPr>
              <a:t>Compare(</a:t>
            </a:r>
            <a:r>
              <a:rPr lang="en-US" sz="2400" b="1" dirty="0"/>
              <a:t>Select(T1,C), Select(T2,C),…Select(</a:t>
            </a:r>
            <a:r>
              <a:rPr lang="en-US" sz="2400" b="1" dirty="0" err="1"/>
              <a:t>Tk,C</a:t>
            </a:r>
            <a:r>
              <a:rPr lang="en-US" sz="2400" b="1" dirty="0"/>
              <a:t>)</a:t>
            </a:r>
            <a:r>
              <a:rPr lang="en-US" sz="2400" b="1" dirty="0">
                <a:solidFill>
                  <a:srgbClr val="C00000"/>
                </a:solidFill>
              </a:rPr>
              <a:t>)</a:t>
            </a:r>
            <a:r>
              <a:rPr lang="en-US" sz="2400" b="1" dirty="0"/>
              <a:t>,</a:t>
            </a:r>
            <a:r>
              <a:rPr lang="en-US" sz="2400" b="1" dirty="0">
                <a:solidFill>
                  <a:srgbClr val="0033CC"/>
                </a:solidFill>
              </a:rPr>
              <a:t>C)</a:t>
            </a:r>
          </a:p>
        </p:txBody>
      </p:sp>
      <p:sp>
        <p:nvSpPr>
          <p:cNvPr id="12" name="Slide Number Placeholder 11"/>
          <p:cNvSpPr>
            <a:spLocks noGrp="1"/>
          </p:cNvSpPr>
          <p:nvPr>
            <p:ph type="sldNum" sz="quarter" idx="12"/>
          </p:nvPr>
        </p:nvSpPr>
        <p:spPr/>
        <p:txBody>
          <a:bodyPr/>
          <a:lstStyle/>
          <a:p>
            <a:fld id="{88AD08FE-21CA-447A-B5E0-10774CCDBD3A}" type="slidenum">
              <a:rPr lang="en-US" smtClean="0"/>
              <a:t>42</a:t>
            </a:fld>
            <a:endParaRPr lang="en-US"/>
          </a:p>
        </p:txBody>
      </p:sp>
    </p:spTree>
    <p:extLst>
      <p:ext uri="{BB962C8B-B14F-4D97-AF65-F5344CB8AC3E}">
        <p14:creationId xmlns:p14="http://schemas.microsoft.com/office/powerpoint/2010/main" val="375243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Compound Analysis Operator: Split and Compare</a:t>
            </a:r>
            <a:endParaRPr lang="en-US" dirty="0"/>
          </a:p>
        </p:txBody>
      </p:sp>
      <p:grpSp>
        <p:nvGrpSpPr>
          <p:cNvPr id="13" name="Group 12"/>
          <p:cNvGrpSpPr/>
          <p:nvPr/>
        </p:nvGrpSpPr>
        <p:grpSpPr>
          <a:xfrm>
            <a:off x="4290892"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a:t>Compare</a:t>
              </a:r>
            </a:p>
          </p:txBody>
        </p:sp>
      </p:grpSp>
      <p:graphicFrame>
        <p:nvGraphicFramePr>
          <p:cNvPr id="86" name="Table 85"/>
          <p:cNvGraphicFramePr>
            <a:graphicFrameLocks noGrp="1"/>
          </p:cNvGraphicFramePr>
          <p:nvPr>
            <p:extLst/>
          </p:nvPr>
        </p:nvGraphicFramePr>
        <p:xfrm>
          <a:off x="7414547" y="2286000"/>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7638157"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6948998"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a:t>Interpret</a:t>
              </a:r>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a:t>Interpret</a:t>
              </a:r>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a:t>Interpret</a:t>
              </a:r>
            </a:p>
          </p:txBody>
        </p:sp>
      </p:grpSp>
      <p:sp>
        <p:nvSpPr>
          <p:cNvPr id="26" name="TextBox 25"/>
          <p:cNvSpPr txBox="1"/>
          <p:nvPr/>
        </p:nvSpPr>
        <p:spPr>
          <a:xfrm>
            <a:off x="3219702" y="5477839"/>
            <a:ext cx="4473772" cy="461665"/>
          </a:xfrm>
          <a:prstGeom prst="rect">
            <a:avLst/>
          </a:prstGeom>
          <a:noFill/>
        </p:spPr>
        <p:txBody>
          <a:bodyPr wrap="square" rtlCol="0">
            <a:spAutoFit/>
          </a:bodyPr>
          <a:lstStyle/>
          <a:p>
            <a:r>
              <a:rPr lang="en-US" sz="2400" b="1" dirty="0">
                <a:solidFill>
                  <a:srgbClr val="0033CC"/>
                </a:solidFill>
              </a:rPr>
              <a:t>Interpret(</a:t>
            </a:r>
            <a:r>
              <a:rPr lang="en-US" sz="2400" b="1" dirty="0">
                <a:solidFill>
                  <a:srgbClr val="C00000"/>
                </a:solidFill>
              </a:rPr>
              <a:t>Compare(</a:t>
            </a:r>
            <a:r>
              <a:rPr lang="en-US" sz="2400" b="1" dirty="0"/>
              <a:t>Split(</a:t>
            </a:r>
            <a:r>
              <a:rPr lang="en-US" sz="2400" b="1" dirty="0" err="1"/>
              <a:t>S,k</a:t>
            </a:r>
            <a:r>
              <a:rPr lang="en-US" sz="2400" b="1" dirty="0"/>
              <a:t>)</a:t>
            </a:r>
            <a:r>
              <a:rPr lang="en-US" sz="2400" b="1" dirty="0">
                <a:solidFill>
                  <a:srgbClr val="C00000"/>
                </a:solidFill>
              </a:rPr>
              <a:t>)</a:t>
            </a:r>
            <a:r>
              <a:rPr lang="en-US" sz="2400" b="1" dirty="0"/>
              <a:t>,</a:t>
            </a:r>
            <a:r>
              <a:rPr lang="en-US" sz="2400" b="1" dirty="0">
                <a:solidFill>
                  <a:srgbClr val="0033CC"/>
                </a:solidFill>
              </a:rPr>
              <a:t>C)</a:t>
            </a:r>
          </a:p>
        </p:txBody>
      </p:sp>
      <p:sp>
        <p:nvSpPr>
          <p:cNvPr id="43" name="Flowchart: Multidocument 42"/>
          <p:cNvSpPr/>
          <p:nvPr/>
        </p:nvSpPr>
        <p:spPr>
          <a:xfrm>
            <a:off x="1724516" y="2295743"/>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ultidocument 43"/>
          <p:cNvSpPr/>
          <p:nvPr/>
        </p:nvSpPr>
        <p:spPr>
          <a:xfrm>
            <a:off x="1831215" y="2018001"/>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ultidocument 44"/>
          <p:cNvSpPr/>
          <p:nvPr/>
        </p:nvSpPr>
        <p:spPr>
          <a:xfrm>
            <a:off x="2067940" y="2193785"/>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p:cNvSpPr/>
          <p:nvPr/>
        </p:nvSpPr>
        <p:spPr>
          <a:xfrm>
            <a:off x="3733800" y="1698440"/>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3274382" y="188959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485516" y="1872035"/>
            <a:ext cx="657552" cy="400110"/>
          </a:xfrm>
          <a:prstGeom prst="rect">
            <a:avLst/>
          </a:prstGeom>
          <a:noFill/>
        </p:spPr>
        <p:txBody>
          <a:bodyPr wrap="none" rtlCol="0">
            <a:spAutoFit/>
          </a:bodyPr>
          <a:lstStyle/>
          <a:p>
            <a:r>
              <a:rPr lang="en-US" sz="2000" b="1" dirty="0"/>
              <a:t>Split</a:t>
            </a:r>
          </a:p>
        </p:txBody>
      </p:sp>
      <p:sp>
        <p:nvSpPr>
          <p:cNvPr id="49" name="Right Arrow 48"/>
          <p:cNvSpPr/>
          <p:nvPr/>
        </p:nvSpPr>
        <p:spPr>
          <a:xfrm>
            <a:off x="2521556" y="2255505"/>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3314126" y="3979910"/>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276600" y="1979586"/>
            <a:ext cx="468398" cy="584775"/>
          </a:xfrm>
          <a:prstGeom prst="rect">
            <a:avLst/>
          </a:prstGeom>
          <a:noFill/>
        </p:spPr>
        <p:txBody>
          <a:bodyPr wrap="none" rtlCol="0">
            <a:spAutoFit/>
          </a:bodyPr>
          <a:lstStyle/>
          <a:p>
            <a:r>
              <a:rPr lang="en-US" sz="3200" dirty="0"/>
              <a:t>…</a:t>
            </a:r>
          </a:p>
        </p:txBody>
      </p:sp>
      <p:sp>
        <p:nvSpPr>
          <p:cNvPr id="52" name="Rectangle 51"/>
          <p:cNvSpPr/>
          <p:nvPr/>
        </p:nvSpPr>
        <p:spPr>
          <a:xfrm>
            <a:off x="3200400" y="1979586"/>
            <a:ext cx="73982" cy="2091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3871658" y="3935249"/>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3748342" y="2498876"/>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43</a:t>
            </a:fld>
            <a:endParaRPr lang="en-US"/>
          </a:p>
        </p:txBody>
      </p:sp>
    </p:spTree>
    <p:extLst>
      <p:ext uri="{BB962C8B-B14F-4D97-AF65-F5344CB8AC3E}">
        <p14:creationId xmlns:p14="http://schemas.microsoft.com/office/powerpoint/2010/main" val="22231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BeeSpace</a:t>
            </a:r>
            <a:r>
              <a:rPr lang="en-US" sz="3600" dirty="0" smtClean="0"/>
              <a:t>: Analysis Engine for Biologists </a:t>
            </a:r>
            <a:r>
              <a:rPr lang="en-US" sz="2400" dirty="0" smtClean="0"/>
              <a:t>[</a:t>
            </a:r>
            <a:r>
              <a:rPr lang="en-US" sz="2400" dirty="0" err="1" smtClean="0"/>
              <a:t>Sarma</a:t>
            </a:r>
            <a:r>
              <a:rPr lang="en-US" sz="2400" dirty="0" smtClean="0"/>
              <a:t> et al. 11]</a:t>
            </a:r>
            <a:endParaRPr lang="en-US" sz="24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 t="9608" r="27476" b="20379"/>
          <a:stretch/>
        </p:blipFill>
        <p:spPr bwMode="auto">
          <a:xfrm>
            <a:off x="914401" y="1397254"/>
            <a:ext cx="9343708" cy="50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1" y="1883062"/>
            <a:ext cx="5305107" cy="523220"/>
          </a:xfrm>
          <a:prstGeom prst="rect">
            <a:avLst/>
          </a:prstGeom>
          <a:solidFill>
            <a:srgbClr val="FFFF99"/>
          </a:solidFill>
        </p:spPr>
        <p:txBody>
          <a:bodyPr wrap="none" rtlCol="0">
            <a:spAutoFit/>
          </a:bodyPr>
          <a:lstStyle/>
          <a:p>
            <a:r>
              <a:rPr lang="en-US" sz="2800" dirty="0"/>
              <a:t>Filter,  Cluster,  Summarize, Analyze</a:t>
            </a:r>
          </a:p>
        </p:txBody>
      </p:sp>
      <p:sp>
        <p:nvSpPr>
          <p:cNvPr id="6" name="Left Arrow 5"/>
          <p:cNvSpPr/>
          <p:nvPr/>
        </p:nvSpPr>
        <p:spPr>
          <a:xfrm rot="1769917">
            <a:off x="4204176" y="1764605"/>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02556" y="5943600"/>
            <a:ext cx="5097806" cy="523220"/>
          </a:xfrm>
          <a:prstGeom prst="rect">
            <a:avLst/>
          </a:prstGeom>
          <a:solidFill>
            <a:srgbClr val="FFFF99"/>
          </a:solidFill>
        </p:spPr>
        <p:txBody>
          <a:bodyPr wrap="none" rtlCol="0">
            <a:spAutoFit/>
          </a:bodyPr>
          <a:lstStyle/>
          <a:p>
            <a:r>
              <a:rPr lang="en-US" sz="2800" dirty="0"/>
              <a:t>Intersection, Difference, Union, …</a:t>
            </a:r>
          </a:p>
        </p:txBody>
      </p:sp>
      <p:sp>
        <p:nvSpPr>
          <p:cNvPr id="9" name="Left Arrow 8"/>
          <p:cNvSpPr/>
          <p:nvPr/>
        </p:nvSpPr>
        <p:spPr>
          <a:xfrm rot="5400000">
            <a:off x="6920705" y="5731842"/>
            <a:ext cx="335251"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201" y="2819400"/>
            <a:ext cx="3312445" cy="523220"/>
          </a:xfrm>
          <a:prstGeom prst="rect">
            <a:avLst/>
          </a:prstGeom>
          <a:solidFill>
            <a:srgbClr val="FFFF99"/>
          </a:solidFill>
        </p:spPr>
        <p:txBody>
          <a:bodyPr wrap="none" rtlCol="0">
            <a:spAutoFit/>
          </a:bodyPr>
          <a:lstStyle/>
          <a:p>
            <a:r>
              <a:rPr lang="en-US" sz="2800" dirty="0"/>
              <a:t>Persistent Workspace</a:t>
            </a:r>
          </a:p>
        </p:txBody>
      </p:sp>
      <p:sp>
        <p:nvSpPr>
          <p:cNvPr id="11" name="Left Arrow 10"/>
          <p:cNvSpPr/>
          <p:nvPr/>
        </p:nvSpPr>
        <p:spPr>
          <a:xfrm rot="18497618">
            <a:off x="2751042" y="3540159"/>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66687" y="773095"/>
            <a:ext cx="9296400" cy="584775"/>
          </a:xfrm>
          <a:prstGeom prst="rect">
            <a:avLst/>
          </a:prstGeom>
          <a:solidFill>
            <a:srgbClr val="FFFF99"/>
          </a:solidFill>
        </p:spPr>
        <p:txBody>
          <a:bodyPr wrap="square">
            <a:spAutoFit/>
          </a:bodyPr>
          <a:lstStyle/>
          <a:p>
            <a:r>
              <a:rPr lang="en-US" sz="1600" dirty="0" err="1"/>
              <a:t>Sarma</a:t>
            </a:r>
            <a:r>
              <a:rPr lang="en-US" sz="1600" dirty="0"/>
              <a:t>, M.S., et al. (2011) </a:t>
            </a:r>
            <a:r>
              <a:rPr lang="en-US" sz="1600" dirty="0" err="1"/>
              <a:t>BeeSpace</a:t>
            </a:r>
            <a:r>
              <a:rPr lang="en-US" sz="1600" dirty="0"/>
              <a:t> Navigator: exploratory analysis of gene function using semantic indexing of biological literature. </a:t>
            </a:r>
            <a:r>
              <a:rPr lang="en-US" sz="1600" i="1" dirty="0"/>
              <a:t>Nucleic Acids Research</a:t>
            </a:r>
            <a:r>
              <a:rPr lang="en-US" sz="1600" dirty="0"/>
              <a:t>, 2011, 1-8, doi:10.1093/</a:t>
            </a:r>
            <a:r>
              <a:rPr lang="en-US" sz="1600" dirty="0" err="1"/>
              <a:t>nar</a:t>
            </a:r>
            <a:r>
              <a:rPr lang="en-US" sz="1600" dirty="0"/>
              <a:t>/gkr285. </a:t>
            </a:r>
          </a:p>
        </p:txBody>
      </p:sp>
      <p:sp>
        <p:nvSpPr>
          <p:cNvPr id="13" name="Slide Number Placeholder 12"/>
          <p:cNvSpPr>
            <a:spLocks noGrp="1"/>
          </p:cNvSpPr>
          <p:nvPr>
            <p:ph type="sldNum" sz="quarter" idx="12"/>
          </p:nvPr>
        </p:nvSpPr>
        <p:spPr/>
        <p:txBody>
          <a:bodyPr/>
          <a:lstStyle/>
          <a:p>
            <a:fld id="{88AD08FE-21CA-447A-B5E0-10774CCDBD3A}" type="slidenum">
              <a:rPr lang="en-US" smtClean="0"/>
              <a:t>44</a:t>
            </a:fld>
            <a:endParaRPr lang="en-US"/>
          </a:p>
        </p:txBody>
      </p:sp>
    </p:spTree>
    <p:extLst>
      <p:ext uri="{BB962C8B-B14F-4D97-AF65-F5344CB8AC3E}">
        <p14:creationId xmlns:p14="http://schemas.microsoft.com/office/powerpoint/2010/main" val="3422039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76"/>
            <a:ext cx="12192000" cy="990600"/>
          </a:xfrm>
        </p:spPr>
        <p:txBody>
          <a:bodyPr/>
          <a:lstStyle/>
          <a:p>
            <a:r>
              <a:rPr lang="en-US" altLang="zh-CN" dirty="0" smtClean="0"/>
              <a:t>Summary</a:t>
            </a:r>
            <a:endParaRPr lang="en-US" dirty="0"/>
          </a:p>
        </p:txBody>
      </p:sp>
      <p:sp>
        <p:nvSpPr>
          <p:cNvPr id="3" name="Content Placeholder 2"/>
          <p:cNvSpPr>
            <a:spLocks noGrp="1"/>
          </p:cNvSpPr>
          <p:nvPr>
            <p:ph idx="1"/>
          </p:nvPr>
        </p:nvSpPr>
        <p:spPr>
          <a:xfrm>
            <a:off x="254000" y="1143000"/>
            <a:ext cx="11633200" cy="5349876"/>
          </a:xfrm>
        </p:spPr>
        <p:txBody>
          <a:bodyPr>
            <a:normAutofit fontScale="85000" lnSpcReduction="10000"/>
          </a:bodyPr>
          <a:lstStyle/>
          <a:p>
            <a:r>
              <a:rPr lang="en-US" altLang="zh-CN" b="1" dirty="0" smtClean="0"/>
              <a:t>Human as Subject Intelligent Sensor</a:t>
            </a:r>
            <a:r>
              <a:rPr lang="zh-CN" altLang="en-US" dirty="0"/>
              <a:t> </a:t>
            </a:r>
            <a:r>
              <a:rPr lang="en-US" altLang="zh-CN" dirty="0" smtClean="0">
                <a:sym typeface="Wingdings" panose="05000000000000000000" pitchFamily="2" charset="2"/>
              </a:rPr>
              <a:t> Special value of text for mining</a:t>
            </a:r>
            <a:endParaRPr lang="en-US" altLang="zh-CN" dirty="0" smtClean="0"/>
          </a:p>
          <a:p>
            <a:pPr lvl="1"/>
            <a:r>
              <a:rPr lang="en-US" altLang="zh-CN" dirty="0" smtClean="0"/>
              <a:t>Applicable to all “big data” applications </a:t>
            </a:r>
          </a:p>
          <a:p>
            <a:pPr lvl="1"/>
            <a:r>
              <a:rPr lang="en-US" altLang="zh-CN" dirty="0" smtClean="0"/>
              <a:t>Especially useful for mining human behavior, preferences, and opinions</a:t>
            </a:r>
          </a:p>
          <a:p>
            <a:pPr lvl="1"/>
            <a:r>
              <a:rPr lang="en-US" altLang="zh-CN" dirty="0" smtClean="0"/>
              <a:t>Directly express knowledge (small text data are useful as well)</a:t>
            </a:r>
          </a:p>
          <a:p>
            <a:r>
              <a:rPr lang="en-US" altLang="zh-CN" b="1" dirty="0" smtClean="0"/>
              <a:t>Difficulty in NLP</a:t>
            </a:r>
            <a:r>
              <a:rPr lang="zh-CN" altLang="en-US" dirty="0"/>
              <a:t> </a:t>
            </a:r>
            <a:r>
              <a:rPr lang="en-US" altLang="zh-CN" dirty="0" smtClean="0">
                <a:sym typeface="Wingdings" panose="05000000000000000000" pitchFamily="2" charset="2"/>
              </a:rPr>
              <a:t> Must optimize the collaboration of humans and machines, maximization of combined intelligence of humans and computers</a:t>
            </a:r>
            <a:endParaRPr lang="en-US" altLang="zh-CN" dirty="0" smtClean="0"/>
          </a:p>
          <a:p>
            <a:pPr lvl="1"/>
            <a:r>
              <a:rPr lang="en-US" altLang="zh-CN" dirty="0" smtClean="0"/>
              <a:t>Let computers do what they are good at (statistical analysis and learning) </a:t>
            </a:r>
          </a:p>
          <a:p>
            <a:pPr lvl="1"/>
            <a:r>
              <a:rPr lang="en-US" altLang="zh-CN" dirty="0" smtClean="0"/>
              <a:t>Turn imperfect techniques into perfect applications </a:t>
            </a:r>
          </a:p>
          <a:p>
            <a:r>
              <a:rPr lang="en-US" altLang="zh-CN" b="1" dirty="0" smtClean="0"/>
              <a:t>Vision of </a:t>
            </a:r>
            <a:r>
              <a:rPr lang="en-US" altLang="zh-CN" b="1" dirty="0" err="1" smtClean="0"/>
              <a:t>TextScope</a:t>
            </a:r>
            <a:r>
              <a:rPr lang="en-US" altLang="zh-CN" dirty="0" smtClean="0"/>
              <a:t>:  many applications &amp; many new challenges</a:t>
            </a:r>
          </a:p>
          <a:p>
            <a:pPr lvl="1"/>
            <a:r>
              <a:rPr lang="en-US" altLang="zh-CN" b="1" dirty="0" smtClean="0"/>
              <a:t>Integration of intelligent retrieval and text analysis </a:t>
            </a:r>
          </a:p>
          <a:p>
            <a:pPr lvl="1"/>
            <a:r>
              <a:rPr lang="en-US" altLang="zh-CN" b="1" dirty="0" smtClean="0"/>
              <a:t>Joint analysis</a:t>
            </a:r>
            <a:r>
              <a:rPr lang="en-US" altLang="zh-CN" dirty="0" smtClean="0"/>
              <a:t> of </a:t>
            </a:r>
            <a:r>
              <a:rPr lang="en-US" altLang="zh-CN" b="1" dirty="0" smtClean="0"/>
              <a:t>text and non-textual </a:t>
            </a:r>
            <a:r>
              <a:rPr lang="en-US" altLang="zh-CN" dirty="0" smtClean="0"/>
              <a:t>(context) data</a:t>
            </a:r>
          </a:p>
          <a:p>
            <a:pPr lvl="1"/>
            <a:r>
              <a:rPr lang="en-US" altLang="zh-CN" dirty="0" smtClean="0"/>
              <a:t>How to </a:t>
            </a:r>
            <a:r>
              <a:rPr lang="en-US" altLang="zh-CN" b="1" dirty="0" smtClean="0"/>
              <a:t>optimize </a:t>
            </a:r>
            <a:r>
              <a:rPr lang="en-US" altLang="zh-CN" dirty="0" smtClean="0"/>
              <a:t>the </a:t>
            </a:r>
            <a:r>
              <a:rPr lang="en-US" altLang="zh-CN" b="1" dirty="0" smtClean="0"/>
              <a:t>collaboration (combined intelligence) </a:t>
            </a:r>
            <a:r>
              <a:rPr lang="en-US" altLang="zh-CN" dirty="0" smtClean="0"/>
              <a:t>of computer and humans?</a:t>
            </a:r>
          </a:p>
        </p:txBody>
      </p:sp>
      <p:sp>
        <p:nvSpPr>
          <p:cNvPr id="4" name="Slide Number Placeholder 3"/>
          <p:cNvSpPr>
            <a:spLocks noGrp="1"/>
          </p:cNvSpPr>
          <p:nvPr>
            <p:ph type="sldNum" sz="quarter" idx="12"/>
          </p:nvPr>
        </p:nvSpPr>
        <p:spPr/>
        <p:txBody>
          <a:bodyPr/>
          <a:lstStyle/>
          <a:p>
            <a:fld id="{88AD08FE-21CA-447A-B5E0-10774CCDBD3A}" type="slidenum">
              <a:rPr lang="en-US" smtClean="0"/>
              <a:t>45</a:t>
            </a:fld>
            <a:endParaRPr lang="en-US"/>
          </a:p>
        </p:txBody>
      </p:sp>
    </p:spTree>
    <p:extLst>
      <p:ext uri="{BB962C8B-B14F-4D97-AF65-F5344CB8AC3E}">
        <p14:creationId xmlns:p14="http://schemas.microsoft.com/office/powerpoint/2010/main" val="1285465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792"/>
            <a:ext cx="12344400" cy="1143000"/>
          </a:xfrm>
        </p:spPr>
        <p:txBody>
          <a:bodyPr>
            <a:noAutofit/>
          </a:bodyPr>
          <a:lstStyle/>
          <a:p>
            <a:r>
              <a:rPr lang="en-US" sz="3600" b="1" dirty="0" smtClean="0"/>
              <a:t>Beyond </a:t>
            </a:r>
            <a:r>
              <a:rPr lang="en-US" sz="3600" b="1" dirty="0" err="1" smtClean="0"/>
              <a:t>TextScope</a:t>
            </a:r>
            <a:r>
              <a:rPr lang="en-US" sz="3600" b="1" dirty="0" smtClean="0"/>
              <a:t>: Intelligent Task Agent, </a:t>
            </a:r>
            <a:r>
              <a:rPr lang="en-US" sz="3600" b="1" dirty="0" err="1" smtClean="0"/>
              <a:t>DataScope</a:t>
            </a:r>
            <a:endParaRPr lang="en-US" sz="3600" b="1" u="sng"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62600" y="1097656"/>
            <a:ext cx="5478236" cy="5303144"/>
            <a:chOff x="5562600" y="1097656"/>
            <a:chExt cx="5478236" cy="5303144"/>
          </a:xfrm>
        </p:grpSpPr>
        <p:sp>
          <p:nvSpPr>
            <p:cNvPr id="4" name="Rectangle 3"/>
            <p:cNvSpPr/>
            <p:nvPr/>
          </p:nvSpPr>
          <p:spPr>
            <a:xfrm>
              <a:off x="5562600" y="1231104"/>
              <a:ext cx="5334000"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93053" y="5032380"/>
              <a:ext cx="4803547" cy="13596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747740"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TextScope</a:t>
              </a:r>
              <a:endParaRPr lang="en-US" altLang="en-US" sz="4800" b="1" dirty="0">
                <a:latin typeface="+mn-lt"/>
              </a:endParaRPr>
            </a:p>
          </p:txBody>
        </p:sp>
        <p:sp>
          <p:nvSpPr>
            <p:cNvPr id="8" name="TextBox 7"/>
            <p:cNvSpPr txBox="1"/>
            <p:nvPr/>
          </p:nvSpPr>
          <p:spPr>
            <a:xfrm>
              <a:off x="6582899" y="5286176"/>
              <a:ext cx="4281750" cy="461665"/>
            </a:xfrm>
            <a:prstGeom prst="rect">
              <a:avLst/>
            </a:prstGeom>
            <a:solidFill>
              <a:schemeClr val="bg1">
                <a:lumMod val="85000"/>
              </a:schemeClr>
            </a:solidFill>
          </p:spPr>
          <p:txBody>
            <a:bodyPr wrap="none" rtlCol="0">
              <a:spAutoFit/>
            </a:bodyPr>
            <a:lstStyle/>
            <a:p>
              <a:r>
                <a:rPr lang="en-US" altLang="zh-CN" sz="2400" b="1" dirty="0" smtClean="0"/>
                <a:t>Interactive information </a:t>
              </a:r>
              <a:r>
                <a:rPr lang="en-US" altLang="zh-CN" sz="2400" b="1" dirty="0"/>
                <a:t>r</a:t>
              </a:r>
              <a:r>
                <a:rPr lang="en-US" altLang="zh-CN" sz="2400" b="1" dirty="0" smtClean="0"/>
                <a:t>etrieval</a:t>
              </a:r>
              <a:endParaRPr lang="en-US" sz="2400" b="1" dirty="0"/>
            </a:p>
          </p:txBody>
        </p:sp>
        <p:sp>
          <p:nvSpPr>
            <p:cNvPr id="76" name="TextBox 75"/>
            <p:cNvSpPr txBox="1"/>
            <p:nvPr/>
          </p:nvSpPr>
          <p:spPr>
            <a:xfrm>
              <a:off x="6731444" y="5830809"/>
              <a:ext cx="3782702" cy="461665"/>
            </a:xfrm>
            <a:prstGeom prst="rect">
              <a:avLst/>
            </a:prstGeom>
            <a:solidFill>
              <a:schemeClr val="bg1">
                <a:lumMod val="85000"/>
              </a:schemeClr>
            </a:solidFill>
          </p:spPr>
          <p:txBody>
            <a:bodyPr wrap="none" rtlCol="0">
              <a:spAutoFit/>
            </a:bodyPr>
            <a:lstStyle/>
            <a:p>
              <a:r>
                <a:rPr lang="en-US" altLang="zh-CN" sz="2400" b="1" dirty="0" smtClean="0"/>
                <a:t>Natural language processing</a:t>
              </a:r>
            </a:p>
          </p:txBody>
        </p:sp>
        <p:sp>
          <p:nvSpPr>
            <p:cNvPr id="77" name="TextBox 76"/>
            <p:cNvSpPr txBox="1"/>
            <p:nvPr/>
          </p:nvSpPr>
          <p:spPr>
            <a:xfrm>
              <a:off x="8972022" y="4338445"/>
              <a:ext cx="1767535"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a:t>t</a:t>
              </a:r>
              <a:r>
                <a:rPr lang="en-US" altLang="zh-CN" sz="2400" b="1" dirty="0" smtClean="0"/>
                <a:t>ext analysis</a:t>
              </a:r>
            </a:p>
          </p:txBody>
        </p:sp>
        <p:sp>
          <p:nvSpPr>
            <p:cNvPr id="78" name="TextBox 77"/>
            <p:cNvSpPr txBox="1"/>
            <p:nvPr/>
          </p:nvSpPr>
          <p:spPr>
            <a:xfrm>
              <a:off x="8745210" y="3681667"/>
              <a:ext cx="2152833" cy="461665"/>
            </a:xfrm>
            <a:prstGeom prst="rect">
              <a:avLst/>
            </a:prstGeom>
            <a:solidFill>
              <a:schemeClr val="bg1">
                <a:lumMod val="85000"/>
              </a:schemeClr>
            </a:solidFill>
          </p:spPr>
          <p:txBody>
            <a:bodyPr wrap="none" rtlCol="0">
              <a:spAutoFit/>
            </a:bodyPr>
            <a:lstStyle/>
            <a:p>
              <a:r>
                <a:rPr lang="en-US" altLang="zh-CN" sz="2400" b="1" dirty="0" smtClean="0"/>
                <a:t>Text + Non-Text</a:t>
              </a:r>
            </a:p>
          </p:txBody>
        </p:sp>
        <p:sp>
          <p:nvSpPr>
            <p:cNvPr id="79" name="TextBox 78"/>
            <p:cNvSpPr txBox="1"/>
            <p:nvPr/>
          </p:nvSpPr>
          <p:spPr>
            <a:xfrm>
              <a:off x="6007591" y="1809570"/>
              <a:ext cx="2676951" cy="461665"/>
            </a:xfrm>
            <a:prstGeom prst="rect">
              <a:avLst/>
            </a:prstGeom>
            <a:solidFill>
              <a:schemeClr val="bg1">
                <a:lumMod val="85000"/>
              </a:schemeClr>
            </a:solidFill>
          </p:spPr>
          <p:txBody>
            <a:bodyPr wrap="non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Domain Knowledge</a:t>
              </a:r>
              <a:endParaRPr lang="en-US" b="1" dirty="0">
                <a:solidFill>
                  <a:schemeClr val="tx1"/>
                </a:solidFill>
              </a:endParaRPr>
            </a:p>
          </p:txBody>
        </p:sp>
      </p:grpSp>
      <p:grpSp>
        <p:nvGrpSpPr>
          <p:cNvPr id="12" name="Group 11"/>
          <p:cNvGrpSpPr/>
          <p:nvPr/>
        </p:nvGrpSpPr>
        <p:grpSpPr>
          <a:xfrm>
            <a:off x="1283385" y="1232796"/>
            <a:ext cx="4365215" cy="2294579"/>
            <a:chOff x="1283385" y="1232796"/>
            <a:chExt cx="4365215" cy="2294579"/>
          </a:xfrm>
        </p:grpSpPr>
        <p:sp>
          <p:nvSpPr>
            <p:cNvPr id="87" name="Rectangle 86"/>
            <p:cNvSpPr/>
            <p:nvPr/>
          </p:nvSpPr>
          <p:spPr>
            <a:xfrm>
              <a:off x="1295400" y="1232796"/>
              <a:ext cx="4267156"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8" name="Rectangle 87"/>
            <p:cNvSpPr/>
            <p:nvPr/>
          </p:nvSpPr>
          <p:spPr>
            <a:xfrm rot="16200000">
              <a:off x="1788962" y="747700"/>
              <a:ext cx="2274098" cy="328525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9"/>
            <p:cNvSpPr txBox="1">
              <a:spLocks noChangeArrowheads="1"/>
            </p:cNvSpPr>
            <p:nvPr/>
          </p:nvSpPr>
          <p:spPr bwMode="auto">
            <a:xfrm>
              <a:off x="1607178" y="1251734"/>
              <a:ext cx="2681183" cy="1323439"/>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000" b="1" dirty="0" smtClean="0">
                  <a:latin typeface="+mn-lt"/>
                </a:rPr>
                <a:t>Intelligent</a:t>
              </a:r>
            </a:p>
            <a:p>
              <a:r>
                <a:rPr lang="en-US" altLang="en-US" sz="4000" b="1" dirty="0" smtClean="0">
                  <a:latin typeface="+mn-lt"/>
                </a:rPr>
                <a:t>Task Agents</a:t>
              </a:r>
              <a:endParaRPr lang="en-US" altLang="en-US" sz="4000" b="1" dirty="0">
                <a:latin typeface="+mn-lt"/>
              </a:endParaRPr>
            </a:p>
          </p:txBody>
        </p:sp>
        <p:sp>
          <p:nvSpPr>
            <p:cNvPr id="90" name="TextBox 89"/>
            <p:cNvSpPr txBox="1"/>
            <p:nvPr/>
          </p:nvSpPr>
          <p:spPr>
            <a:xfrm>
              <a:off x="1545470" y="2474423"/>
              <a:ext cx="2648417" cy="461665"/>
            </a:xfrm>
            <a:prstGeom prst="rect">
              <a:avLst/>
            </a:prstGeom>
            <a:solidFill>
              <a:schemeClr val="bg1">
                <a:lumMod val="85000"/>
              </a:schemeClr>
            </a:solidFill>
          </p:spPr>
          <p:txBody>
            <a:bodyPr wrap="none" rtlCol="0">
              <a:spAutoFit/>
            </a:bodyPr>
            <a:lstStyle/>
            <a:p>
              <a:r>
                <a:rPr lang="en-US" altLang="zh-CN" sz="2400" b="1" dirty="0" smtClean="0"/>
                <a:t>Learning to explore</a:t>
              </a:r>
            </a:p>
          </p:txBody>
        </p:sp>
        <p:sp>
          <p:nvSpPr>
            <p:cNvPr id="91" name="TextBox 90"/>
            <p:cNvSpPr txBox="1"/>
            <p:nvPr/>
          </p:nvSpPr>
          <p:spPr>
            <a:xfrm>
              <a:off x="1358371" y="3004087"/>
              <a:ext cx="3125920" cy="461665"/>
            </a:xfrm>
            <a:prstGeom prst="rect">
              <a:avLst/>
            </a:prstGeom>
            <a:solidFill>
              <a:schemeClr val="bg1">
                <a:lumMod val="85000"/>
              </a:schemeClr>
            </a:solidFill>
          </p:spPr>
          <p:txBody>
            <a:bodyPr wrap="none" rtlCol="0">
              <a:spAutoFit/>
            </a:bodyPr>
            <a:lstStyle/>
            <a:p>
              <a:r>
                <a:rPr lang="en-US" altLang="zh-CN" sz="2400" b="1" dirty="0" smtClean="0"/>
                <a:t>Learning to collaborate</a:t>
              </a:r>
            </a:p>
          </p:txBody>
        </p:sp>
        <p:sp>
          <p:nvSpPr>
            <p:cNvPr id="92" name="TextBox 91"/>
            <p:cNvSpPr txBox="1"/>
            <p:nvPr/>
          </p:nvSpPr>
          <p:spPr>
            <a:xfrm>
              <a:off x="4481389" y="1315050"/>
              <a:ext cx="585417" cy="769441"/>
            </a:xfrm>
            <a:prstGeom prst="rect">
              <a:avLst/>
            </a:prstGeom>
            <a:noFill/>
          </p:spPr>
          <p:txBody>
            <a:bodyPr wrap="none" rtlCol="0">
              <a:spAutoFit/>
            </a:bodyPr>
            <a:lstStyle/>
            <a:p>
              <a:r>
                <a:rPr lang="en-US" altLang="zh-CN" sz="4400" b="1" dirty="0" smtClean="0"/>
                <a:t>…</a:t>
              </a:r>
            </a:p>
          </p:txBody>
        </p:sp>
        <p:sp>
          <p:nvSpPr>
            <p:cNvPr id="93" name="TextBox 92"/>
            <p:cNvSpPr txBox="1"/>
            <p:nvPr/>
          </p:nvSpPr>
          <p:spPr>
            <a:xfrm>
              <a:off x="5063183" y="1329610"/>
              <a:ext cx="585417" cy="769441"/>
            </a:xfrm>
            <a:prstGeom prst="rect">
              <a:avLst/>
            </a:prstGeom>
            <a:noFill/>
          </p:spPr>
          <p:txBody>
            <a:bodyPr wrap="none" rtlCol="0">
              <a:spAutoFit/>
            </a:bodyPr>
            <a:lstStyle/>
            <a:p>
              <a:r>
                <a:rPr lang="en-US" altLang="zh-CN" sz="4400" b="1" dirty="0" smtClean="0"/>
                <a:t>…</a:t>
              </a:r>
            </a:p>
          </p:txBody>
        </p:sp>
      </p:grpSp>
      <p:grpSp>
        <p:nvGrpSpPr>
          <p:cNvPr id="18" name="Group 17"/>
          <p:cNvGrpSpPr/>
          <p:nvPr/>
        </p:nvGrpSpPr>
        <p:grpSpPr>
          <a:xfrm>
            <a:off x="6077619" y="3909303"/>
            <a:ext cx="2736307" cy="1156569"/>
            <a:chOff x="6077619" y="3909303"/>
            <a:chExt cx="2736307" cy="1156569"/>
          </a:xfrm>
        </p:grpSpPr>
        <p:sp>
          <p:nvSpPr>
            <p:cNvPr id="94" name="Rectangle 93"/>
            <p:cNvSpPr/>
            <p:nvPr/>
          </p:nvSpPr>
          <p:spPr>
            <a:xfrm>
              <a:off x="6077619" y="3909303"/>
              <a:ext cx="2736307"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35839" y="4234875"/>
              <a:ext cx="1917448" cy="830997"/>
            </a:xfrm>
            <a:prstGeom prst="rect">
              <a:avLst/>
            </a:prstGeom>
            <a:solidFill>
              <a:srgbClr val="FFFF99"/>
            </a:solidFill>
          </p:spPr>
          <p:txBody>
            <a:bodyPr wrap="none" rtlCol="0">
              <a:spAutoFit/>
            </a:bodyPr>
            <a:lstStyle/>
            <a:p>
              <a:r>
                <a:rPr lang="en-US" altLang="zh-CN" sz="2400" b="1" dirty="0" smtClean="0"/>
                <a:t>Analysis of</a:t>
              </a:r>
            </a:p>
            <a:p>
              <a:r>
                <a:rPr lang="en-US" altLang="zh-CN" sz="2400" b="1" dirty="0"/>
                <a:t>n</a:t>
              </a:r>
              <a:r>
                <a:rPr lang="en-US" altLang="zh-CN" sz="2400" b="1" dirty="0" smtClean="0"/>
                <a:t>on-text data</a:t>
              </a:r>
            </a:p>
          </p:txBody>
        </p:sp>
      </p:grpSp>
      <p:grpSp>
        <p:nvGrpSpPr>
          <p:cNvPr id="36" name="Group 35"/>
          <p:cNvGrpSpPr/>
          <p:nvPr/>
        </p:nvGrpSpPr>
        <p:grpSpPr>
          <a:xfrm>
            <a:off x="8234922" y="582434"/>
            <a:ext cx="2931771" cy="930721"/>
            <a:chOff x="8234922" y="582434"/>
            <a:chExt cx="2931771" cy="930721"/>
          </a:xfrm>
        </p:grpSpPr>
        <p:sp>
          <p:nvSpPr>
            <p:cNvPr id="97" name="TextBox 9"/>
            <p:cNvSpPr txBox="1">
              <a:spLocks noChangeArrowheads="1"/>
            </p:cNvSpPr>
            <p:nvPr/>
          </p:nvSpPr>
          <p:spPr bwMode="auto">
            <a:xfrm>
              <a:off x="8266860" y="582434"/>
              <a:ext cx="2899833"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DataScope</a:t>
              </a:r>
              <a:endParaRPr lang="en-US" altLang="en-US" sz="4800" b="1" dirty="0">
                <a:latin typeface="+mn-lt"/>
              </a:endParaRPr>
            </a:p>
          </p:txBody>
        </p:sp>
        <p:cxnSp>
          <p:nvCxnSpPr>
            <p:cNvPr id="98" name="Straight Connector 97"/>
            <p:cNvCxnSpPr>
              <a:endCxn id="75" idx="3"/>
            </p:cNvCxnSpPr>
            <p:nvPr/>
          </p:nvCxnSpPr>
          <p:spPr>
            <a:xfrm>
              <a:off x="8234922" y="1496932"/>
              <a:ext cx="2805914" cy="16223"/>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1" name="Slide Number Placeholder 40"/>
          <p:cNvSpPr>
            <a:spLocks noGrp="1"/>
          </p:cNvSpPr>
          <p:nvPr>
            <p:ph type="sldNum" sz="quarter" idx="12"/>
          </p:nvPr>
        </p:nvSpPr>
        <p:spPr/>
        <p:txBody>
          <a:bodyPr/>
          <a:lstStyle/>
          <a:p>
            <a:fld id="{88AD08FE-21CA-447A-B5E0-10774CCDBD3A}" type="slidenum">
              <a:rPr lang="en-US" smtClean="0"/>
              <a:t>46</a:t>
            </a:fld>
            <a:endParaRPr lang="en-US"/>
          </a:p>
        </p:txBody>
      </p:sp>
    </p:spTree>
    <p:extLst>
      <p:ext uri="{BB962C8B-B14F-4D97-AF65-F5344CB8AC3E}">
        <p14:creationId xmlns:p14="http://schemas.microsoft.com/office/powerpoint/2010/main" val="25194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Open Research Challenges</a:t>
            </a:r>
            <a:endParaRPr lang="en-US" dirty="0"/>
          </a:p>
        </p:txBody>
      </p:sp>
      <p:sp>
        <p:nvSpPr>
          <p:cNvPr id="3" name="Content Placeholder 2"/>
          <p:cNvSpPr>
            <a:spLocks noGrp="1"/>
          </p:cNvSpPr>
          <p:nvPr>
            <p:ph idx="1"/>
          </p:nvPr>
        </p:nvSpPr>
        <p:spPr>
          <a:xfrm>
            <a:off x="254000" y="1143000"/>
            <a:ext cx="11684000" cy="5410200"/>
          </a:xfrm>
        </p:spPr>
        <p:txBody>
          <a:bodyPr>
            <a:normAutofit fontScale="62500" lnSpcReduction="20000"/>
          </a:bodyPr>
          <a:lstStyle/>
          <a:p>
            <a:r>
              <a:rPr lang="en-US" sz="3800" b="1" dirty="0" smtClean="0"/>
              <a:t>Grand Challenge: </a:t>
            </a:r>
            <a:r>
              <a:rPr lang="en-US" sz="3800" dirty="0" smtClean="0"/>
              <a:t>How </a:t>
            </a:r>
            <a:r>
              <a:rPr lang="en-US" sz="3800" b="1" dirty="0" smtClean="0"/>
              <a:t>to maximize</a:t>
            </a:r>
            <a:r>
              <a:rPr lang="en-US" sz="3800" dirty="0" smtClean="0"/>
              <a:t> the </a:t>
            </a:r>
            <a:r>
              <a:rPr lang="en-US" sz="3800" b="1" dirty="0" smtClean="0"/>
              <a:t>combined intelligence </a:t>
            </a:r>
            <a:r>
              <a:rPr lang="en-US" sz="3800" dirty="0" smtClean="0"/>
              <a:t>of humans and machines instead of intelligence of machines alone</a:t>
            </a:r>
          </a:p>
          <a:p>
            <a:r>
              <a:rPr lang="en-US" sz="3800" dirty="0"/>
              <a:t>How to optimize the </a:t>
            </a:r>
            <a:r>
              <a:rPr lang="en-US" sz="3800" b="1" dirty="0"/>
              <a:t>“cooperative game</a:t>
            </a:r>
            <a:r>
              <a:rPr lang="en-US" sz="3800" dirty="0"/>
              <a:t>” of </a:t>
            </a:r>
            <a:r>
              <a:rPr lang="en-US" sz="3800" b="1" dirty="0"/>
              <a:t>human-computer collaboration</a:t>
            </a:r>
            <a:r>
              <a:rPr lang="en-US" sz="3800" dirty="0"/>
              <a:t>?</a:t>
            </a:r>
            <a:endParaRPr lang="en-US" dirty="0" smtClean="0"/>
          </a:p>
          <a:p>
            <a:pPr lvl="1"/>
            <a:r>
              <a:rPr lang="en-US" sz="3200" dirty="0"/>
              <a:t>Machine learning is just one way of human-computer collaboration</a:t>
            </a:r>
          </a:p>
          <a:p>
            <a:pPr lvl="1"/>
            <a:r>
              <a:rPr lang="en-US" sz="3200" dirty="0"/>
              <a:t>What are other forms of collaboration</a:t>
            </a:r>
            <a:r>
              <a:rPr lang="en-US" sz="3200" dirty="0" smtClean="0"/>
              <a:t>? How to optimally divide the task between humans and machines?</a:t>
            </a:r>
            <a:endParaRPr lang="en-US" sz="3200" dirty="0"/>
          </a:p>
          <a:p>
            <a:r>
              <a:rPr lang="en-US" sz="3800" dirty="0" smtClean="0"/>
              <a:t>How to </a:t>
            </a:r>
            <a:r>
              <a:rPr lang="en-US" sz="3800" b="1" dirty="0" smtClean="0"/>
              <a:t>minimize</a:t>
            </a:r>
            <a:r>
              <a:rPr lang="en-US" sz="3800" dirty="0" smtClean="0"/>
              <a:t> the </a:t>
            </a:r>
            <a:r>
              <a:rPr lang="en-US" sz="3800" b="1" dirty="0" smtClean="0"/>
              <a:t>total effort of a user </a:t>
            </a:r>
            <a:r>
              <a:rPr lang="en-US" sz="3800" dirty="0" smtClean="0"/>
              <a:t>in finishing a task?</a:t>
            </a:r>
          </a:p>
          <a:p>
            <a:pPr lvl="1"/>
            <a:r>
              <a:rPr lang="en-US" sz="3200" dirty="0" smtClean="0"/>
              <a:t>How to go beyond component evaluation to measure task-level performance? </a:t>
            </a:r>
          </a:p>
          <a:p>
            <a:pPr lvl="1"/>
            <a:r>
              <a:rPr lang="en-US" sz="3200" dirty="0" smtClean="0"/>
              <a:t>How to optimize sequential decision making (reinforcement learning)?</a:t>
            </a:r>
          </a:p>
          <a:p>
            <a:pPr lvl="1"/>
            <a:r>
              <a:rPr lang="en-US" sz="3200" dirty="0" smtClean="0"/>
              <a:t>How to model/predict user behavior? </a:t>
            </a:r>
          </a:p>
          <a:p>
            <a:pPr lvl="1"/>
            <a:r>
              <a:rPr lang="en-US" sz="3200" dirty="0" smtClean="0"/>
              <a:t>How to minimize user effort in labeling data (active learning)? </a:t>
            </a:r>
          </a:p>
          <a:p>
            <a:pPr lvl="1"/>
            <a:r>
              <a:rPr lang="en-US" sz="3200" dirty="0" smtClean="0"/>
              <a:t>How to explain system operations to users?</a:t>
            </a:r>
          </a:p>
          <a:p>
            <a:r>
              <a:rPr lang="en-US" sz="3800" dirty="0" smtClean="0"/>
              <a:t>How to </a:t>
            </a:r>
            <a:r>
              <a:rPr lang="en-US" sz="3800" b="1" dirty="0" smtClean="0"/>
              <a:t>minimize</a:t>
            </a:r>
            <a:r>
              <a:rPr lang="en-US" sz="3800" dirty="0" smtClean="0"/>
              <a:t> the </a:t>
            </a:r>
            <a:r>
              <a:rPr lang="en-US" sz="3800" b="1" dirty="0" smtClean="0"/>
              <a:t>total system operation cost</a:t>
            </a:r>
            <a:r>
              <a:rPr lang="en-US" sz="3800" dirty="0" smtClean="0"/>
              <a:t>? </a:t>
            </a:r>
          </a:p>
          <a:p>
            <a:pPr lvl="1"/>
            <a:r>
              <a:rPr lang="en-US" sz="3200" dirty="0" smtClean="0"/>
              <a:t>How to model and predict system  operation cost (computing resources, energy consumption, </a:t>
            </a:r>
            <a:r>
              <a:rPr lang="en-US" sz="3200" dirty="0" err="1" smtClean="0"/>
              <a:t>etc</a:t>
            </a:r>
            <a:r>
              <a:rPr lang="en-US" sz="3200" dirty="0" smtClean="0"/>
              <a:t>)? </a:t>
            </a:r>
          </a:p>
          <a:p>
            <a:pPr lvl="1"/>
            <a:r>
              <a:rPr lang="en-US" sz="3200" dirty="0" smtClean="0"/>
              <a:t>How to optimize the tradeoff between operation cost and system intelligence?</a:t>
            </a:r>
          </a:p>
          <a:p>
            <a:r>
              <a:rPr lang="en-US" sz="3800" b="1" dirty="0" smtClean="0"/>
              <a:t>Robustness Challenge: </a:t>
            </a:r>
            <a:r>
              <a:rPr lang="en-US" sz="3800" dirty="0" smtClean="0"/>
              <a:t>How to manage/mitigate risk of system errors? Security problems? </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88AD08FE-21CA-447A-B5E0-10774CCDBD3A}" type="slidenum">
              <a:rPr lang="en-US" smtClean="0"/>
              <a:t>47</a:t>
            </a:fld>
            <a:endParaRPr lang="en-US"/>
          </a:p>
        </p:txBody>
      </p:sp>
    </p:spTree>
    <p:extLst>
      <p:ext uri="{BB962C8B-B14F-4D97-AF65-F5344CB8AC3E}">
        <p14:creationId xmlns:p14="http://schemas.microsoft.com/office/powerpoint/2010/main" val="1817185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r>
              <a:rPr lang="en-US" altLang="en-US" smtClean="0"/>
              <a:t>Acknowledgments</a:t>
            </a:r>
          </a:p>
        </p:txBody>
      </p:sp>
      <p:sp>
        <p:nvSpPr>
          <p:cNvPr id="267267" name="Content Placeholder 2"/>
          <p:cNvSpPr>
            <a:spLocks noGrp="1"/>
          </p:cNvSpPr>
          <p:nvPr>
            <p:ph idx="1"/>
          </p:nvPr>
        </p:nvSpPr>
        <p:spPr/>
        <p:txBody>
          <a:bodyPr/>
          <a:lstStyle/>
          <a:p>
            <a:r>
              <a:rPr lang="en-US" altLang="en-US" dirty="0" smtClean="0"/>
              <a:t>Collaborators: Many former and current TIMAN group members, UIUC colleagues, and many external collaborators </a:t>
            </a:r>
          </a:p>
          <a:p>
            <a:r>
              <a:rPr lang="en-US" altLang="en-US" dirty="0" smtClean="0"/>
              <a:t>Funding </a:t>
            </a:r>
          </a:p>
        </p:txBody>
      </p:sp>
      <p:pic>
        <p:nvPicPr>
          <p:cNvPr id="267268" name="Picture 2" descr="NSF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63" y="3067050"/>
            <a:ext cx="13779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9" name="Picture 4" descr="DHS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1" y="3227388"/>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0" name="Picture 6" descr="NIH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33067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1" name="Picture 8" descr="NASA 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8913" y="33067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2" name="Picture 10" descr="Google 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9038" y="4900614"/>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3" name="Picture 12" descr="Microsoft 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1" y="4846639"/>
            <a:ext cx="1624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4" name="Picture 14" descr="Yahoo Log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0188" y="5029200"/>
            <a:ext cx="1143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5" name="Picture 16" descr="IBM 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1488" y="4900613"/>
            <a:ext cx="952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6" name="AutoShape 18" descr="data:image/jpg;base64,/9j/4AAQSkZJRgABAQAAAQABAAD/2wCEAAkGBhMQERUUExMWFRQVFxcUGBUYGBYdGBsiIhwhGB0ZISEYJyYeHhwkHRoaHy8gLycwMC4wFSMyNTIqNSksMDUBCQoKDgwOGg8PFzIkHiQpLCwvLCkvLjIyLDU2NSkpKi0tKi0sKS4qKSwsNDQsLzQsNSwsKTQpKiksLCkpLCwpLP/AABEIAFgAVwMBIgACEQEDEQH/xAAaAAABBQEAAAAAAAAAAAAAAAAFAAIDBAYB/8QARBAAAgECBAQCBgYGBwkAAAAAAQIDABEEEiExBRNBUSJhBjJCUnGBFCMzYpGhFVRygtLxY5KTscHC4RYkNENTc3Sys//EABgBAQEBAQEAAAAAAAAAAAAAAAIDAQAF/8QAJREAAgICAQMDBQAAAAAAAAAAAAECESExQRNhcVGx0RIiMoGh/9oADAMBAAIRAxEAPwDC2rtqdlojwTgj4uXloQoALu7eqij1nbyFeu3R52ylhMG8rhI0Z3bQKoJJ+Qo//saIf+MxMWH/AKMfWTf1E2+ZFXo+KxqWw+BbkR5WDYhiqyzED3msI0J1Ci2g76UJfh3g5ZyjERyGwW7GVXXMLZL5iCND2k8qFt9hUkX58Jw6C2aPGy5hcFuXEp+G7fzqZcNgzM0H6Pn5q5rr9KObQZj7NibdOtS4yCWQ3MSRXn+lMk00S2YgAqoJzhSRc3F9AOlzC+FlZxJzsLzBGI8wlsTY3D9swAA7aUP3/REEuH4YTlP0vDtYHXlSrqLjazbEUxvQtpAWwk0WKA1yocsoH/bfX8CaZxPgeIlleTlqwY5iIGSQKPJUJaw7WqRplxEruMyRwLdAgAlaxEaBTa6k+EnfLrbe1LwzPKM/LCVJVgVYGxBBBB7EHam2rZ4niEcsjYfHgkpZRigAZotBpJawkUE2N9RWd4xwZ8LKY3sdAysuqup2dT1BpqV7C1QPtSp9qVIJFatm2AEMMeDByyzqMRiCMocjePDrmIBNvFYkakfChHolw1Z8ZCj+oG5j32yoM7fKwt86n4lgnxbSYlnVWmLypG2cMyi5sptkuFG17+GhLLoUdWVsPwK+Ikjzsoha7SFLWUHexN898oC9Sd7UcGIsHMbCGMWzOT42ubDO4OZmPYWGmg0qONCmHjVixaQCVydT2jXUg2VNQP6Q1U40LYZAPalcn91FA6n/AKjfjR/Jm6RKJU/WIvxeu82P9Zi/F6h9FuA84SymPmiIDJDe3Nc3OXuQFBYqNTa3Wi+G9NI1PKxfD4OXsQsWR18wG/0+NY1mlk1P1B6zoDf6TGCOt5L/AJUQ5SygF5kLFWZJoywnAXRm6F0FjcHU5TY6VmONRxDESiDWHMeXudNxvrWp56JDEmViyxLlYsuVc8eVrDQ6gk77m9dJVVHJ2B3BhHIyF31Yqous1zmSQsPE0YW1kta4JPWruEwLzwNg5QOdGn0jDG4JtbM0Ol9GHiA7iuYqPPATa7QHMAdM0bGzobG+XMQ1vvN3pNPMkwxLyxl4XSQxR3soJAI0GUXFha97fCu2YZQLXKN+lPDxDjJkX1c5Zfg3jH5GlVk7Vknh0TeioyR4yT3MKyj4uyp/cTXBhykbCLFgqy5TEr7k5RYqbbktsNLbm9T8CX/csf8AsQ//AE/lUkmJw5aNUhaN+bGCWjUXAcaXzEggbm1z1qb2xrSJeKzDnSAHRWKDU7L4B17LVDjXiw8Rve0ko/FYz3PY0Rxv2smvtv1+8fvVX4imbCtrfJIjb33DKep65ayPBsuTnotxuCON8Pio2MTuJBIhIkjYCwYW127a/G9bWHmyJ9VLBxOADWKXKJ1Hke/mQKx/o8mDmw74edzFKXzxTEeEeELlPkevTbtTl9CMdC4eJQbarNHIuX9rNcWFGcYt7rybGTS1fgg9MeDQwtHJAGSOYMeU9w0bKcrIb66EipGl+rh13hTqel17jtTfTLjhxcy+IMIkWPMNmbd3HkW28gKkgN4IdfYYb9pH8xSp/SrDa+p0S8NId8l/tFePc+0hA6nrb8KHTRM+FUviSFAusLte5+6FJNtwCQLWOtGOEfbxa/8AMTr5j71AsGcOLZ0kvY651ybG3hy37e1+FatnNlr0vXM8D+/hYGPyUp/lpU70kXw4T/xIv/Z6VOGic3k56Nrmhxqd8Pm/qurf3Xp0sk7R55BEiqBIvhhDt4g2ljn1OvnrS9D3AxSq2izK8DfvqVH52qLDwwxCRZQecC0dit0T2S2huzb26DfXpjX3M5PCCXFFtNJYmxdmGvQnMPa7EVBKt4Jx91Dv2dfM1YV+bDHJfUARPqd1FlO49ZACP2W7V2VUWORHlVGkQWBzm12DC9rgaCgsDbsz+A4eJA12y5SnTTxMF3JG1/5VZ/Rg0AZgGjeQKbXuuYFSNj6hPwro4eouBiIrHfWTXr7tOODH6zFtl3cadvV2qrJIq4zhbRKjHZr9txuNPiNfjRXBm+Gj8mlXf9l+496qf6OBAH0iKw2F36/u0XhwRihyMQSJW1U6HwJ5jtb5UZPAo7Fw1ssgbWyK8h191S3vHqAPnVY4eaPDeGaYLkBylW5BB0IV7kX1taw1vVmchITdrGY8sE5iAoILtoSbXCrp3PalBweOWaGJHJV3u2UkxBRqzDMcwNuhHzodx9ip6Wrllij6x4eFD8cub/NSqtxrG8/ESy9HckfDYfkBSqsVSRGUrbKCXBBGhBuD/jWg4ygmyY1BfOyrMg9mQW/JwLigeWr/AAjihw7Hwh43GWSM7MN/kRuD0pSXKDGXDCeEwzI+Yqckq5SLFQzZrDtkfY7WudiCadi+GxSASkSOuRfErKthawLKykqel72NtDRDCghWlwz54T4mjsocHrzBYn4Oo3F9N6hgjjbJyHaNl9XmMoU2UghGFiRe17gA5O9QvkvS0CRw/D9pf7SL+Gu/o7D9pf7SL+GjiYeVz9lHLmF86toNO6Fdje/UAg660MjxDF8n0U5/dLTXHmRe4HnSTbC0kV1wGHGv1umv2kX8NFsSDIM7Z1jLF7sczsWIAC2sMugUHYX1Jqd4JUJskcOXQM5AB6DVix11Nh0A71XlESZuazSPmNyjjJe4srObsD4baCw1ANC7FVFXEwMZGlKkomVEGUsBbdV9476n37m1Q4VfouFaU6S4kGOMe6ntv+96ooxijlyy4tvCBmjhsock+7YDJHt4iL6aVmeI45p5C7WGwCj1VA0CgdABTinLHAJtRzyUctKpslKrkLGBKWSlSrQE2FxDxMHjYow2YGxoyPSQSC08Kvfd0PLc9ySPCfPTWuUqLinsam46LE+Kwkob6yeLNYMCocaa2GUiw8rdKaZITHyjj5TGPZ5D2+HrbeW1KlR6dc+3wLqP09/kfHjMJGPXnlIXILKqC3Y5ibj5VCfSTJpBEsdtna8jjzu2gPnalSrumuTurLjAInmaRizsWY7sTcmmZaVKmTs7lpUqVccf/9k="/>
          <p:cNvSpPr>
            <a:spLocks noChangeAspect="1" noChangeArrowheads="1"/>
          </p:cNvSpPr>
          <p:nvPr/>
        </p:nvSpPr>
        <p:spPr bwMode="auto">
          <a:xfrm>
            <a:off x="1598614" y="-406400"/>
            <a:ext cx="828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77" name="Picture 20" descr="http://t0.gstatic.com/images?q=tbn:ANd9GcTTFaTlrT7RYZawn7SlVBjcEElg5V-bdbCAfM701uJqZ-Nre9m3f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07488" y="411956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8" name="AutoShape 2" descr="data:image/jpeg;base64,/9j/4AAQSkZJRgABAQAAAQABAAD/2wCEAAkGBhQQEBAPEBQSFRUUFxUQFhYXFRUWGBYUFRUWFBQVFRUXHCYeGBslGhQYIC8gIycpLCwsFR4xNTAqNiYrLCkBCQoKDgwOGg8PGi8lHyQsLC4sKikuLCwsNCwwLCw0KSwsLCwsKSwsLSwsLDYsLCwsLCwsLCw0LCw0LCwsLCwsLP/AABEIAOEA4QMBIgACEQEDEQH/xAAcAAEAAgMBAQEAAAAAAAAAAAAABgcEBQgBAwL/xABIEAABAwIBBwkDCAcIAwEAAAABAAIDBBEFBgcSEyExcRQiQVFhgYKRoTJykhcjQlJic5OxJENUorLh4hYzU2PC0dLwFYPBNP/EABoBAAIDAQEAAAAAAAAAAAAAAAAFAwQGAgH/xAAqEQACAgEDAwQBBQEBAAAAAAAAAQIDBBESMRMhUQVBYYEiFDJxkaEzQv/aAAwDAQACEQMRAD8AvFERABERABERABEJUIymzq01LeOH9IkGyzTZjT9qTbfg2/cu4VysekUcTsjBayZN1H8Yy9oqW7ZJmlw+gznuv1EN2A8SFS+P5eVdaSJJS1h/Vx3Yy3bY3d4iVHkyr9P95v8AoXWZ/tBf2XRQZ1+V1UNLS07vnHhpfI4CzBte7Qbfc0E+0rBVRZlcF0pZ6xw2MGpZ7zuc8jtDQB41bqqZUYQnth7FvGlOcN0/cLU5VYxySjqKjpYw6Pvu5rP3iFtlV2evGbNp6Np3kzv4C7Yx5lx8IUdFfUsUTu+zp1uRWUmLzu9qaY8ZXn8yvvT5S1UfsVNQ3hK/8rrWotFtj4M9vl5JVRZz8Qit8/pgdEjGO9bB3qpNhme1w2VNO132onFv7jr/AMSq9FDLGqlzEmjk2x4kdAYLnKoqohol1Tz9GUaHk6+ifNShrr7QuV1t8EyrqaI3p5XNHSw85h4sOzvFiqdnp6/8P+y5Xnvia/o6SRV1kznghmtHWNEL92mLmMnt6Wd9x2qwoZmvaHsIc0i4IIII6wRvS2yqdb0khjXbCxaxZ+0RFGSBERABERABERABERABERABa3HsoYaGIzVD9EbmgbXPP1Wt6T6ddlrMs8t4sOj22fM4fNxX/ef1N/Po7KLxzHpq2UzVDy524Dc1jfqsb0D/AKbq7j4rt/J9kU8jKVXZcm9yuzj1FcXRtJig3atp2uH+Y76XDdx3qJIidQhGC0ihLOcpvWTCIt7kRgvK6+nhIu3S1j/cZznA8bBviXspKKbZ5GLk0kXZkHgvJKCniIs4t1r/AH5OcQeAIb4VIERZmUnKTk/c0sYqKSQXOWW2NcrrqiYG7dLVs9xnNaRxsXeJXbl5jXJKColBs4t1TPfk5oI4Al3hXOyZ+n18z+hb6hZxD7CIiaioIiIAIiIALfZMZa1GHu+adpRk3dE65Yesj6p7R33WhRcyipLSSOoycXrFnRWSmWkGIsvGdGQC74nEaTe0fWb2jvst+uXKSsfC9ssTnMe06TXNNiCrryCzjtrQKeo0WVAGzobLbpb1O62946gmycN1/lDgcY+WrPxnyThERUC+EREAEREAEREAFG8t8s2YdDfY6Z9xEzt6Xu6mj13cNllDj0dFTvqJTsbsA6XvPssb2n/c9C53xzGpKyd9RMbucd3Q1v0WNHQB/wB3q7i4/VesuEU8rI6S0XLPjiOIyVEr5pnF73m7nH8h1AbgOhYyIniWnZCNvXuwiIvTwK2cymC2ZUVjhtcRAz3W2c895LR4Sqna0kgDaTsA6z0BdKZMYRySjp6fpYwaXa8855+IlUM6zbXt8l/Br3WbvBtERfl7wASTYAXJ6gN5SQdFS56sa0pIKNp2MBmf7zrtYO5ocfEqyWzylxc1dXPUnc95Lexg5rB8IC1i0lFfTrUTOX2dSxyCIimIQiIgAiIgAiIgAv1HIWkOaSCCCCDYgjaCCNxX5RAF45usvhWsFPOQKhg4a1o+k37Q6R3jptOFy3S1TonskjcWvYQ5rhvBG4hdA5DZXNxGmDzYSss2Vo6HdDh9l1r+Y6Ely8bY98eB1iZO9bJckjRES8vhERABEUKzqZTckpNTGbS1F4xbe2P9Y7yIb4uxd1wc5KKOLJqEXJldZyMruXVJZGfmISWM6nO3Ok77WHYO0qIIi0kIKEVFGcnNzk5MIiLs4CIiAJTm1wXlOIw3F2RfpDvBbQHxlvqugFXeZnBdXSy1Thtmdot+7juPVxd8IViJDmWb7dPHYe4deyvXz3Cimc3GeTYdLY2dN+jt8d9M/AHeilapjPLjWsq46Vp5sDbu+8ksT5NDfMrjFr32pfZ3lWbK2/or1ERaEz4REQAREQAREQAREQAREQAW5yTyjfQVTKhty32ZG/XjPtDj0jtAWmRcyipLRnUZOL1R1HSVbZY2SxkOY8B7SOkEXBX2VX5m8ptJr8PkO1t5Yr/VJ57O4nSHvO6laCzl1bqm4s0VNisgpIIiKIlC56zg4/yyvle03Yz5mPq0WE3I4uue8K58ucZ5JQVEwNnaOrZ77+YCOF79y50TT0+vmb/gV59nEF/IRETYVBERABfSmp3SPZGwXc9wY0dbnGwHmV81Nc02C6+vbK4XbTtMp6tM82MeZLvAo7J7IOXgkrhvko+S6MHw1tNTw07N0bGs42G095ue9ZiIs03q9WaRLRaIKrMVzQT1E8tQ+qi0pHukPzbtlzcAc7cBYdytO68upK7Z1PWJHZVGztIqP5EJf2qL8N3/ACWHX5mKpjS6KSGW30ecxx4XuPMhXSinWbd5IHhVP2OXa6gkgkdFMxzHt2FrhYj+Xavgrtzu4A2ajNUANZAQb9Jjc4Nc08CQR1WPWqSTfHu6sNwpvp6U9oU6yTzWvrqZtS6YRBxcGjQ0rtadHSvpC20HyUKpKV0sjImC7nuaxo63OIA9SumcKw9tPBFAz2Y2NjHboi1+/f3qDMvdSSjyyfDoVrblwis/kOP7WPwf60+Q4/tY/B/rVrol36y7z/iGP6Onx/rKo+Q4/tY/B/rT5Dj+1j8H+tWuiP1l3n/EH6Onx/rKkqMx8gHzdSwnqdG5o8w428lCsoskqmgcBUMs0mzXtOkx3B3Qew2K6QWJiuGR1MMkEzQ5jxokdXUR1EHaD2KSvOsT/PuiKzBra/HszmFFkYjRmGaWF2+N74jxY4tP5LHTpPXuJmtOxnYJizqSohqWb43B1usbnN72kjvXStJVNljZKw3a9oe09bXC49CuXFeGaHGddQ6lxu6ncY/A7nM/1Dwpdn16xU/AxwLNJOHknKIiTjcq7PdidmUtKDvLp3D3RoM/id5Kp1M87dbrMTezoiZHH5jWH+NQxaHFjtqiZ/KlutYREVkrBERABXjmiwbUUGuI51Q4yeBvNYP4j4lTGF4e6onigZ7Uj2xjs0ja/dv7l0zR0rYo2RMFmsa1jR1NaAB6BLc+zSKh5GWBXrJz8H2RFiYviLaaCaofujY6Q9thcDvOzvShLV6IbN6dyo85WWk4r3w008sbIQIzq3uaHP8AaeTY7SLhvhWpyYxmuq6ynp+V1VnvGl86/Ywc553/AFQVGKmodI98jzdz3F7j1ucbn1KsrMpgt31FY4bGgQM4us557gGjxFPbIxpp44X+iOEpXXc8v/C2kREhHpGc5NUI8Lqibc5ojHaXvaP9z3LnxWnnrxrbT0bT11D/AFZGP4z5KrE8wYbatfIjzZ7rNPBN80mC6+vExF207TJ43c1g/iPhV5KE5pcF1FAJSLOqHGXwDmxjyBd41Nkty7N9r+OwyxK9lS+e4UKzq5ROpKNrInlkkzw0OaSHBjec8gjd9EeJTVUVnYxrX4g6MHmwAQj3/akPmQPCjEr32LXhdwy7Nlb05fY0P9raz9qqfxpP91e+RVNJHQ0+ve98jm615e4udd/ODbnqBAt2Ki8j8G5XW08BF2lwc/7tnOf5gW710gFaz5JaQS+StgJvWbfwF+ZHgAk7ABcnqA3r9KKZzcZ5Nh01jZ01qdvjvpn4A70S6EXOSivcYTkoRcn7FGYvW6+onn/xJJJfjeXf/ViIi0yWi0M03q9Qp7mbxPV1z4Sdk0ZFvtx89v7umoEtxkhW6mvpJL2AlYD7rjoO9HFRXR3VtfBJTLbYn8nSKLyyLNmkOcctKjWYjWu/znt7mnRHo1aVZmMyaVTUO65ZT5yOKw1p4LSKRmZvWTYREXZwEREAWBmbwXW1clS4c2Bth95Jdo8mh3mFdKiebDBeTYdESLPmvUO8VtAfAG+ZUsWeyrN9rf0aDFr2VpfYVeZ5sa1dLHStPOmdpO+7jsdvFxb8JVhqgM5eNcpxGaxu2H9Hb4L6Z+Mu8gu8Ovfan47nGZZsra89iKrovIfBeSUFPCRZxbrH9em/nOB4XDfCqSyGwbldfTxEXaHa1/uR84g8SAPEui1Z9Qs4h9lf0+vmf0F4SvVGc4uNclw+dwNnyDUM96TYT3N0j3JZCLlJRXuMpyUYuT9ik8rcZ5XW1FR9FziGfdt5rPQA96w8Jw51TPDTs3yPbHwubE9wue5YisLM1gusqpKpw5sDdFv3klx6NDviC0NklVW2vZGfri7bEn7suKlp2xsZGwWaxoY0dTWiwHkF9URZw0RhYzibaanmqH7o2OfxIGwd5sO9cz1E7pHvkebue4vcetzjcnzKuDPPjWrpoqVp2zO03fdx2Nu9xb8JVNgJ1gV6QcvImz7NZqPgtTMpgv8A+itcOqnYfJ8h/gHmrVWnyQwbklFT0/0mtDn/AHjuc/1JHctwlmRZ1LHIZ0V9OtRCpnPNjOsqoqVp2Qt0nfeSWO3g0N+Iq4qmobGx8jzZrAXuPUGi5PkFzNjGJGpqJqh2+R7n8ATsHcLDuVnAr1m5eCrn2aQUfJhoiJ0JgvWP0SHdW3y2rxeO3HgUHp0f/aRvWEUa/wDHM7fNEg6cB71JlQ4tHo1FQ36ssjfJ7gsRbjLCDQxCtb/nSHuc4uHoVp09g9YpiOa0k0ERF0chbLJzCTV1cFML/OPAdboYNrz3NBWtVmZlcF0pZ6xw2MAhZ7zuc8jg0AeNQ32dOtyJqK+pYoltxsDQGgWAAAHUBsAX6RFmzRmrynxgUlJUVB3sYdHteeawfEQua3OJJJ2k7Ses9JVs568Zsyno2na4md4+y27WA9hdpHwKpmNJIAFydgHWTuCd4Ne2vd5EudZus2+C2cymC6Mc9Y4e2dQz3W2c88C4tHgVnrWZM4OKSkgphvYwB3a8855+IlbNKr7OpY5DSivp1qIVO56Ma06iGkadkTdY4fbk3A8Gi/jVvzTBjXPcbBoLieoAXJ8lzPjmKGqqZ6l2+R7njsb9EdzbDuVrAr3T3eCtnWbYbfJgq/s2eDcmw6G4s6b9Id47aA+AN9VSmTOEGrq6emG57wHdjBznn4QV0qxoAAAsBsA6gpvULOyh9kGBX3c/o9RFqsqcY5JR1FR0sYdHte7msHxEJVFOT0Q1bSWrKTzkY1yrEZiDdkXzDODL6RHF5cvxm8wXlWIQMIu2M69/ux2IB4u0R3qNudcknaTtJ6z1q4My2C6EE1W4bZXatnuR7yOLiR4E+uapp0X8CKlO67V/yWQiIkA+IXnZxnUYe6Nps6dwhHXoe1IeFho+NUUpznexrXVwgB5tO0M/9j7OefLRHhKgyf4deypfPcQ5dm+1/HYIiK2VAvHbjwK9QNvsHTs89iD0uP8A80z/AKQi339lB1BepFvgO+nMq3OvR6vE5TawkbHKPhDD6sKh6tPPdhu2lqQPrQOP77P9aqxNcWW6qLFeTHbbJBERWCuF0TkHgvJKCniIs9zda/35OcQeAs3wqk8icF5XX08JF26Wsf7jOc6/GwHiXRiVeoWcQ+xr6fXzP6CItDlzjXJKComBs4t1bPffzQRwuXeFLIxcmkhlKSim2UllzjXK6+olBu0O1TPcj5oI42J8Szc2eC8pxGK4u2H9Id4LaA+Mt8ioornzNYLq6SSqcOdO6zfu47tHm4u8gnuRJU06L+EI8eLtu1f8lhIiJAPiHZ1ca5Ph72A2dORAPdO2Q8NEEeIKh1PM8GM66tbTg82nbo/+x9nO9NEdxUDT/Dr2VL57iHMs32v47FnZlcF0pJ6xw2MAgZ7zrOeR2gaI8SttaDIXBeSUFPERZxbrX++/nEHhcDwrfpPkWdSxsb49fTrSCq7PXjVm09G0+0TO/gLtYPMuPhCtFc55bYxyuuqJgbt0tWz3Gc1tuNifEp8GvdZr4Ic2zbXp5NJFEXOa1ouXENA6yTYDzXTGA4WKWmgp2/q2NYT1utzj3uue9UpmuwblGIxuIu2AGd3Fuxg+Ig+Eq+lL6hZq1AiwK9E5hYuJ4g2nhlnf7MbHSHg0XtxO7vWUq/zyY1qqRlM086d237uOzj5uLPVUKodSaiXrZ7IORTlbVumkklebukc6R3vOJcfUr4oi0vBm33CIi9PAtpkvRa+tpYuh0sYPuhwc70BWrU4zQYbrcQ1p3Qxuf4ncxvo5x7lFdLbBv4JaY7ppfJeF16iLNGkI3nDwflWHVDALuYNcz3o+cQO0t0h3rnpdUELnPLXAeRVs0AFmX1kf3b9rfLa3wpr6fZzB/wAirPr4n9GjRETUVls5lMFsyorHD2iIGcG2c8950R4SrQXP2DZx6ukhZTwmIMZe147naS4km+3aVm/K9X/Wh/C/mlN+LbZNy7DanKqrgo9y9FUuevGrvgo2nY0Gd/vOu1gPABx8QWl+V6v+tD+F/NRbF8Wkqpn1ExBe+xJAsNgDQAOgAALrGxJQnukcZGXGcNsT4UlM6WRkTBdz3NY0dbnENHqV0zhWHtp4IoGezGxsY7dEWv37+9c2YVib6aaOoj0dOM6TdIaQvYi9u9Sr5Xq/60P4X81Nl02W6KPBFiXV1auXJeix8QrWwRSTP9mNrpHcGgk/kqT+V6v+tD+F/NYeMZyayqhfTyuj0H2DtFmiSAQbXv2KlHAs176Fx51enbUjtfWOmlkmf7UjnSO4uJJ/NbbIfBeV19PCRdulrH+4znEHjYN8S0StnMpgtmVFY4bXEQM4Ns557yWjwpnkT6dTaFuPDqWpMtBERZ00J45oIIO0HYVqf7H0X7JS/gR/8VjY5l3SUUuonkIfoh9gx7rA3tctG/ZuWv8AlYw//Ff+FJ/xU0a7dNYpkMrKtdJNEkoMHgp9LUQxRaVr6tjWXtuvogX3rMUP+VjD/wDFf+FJ/wAV+ZM7WHgXEkh7BE+/qAF66bXzFgrqlxJEyVAZy8dFXiEhYbsiAgYRuOjfTI8RPcAt5lZndfOx0NG10TXXDpHEawg7w0DYzjcngq5THDxpQe+YtzMmM1sgEREyFwREQAV05m8H1VG+oI2zv2e5Hdo/eL/RU/huHuqJooIxd0jgwcSbXPYN/cul8NoGwQxQR+zG1sY4NFrntS7Ps0goeRjgV6yc/BkoiJMOAoDncyZ5RTCqjF5Ke5dbeYj7XwnncNJT5fl7AQQQCDsIO4g7wVJXY65KSI7IKyLizlhFJMvclDh9U5jQdTJd8R+z0sv1tJtwselRtaOElOKkjOTi4ScWERF2chERABERABERAHrWkkAC5OwDrPQF0pkxg/JKOnpuljBpdrzznn4iVSebXBeVYjCCLsi/SHeC2iPjLfVdAJR6hZ3UPsbYFfZz+gvHvABJNgNpPUB0r1RTObjXJsOmsbPm/R2+O+mfgDvRL4Rc5KK9xhOShFyfsUplLi5q6uepO57yW9jBzWD4QFrERaaKUVojNSbk9WERF6eBERABERABEWxyfwN9bUR00W952noawe089gHrYdK8bSWrPUm3oif5msmrufiEg2NvFF2uP948cBze93UrZWLhmHMp4Y4IhZkbQxo4dJ6yTtJ6yspZy+3qzcjRU1KqCiERFCTBERAGlytyZZiFM6B9g4c6N/1HjceHQR1HguecRw99PK+CZpa9h0XA9fWOsEbQekFdQKHZwshBXx62KwqGDmncJG79Bx/I9B7Cr2Jk9N7ZcFHLx+ot0eSh0X0qKd0b3RvaWuaS1zSLEEbwQvmnYkCIi9AIiIAIi+lNTukeyNgu57gxo63OIAHmV4BcOZnBdXSy1Thtmdot+7juPVxd5BWIsPCMNbTU8NOzdGxrONhtPebnvWYs3dPqTcjSVQ6cFEKmM8uNayrjpWnmwNu77ySx9GhvxFXFV1LYo3yvNmsa57j1NaLn0C5lxXEHVE8tQ/2pHukPZpG4HcLDuVvAr1m5eCpn2aQUfJioiJ0JgiIgAiIgAiIgD9MYXENAJJIAA2kk7AAOkq+M3WRgoINOQDXygF/2G7xGD2dPWeAWlzZZvjDo1tW35wi8UZ/Vg/TcPrnoHRx3WSk+Zk7vwjx7jjDxtv5y59giIloxCIiACIiACIiAIbl7m+ZXtM0VmVDRsO4SAbmv7ep3Rw3UfXUMkEjopmOY9psWuFiP5dvSuolocqsjYMRZoyjRe0cyVttJvZ9pvYfTer+Nluv8ZcFHJxFZ+UeTnRFvsqMi6jD32lbpRk82VoJYeoH6ruw911oU5jJSWsRNKLi9JIIiLo5CmuabBdfXiVw5tO0yn3zzYx5knwKFK8c0WC6ig1xHOqHGTwN5rB+Z8SqZdmyp/PYtYle+1fHcnCIiQD8hGdzGtRQGEHnVDhH4BzpD6BvjVGqbZ2sa19eYgebTtEXjPOefUDwqEp/iV7Kl89xBl2b7X8dgiIrZVCIiACItlgWT09bJqqdhcfpHc1g63u3D8z0XXjaS1Z6k5PRGvjjLiGtBJJAAAuSTuAA3lW9m+zZanRq61oMmx0cR2iPqc/oL+obhx3bvIzN3DQASOtLPb+8I2MvvEY6OO89m5S5KMnM3fjDjyN8bD2/lPnwEREtGIREQAREQAREQAREQAREQB+JoWvaWPaHNIsWuAII6iDsKrrKbM7HJpSUTtU7fq3XMZ9072eo4KyEUtds63rFkdlULFpJHNGNZN1FG7RqIns6A612H3XjYfNa1dTTQNe0se0OadhDgCCO0HYVD8ZzUUVRdzGugd1xnm37WOuPKyZV+oJ/vX9C2zAa/Y/7KTwvD3VE8UDPake2MdmkbX7ht7l0zSUrYo2RMFmsa1jR1NaAB6BQTJHNcaGtFS+VsrGNcGc0tcHu5tyNo9ku6elWCq2ZerGlF9ixh0utNy5CxMWxFtPBNUP8AZjY6Q9uiLgd52d6y1XmeXG9VSx0rTzp3XcL/AKuOx9XaPkVWph1JqJatnsg5FPVVS6V75Xm7nuc9x63ONz6lfJeX4L9xxF3sgngCfyWk4M33Z+UW4o8j6yb+7ppyOssLR8TrBSPDcztZJtlMUI7XabvJmz1Ucrq48yRJGmyXCZBFlYdhUtS/VwRvkd1NBNu0ncB2lXFg+Z2kis6dz5z1HmM+Fpv5uKm1FQRwsEcLGRtH0WtDR5BUrM+K/YtS5XgSf73oVfk1maJ0ZK99hv1UZ28HydHBvmrOw7DYqeMRQMbGwbmtFhxPWe07Vkoltt87f3MZVUwqX4oIiKEmCIiACIiACIiACIiACIiACIiACIiACIiACIiACgecr2oODvzRFPj/APREGR/zZGMM/vm93/xWjgnseSIp8kgxjYleoiol4IiIAIiIAIiIAIiIAIiIAIiIA//Z"/>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79"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43864" y="4813301"/>
            <a:ext cx="822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280" name="AutoShape 5" descr="data:image/jpeg;base64,/9j/4AAQSkZJRgABAQAAAQABAAD/2wCEAAkGBhISERETExMWFRUVGR4YFBgYFRYUFBcbHxsVHRgbFxcXGyckGBwvGR0YHzAiIycpLCwsGh8yNTAqNSYtLCoBCQoKDgwOGg8PGi0lHiQvKSk1KSwpLCw0Ly4tNSo0KTQsKSk0KS0tNS8pLiosKSkqLDUsLSwsLCwsKTQsLCwsNf/AABEIAGQAaAMBIgACEQEDEQH/xAAcAAEAAgIDAQAAAAAAAAAAAAAABgcCBQEECAP/xABBEAABAwICBQkEBgkFAAAAAAABAAIDBBEFIQYHEjFBEzJRcYGRscHwFCJhoSMkc7LR4RUWFzRCU3Ki8TVSYpOj/8QAGQEAAgMBAAAAAAAAAAAAAAAAAAQBAgMF/8QALxEAAgEDAQYFAQkAAAAAAAAAAQIAAxEhMQQSQVFhgTJxkcHRoRMUIiMzseHw8f/aAAwDAQACEQMRAD8AvFEREIXBK5VQ60tZZaTS0zs/43D1n8B2ngtKaFzMatUUx15SUaV606Wku1p5SToGY9dw+KrPFdc1dITydox3n5W81A5HlxJJJJzJJuT1lY3TQCroIgzM/iPsP75yR/tBr735b5Lc4XrkroiNsiQdG4/O6gd0urkk6ygQDTHliehtFdbFNVkMf9FJ0Hd66iexTlrri43HcvILXEEEGxG4jIjqKtrVfrMdtNpql1weY4+t/wDnrxekGyuvKMU67Jh8jny85cqLgFcpSdCEREQhEREJF9YukfsdHI4c5ws313DtXmqaZz3Oc43c43J6SVamvfESZYIb5AbRHrrHcqoTyDdUDvOXUbecnt6fzCmulelNNPAxkbXBwe1xvGGiwvfNQoqwNOh9Vb/W3wKzfY0rstVibpkd+fpI+9tR/LA8ePT/AGP11pOh3/WFtcKxCKoaXxjIO2TdoBvkfNVTtDpU/wBX5+rv+0P3WLpUqrO1jOXtGzJTTeW8gk3Od1nxK4jkLSHA2INwRvBG4rmbnO6z4lYJOdMaT0lqy0l9ro2Fx99nuu9dngpcqO1GYkW1EsV8nC48/mArxStYWa/PMd2Zrpblj4+kIiLGMwiIiEoTXgw+3MP/AAy/tVdK49e2DkthnA5uTvDP+3uVOJ8ZAPQTlEWZh1P1z7wrC02NqZl/5jPNV6rA06/dW/1t8CmKXgaJbR+pT8z7Tn9baHo/8R+Czj0zoxuLh1RkeCrtT7QAfV3/AGh+6xaU6rO1sTGts9Omm9k95A5HXJPSSfmsVnNzndZ8SsEnOkJPtS7CcQy4NzXoJU3qJwg7U1QRlzWnvHiXdyuRYV9QOkb2UYJ6/EIiJeNwiIiE1OlGBtq6aSFwvcZda8w4vhT6aZ8UgsWnquOBXrRQnWFq8ZXML2e7M3cen10cetMUnHhMT2ikb769551Ut0p0jgngDI3Eu2gc2kZAG+ZWgxfBJqZ5ZMwtINr8D1Hy3ropoMVBHOIsiuQ3KFLNEtIoKeFzJHEEvLhZpOVmjh1FRNEI5Q3EmpTFRd0zKR1yT0kn5r74bhz55WRMF3ONuocSVnhWDzVLwyJhcSbbsh1lXzq81bsomiST3pj8vXR57qEhRvNLqCx3V1/aSDRDR9tHSxxAZ2Bd1+vndbtESTMWNzOmiBFCiERFWXhEREIRERCa7F9H4KlpbNGHcL2z/PtUAxTUZTvJMMhZ8OHn4K0EWi1WXExegjm5GemJS37BpL/vAt1D8Ft8L1FwNIM0hf8AAbvAeBVpIr/btwtMxsqcSfX4tNZg2jdPStDYYw23Gwv+XYtmiLEsWNzGFVUFlFoREUS0IiIhI/oTpOa+mM7oxGRI9myHFw902vcgKQKCamf9Od9vL95TtWYWMqpuBI/pnpM6ihjdHFy0ssgjjj2tnaNnOOdjua0ld7RzGm1dLBUNFhKwOIvfZP8AEL8bG4UNx/HW/pqLajmkjo4i4iGJ0xEsuQ2g0ZfRjLtX11V4i0GupA17BDMZImyMMbxFIS5oLXZixv2EKd3EqG/FJ+o1pNpNPBU0lNBCyV9QJCNuUxNbsBpOYa7gT3KSqA6dcv8ApPCvZuT5bYqNjldrk+bHcHZz3KF1lnNhNtgul0rqt1HV04gn2OUj2ZOVjkZex2XbIII6LcCpQoBoLE+sqpK6qe32mEGnNO1hYKc3u6+0SXE7wd1ieyfobBgpJE0WmWkT6KBkkcbZHPlZEGucWC7zYEuAPH4LVzaZVVNNA2tpGRxTPEbZYpuVa155oe0saQD0r562HOFHCWgFwqoC0E2BO3kCeAvxWNbgdfXy04qmQ08EEjZi2OR0skjm8wXLQGi+9SALZlSTfEm66mLYi2ngmmfzYmOeeG4E28l21B9a1f8AQQUtnu9qma17Y2l7zEwh0uy1uZysMulVAuZZjYXmx0G0wdXMm5WHkJYnNDo9ou917A5jrkDeCe5FGsOx1jcbjcyKaKOrh5JwlhfCDJHcs2Q4C/uWHailhYyENxNzqnpgygIBJ+mkOdv93wCmaIhtZKeESJ6BUwviExJL5aqTbJtuZZrALDcAvlVUgZjkEjSQZqZzJBlsuDTdp3Xvu48AiKeJleAkxUWx2mDsUwt9zdrZ7brZsZvyRFUSzaTp19MIMappIyWmqjc2duWy/YBLHEW5wyF7+amqIpPCC8ZFNZFOH00AJI+tQHK38wdIUrRFHCA1MKIvpxJjjHOJPI0pMYysC99nHdvtl2IiBBuEw1nUwMFNNmHwVMT4yOB2rEH4EFERXXSZtrP/2Q=="/>
          <p:cNvSpPr>
            <a:spLocks noChangeAspect="1" noChangeArrowheads="1"/>
          </p:cNvSpPr>
          <p:nvPr/>
        </p:nvSpPr>
        <p:spPr bwMode="auto">
          <a:xfrm>
            <a:off x="1739900" y="-47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81"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54950" y="3346450"/>
            <a:ext cx="990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8AD08FE-21CA-447A-B5E0-10774CCDBD3A}" type="slidenum">
              <a:rPr lang="en-US" smtClean="0"/>
              <a:t>48</a:t>
            </a:fld>
            <a:endParaRPr lang="en-US"/>
          </a:p>
        </p:txBody>
      </p:sp>
    </p:spTree>
    <p:extLst>
      <p:ext uri="{BB962C8B-B14F-4D97-AF65-F5344CB8AC3E}">
        <p14:creationId xmlns:p14="http://schemas.microsoft.com/office/powerpoint/2010/main" val="58346938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54000" y="1143000"/>
            <a:ext cx="11785600" cy="5181600"/>
          </a:xfrm>
        </p:spPr>
        <p:txBody>
          <a:bodyPr>
            <a:normAutofit fontScale="55000" lnSpcReduction="20000"/>
          </a:bodyPr>
          <a:lstStyle/>
          <a:p>
            <a:r>
              <a:rPr lang="en-US" sz="3600" dirty="0"/>
              <a:t>Sheng Wang et al.  2014. </a:t>
            </a:r>
            <a:r>
              <a:rPr lang="en-US" sz="3600" dirty="0" err="1"/>
              <a:t>SideEffectPTM</a:t>
            </a:r>
            <a:r>
              <a:rPr lang="en-US" sz="3600" dirty="0"/>
              <a:t>: an unsupervised topic model to mine adverse drug reactions from health forums. In ACM BCB 2014. </a:t>
            </a:r>
            <a:endParaRPr lang="en-US" sz="3600" dirty="0" smtClean="0"/>
          </a:p>
          <a:p>
            <a:r>
              <a:rPr lang="en-US" sz="3600" dirty="0"/>
              <a:t>S.  Wang,  E. Huang, R. Zhang, X. Zhang, B. Liu. X. Zhou, C.  Zhai, A Conditional Probabilistic Model for Joint Analysis of Symptoms, Diseases, and Herbs in Traditional Chinese Medicine Patient Records, IEEE BIBM 2016. </a:t>
            </a:r>
            <a:endParaRPr lang="en-US" sz="3600" dirty="0" smtClean="0"/>
          </a:p>
          <a:p>
            <a:r>
              <a:rPr lang="en-US" sz="3600" dirty="0" err="1"/>
              <a:t>Hongning</a:t>
            </a:r>
            <a:r>
              <a:rPr lang="en-US" sz="3600" dirty="0"/>
              <a:t> Wang, Yue Lu, </a:t>
            </a:r>
            <a:r>
              <a:rPr lang="en-US" sz="3600" dirty="0" err="1"/>
              <a:t>ChengXiang</a:t>
            </a:r>
            <a:r>
              <a:rPr lang="en-US" sz="3600" dirty="0"/>
              <a:t> Zhai. Latent Aspect Rating Analysis on Review Text Data: A Rating Regression Approach, </a:t>
            </a:r>
            <a:r>
              <a:rPr lang="en-US" sz="3600" i="1" dirty="0"/>
              <a:t>Proceedings of the 17th ACM SIGKDD International Conference on Knowledge Discovery and Data Mining </a:t>
            </a:r>
            <a:r>
              <a:rPr lang="en-US" sz="3600" dirty="0"/>
              <a:t>(KDD'10), pages 115-124, 2010</a:t>
            </a:r>
            <a:r>
              <a:rPr lang="en-US" sz="3600" dirty="0" smtClean="0"/>
              <a:t>.</a:t>
            </a:r>
          </a:p>
          <a:p>
            <a:r>
              <a:rPr lang="en-US" sz="3600" dirty="0" err="1"/>
              <a:t>Hongning</a:t>
            </a:r>
            <a:r>
              <a:rPr lang="en-US" sz="3600" dirty="0"/>
              <a:t> Wang, Yue Lu, </a:t>
            </a:r>
            <a:r>
              <a:rPr lang="en-US" sz="3600" dirty="0" err="1"/>
              <a:t>ChengXiang</a:t>
            </a:r>
            <a:r>
              <a:rPr lang="en-US" sz="3600" dirty="0"/>
              <a:t> Zhai, Latent Aspect Rating Analysis without Aspect Keyword Supervision, </a:t>
            </a:r>
            <a:r>
              <a:rPr lang="en-US" sz="3600" i="1" dirty="0"/>
              <a:t>Proceedings of KDD 2011, </a:t>
            </a:r>
            <a:r>
              <a:rPr lang="en-US" sz="3600" dirty="0"/>
              <a:t>pages 618-626</a:t>
            </a:r>
            <a:r>
              <a:rPr lang="en-US" sz="3600" dirty="0" smtClean="0"/>
              <a:t>.</a:t>
            </a:r>
          </a:p>
          <a:p>
            <a:r>
              <a:rPr lang="en-US" sz="3600" dirty="0"/>
              <a:t>H.  Kim, M. Castellanos, M. Hsu, C. Zhai, T. A. </a:t>
            </a:r>
            <a:r>
              <a:rPr lang="en-US" sz="3600" dirty="0" err="1"/>
              <a:t>Rietz</a:t>
            </a:r>
            <a:r>
              <a:rPr lang="en-US" sz="3600" dirty="0"/>
              <a:t>, D. </a:t>
            </a:r>
            <a:r>
              <a:rPr lang="en-US" sz="3600" dirty="0" err="1"/>
              <a:t>Diermeier</a:t>
            </a:r>
            <a:r>
              <a:rPr lang="en-US" sz="3600" dirty="0"/>
              <a:t>. Mining causal topics in text data: iterative topic modeling with time series feedback, Proceedings of ACM CIKM 2013, pp. 885-890, 2013.</a:t>
            </a:r>
          </a:p>
          <a:p>
            <a:r>
              <a:rPr lang="en-US" sz="3600" dirty="0"/>
              <a:t>Hyun </a:t>
            </a:r>
            <a:r>
              <a:rPr lang="en-US" sz="3600" dirty="0" err="1"/>
              <a:t>Duk</a:t>
            </a:r>
            <a:r>
              <a:rPr lang="en-US" sz="3600" dirty="0"/>
              <a:t> Kim, Danila </a:t>
            </a:r>
            <a:r>
              <a:rPr lang="en-US" sz="3600" dirty="0" err="1"/>
              <a:t>Nikitin</a:t>
            </a:r>
            <a:r>
              <a:rPr lang="en-US" sz="3600" dirty="0"/>
              <a:t>, </a:t>
            </a:r>
            <a:r>
              <a:rPr lang="en-US" sz="3600" dirty="0" err="1"/>
              <a:t>ChengXiang</a:t>
            </a:r>
            <a:r>
              <a:rPr lang="en-US" sz="3600" dirty="0"/>
              <a:t> Zhai, </a:t>
            </a:r>
            <a:r>
              <a:rPr lang="en-US" sz="3600" dirty="0" err="1"/>
              <a:t>Malu</a:t>
            </a:r>
            <a:r>
              <a:rPr lang="en-US" sz="3600" dirty="0"/>
              <a:t> Castellanos, and </a:t>
            </a:r>
            <a:r>
              <a:rPr lang="en-US" sz="3600" dirty="0" err="1"/>
              <a:t>Meichun</a:t>
            </a:r>
            <a:r>
              <a:rPr lang="en-US" sz="3600" dirty="0"/>
              <a:t> Hsu. 2013. Information Retrieval with Time Series Query. In </a:t>
            </a:r>
            <a:r>
              <a:rPr lang="en-US" sz="3600" i="1" dirty="0"/>
              <a:t>Proceedings of the 2013 Conference on the Theory of Information Retrieval</a:t>
            </a:r>
            <a:r>
              <a:rPr lang="en-US" sz="3600" dirty="0"/>
              <a:t> (ICTIR '13). </a:t>
            </a:r>
          </a:p>
          <a:p>
            <a:r>
              <a:rPr lang="en-US" sz="3600" dirty="0" err="1"/>
              <a:t>Sarma</a:t>
            </a:r>
            <a:r>
              <a:rPr lang="en-US" sz="3600" dirty="0"/>
              <a:t>, M.S., et al. (2011) </a:t>
            </a:r>
            <a:r>
              <a:rPr lang="en-US" sz="3600" dirty="0" err="1"/>
              <a:t>BeeSpace</a:t>
            </a:r>
            <a:r>
              <a:rPr lang="en-US" sz="3600" dirty="0"/>
              <a:t> Navigator: exploratory analysis of gene function using semantic indexing of biological literature. </a:t>
            </a:r>
            <a:r>
              <a:rPr lang="en-US" sz="3600" i="1" dirty="0"/>
              <a:t>Nucleic Acids Research</a:t>
            </a:r>
            <a:r>
              <a:rPr lang="en-US" sz="3600" dirty="0"/>
              <a:t>, 2011, 1-8, doi:10.1093/</a:t>
            </a:r>
            <a:r>
              <a:rPr lang="en-US" sz="3600" dirty="0" err="1"/>
              <a:t>nar</a:t>
            </a:r>
            <a:r>
              <a:rPr lang="en-US" sz="3600" dirty="0"/>
              <a:t>/gkr285. </a:t>
            </a:r>
            <a:endParaRPr lang="en-US" sz="3600" dirty="0" smtClean="0"/>
          </a:p>
          <a:p>
            <a:r>
              <a:rPr lang="en-US" sz="3600" dirty="0" err="1"/>
              <a:t>ChengXiang</a:t>
            </a:r>
            <a:r>
              <a:rPr lang="en-US" sz="3600" dirty="0"/>
              <a:t> </a:t>
            </a:r>
            <a:r>
              <a:rPr lang="en-US" sz="3600" dirty="0" smtClean="0"/>
              <a:t>Zhai, Towards </a:t>
            </a:r>
            <a:r>
              <a:rPr lang="en-US" sz="3600" dirty="0"/>
              <a:t>a game-theoretic framework for text data retrieval. IEEE Data Eng. Bull. 39(3): 51-62 (2016)</a:t>
            </a:r>
          </a:p>
          <a:p>
            <a:endParaRPr lang="en-US" sz="3600" dirty="0"/>
          </a:p>
          <a:p>
            <a:endParaRPr lang="en-US" dirty="0"/>
          </a:p>
          <a:p>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88AD08FE-21CA-447A-B5E0-10774CCDBD3A}" type="slidenum">
              <a:rPr lang="en-US" smtClean="0"/>
              <a:t>49</a:t>
            </a:fld>
            <a:endParaRPr lang="en-US"/>
          </a:p>
        </p:txBody>
      </p:sp>
    </p:spTree>
    <p:extLst>
      <p:ext uri="{BB962C8B-B14F-4D97-AF65-F5344CB8AC3E}">
        <p14:creationId xmlns:p14="http://schemas.microsoft.com/office/powerpoint/2010/main" val="223111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Opportunities of Text Mining Applications</a:t>
            </a:r>
            <a:endParaRPr lang="en-US" u="sng" dirty="0"/>
          </a:p>
        </p:txBody>
      </p:sp>
      <p:sp>
        <p:nvSpPr>
          <p:cNvPr id="5" name="TextBox 4"/>
          <p:cNvSpPr txBox="1"/>
          <p:nvPr/>
        </p:nvSpPr>
        <p:spPr>
          <a:xfrm>
            <a:off x="726507" y="2642640"/>
            <a:ext cx="1740476" cy="502766"/>
          </a:xfrm>
          <a:prstGeom prst="rect">
            <a:avLst/>
          </a:prstGeom>
          <a:noFill/>
        </p:spPr>
        <p:txBody>
          <a:bodyPr wrap="none" rtlCol="0">
            <a:spAutoFit/>
          </a:bodyPr>
          <a:lstStyle/>
          <a:p>
            <a:pPr algn="ctr"/>
            <a:r>
              <a:rPr lang="en-US" sz="2667" b="1" dirty="0"/>
              <a:t>Real World</a:t>
            </a:r>
          </a:p>
        </p:txBody>
      </p:sp>
      <p:pic>
        <p:nvPicPr>
          <p:cNvPr id="8"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4000"/>
                    </a14:imgEffect>
                  </a14:imgLayer>
                </a14:imgProps>
              </a:ext>
            </a:extLst>
          </a:blip>
          <a:srcRect l="25904" t="18071" r="32191" b="39752"/>
          <a:stretch/>
        </p:blipFill>
        <p:spPr bwMode="auto">
          <a:xfrm>
            <a:off x="4974195" y="3196455"/>
            <a:ext cx="1492589" cy="1198136"/>
          </a:xfrm>
          <a:prstGeom prst="rect">
            <a:avLst/>
          </a:prstGeom>
          <a:solidFill>
            <a:schemeClr val="bg1"/>
          </a:solidFill>
          <a:ln w="9525">
            <a:noFill/>
            <a:miter lim="800000"/>
            <a:headEnd/>
            <a:tailEnd/>
          </a:ln>
        </p:spPr>
      </p:pic>
      <p:pic>
        <p:nvPicPr>
          <p:cNvPr id="9" name="Picture 25"/>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bwMode="auto">
          <a:xfrm>
            <a:off x="746815" y="3387931"/>
            <a:ext cx="1699861" cy="6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76753" y="2616200"/>
            <a:ext cx="2487476" cy="502766"/>
          </a:xfrm>
          <a:prstGeom prst="rect">
            <a:avLst/>
          </a:prstGeom>
          <a:noFill/>
        </p:spPr>
        <p:txBody>
          <a:bodyPr wrap="none" rtlCol="0">
            <a:spAutoFit/>
          </a:bodyPr>
          <a:lstStyle/>
          <a:p>
            <a:pPr algn="ctr"/>
            <a:r>
              <a:rPr lang="en-US" sz="2667" b="1" dirty="0"/>
              <a:t>Observed World</a:t>
            </a:r>
          </a:p>
        </p:txBody>
      </p:sp>
      <p:sp>
        <p:nvSpPr>
          <p:cNvPr id="15" name="TextBox 14"/>
          <p:cNvSpPr txBox="1"/>
          <p:nvPr/>
        </p:nvSpPr>
        <p:spPr>
          <a:xfrm>
            <a:off x="8972327" y="2616200"/>
            <a:ext cx="1507464" cy="502766"/>
          </a:xfrm>
          <a:prstGeom prst="rect">
            <a:avLst/>
          </a:prstGeom>
          <a:noFill/>
        </p:spPr>
        <p:txBody>
          <a:bodyPr wrap="none" rtlCol="0">
            <a:spAutoFit/>
          </a:bodyPr>
          <a:lstStyle/>
          <a:p>
            <a:pPr algn="ctr"/>
            <a:r>
              <a:rPr lang="en-US" sz="2667" b="1" dirty="0"/>
              <a:t>Text Data</a:t>
            </a:r>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23859" y="3479081"/>
            <a:ext cx="763932" cy="76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21413775">
            <a:off x="9123761" y="3899930"/>
            <a:ext cx="1702624" cy="731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440101">
            <a:off x="9248985" y="3301981"/>
            <a:ext cx="1692001" cy="606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20974153">
            <a:off x="9144779" y="3422043"/>
            <a:ext cx="1698663" cy="592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27" name="Straight Arrow Connector 26"/>
          <p:cNvCxnSpPr/>
          <p:nvPr/>
        </p:nvCxnSpPr>
        <p:spPr>
          <a:xfrm>
            <a:off x="2654599" y="3860560"/>
            <a:ext cx="174509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9692" y="3745177"/>
            <a:ext cx="17272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1288" y="3956777"/>
            <a:ext cx="1369286" cy="502766"/>
          </a:xfrm>
          <a:prstGeom prst="rect">
            <a:avLst/>
          </a:prstGeom>
          <a:noFill/>
        </p:spPr>
        <p:txBody>
          <a:bodyPr wrap="none" rtlCol="0">
            <a:spAutoFit/>
          </a:bodyPr>
          <a:lstStyle/>
          <a:p>
            <a:r>
              <a:rPr lang="en-US" sz="2667" dirty="0"/>
              <a:t>(English)</a:t>
            </a:r>
          </a:p>
        </p:txBody>
      </p:sp>
      <p:sp>
        <p:nvSpPr>
          <p:cNvPr id="33" name="TextBox 32"/>
          <p:cNvSpPr txBox="1"/>
          <p:nvPr/>
        </p:nvSpPr>
        <p:spPr>
          <a:xfrm>
            <a:off x="2743200" y="3211697"/>
            <a:ext cx="1378198" cy="502766"/>
          </a:xfrm>
          <a:prstGeom prst="rect">
            <a:avLst/>
          </a:prstGeom>
          <a:noFill/>
        </p:spPr>
        <p:txBody>
          <a:bodyPr wrap="none" rtlCol="0">
            <a:spAutoFit/>
          </a:bodyPr>
          <a:lstStyle/>
          <a:p>
            <a:r>
              <a:rPr lang="en-US" sz="2667" b="1" dirty="0"/>
              <a:t>Perceive</a:t>
            </a:r>
          </a:p>
        </p:txBody>
      </p:sp>
      <p:sp>
        <p:nvSpPr>
          <p:cNvPr id="45" name="TextBox 44"/>
          <p:cNvSpPr txBox="1"/>
          <p:nvPr/>
        </p:nvSpPr>
        <p:spPr>
          <a:xfrm>
            <a:off x="7011607" y="3200320"/>
            <a:ext cx="1253228" cy="502766"/>
          </a:xfrm>
          <a:prstGeom prst="rect">
            <a:avLst/>
          </a:prstGeom>
          <a:noFill/>
        </p:spPr>
        <p:txBody>
          <a:bodyPr wrap="none" rtlCol="0">
            <a:spAutoFit/>
          </a:bodyPr>
          <a:lstStyle/>
          <a:p>
            <a:r>
              <a:rPr lang="en-US" sz="2667" b="1" dirty="0"/>
              <a:t>Express</a:t>
            </a:r>
          </a:p>
        </p:txBody>
      </p:sp>
      <p:grpSp>
        <p:nvGrpSpPr>
          <p:cNvPr id="14" name="Group 13"/>
          <p:cNvGrpSpPr/>
          <p:nvPr/>
        </p:nvGrpSpPr>
        <p:grpSpPr>
          <a:xfrm>
            <a:off x="7213600" y="4490259"/>
            <a:ext cx="3048000" cy="1395340"/>
            <a:chOff x="5410200" y="3367693"/>
            <a:chExt cx="2286000" cy="1046505"/>
          </a:xfrm>
        </p:grpSpPr>
        <p:sp>
          <p:nvSpPr>
            <p:cNvPr id="23" name="TextBox 22"/>
            <p:cNvSpPr txBox="1"/>
            <p:nvPr/>
          </p:nvSpPr>
          <p:spPr>
            <a:xfrm>
              <a:off x="5410200" y="3790950"/>
              <a:ext cx="2286000" cy="623248"/>
            </a:xfrm>
            <a:prstGeom prst="rect">
              <a:avLst/>
            </a:prstGeom>
            <a:solidFill>
              <a:schemeClr val="accent2">
                <a:lumMod val="40000"/>
                <a:lumOff val="60000"/>
              </a:schemeClr>
            </a:solidFill>
          </p:spPr>
          <p:txBody>
            <a:bodyPr wrap="square" rtlCol="0">
              <a:spAutoFit/>
            </a:bodyPr>
            <a:lstStyle/>
            <a:p>
              <a:r>
                <a:rPr lang="en-US" sz="2400" b="1" dirty="0"/>
                <a:t>1. Mining knowledge </a:t>
              </a:r>
            </a:p>
            <a:p>
              <a:r>
                <a:rPr lang="en-US" sz="2400" b="1" dirty="0"/>
                <a:t>about  language</a:t>
              </a:r>
            </a:p>
          </p:txBody>
        </p:sp>
        <p:sp>
          <p:nvSpPr>
            <p:cNvPr id="7" name="Freeform 6"/>
            <p:cNvSpPr/>
            <p:nvPr/>
          </p:nvSpPr>
          <p:spPr>
            <a:xfrm flipV="1">
              <a:off x="5549906" y="3367693"/>
              <a:ext cx="1750979" cy="510771"/>
            </a:xfrm>
            <a:custGeom>
              <a:avLst/>
              <a:gdLst>
                <a:gd name="connsiteX0" fmla="*/ 1750979 w 1750979"/>
                <a:gd name="connsiteY0" fmla="*/ 180031 h 510771"/>
                <a:gd name="connsiteX1" fmla="*/ 904673 w 1750979"/>
                <a:gd name="connsiteY1" fmla="*/ 14661 h 510771"/>
                <a:gd name="connsiteX2" fmla="*/ 0 w 1750979"/>
                <a:gd name="connsiteY2" fmla="*/ 510771 h 510771"/>
              </a:gdLst>
              <a:ahLst/>
              <a:cxnLst>
                <a:cxn ang="0">
                  <a:pos x="connsiteX0" y="connsiteY0"/>
                </a:cxn>
                <a:cxn ang="0">
                  <a:pos x="connsiteX1" y="connsiteY1"/>
                </a:cxn>
                <a:cxn ang="0">
                  <a:pos x="connsiteX2" y="connsiteY2"/>
                </a:cxn>
              </a:cxnLst>
              <a:rect l="l" t="t" r="r" b="b"/>
              <a:pathLst>
                <a:path w="1750979" h="510771">
                  <a:moveTo>
                    <a:pt x="1750979" y="180031"/>
                  </a:moveTo>
                  <a:cubicBezTo>
                    <a:pt x="1473741" y="69784"/>
                    <a:pt x="1196503" y="-40462"/>
                    <a:pt x="904673" y="14661"/>
                  </a:cubicBezTo>
                  <a:cubicBezTo>
                    <a:pt x="612843" y="69784"/>
                    <a:pt x="306421" y="290277"/>
                    <a:pt x="0" y="510771"/>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9" name="TextBox 28"/>
          <p:cNvSpPr txBox="1"/>
          <p:nvPr/>
        </p:nvSpPr>
        <p:spPr>
          <a:xfrm>
            <a:off x="2540001" y="3937000"/>
            <a:ext cx="1984839" cy="502766"/>
          </a:xfrm>
          <a:prstGeom prst="rect">
            <a:avLst/>
          </a:prstGeom>
          <a:noFill/>
        </p:spPr>
        <p:txBody>
          <a:bodyPr wrap="none" rtlCol="0">
            <a:spAutoFit/>
          </a:bodyPr>
          <a:lstStyle/>
          <a:p>
            <a:r>
              <a:rPr lang="en-US" sz="2667" dirty="0"/>
              <a:t>(Perspective)</a:t>
            </a:r>
          </a:p>
        </p:txBody>
      </p:sp>
      <p:grpSp>
        <p:nvGrpSpPr>
          <p:cNvPr id="17" name="Group 16"/>
          <p:cNvGrpSpPr/>
          <p:nvPr/>
        </p:nvGrpSpPr>
        <p:grpSpPr>
          <a:xfrm>
            <a:off x="5080001" y="1879520"/>
            <a:ext cx="4547909" cy="810261"/>
            <a:chOff x="3810000" y="1409640"/>
            <a:chExt cx="3410932" cy="607696"/>
          </a:xfrm>
        </p:grpSpPr>
        <p:sp>
          <p:nvSpPr>
            <p:cNvPr id="25" name="TextBox 24"/>
            <p:cNvSpPr txBox="1"/>
            <p:nvPr/>
          </p:nvSpPr>
          <p:spPr>
            <a:xfrm>
              <a:off x="3810000" y="1409640"/>
              <a:ext cx="3038428" cy="346249"/>
            </a:xfrm>
            <a:prstGeom prst="rect">
              <a:avLst/>
            </a:prstGeom>
            <a:solidFill>
              <a:schemeClr val="accent2">
                <a:lumMod val="40000"/>
                <a:lumOff val="60000"/>
              </a:schemeClr>
            </a:solidFill>
          </p:spPr>
          <p:txBody>
            <a:bodyPr wrap="none" rtlCol="0">
              <a:spAutoFit/>
            </a:bodyPr>
            <a:lstStyle/>
            <a:p>
              <a:r>
                <a:rPr lang="en-US" sz="2400" b="1" dirty="0"/>
                <a:t>2. Mining content of text data </a:t>
              </a:r>
            </a:p>
          </p:txBody>
        </p:sp>
        <p:sp>
          <p:nvSpPr>
            <p:cNvPr id="11" name="Freeform 10"/>
            <p:cNvSpPr/>
            <p:nvPr/>
          </p:nvSpPr>
          <p:spPr>
            <a:xfrm>
              <a:off x="4619134" y="1752588"/>
              <a:ext cx="2601798" cy="264748"/>
            </a:xfrm>
            <a:custGeom>
              <a:avLst/>
              <a:gdLst>
                <a:gd name="connsiteX0" fmla="*/ 2601798 w 2601798"/>
                <a:gd name="connsiteY0" fmla="*/ 198760 h 264748"/>
                <a:gd name="connsiteX1" fmla="*/ 1574276 w 2601798"/>
                <a:gd name="connsiteY1" fmla="*/ 798 h 264748"/>
                <a:gd name="connsiteX2" fmla="*/ 0 w 2601798"/>
                <a:gd name="connsiteY2" fmla="*/ 264748 h 264748"/>
              </a:gdLst>
              <a:ahLst/>
              <a:cxnLst>
                <a:cxn ang="0">
                  <a:pos x="connsiteX0" y="connsiteY0"/>
                </a:cxn>
                <a:cxn ang="0">
                  <a:pos x="connsiteX1" y="connsiteY1"/>
                </a:cxn>
                <a:cxn ang="0">
                  <a:pos x="connsiteX2" y="connsiteY2"/>
                </a:cxn>
              </a:cxnLst>
              <a:rect l="l" t="t" r="r" b="b"/>
              <a:pathLst>
                <a:path w="2601798" h="264748">
                  <a:moveTo>
                    <a:pt x="2601798" y="198760"/>
                  </a:moveTo>
                  <a:cubicBezTo>
                    <a:pt x="2304853" y="94280"/>
                    <a:pt x="2007909" y="-10200"/>
                    <a:pt x="1574276" y="798"/>
                  </a:cubicBezTo>
                  <a:cubicBezTo>
                    <a:pt x="1140643" y="11796"/>
                    <a:pt x="570321" y="138272"/>
                    <a:pt x="0" y="264748"/>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 name="Group 20"/>
          <p:cNvGrpSpPr/>
          <p:nvPr/>
        </p:nvGrpSpPr>
        <p:grpSpPr>
          <a:xfrm>
            <a:off x="2540001" y="4343399"/>
            <a:ext cx="8220532" cy="1925017"/>
            <a:chOff x="1905000" y="3367693"/>
            <a:chExt cx="6165399" cy="1443763"/>
          </a:xfrm>
        </p:grpSpPr>
        <p:sp>
          <p:nvSpPr>
            <p:cNvPr id="30" name="TextBox 29"/>
            <p:cNvSpPr txBox="1"/>
            <p:nvPr/>
          </p:nvSpPr>
          <p:spPr>
            <a:xfrm>
              <a:off x="1905000" y="3906619"/>
              <a:ext cx="2232967" cy="623248"/>
            </a:xfrm>
            <a:prstGeom prst="rect">
              <a:avLst/>
            </a:prstGeom>
            <a:solidFill>
              <a:schemeClr val="accent2">
                <a:lumMod val="40000"/>
                <a:lumOff val="60000"/>
              </a:schemeClr>
            </a:solidFill>
          </p:spPr>
          <p:txBody>
            <a:bodyPr wrap="square" rtlCol="0">
              <a:spAutoFit/>
            </a:bodyPr>
            <a:lstStyle/>
            <a:p>
              <a:r>
                <a:rPr lang="en-US" sz="2400" b="1" dirty="0"/>
                <a:t>3. Mining knowledge</a:t>
              </a:r>
            </a:p>
            <a:p>
              <a:r>
                <a:rPr lang="en-US" sz="2400" b="1" dirty="0"/>
                <a:t>about the observer</a:t>
              </a:r>
            </a:p>
          </p:txBody>
        </p:sp>
        <p:sp>
          <p:nvSpPr>
            <p:cNvPr id="12" name="Freeform 11"/>
            <p:cNvSpPr/>
            <p:nvPr/>
          </p:nvSpPr>
          <p:spPr>
            <a:xfrm>
              <a:off x="3966679" y="3367693"/>
              <a:ext cx="4103720" cy="1443763"/>
            </a:xfrm>
            <a:custGeom>
              <a:avLst/>
              <a:gdLst>
                <a:gd name="connsiteX0" fmla="*/ 4006391 w 4054580"/>
                <a:gd name="connsiteY0" fmla="*/ 18854 h 1257551"/>
                <a:gd name="connsiteX1" fmla="*/ 3591612 w 4054580"/>
                <a:gd name="connsiteY1" fmla="*/ 1093509 h 1257551"/>
                <a:gd name="connsiteX2" fmla="*/ 659876 w 4054580"/>
                <a:gd name="connsiteY2" fmla="*/ 1140643 h 1257551"/>
                <a:gd name="connsiteX3" fmla="*/ 0 w 4054580"/>
                <a:gd name="connsiteY3" fmla="*/ 0 h 1257551"/>
              </a:gdLst>
              <a:ahLst/>
              <a:cxnLst>
                <a:cxn ang="0">
                  <a:pos x="connsiteX0" y="connsiteY0"/>
                </a:cxn>
                <a:cxn ang="0">
                  <a:pos x="connsiteX1" y="connsiteY1"/>
                </a:cxn>
                <a:cxn ang="0">
                  <a:pos x="connsiteX2" y="connsiteY2"/>
                </a:cxn>
                <a:cxn ang="0">
                  <a:pos x="connsiteX3" y="connsiteY3"/>
                </a:cxn>
              </a:cxnLst>
              <a:rect l="l" t="t" r="r" b="b"/>
              <a:pathLst>
                <a:path w="4054580" h="1257551">
                  <a:moveTo>
                    <a:pt x="4006391" y="18854"/>
                  </a:moveTo>
                  <a:cubicBezTo>
                    <a:pt x="4077877" y="462699"/>
                    <a:pt x="4149364" y="906544"/>
                    <a:pt x="3591612" y="1093509"/>
                  </a:cubicBezTo>
                  <a:cubicBezTo>
                    <a:pt x="3033860" y="1280474"/>
                    <a:pt x="1258478" y="1322895"/>
                    <a:pt x="659876" y="1140643"/>
                  </a:cubicBezTo>
                  <a:cubicBezTo>
                    <a:pt x="61274" y="958391"/>
                    <a:pt x="30637" y="479195"/>
                    <a:pt x="0" y="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4" name="Group 53"/>
          <p:cNvGrpSpPr/>
          <p:nvPr/>
        </p:nvGrpSpPr>
        <p:grpSpPr>
          <a:xfrm>
            <a:off x="203200" y="1216626"/>
            <a:ext cx="10160000" cy="1473156"/>
            <a:chOff x="152400" y="912469"/>
            <a:chExt cx="7620000" cy="1104867"/>
          </a:xfrm>
        </p:grpSpPr>
        <p:sp>
          <p:nvSpPr>
            <p:cNvPr id="3" name="TextBox 2"/>
            <p:cNvSpPr txBox="1"/>
            <p:nvPr/>
          </p:nvSpPr>
          <p:spPr>
            <a:xfrm>
              <a:off x="152400" y="912469"/>
              <a:ext cx="3356977" cy="623248"/>
            </a:xfrm>
            <a:prstGeom prst="rect">
              <a:avLst/>
            </a:prstGeom>
            <a:solidFill>
              <a:schemeClr val="accent2">
                <a:lumMod val="40000"/>
                <a:lumOff val="60000"/>
              </a:schemeClr>
            </a:solidFill>
          </p:spPr>
          <p:txBody>
            <a:bodyPr wrap="none" rtlCol="0">
              <a:spAutoFit/>
            </a:bodyPr>
            <a:lstStyle/>
            <a:p>
              <a:r>
                <a:rPr lang="en-US" sz="2400" b="1" dirty="0"/>
                <a:t>4. Infer other real-world variables</a:t>
              </a:r>
            </a:p>
            <a:p>
              <a:r>
                <a:rPr lang="en-US" sz="2400" b="1" dirty="0"/>
                <a:t>(predictive analytics)</a:t>
              </a:r>
            </a:p>
          </p:txBody>
        </p:sp>
        <p:sp>
          <p:nvSpPr>
            <p:cNvPr id="24" name="Freeform 23"/>
            <p:cNvSpPr/>
            <p:nvPr/>
          </p:nvSpPr>
          <p:spPr>
            <a:xfrm>
              <a:off x="3477866" y="1027522"/>
              <a:ext cx="4294534" cy="989814"/>
            </a:xfrm>
            <a:custGeom>
              <a:avLst/>
              <a:gdLst>
                <a:gd name="connsiteX0" fmla="*/ 3949831 w 4351788"/>
                <a:gd name="connsiteY0" fmla="*/ 867266 h 867266"/>
                <a:gd name="connsiteX1" fmla="*/ 3978111 w 4351788"/>
                <a:gd name="connsiteY1" fmla="*/ 235670 h 867266"/>
                <a:gd name="connsiteX2" fmla="*/ 0 w 4351788"/>
                <a:gd name="connsiteY2" fmla="*/ 0 h 867266"/>
              </a:gdLst>
              <a:ahLst/>
              <a:cxnLst>
                <a:cxn ang="0">
                  <a:pos x="connsiteX0" y="connsiteY0"/>
                </a:cxn>
                <a:cxn ang="0">
                  <a:pos x="connsiteX1" y="connsiteY1"/>
                </a:cxn>
                <a:cxn ang="0">
                  <a:pos x="connsiteX2" y="connsiteY2"/>
                </a:cxn>
              </a:cxnLst>
              <a:rect l="l" t="t" r="r" b="b"/>
              <a:pathLst>
                <a:path w="4351788" h="867266">
                  <a:moveTo>
                    <a:pt x="3949831" y="867266"/>
                  </a:moveTo>
                  <a:cubicBezTo>
                    <a:pt x="4293123" y="623740"/>
                    <a:pt x="4636416" y="380214"/>
                    <a:pt x="3978111" y="235670"/>
                  </a:cubicBezTo>
                  <a:cubicBezTo>
                    <a:pt x="3319806" y="91126"/>
                    <a:pt x="1659903" y="45563"/>
                    <a:pt x="0" y="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Freeform 35"/>
            <p:cNvSpPr/>
            <p:nvPr/>
          </p:nvSpPr>
          <p:spPr>
            <a:xfrm>
              <a:off x="1253765" y="1536569"/>
              <a:ext cx="584462" cy="471340"/>
            </a:xfrm>
            <a:custGeom>
              <a:avLst/>
              <a:gdLst>
                <a:gd name="connsiteX0" fmla="*/ 584462 w 584462"/>
                <a:gd name="connsiteY0" fmla="*/ 0 h 471340"/>
                <a:gd name="connsiteX1" fmla="*/ 131975 w 584462"/>
                <a:gd name="connsiteY1" fmla="*/ 207390 h 471340"/>
                <a:gd name="connsiteX2" fmla="*/ 0 w 584462"/>
                <a:gd name="connsiteY2" fmla="*/ 471340 h 471340"/>
              </a:gdLst>
              <a:ahLst/>
              <a:cxnLst>
                <a:cxn ang="0">
                  <a:pos x="connsiteX0" y="connsiteY0"/>
                </a:cxn>
                <a:cxn ang="0">
                  <a:pos x="connsiteX1" y="connsiteY1"/>
                </a:cxn>
                <a:cxn ang="0">
                  <a:pos x="connsiteX2" y="connsiteY2"/>
                </a:cxn>
              </a:cxnLst>
              <a:rect l="l" t="t" r="r" b="b"/>
              <a:pathLst>
                <a:path w="584462" h="471340">
                  <a:moveTo>
                    <a:pt x="584462" y="0"/>
                  </a:moveTo>
                  <a:cubicBezTo>
                    <a:pt x="406923" y="64416"/>
                    <a:pt x="229385" y="128833"/>
                    <a:pt x="131975" y="207390"/>
                  </a:cubicBezTo>
                  <a:cubicBezTo>
                    <a:pt x="34565" y="285947"/>
                    <a:pt x="17282" y="378643"/>
                    <a:pt x="0" y="47134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6" name="Group 55"/>
          <p:cNvGrpSpPr/>
          <p:nvPr/>
        </p:nvGrpSpPr>
        <p:grpSpPr>
          <a:xfrm>
            <a:off x="4444371" y="949886"/>
            <a:ext cx="7715838" cy="502766"/>
            <a:chOff x="3333278" y="712414"/>
            <a:chExt cx="5786878" cy="377074"/>
          </a:xfrm>
        </p:grpSpPr>
        <p:sp>
          <p:nvSpPr>
            <p:cNvPr id="41" name="TextBox 40"/>
            <p:cNvSpPr txBox="1"/>
            <p:nvPr/>
          </p:nvSpPr>
          <p:spPr>
            <a:xfrm>
              <a:off x="7223723" y="712414"/>
              <a:ext cx="1896433" cy="377074"/>
            </a:xfrm>
            <a:prstGeom prst="rect">
              <a:avLst/>
            </a:prstGeom>
            <a:solidFill>
              <a:schemeClr val="bg1">
                <a:lumMod val="95000"/>
              </a:schemeClr>
            </a:solidFill>
          </p:spPr>
          <p:txBody>
            <a:bodyPr wrap="none" rtlCol="0">
              <a:spAutoFit/>
            </a:bodyPr>
            <a:lstStyle/>
            <a:p>
              <a:pPr algn="ctr"/>
              <a:r>
                <a:rPr lang="en-US" sz="2667" b="1" dirty="0"/>
                <a:t>+ Non-Text Data </a:t>
              </a:r>
            </a:p>
          </p:txBody>
        </p:sp>
        <p:sp>
          <p:nvSpPr>
            <p:cNvPr id="43" name="Freeform 42"/>
            <p:cNvSpPr/>
            <p:nvPr/>
          </p:nvSpPr>
          <p:spPr>
            <a:xfrm>
              <a:off x="3333278" y="799092"/>
              <a:ext cx="3893270" cy="132850"/>
            </a:xfrm>
            <a:custGeom>
              <a:avLst/>
              <a:gdLst>
                <a:gd name="connsiteX0" fmla="*/ 3893270 w 3893270"/>
                <a:gd name="connsiteY0" fmla="*/ 85716 h 132850"/>
                <a:gd name="connsiteX1" fmla="*/ 1593130 w 3893270"/>
                <a:gd name="connsiteY1" fmla="*/ 875 h 132850"/>
                <a:gd name="connsiteX2" fmla="*/ 0 w 3893270"/>
                <a:gd name="connsiteY2" fmla="*/ 132850 h 132850"/>
              </a:gdLst>
              <a:ahLst/>
              <a:cxnLst>
                <a:cxn ang="0">
                  <a:pos x="connsiteX0" y="connsiteY0"/>
                </a:cxn>
                <a:cxn ang="0">
                  <a:pos x="connsiteX1" y="connsiteY1"/>
                </a:cxn>
                <a:cxn ang="0">
                  <a:pos x="connsiteX2" y="connsiteY2"/>
                </a:cxn>
              </a:cxnLst>
              <a:rect l="l" t="t" r="r" b="b"/>
              <a:pathLst>
                <a:path w="3893270" h="132850">
                  <a:moveTo>
                    <a:pt x="3893270" y="85716"/>
                  </a:moveTo>
                  <a:cubicBezTo>
                    <a:pt x="3067639" y="39367"/>
                    <a:pt x="2242008" y="-6981"/>
                    <a:pt x="1593130" y="875"/>
                  </a:cubicBezTo>
                  <a:cubicBezTo>
                    <a:pt x="944252" y="8731"/>
                    <a:pt x="472126" y="70790"/>
                    <a:pt x="0" y="132850"/>
                  </a:cubicBezTo>
                </a:path>
              </a:pathLst>
            </a:custGeom>
            <a:noFill/>
            <a:ln w="38100">
              <a:solidFill>
                <a:srgbClr val="3366FF"/>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7" name="Group 56"/>
          <p:cNvGrpSpPr/>
          <p:nvPr/>
        </p:nvGrpSpPr>
        <p:grpSpPr>
          <a:xfrm>
            <a:off x="10448411" y="1483366"/>
            <a:ext cx="1609928" cy="1635601"/>
            <a:chOff x="7836309" y="1112524"/>
            <a:chExt cx="1207446" cy="1226701"/>
          </a:xfrm>
        </p:grpSpPr>
        <p:sp>
          <p:nvSpPr>
            <p:cNvPr id="47" name="TextBox 46"/>
            <p:cNvSpPr txBox="1"/>
            <p:nvPr/>
          </p:nvSpPr>
          <p:spPr>
            <a:xfrm>
              <a:off x="7836309" y="1962150"/>
              <a:ext cx="1207446" cy="377075"/>
            </a:xfrm>
            <a:prstGeom prst="rect">
              <a:avLst/>
            </a:prstGeom>
            <a:solidFill>
              <a:srgbClr val="FFFF99"/>
            </a:solidFill>
          </p:spPr>
          <p:txBody>
            <a:bodyPr wrap="none" rtlCol="0">
              <a:spAutoFit/>
            </a:bodyPr>
            <a:lstStyle/>
            <a:p>
              <a:pPr algn="ctr"/>
              <a:r>
                <a:rPr lang="en-US" sz="2667" b="1" dirty="0"/>
                <a:t>+ Context </a:t>
              </a:r>
            </a:p>
          </p:txBody>
        </p:sp>
        <p:cxnSp>
          <p:nvCxnSpPr>
            <p:cNvPr id="49" name="Straight Arrow Connector 48"/>
            <p:cNvCxnSpPr/>
            <p:nvPr/>
          </p:nvCxnSpPr>
          <p:spPr>
            <a:xfrm>
              <a:off x="8610600" y="1112524"/>
              <a:ext cx="0" cy="772438"/>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00664" y="2111555"/>
            <a:ext cx="7224408" cy="4470872"/>
            <a:chOff x="3375498" y="1583666"/>
            <a:chExt cx="5418306" cy="3353154"/>
          </a:xfrm>
        </p:grpSpPr>
        <p:sp>
          <p:nvSpPr>
            <p:cNvPr id="51" name="Freeform 50"/>
            <p:cNvSpPr/>
            <p:nvPr/>
          </p:nvSpPr>
          <p:spPr>
            <a:xfrm>
              <a:off x="6848272" y="1583666"/>
              <a:ext cx="1400783" cy="400777"/>
            </a:xfrm>
            <a:custGeom>
              <a:avLst/>
              <a:gdLst>
                <a:gd name="connsiteX0" fmla="*/ 1400783 w 1400783"/>
                <a:gd name="connsiteY0" fmla="*/ 400777 h 400777"/>
                <a:gd name="connsiteX1" fmla="*/ 710119 w 1400783"/>
                <a:gd name="connsiteY1" fmla="*/ 60308 h 400777"/>
                <a:gd name="connsiteX2" fmla="*/ 0 w 1400783"/>
                <a:gd name="connsiteY2" fmla="*/ 1943 h 400777"/>
              </a:gdLst>
              <a:ahLst/>
              <a:cxnLst>
                <a:cxn ang="0">
                  <a:pos x="connsiteX0" y="connsiteY0"/>
                </a:cxn>
                <a:cxn ang="0">
                  <a:pos x="connsiteX1" y="connsiteY1"/>
                </a:cxn>
                <a:cxn ang="0">
                  <a:pos x="connsiteX2" y="connsiteY2"/>
                </a:cxn>
              </a:cxnLst>
              <a:rect l="l" t="t" r="r" b="b"/>
              <a:pathLst>
                <a:path w="1400783" h="400777">
                  <a:moveTo>
                    <a:pt x="1400783" y="400777"/>
                  </a:moveTo>
                  <a:cubicBezTo>
                    <a:pt x="1172183" y="263778"/>
                    <a:pt x="943583" y="126780"/>
                    <a:pt x="710119" y="60308"/>
                  </a:cubicBezTo>
                  <a:cubicBezTo>
                    <a:pt x="476655" y="-6164"/>
                    <a:pt x="238327" y="-2111"/>
                    <a:pt x="0" y="1943"/>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Freeform 51"/>
            <p:cNvSpPr/>
            <p:nvPr/>
          </p:nvSpPr>
          <p:spPr>
            <a:xfrm>
              <a:off x="7694579" y="2490281"/>
              <a:ext cx="885217" cy="1653702"/>
            </a:xfrm>
            <a:custGeom>
              <a:avLst/>
              <a:gdLst>
                <a:gd name="connsiteX0" fmla="*/ 885217 w 885217"/>
                <a:gd name="connsiteY0" fmla="*/ 0 h 1653702"/>
                <a:gd name="connsiteX1" fmla="*/ 622570 w 885217"/>
                <a:gd name="connsiteY1" fmla="*/ 1254868 h 1653702"/>
                <a:gd name="connsiteX2" fmla="*/ 0 w 885217"/>
                <a:gd name="connsiteY2" fmla="*/ 1653702 h 1653702"/>
              </a:gdLst>
              <a:ahLst/>
              <a:cxnLst>
                <a:cxn ang="0">
                  <a:pos x="connsiteX0" y="connsiteY0"/>
                </a:cxn>
                <a:cxn ang="0">
                  <a:pos x="connsiteX1" y="connsiteY1"/>
                </a:cxn>
                <a:cxn ang="0">
                  <a:pos x="connsiteX2" y="connsiteY2"/>
                </a:cxn>
              </a:cxnLst>
              <a:rect l="l" t="t" r="r" b="b"/>
              <a:pathLst>
                <a:path w="885217" h="1653702">
                  <a:moveTo>
                    <a:pt x="885217" y="0"/>
                  </a:moveTo>
                  <a:cubicBezTo>
                    <a:pt x="827661" y="489625"/>
                    <a:pt x="770106" y="979251"/>
                    <a:pt x="622570" y="1254868"/>
                  </a:cubicBezTo>
                  <a:cubicBezTo>
                    <a:pt x="475034" y="1530485"/>
                    <a:pt x="237517" y="1592093"/>
                    <a:pt x="0" y="1653702"/>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Freeform 52"/>
            <p:cNvSpPr/>
            <p:nvPr/>
          </p:nvSpPr>
          <p:spPr>
            <a:xfrm>
              <a:off x="3375498" y="2538919"/>
              <a:ext cx="5418306" cy="2397901"/>
            </a:xfrm>
            <a:custGeom>
              <a:avLst/>
              <a:gdLst>
                <a:gd name="connsiteX0" fmla="*/ 5418306 w 5418306"/>
                <a:gd name="connsiteY0" fmla="*/ 0 h 2397901"/>
                <a:gd name="connsiteX1" fmla="*/ 4970834 w 5418306"/>
                <a:gd name="connsiteY1" fmla="*/ 1809345 h 2397901"/>
                <a:gd name="connsiteX2" fmla="*/ 3287949 w 5418306"/>
                <a:gd name="connsiteY2" fmla="*/ 2383277 h 2397901"/>
                <a:gd name="connsiteX3" fmla="*/ 856034 w 5418306"/>
                <a:gd name="connsiteY3" fmla="*/ 2198451 h 2397901"/>
                <a:gd name="connsiteX4" fmla="*/ 0 w 5418306"/>
                <a:gd name="connsiteY4" fmla="*/ 1887166 h 239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306" h="2397901">
                  <a:moveTo>
                    <a:pt x="5418306" y="0"/>
                  </a:moveTo>
                  <a:cubicBezTo>
                    <a:pt x="5372099" y="706066"/>
                    <a:pt x="5325893" y="1412132"/>
                    <a:pt x="4970834" y="1809345"/>
                  </a:cubicBezTo>
                  <a:cubicBezTo>
                    <a:pt x="4615775" y="2206558"/>
                    <a:pt x="3973749" y="2318426"/>
                    <a:pt x="3287949" y="2383277"/>
                  </a:cubicBezTo>
                  <a:cubicBezTo>
                    <a:pt x="2602149" y="2448128"/>
                    <a:pt x="1404025" y="2281136"/>
                    <a:pt x="856034" y="2198451"/>
                  </a:cubicBezTo>
                  <a:cubicBezTo>
                    <a:pt x="308043" y="2115766"/>
                    <a:pt x="154021" y="2001466"/>
                    <a:pt x="0" y="1887166"/>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5" name="Group 54"/>
          <p:cNvGrpSpPr/>
          <p:nvPr/>
        </p:nvGrpSpPr>
        <p:grpSpPr>
          <a:xfrm>
            <a:off x="326796" y="1847656"/>
            <a:ext cx="4836037" cy="3783289"/>
            <a:chOff x="245097" y="1385741"/>
            <a:chExt cx="3627028" cy="2837467"/>
          </a:xfrm>
        </p:grpSpPr>
        <p:sp>
          <p:nvSpPr>
            <p:cNvPr id="35" name="Freeform 34"/>
            <p:cNvSpPr/>
            <p:nvPr/>
          </p:nvSpPr>
          <p:spPr>
            <a:xfrm>
              <a:off x="245097" y="1611984"/>
              <a:ext cx="1706251" cy="2611224"/>
            </a:xfrm>
            <a:custGeom>
              <a:avLst/>
              <a:gdLst>
                <a:gd name="connsiteX0" fmla="*/ 1706251 w 1706251"/>
                <a:gd name="connsiteY0" fmla="*/ 2611224 h 2611224"/>
                <a:gd name="connsiteX1" fmla="*/ 424206 w 1706251"/>
                <a:gd name="connsiteY1" fmla="*/ 2102177 h 2611224"/>
                <a:gd name="connsiteX2" fmla="*/ 0 w 1706251"/>
                <a:gd name="connsiteY2" fmla="*/ 0 h 2611224"/>
              </a:gdLst>
              <a:ahLst/>
              <a:cxnLst>
                <a:cxn ang="0">
                  <a:pos x="connsiteX0" y="connsiteY0"/>
                </a:cxn>
                <a:cxn ang="0">
                  <a:pos x="connsiteX1" y="connsiteY1"/>
                </a:cxn>
                <a:cxn ang="0">
                  <a:pos x="connsiteX2" y="connsiteY2"/>
                </a:cxn>
              </a:cxnLst>
              <a:rect l="l" t="t" r="r" b="b"/>
              <a:pathLst>
                <a:path w="1706251" h="2611224">
                  <a:moveTo>
                    <a:pt x="1706251" y="2611224"/>
                  </a:moveTo>
                  <a:cubicBezTo>
                    <a:pt x="1207416" y="2574302"/>
                    <a:pt x="708581" y="2537381"/>
                    <a:pt x="424206" y="2102177"/>
                  </a:cubicBezTo>
                  <a:cubicBezTo>
                    <a:pt x="139831" y="1666973"/>
                    <a:pt x="69915" y="833486"/>
                    <a:pt x="0" y="0"/>
                  </a:cubicBezTo>
                </a:path>
              </a:pathLst>
            </a:custGeom>
            <a:noFill/>
            <a:ln w="38100">
              <a:solidFill>
                <a:srgbClr val="853F4B"/>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Arrow Connector 30"/>
            <p:cNvCxnSpPr/>
            <p:nvPr/>
          </p:nvCxnSpPr>
          <p:spPr>
            <a:xfrm flipH="1" flipV="1">
              <a:off x="3200400" y="1385741"/>
              <a:ext cx="671725" cy="178246"/>
            </a:xfrm>
            <a:prstGeom prst="straightConnector1">
              <a:avLst/>
            </a:prstGeom>
            <a:ln w="38100">
              <a:solidFill>
                <a:srgbClr val="853F4B"/>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88AD08FE-21CA-447A-B5E0-10774CCDBD3A}" type="slidenum">
              <a:rPr lang="en-US" smtClean="0"/>
              <a:t>5</a:t>
            </a:fld>
            <a:endParaRPr lang="en-US"/>
          </a:p>
        </p:txBody>
      </p:sp>
    </p:spTree>
    <p:extLst>
      <p:ext uri="{BB962C8B-B14F-4D97-AF65-F5344CB8AC3E}">
        <p14:creationId xmlns:p14="http://schemas.microsoft.com/office/powerpoint/2010/main" val="16623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05000" y="1635919"/>
            <a:ext cx="7772400" cy="1470025"/>
          </a:xfrm>
        </p:spPr>
        <p:txBody>
          <a:bodyPr>
            <a:normAutofit/>
          </a:bodyPr>
          <a:lstStyle/>
          <a:p>
            <a:r>
              <a:rPr lang="en-US" sz="8800" dirty="0">
                <a:latin typeface="Script MT Bold" pitchFamily="66" charset="0"/>
              </a:rPr>
              <a:t>Thank You!</a:t>
            </a:r>
          </a:p>
        </p:txBody>
      </p:sp>
      <p:sp>
        <p:nvSpPr>
          <p:cNvPr id="8" name="Subtitle 7"/>
          <p:cNvSpPr>
            <a:spLocks noGrp="1"/>
          </p:cNvSpPr>
          <p:nvPr>
            <p:ph type="subTitle" idx="1"/>
          </p:nvPr>
        </p:nvSpPr>
        <p:spPr>
          <a:xfrm>
            <a:off x="2590800" y="3581400"/>
            <a:ext cx="6400800" cy="1752600"/>
          </a:xfrm>
        </p:spPr>
        <p:txBody>
          <a:bodyPr>
            <a:normAutofit/>
          </a:bodyPr>
          <a:lstStyle/>
          <a:p>
            <a:r>
              <a:rPr lang="en-US" sz="4800" dirty="0"/>
              <a:t>Questions/Comments?</a:t>
            </a:r>
          </a:p>
        </p:txBody>
      </p:sp>
      <p:sp>
        <p:nvSpPr>
          <p:cNvPr id="5" name="Title 6"/>
          <p:cNvSpPr txBox="1">
            <a:spLocks/>
          </p:cNvSpPr>
          <p:nvPr/>
        </p:nvSpPr>
        <p:spPr>
          <a:xfrm>
            <a:off x="1409700" y="4100512"/>
            <a:ext cx="9677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endParaRPr lang="en-US" sz="5400" dirty="0">
              <a:latin typeface="+mn-lt"/>
            </a:endParaRPr>
          </a:p>
        </p:txBody>
      </p:sp>
      <p:sp>
        <p:nvSpPr>
          <p:cNvPr id="2" name="Slide Number Placeholder 1"/>
          <p:cNvSpPr>
            <a:spLocks noGrp="1"/>
          </p:cNvSpPr>
          <p:nvPr>
            <p:ph type="sldNum" sz="quarter" idx="12"/>
          </p:nvPr>
        </p:nvSpPr>
        <p:spPr/>
        <p:txBody>
          <a:bodyPr/>
          <a:lstStyle/>
          <a:p>
            <a:fld id="{88AD08FE-21CA-447A-B5E0-10774CCDBD3A}" type="slidenum">
              <a:rPr lang="en-US" smtClean="0"/>
              <a:t>50</a:t>
            </a:fld>
            <a:endParaRPr lang="en-US"/>
          </a:p>
        </p:txBody>
      </p:sp>
    </p:spTree>
    <p:extLst>
      <p:ext uri="{BB962C8B-B14F-4D97-AF65-F5344CB8AC3E}">
        <p14:creationId xmlns:p14="http://schemas.microsoft.com/office/powerpoint/2010/main" val="28407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918" y="533400"/>
            <a:ext cx="10363200" cy="1470025"/>
          </a:xfrm>
        </p:spPr>
        <p:txBody>
          <a:bodyPr>
            <a:normAutofit fontScale="90000"/>
          </a:bodyPr>
          <a:lstStyle/>
          <a:p>
            <a:r>
              <a:rPr lang="en-US" sz="4900" b="1" dirty="0" smtClean="0"/>
              <a:t>However, NLP is difficult!</a:t>
            </a:r>
            <a:r>
              <a:rPr lang="en-US" sz="4900" b="1" u="sng" dirty="0" smtClean="0"/>
              <a:t/>
            </a:r>
            <a:br>
              <a:rPr lang="en-US" sz="4900" b="1" u="sng" dirty="0" smtClean="0"/>
            </a:br>
            <a:r>
              <a:rPr lang="en-US" dirty="0"/>
              <a:t/>
            </a:r>
            <a:br>
              <a:rPr lang="en-US" dirty="0"/>
            </a:br>
            <a:endParaRPr lang="en-US" dirty="0"/>
          </a:p>
        </p:txBody>
      </p:sp>
      <p:sp>
        <p:nvSpPr>
          <p:cNvPr id="3" name="Content Placeholder 2"/>
          <p:cNvSpPr>
            <a:spLocks noGrp="1"/>
          </p:cNvSpPr>
          <p:nvPr>
            <p:ph type="subTitle" idx="1"/>
          </p:nvPr>
        </p:nvSpPr>
        <p:spPr>
          <a:xfrm>
            <a:off x="1110938" y="5207233"/>
            <a:ext cx="8534400" cy="990600"/>
          </a:xfrm>
        </p:spPr>
        <p:txBody>
          <a:bodyPr>
            <a:normAutofit/>
          </a:bodyPr>
          <a:lstStyle/>
          <a:p>
            <a:r>
              <a:rPr lang="en-US" sz="3600" b="1" dirty="0" smtClean="0"/>
              <a:t>Answer:  Having humans in the loop! </a:t>
            </a:r>
            <a:endParaRPr lang="en-US" sz="3600" b="1" dirty="0"/>
          </a:p>
        </p:txBody>
      </p:sp>
      <p:sp>
        <p:nvSpPr>
          <p:cNvPr id="7" name="Rectangle 6"/>
          <p:cNvSpPr/>
          <p:nvPr/>
        </p:nvSpPr>
        <p:spPr>
          <a:xfrm>
            <a:off x="653738" y="3588751"/>
            <a:ext cx="9448800" cy="1323439"/>
          </a:xfrm>
          <a:prstGeom prst="rect">
            <a:avLst/>
          </a:prstGeom>
        </p:spPr>
        <p:txBody>
          <a:bodyPr wrap="square">
            <a:spAutoFit/>
          </a:bodyPr>
          <a:lstStyle/>
          <a:p>
            <a:pPr algn="ctr"/>
            <a:r>
              <a:rPr lang="en-US" sz="4000" dirty="0">
                <a:solidFill>
                  <a:srgbClr val="C00000"/>
                </a:solidFill>
                <a:ea typeface="+mj-ea"/>
                <a:cs typeface="+mj-cs"/>
              </a:rPr>
              <a:t>How can we leverage </a:t>
            </a:r>
            <a:r>
              <a:rPr lang="en-US" sz="4000" b="1" u="sng" dirty="0">
                <a:solidFill>
                  <a:srgbClr val="C00000"/>
                </a:solidFill>
                <a:ea typeface="+mj-ea"/>
                <a:cs typeface="+mj-cs"/>
              </a:rPr>
              <a:t>imperfect</a:t>
            </a:r>
            <a:r>
              <a:rPr lang="en-US" sz="4000" dirty="0">
                <a:solidFill>
                  <a:srgbClr val="C00000"/>
                </a:solidFill>
                <a:ea typeface="+mj-ea"/>
                <a:cs typeface="+mj-cs"/>
              </a:rPr>
              <a:t> NLP to </a:t>
            </a:r>
            <a:endParaRPr lang="en-US" sz="4000" dirty="0" smtClean="0">
              <a:solidFill>
                <a:srgbClr val="C00000"/>
              </a:solidFill>
              <a:ea typeface="+mj-ea"/>
              <a:cs typeface="+mj-cs"/>
            </a:endParaRPr>
          </a:p>
          <a:p>
            <a:pPr algn="ctr"/>
            <a:r>
              <a:rPr lang="en-US" sz="4000" dirty="0" smtClean="0">
                <a:solidFill>
                  <a:srgbClr val="C00000"/>
                </a:solidFill>
                <a:ea typeface="+mj-ea"/>
                <a:cs typeface="+mj-cs"/>
              </a:rPr>
              <a:t>build </a:t>
            </a:r>
            <a:r>
              <a:rPr lang="en-US" sz="4000" dirty="0">
                <a:solidFill>
                  <a:srgbClr val="C00000"/>
                </a:solidFill>
                <a:ea typeface="+mj-ea"/>
                <a:cs typeface="+mj-cs"/>
              </a:rPr>
              <a:t>a </a:t>
            </a:r>
            <a:r>
              <a:rPr lang="en-US" sz="4000" b="1" u="sng" dirty="0">
                <a:solidFill>
                  <a:srgbClr val="C00000"/>
                </a:solidFill>
                <a:ea typeface="+mj-ea"/>
                <a:cs typeface="+mj-cs"/>
              </a:rPr>
              <a:t>perfect</a:t>
            </a:r>
            <a:r>
              <a:rPr lang="en-US" sz="4000" dirty="0">
                <a:solidFill>
                  <a:srgbClr val="C00000"/>
                </a:solidFill>
                <a:ea typeface="+mj-ea"/>
                <a:cs typeface="+mj-cs"/>
              </a:rPr>
              <a:t> general application? </a:t>
            </a:r>
            <a:endParaRPr lang="en-US" sz="1600" dirty="0"/>
          </a:p>
        </p:txBody>
      </p:sp>
      <p:sp>
        <p:nvSpPr>
          <p:cNvPr id="9" name="Rectangle 8"/>
          <p:cNvSpPr/>
          <p:nvPr/>
        </p:nvSpPr>
        <p:spPr>
          <a:xfrm>
            <a:off x="1110938" y="1687299"/>
            <a:ext cx="9514656" cy="523220"/>
          </a:xfrm>
          <a:prstGeom prst="rect">
            <a:avLst/>
          </a:prstGeom>
        </p:spPr>
        <p:txBody>
          <a:bodyPr wrap="none">
            <a:spAutoFit/>
          </a:bodyPr>
          <a:lstStyle/>
          <a:p>
            <a:r>
              <a:rPr lang="en-US" altLang="en-US" sz="2800" b="1" dirty="0">
                <a:solidFill>
                  <a:prstClr val="black"/>
                </a:solidFill>
              </a:rPr>
              <a:t>“A man saw a boy </a:t>
            </a:r>
            <a:r>
              <a:rPr lang="en-US" altLang="en-US" sz="2800" b="1" i="1" u="sng" dirty="0">
                <a:solidFill>
                  <a:prstClr val="black"/>
                </a:solidFill>
              </a:rPr>
              <a:t>with a telescope</a:t>
            </a:r>
            <a:r>
              <a:rPr lang="en-US" altLang="en-US" sz="2800" b="1" dirty="0" smtClean="0">
                <a:solidFill>
                  <a:prstClr val="black"/>
                </a:solidFill>
              </a:rPr>
              <a:t>.”  </a:t>
            </a:r>
            <a:r>
              <a:rPr lang="en-US" altLang="en-US" sz="2800" dirty="0" smtClean="0">
                <a:solidFill>
                  <a:prstClr val="black"/>
                </a:solidFill>
              </a:rPr>
              <a:t>(who had the telescope?) </a:t>
            </a:r>
            <a:endParaRPr lang="en-US" sz="2000" dirty="0"/>
          </a:p>
        </p:txBody>
      </p:sp>
      <p:sp>
        <p:nvSpPr>
          <p:cNvPr id="11" name="Rectangle 10"/>
          <p:cNvSpPr/>
          <p:nvPr/>
        </p:nvSpPr>
        <p:spPr>
          <a:xfrm>
            <a:off x="1331418" y="2502540"/>
            <a:ext cx="8458200" cy="523220"/>
          </a:xfrm>
          <a:prstGeom prst="rect">
            <a:avLst/>
          </a:prstGeom>
        </p:spPr>
        <p:txBody>
          <a:bodyPr wrap="square">
            <a:spAutoFit/>
          </a:bodyPr>
          <a:lstStyle/>
          <a:p>
            <a:r>
              <a:rPr lang="en-US" altLang="en-US" sz="2667" dirty="0">
                <a:solidFill>
                  <a:prstClr val="black"/>
                </a:solidFill>
              </a:rPr>
              <a:t>“</a:t>
            </a:r>
            <a:r>
              <a:rPr lang="en-US" altLang="en-US" sz="2800" b="1" dirty="0">
                <a:solidFill>
                  <a:prstClr val="black"/>
                </a:solidFill>
              </a:rPr>
              <a:t>He has </a:t>
            </a:r>
            <a:r>
              <a:rPr lang="en-US" altLang="en-US" sz="2800" b="1" u="sng" dirty="0">
                <a:solidFill>
                  <a:prstClr val="black"/>
                </a:solidFill>
              </a:rPr>
              <a:t>quit</a:t>
            </a:r>
            <a:r>
              <a:rPr lang="en-US" altLang="en-US" sz="2800" b="1" dirty="0">
                <a:solidFill>
                  <a:prstClr val="black"/>
                </a:solidFill>
              </a:rPr>
              <a:t> smoking</a:t>
            </a:r>
            <a:r>
              <a:rPr lang="en-US" altLang="en-US" sz="2800" dirty="0">
                <a:solidFill>
                  <a:prstClr val="black"/>
                </a:solidFill>
              </a:rPr>
              <a:t>”  </a:t>
            </a:r>
            <a:r>
              <a:rPr lang="en-US" altLang="en-US" sz="2800" dirty="0" smtClean="0">
                <a:solidFill>
                  <a:prstClr val="black"/>
                </a:solidFill>
              </a:rPr>
              <a:t>      </a:t>
            </a:r>
            <a:r>
              <a:rPr lang="en-US" altLang="en-US" sz="2800" dirty="0" smtClean="0">
                <a:solidFill>
                  <a:prstClr val="black"/>
                </a:solidFill>
                <a:sym typeface="Wingdings" panose="05000000000000000000" pitchFamily="2" charset="2"/>
              </a:rPr>
              <a:t>        </a:t>
            </a:r>
            <a:r>
              <a:rPr lang="en-US" altLang="en-US" sz="2800" dirty="0" smtClean="0">
                <a:solidFill>
                  <a:prstClr val="black"/>
                </a:solidFill>
              </a:rPr>
              <a:t> </a:t>
            </a:r>
            <a:r>
              <a:rPr lang="en-US" altLang="en-US" sz="2800" dirty="0">
                <a:solidFill>
                  <a:prstClr val="black"/>
                </a:solidFill>
              </a:rPr>
              <a:t>he smoked before.</a:t>
            </a:r>
            <a:endParaRPr lang="en-US" sz="2000" dirty="0"/>
          </a:p>
        </p:txBody>
      </p:sp>
      <p:sp>
        <p:nvSpPr>
          <p:cNvPr id="4" name="Slide Number Placeholder 3"/>
          <p:cNvSpPr>
            <a:spLocks noGrp="1"/>
          </p:cNvSpPr>
          <p:nvPr>
            <p:ph type="sldNum" sz="quarter" idx="12"/>
          </p:nvPr>
        </p:nvSpPr>
        <p:spPr/>
        <p:txBody>
          <a:bodyPr/>
          <a:lstStyle/>
          <a:p>
            <a:fld id="{88AD08FE-21CA-447A-B5E0-10774CCDBD3A}" type="slidenum">
              <a:rPr lang="en-US" smtClean="0"/>
              <a:t>6</a:t>
            </a:fld>
            <a:endParaRPr lang="en-US"/>
          </a:p>
        </p:txBody>
      </p:sp>
    </p:spTree>
    <p:extLst>
      <p:ext uri="{BB962C8B-B14F-4D97-AF65-F5344CB8AC3E}">
        <p14:creationId xmlns:p14="http://schemas.microsoft.com/office/powerpoint/2010/main" val="13303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71600" y="303848"/>
            <a:ext cx="9982200" cy="857250"/>
          </a:xfrm>
        </p:spPr>
        <p:txBody>
          <a:bodyPr>
            <a:normAutofit fontScale="90000"/>
          </a:bodyPr>
          <a:lstStyle/>
          <a:p>
            <a:r>
              <a:rPr lang="en-US" altLang="en-US" dirty="0" smtClean="0"/>
              <a:t/>
            </a:r>
            <a:br>
              <a:rPr lang="en-US" altLang="en-US" dirty="0" smtClean="0"/>
            </a:br>
            <a:r>
              <a:rPr lang="en-US" altLang="en-US" sz="4900" b="1" dirty="0" err="1" smtClean="0"/>
              <a:t>TextScope</a:t>
            </a:r>
            <a:r>
              <a:rPr lang="en-US" altLang="en-US" sz="4900" dirty="0" smtClean="0"/>
              <a:t> to </a:t>
            </a:r>
            <a:r>
              <a:rPr lang="en-US" altLang="en-US" sz="4900" b="1" dirty="0" smtClean="0"/>
              <a:t>enhance </a:t>
            </a:r>
            <a:r>
              <a:rPr lang="en-US" altLang="en-US" sz="4900" dirty="0" smtClean="0"/>
              <a:t>human perception  </a:t>
            </a:r>
          </a:p>
        </p:txBody>
      </p:sp>
      <p:pic>
        <p:nvPicPr>
          <p:cNvPr id="7171" name="Picture 2" descr="Image result for microscope"/>
          <p:cNvPicPr>
            <a:picLocks noChangeAspect="1" noChangeArrowheads="1"/>
          </p:cNvPicPr>
          <p:nvPr/>
        </p:nvPicPr>
        <p:blipFill>
          <a:blip r:embed="rId2">
            <a:extLst>
              <a:ext uri="{28A0092B-C50C-407E-A947-70E740481C1C}">
                <a14:useLocalDpi xmlns:a14="http://schemas.microsoft.com/office/drawing/2010/main" val="0"/>
              </a:ext>
            </a:extLst>
          </a:blip>
          <a:srcRect b="35262"/>
          <a:stretch>
            <a:fillRect/>
          </a:stretch>
        </p:blipFill>
        <p:spPr bwMode="auto">
          <a:xfrm>
            <a:off x="914400" y="3059168"/>
            <a:ext cx="1947862" cy="18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space telescope w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3576"/>
            <a:ext cx="2300975" cy="171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3765585" y="2493717"/>
            <a:ext cx="1898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dirty="0">
                <a:latin typeface="Gill Sans MT" panose="020B0502020104020203" pitchFamily="34" charset="0"/>
              </a:rPr>
              <a:t>Telescope</a:t>
            </a:r>
            <a:r>
              <a:rPr lang="en-US" altLang="en-US" sz="1800" dirty="0">
                <a:latin typeface="Gill Sans MT" panose="020B0502020104020203" pitchFamily="34" charset="0"/>
              </a:rPr>
              <a:t> </a:t>
            </a:r>
          </a:p>
        </p:txBody>
      </p:sp>
      <p:sp>
        <p:nvSpPr>
          <p:cNvPr id="7174" name="TextBox 6"/>
          <p:cNvSpPr txBox="1">
            <a:spLocks noChangeArrowheads="1"/>
          </p:cNvSpPr>
          <p:nvPr/>
        </p:nvSpPr>
        <p:spPr bwMode="auto">
          <a:xfrm>
            <a:off x="830884" y="2432162"/>
            <a:ext cx="2198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dirty="0">
                <a:latin typeface="Gill Sans MT" panose="020B0502020104020203" pitchFamily="34" charset="0"/>
              </a:rPr>
              <a:t>Microscope </a:t>
            </a:r>
          </a:p>
        </p:txBody>
      </p:sp>
      <p:grpSp>
        <p:nvGrpSpPr>
          <p:cNvPr id="7175" name="Group 4"/>
          <p:cNvGrpSpPr>
            <a:grpSpLocks/>
          </p:cNvGrpSpPr>
          <p:nvPr/>
        </p:nvGrpSpPr>
        <p:grpSpPr bwMode="auto">
          <a:xfrm>
            <a:off x="5943600" y="1829076"/>
            <a:ext cx="4508847" cy="3428724"/>
            <a:chOff x="6019800" y="1599896"/>
            <a:chExt cx="6011797" cy="4573516"/>
          </a:xfrm>
        </p:grpSpPr>
        <p:pic>
          <p:nvPicPr>
            <p:cNvPr id="7177"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71799"/>
              <a:ext cx="4563997" cy="3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9"/>
            <p:cNvSpPr txBox="1">
              <a:spLocks noChangeArrowheads="1"/>
            </p:cNvSpPr>
            <p:nvPr/>
          </p:nvSpPr>
          <p:spPr bwMode="auto">
            <a:xfrm>
              <a:off x="7720280" y="1599896"/>
              <a:ext cx="3663654" cy="11084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TextScope</a:t>
              </a:r>
              <a:endParaRPr lang="en-US" altLang="en-US" sz="4800" b="1" dirty="0">
                <a:latin typeface="+mn-lt"/>
              </a:endParaRPr>
            </a:p>
          </p:txBody>
        </p:sp>
        <p:sp>
          <p:nvSpPr>
            <p:cNvPr id="3" name="Right Arrow 2"/>
            <p:cNvSpPr/>
            <p:nvPr/>
          </p:nvSpPr>
          <p:spPr>
            <a:xfrm>
              <a:off x="6019800" y="3734010"/>
              <a:ext cx="1143000" cy="637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 name="Rectangle 1"/>
          <p:cNvSpPr/>
          <p:nvPr/>
        </p:nvSpPr>
        <p:spPr>
          <a:xfrm>
            <a:off x="4876800" y="5455306"/>
            <a:ext cx="6830065" cy="892552"/>
          </a:xfrm>
          <a:prstGeom prst="rect">
            <a:avLst/>
          </a:prstGeom>
        </p:spPr>
        <p:txBody>
          <a:bodyPr wrap="square">
            <a:spAutoFit/>
          </a:bodyPr>
          <a:lstStyle/>
          <a:p>
            <a:pPr lvl="1" algn="ctr"/>
            <a:r>
              <a:rPr lang="en-US" altLang="zh-CN" sz="2400" b="1" dirty="0" smtClean="0"/>
              <a:t>Intelligent Interactive Retrieval &amp; Text Analysis </a:t>
            </a:r>
          </a:p>
          <a:p>
            <a:pPr lvl="1" algn="ctr"/>
            <a:r>
              <a:rPr lang="en-US" altLang="zh-CN" sz="2400" b="1" dirty="0" smtClean="0"/>
              <a:t>for Task </a:t>
            </a:r>
            <a:r>
              <a:rPr lang="en-US" altLang="zh-CN" sz="2400" b="1" dirty="0"/>
              <a:t>S</a:t>
            </a:r>
            <a:r>
              <a:rPr lang="en-US" altLang="zh-CN" sz="2400" b="1" dirty="0" smtClean="0"/>
              <a:t>upport and Decision Making </a:t>
            </a:r>
            <a:r>
              <a:rPr lang="en-US" altLang="zh-CN" sz="2800" b="1" dirty="0" smtClean="0"/>
              <a:t>     </a:t>
            </a:r>
            <a:endParaRPr lang="en-US" altLang="zh-CN" sz="2400" b="1" dirty="0"/>
          </a:p>
        </p:txBody>
      </p:sp>
      <p:sp>
        <p:nvSpPr>
          <p:cNvPr id="4" name="Slide Number Placeholder 3"/>
          <p:cNvSpPr>
            <a:spLocks noGrp="1"/>
          </p:cNvSpPr>
          <p:nvPr>
            <p:ph type="sldNum" sz="quarter" idx="12"/>
          </p:nvPr>
        </p:nvSpPr>
        <p:spPr/>
        <p:txBody>
          <a:bodyPr/>
          <a:lstStyle/>
          <a:p>
            <a:fld id="{88AD08FE-21CA-447A-B5E0-10774CCDBD3A}" type="slidenum">
              <a:rPr lang="en-US" smtClean="0"/>
              <a:t>7</a:t>
            </a:fld>
            <a:endParaRPr lang="en-US"/>
          </a:p>
        </p:txBody>
      </p:sp>
    </p:spTree>
    <p:extLst>
      <p:ext uri="{BB962C8B-B14F-4D97-AF65-F5344CB8AC3E}">
        <p14:creationId xmlns:p14="http://schemas.microsoft.com/office/powerpoint/2010/main" val="185024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8103"/>
            <a:ext cx="12344400" cy="1143000"/>
          </a:xfrm>
        </p:spPr>
        <p:txBody>
          <a:bodyPr>
            <a:noAutofit/>
          </a:bodyPr>
          <a:lstStyle/>
          <a:p>
            <a:r>
              <a:rPr lang="en-US" sz="3600" b="1" dirty="0" err="1"/>
              <a:t>TextScope</a:t>
            </a:r>
            <a:r>
              <a:rPr lang="en-US" sz="3600" b="1" dirty="0"/>
              <a:t> </a:t>
            </a:r>
            <a:r>
              <a:rPr lang="en-US" sz="3600" b="1" dirty="0" smtClean="0"/>
              <a:t>in Action: </a:t>
            </a:r>
            <a:r>
              <a:rPr lang="en-US" sz="3600" b="1" u="sng" dirty="0" smtClean="0"/>
              <a:t>intelligent interactive </a:t>
            </a:r>
            <a:r>
              <a:rPr lang="en-US" sz="3600" b="1" u="sng" dirty="0"/>
              <a:t>decision support</a:t>
            </a:r>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62600" y="1097656"/>
            <a:ext cx="5478236" cy="5303144"/>
            <a:chOff x="5562600" y="1097656"/>
            <a:chExt cx="5478236" cy="5303144"/>
          </a:xfrm>
        </p:grpSpPr>
        <p:sp>
          <p:nvSpPr>
            <p:cNvPr id="4" name="Rectangle 3"/>
            <p:cNvSpPr/>
            <p:nvPr/>
          </p:nvSpPr>
          <p:spPr>
            <a:xfrm>
              <a:off x="5562600" y="1231104"/>
              <a:ext cx="5334000"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93053" y="5032380"/>
              <a:ext cx="4803547" cy="13596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747740"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TextScope</a:t>
              </a:r>
              <a:endParaRPr lang="en-US" altLang="en-US" sz="4800" b="1" dirty="0">
                <a:latin typeface="+mn-lt"/>
              </a:endParaRPr>
            </a:p>
          </p:txBody>
        </p:sp>
        <p:sp>
          <p:nvSpPr>
            <p:cNvPr id="8" name="TextBox 7"/>
            <p:cNvSpPr txBox="1"/>
            <p:nvPr/>
          </p:nvSpPr>
          <p:spPr>
            <a:xfrm>
              <a:off x="6582899" y="5286176"/>
              <a:ext cx="4281750" cy="461665"/>
            </a:xfrm>
            <a:prstGeom prst="rect">
              <a:avLst/>
            </a:prstGeom>
            <a:solidFill>
              <a:schemeClr val="bg1">
                <a:lumMod val="85000"/>
              </a:schemeClr>
            </a:solidFill>
          </p:spPr>
          <p:txBody>
            <a:bodyPr wrap="none" rtlCol="0">
              <a:spAutoFit/>
            </a:bodyPr>
            <a:lstStyle/>
            <a:p>
              <a:r>
                <a:rPr lang="en-US" altLang="zh-CN" sz="2400" b="1" dirty="0" smtClean="0"/>
                <a:t>Interactive information </a:t>
              </a:r>
              <a:r>
                <a:rPr lang="en-US" altLang="zh-CN" sz="2400" b="1" dirty="0"/>
                <a:t>r</a:t>
              </a:r>
              <a:r>
                <a:rPr lang="en-US" altLang="zh-CN" sz="2400" b="1" dirty="0" smtClean="0"/>
                <a:t>etrieval</a:t>
              </a:r>
              <a:endParaRPr lang="en-US" sz="2400" b="1" dirty="0"/>
            </a:p>
          </p:txBody>
        </p:sp>
        <p:sp>
          <p:nvSpPr>
            <p:cNvPr id="76" name="TextBox 75"/>
            <p:cNvSpPr txBox="1"/>
            <p:nvPr/>
          </p:nvSpPr>
          <p:spPr>
            <a:xfrm>
              <a:off x="6731444" y="5830809"/>
              <a:ext cx="3782702" cy="461665"/>
            </a:xfrm>
            <a:prstGeom prst="rect">
              <a:avLst/>
            </a:prstGeom>
            <a:solidFill>
              <a:schemeClr val="bg1">
                <a:lumMod val="85000"/>
              </a:schemeClr>
            </a:solidFill>
          </p:spPr>
          <p:txBody>
            <a:bodyPr wrap="none" rtlCol="0">
              <a:spAutoFit/>
            </a:bodyPr>
            <a:lstStyle/>
            <a:p>
              <a:r>
                <a:rPr lang="en-US" altLang="zh-CN" sz="2400" b="1" dirty="0" smtClean="0"/>
                <a:t>Natural language processing</a:t>
              </a:r>
            </a:p>
          </p:txBody>
        </p:sp>
        <p:sp>
          <p:nvSpPr>
            <p:cNvPr id="77" name="TextBox 76"/>
            <p:cNvSpPr txBox="1"/>
            <p:nvPr/>
          </p:nvSpPr>
          <p:spPr>
            <a:xfrm>
              <a:off x="8972022" y="4338445"/>
              <a:ext cx="1767535"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a:t>t</a:t>
              </a:r>
              <a:r>
                <a:rPr lang="en-US" altLang="zh-CN" sz="2400" b="1" dirty="0" smtClean="0"/>
                <a:t>ext analysis</a:t>
              </a:r>
            </a:p>
          </p:txBody>
        </p:sp>
        <p:sp>
          <p:nvSpPr>
            <p:cNvPr id="78" name="TextBox 77"/>
            <p:cNvSpPr txBox="1"/>
            <p:nvPr/>
          </p:nvSpPr>
          <p:spPr>
            <a:xfrm>
              <a:off x="8745210" y="3681667"/>
              <a:ext cx="2152833" cy="461665"/>
            </a:xfrm>
            <a:prstGeom prst="rect">
              <a:avLst/>
            </a:prstGeom>
            <a:solidFill>
              <a:schemeClr val="bg1">
                <a:lumMod val="85000"/>
              </a:schemeClr>
            </a:solidFill>
          </p:spPr>
          <p:txBody>
            <a:bodyPr wrap="none" rtlCol="0">
              <a:spAutoFit/>
            </a:bodyPr>
            <a:lstStyle/>
            <a:p>
              <a:r>
                <a:rPr lang="en-US" altLang="zh-CN" sz="2400" b="1" dirty="0" smtClean="0"/>
                <a:t>Text + Non-Text</a:t>
              </a:r>
            </a:p>
          </p:txBody>
        </p:sp>
        <p:sp>
          <p:nvSpPr>
            <p:cNvPr id="79" name="TextBox 78"/>
            <p:cNvSpPr txBox="1"/>
            <p:nvPr/>
          </p:nvSpPr>
          <p:spPr>
            <a:xfrm>
              <a:off x="6007591" y="1809570"/>
              <a:ext cx="2676951" cy="461665"/>
            </a:xfrm>
            <a:prstGeom prst="rect">
              <a:avLst/>
            </a:prstGeom>
            <a:solidFill>
              <a:schemeClr val="bg1">
                <a:lumMod val="85000"/>
              </a:schemeClr>
            </a:solidFill>
          </p:spPr>
          <p:txBody>
            <a:bodyPr wrap="non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Domain Knowledge</a:t>
              </a:r>
              <a:endParaRPr lang="en-US" b="1" dirty="0">
                <a:solidFill>
                  <a:schemeClr val="tx1"/>
                </a:solidFill>
              </a:endParaRPr>
            </a:p>
          </p:txBody>
        </p:sp>
      </p:grpSp>
      <p:sp>
        <p:nvSpPr>
          <p:cNvPr id="12" name="Slide Number Placeholder 11"/>
          <p:cNvSpPr>
            <a:spLocks noGrp="1"/>
          </p:cNvSpPr>
          <p:nvPr>
            <p:ph type="sldNum" sz="quarter" idx="12"/>
          </p:nvPr>
        </p:nvSpPr>
        <p:spPr/>
        <p:txBody>
          <a:bodyPr/>
          <a:lstStyle/>
          <a:p>
            <a:fld id="{88AD08FE-21CA-447A-B5E0-10774CCDBD3A}" type="slidenum">
              <a:rPr lang="en-US" smtClean="0"/>
              <a:t>8</a:t>
            </a:fld>
            <a:endParaRPr lang="en-US"/>
          </a:p>
        </p:txBody>
      </p:sp>
    </p:spTree>
    <p:extLst>
      <p:ext uri="{BB962C8B-B14F-4D97-AF65-F5344CB8AC3E}">
        <p14:creationId xmlns:p14="http://schemas.microsoft.com/office/powerpoint/2010/main" val="6515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err="1" smtClean="0"/>
              <a:t>TextScope</a:t>
            </a:r>
            <a:r>
              <a:rPr lang="en-US" sz="3200" b="1" dirty="0" smtClean="0"/>
              <a:t> </a:t>
            </a:r>
            <a:r>
              <a:rPr lang="en-US" sz="3200" dirty="0" smtClean="0"/>
              <a:t>= </a:t>
            </a:r>
            <a:r>
              <a:rPr lang="en-US" sz="3200" b="1" i="1" dirty="0" smtClean="0"/>
              <a:t>Intelligent</a:t>
            </a:r>
            <a:r>
              <a:rPr lang="en-US" sz="3200" dirty="0" smtClean="0"/>
              <a:t> &amp; </a:t>
            </a:r>
            <a:r>
              <a:rPr lang="en-US" sz="3200" b="1" i="1" dirty="0" smtClean="0"/>
              <a:t>Interactive</a:t>
            </a:r>
            <a:r>
              <a:rPr lang="en-US" sz="3200" dirty="0" smtClean="0"/>
              <a:t> </a:t>
            </a:r>
            <a:r>
              <a:rPr lang="en-US" sz="3200" b="1" dirty="0" smtClean="0">
                <a:solidFill>
                  <a:srgbClr val="002060"/>
                </a:solidFill>
              </a:rPr>
              <a:t>Information Retrieval</a:t>
            </a:r>
            <a:r>
              <a:rPr lang="en-US" sz="3200" b="1" dirty="0" smtClean="0"/>
              <a:t> </a:t>
            </a:r>
            <a:r>
              <a:rPr lang="en-US" sz="3200" dirty="0" smtClean="0">
                <a:solidFill>
                  <a:srgbClr val="002060"/>
                </a:solidFill>
              </a:rPr>
              <a:t>+ </a:t>
            </a:r>
            <a:r>
              <a:rPr lang="en-US" sz="3200" b="1" dirty="0" smtClean="0">
                <a:solidFill>
                  <a:srgbClr val="002060"/>
                </a:solidFill>
              </a:rPr>
              <a:t>Text Mining</a:t>
            </a:r>
            <a:endParaRPr lang="en-US" sz="3200" b="1" dirty="0">
              <a:solidFill>
                <a:srgbClr val="002060"/>
              </a:solidFill>
            </a:endParaRPr>
          </a:p>
        </p:txBody>
      </p:sp>
      <p:sp>
        <p:nvSpPr>
          <p:cNvPr id="6" name="Rectangle 5"/>
          <p:cNvSpPr/>
          <p:nvPr/>
        </p:nvSpPr>
        <p:spPr>
          <a:xfrm>
            <a:off x="2209800" y="1388800"/>
            <a:ext cx="8001000" cy="4800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09800" y="2209800"/>
            <a:ext cx="80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87500" y="1529617"/>
            <a:ext cx="1835952" cy="584775"/>
          </a:xfrm>
          <a:prstGeom prst="rect">
            <a:avLst/>
          </a:prstGeom>
        </p:spPr>
        <p:txBody>
          <a:bodyPr wrap="none">
            <a:spAutoFit/>
          </a:bodyPr>
          <a:lstStyle/>
          <a:p>
            <a:r>
              <a:rPr lang="en-US" sz="3200" dirty="0" err="1">
                <a:solidFill>
                  <a:srgbClr val="C00000"/>
                </a:solidFill>
                <a:latin typeface="Script MT Bold" panose="03040602040607080904" pitchFamily="66" charset="0"/>
              </a:rPr>
              <a:t>Text</a:t>
            </a:r>
            <a:r>
              <a:rPr lang="en-US" sz="3200" dirty="0" err="1">
                <a:solidFill>
                  <a:srgbClr val="0033CC"/>
                </a:solidFill>
                <a:latin typeface="Script MT Bold" panose="03040602040607080904" pitchFamily="66" charset="0"/>
              </a:rPr>
              <a:t>Scope</a:t>
            </a:r>
            <a:endParaRPr lang="en-US" sz="3200" dirty="0">
              <a:solidFill>
                <a:srgbClr val="0033CC"/>
              </a:solidFill>
              <a:latin typeface="Script MT Bold" panose="03040602040607080904" pitchFamily="66" charset="0"/>
            </a:endParaRPr>
          </a:p>
        </p:txBody>
      </p:sp>
      <p:sp>
        <p:nvSpPr>
          <p:cNvPr id="11" name="TextBox 10"/>
          <p:cNvSpPr txBox="1"/>
          <p:nvPr/>
        </p:nvSpPr>
        <p:spPr>
          <a:xfrm>
            <a:off x="5487204" y="1351325"/>
            <a:ext cx="1511504" cy="461665"/>
          </a:xfrm>
          <a:prstGeom prst="rect">
            <a:avLst/>
          </a:prstGeom>
          <a:noFill/>
        </p:spPr>
        <p:txBody>
          <a:bodyPr wrap="none" rtlCol="0">
            <a:spAutoFit/>
          </a:bodyPr>
          <a:lstStyle/>
          <a:p>
            <a:r>
              <a:rPr lang="en-US" sz="2400" b="1" dirty="0"/>
              <a:t>Task Panel</a:t>
            </a:r>
          </a:p>
        </p:txBody>
      </p:sp>
      <p:sp>
        <p:nvSpPr>
          <p:cNvPr id="14" name="TextBox 13"/>
          <p:cNvSpPr txBox="1"/>
          <p:nvPr/>
        </p:nvSpPr>
        <p:spPr>
          <a:xfrm>
            <a:off x="6965427" y="1796739"/>
            <a:ext cx="1273426" cy="400110"/>
          </a:xfrm>
          <a:prstGeom prst="rect">
            <a:avLst/>
          </a:prstGeom>
          <a:solidFill>
            <a:schemeClr val="accent3">
              <a:lumMod val="60000"/>
              <a:lumOff val="40000"/>
            </a:schemeClr>
          </a:solidFill>
        </p:spPr>
        <p:txBody>
          <a:bodyPr wrap="none" rtlCol="0">
            <a:spAutoFit/>
          </a:bodyPr>
          <a:lstStyle/>
          <a:p>
            <a:r>
              <a:rPr lang="en-US" sz="2000" b="1" dirty="0"/>
              <a:t>Prediction</a:t>
            </a:r>
          </a:p>
        </p:txBody>
      </p:sp>
      <p:sp>
        <p:nvSpPr>
          <p:cNvPr id="18" name="TextBox 17"/>
          <p:cNvSpPr txBox="1"/>
          <p:nvPr/>
        </p:nvSpPr>
        <p:spPr>
          <a:xfrm>
            <a:off x="4012374" y="1799534"/>
            <a:ext cx="1714380" cy="400110"/>
          </a:xfrm>
          <a:prstGeom prst="rect">
            <a:avLst/>
          </a:prstGeom>
          <a:solidFill>
            <a:schemeClr val="accent3">
              <a:lumMod val="60000"/>
              <a:lumOff val="40000"/>
            </a:schemeClr>
          </a:solidFill>
        </p:spPr>
        <p:txBody>
          <a:bodyPr wrap="none" rtlCol="0">
            <a:spAutoFit/>
          </a:bodyPr>
          <a:lstStyle/>
          <a:p>
            <a:r>
              <a:rPr lang="en-US" sz="2000" b="1" dirty="0"/>
              <a:t>Topic Analyzer</a:t>
            </a:r>
          </a:p>
        </p:txBody>
      </p:sp>
      <p:sp>
        <p:nvSpPr>
          <p:cNvPr id="19" name="TextBox 18"/>
          <p:cNvSpPr txBox="1"/>
          <p:nvPr/>
        </p:nvSpPr>
        <p:spPr>
          <a:xfrm>
            <a:off x="5852419" y="1798332"/>
            <a:ext cx="1034257" cy="400110"/>
          </a:xfrm>
          <a:prstGeom prst="rect">
            <a:avLst/>
          </a:prstGeom>
          <a:solidFill>
            <a:schemeClr val="accent3">
              <a:lumMod val="60000"/>
              <a:lumOff val="40000"/>
            </a:schemeClr>
          </a:solidFill>
        </p:spPr>
        <p:txBody>
          <a:bodyPr wrap="none" rtlCol="0">
            <a:spAutoFit/>
          </a:bodyPr>
          <a:lstStyle/>
          <a:p>
            <a:r>
              <a:rPr lang="en-US" sz="2000" b="1" dirty="0"/>
              <a:t>Opinion</a:t>
            </a:r>
          </a:p>
        </p:txBody>
      </p:sp>
      <p:sp>
        <p:nvSpPr>
          <p:cNvPr id="20" name="TextBox 19"/>
          <p:cNvSpPr txBox="1"/>
          <p:nvPr/>
        </p:nvSpPr>
        <p:spPr>
          <a:xfrm>
            <a:off x="8750336" y="1809690"/>
            <a:ext cx="1460464" cy="400110"/>
          </a:xfrm>
          <a:prstGeom prst="rect">
            <a:avLst/>
          </a:prstGeom>
          <a:solidFill>
            <a:schemeClr val="accent3">
              <a:lumMod val="60000"/>
              <a:lumOff val="40000"/>
            </a:schemeClr>
          </a:solidFill>
        </p:spPr>
        <p:txBody>
          <a:bodyPr wrap="none" rtlCol="0">
            <a:spAutoFit/>
          </a:bodyPr>
          <a:lstStyle/>
          <a:p>
            <a:r>
              <a:rPr lang="en-US" sz="2000" b="1" dirty="0"/>
              <a:t>Event Radar</a:t>
            </a:r>
          </a:p>
        </p:txBody>
      </p:sp>
      <p:sp>
        <p:nvSpPr>
          <p:cNvPr id="21" name="TextBox 20"/>
          <p:cNvSpPr txBox="1"/>
          <p:nvPr/>
        </p:nvSpPr>
        <p:spPr>
          <a:xfrm>
            <a:off x="8205572" y="1611125"/>
            <a:ext cx="419100" cy="646331"/>
          </a:xfrm>
          <a:prstGeom prst="rect">
            <a:avLst/>
          </a:prstGeom>
          <a:noFill/>
        </p:spPr>
        <p:txBody>
          <a:bodyPr wrap="square" rtlCol="0">
            <a:spAutoFit/>
          </a:bodyPr>
          <a:lstStyle/>
          <a:p>
            <a:r>
              <a:rPr lang="en-US" sz="3600" b="1" dirty="0"/>
              <a:t>…</a:t>
            </a:r>
          </a:p>
        </p:txBody>
      </p:sp>
      <p:cxnSp>
        <p:nvCxnSpPr>
          <p:cNvPr id="23" name="Straight Connector 22"/>
          <p:cNvCxnSpPr/>
          <p:nvPr/>
        </p:nvCxnSpPr>
        <p:spPr>
          <a:xfrm>
            <a:off x="4267200" y="2253744"/>
            <a:ext cx="0" cy="39184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flipH="1">
            <a:off x="2379060" y="2261803"/>
            <a:ext cx="1612009" cy="461665"/>
          </a:xfrm>
          <a:prstGeom prst="rect">
            <a:avLst/>
          </a:prstGeom>
          <a:solidFill>
            <a:srgbClr val="FFFF99"/>
          </a:solidFill>
        </p:spPr>
        <p:txBody>
          <a:bodyPr wrap="square" rtlCol="0">
            <a:spAutoFit/>
          </a:bodyPr>
          <a:lstStyle/>
          <a:p>
            <a:r>
              <a:rPr lang="en-US" sz="2400" b="1" dirty="0"/>
              <a:t>Search Box</a:t>
            </a:r>
          </a:p>
        </p:txBody>
      </p:sp>
      <p:cxnSp>
        <p:nvCxnSpPr>
          <p:cNvPr id="26" name="Straight Connector 25"/>
          <p:cNvCxnSpPr/>
          <p:nvPr/>
        </p:nvCxnSpPr>
        <p:spPr>
          <a:xfrm>
            <a:off x="2209800" y="2723466"/>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flipH="1">
            <a:off x="2357755" y="2818023"/>
            <a:ext cx="1612007" cy="461665"/>
          </a:xfrm>
          <a:prstGeom prst="rect">
            <a:avLst/>
          </a:prstGeom>
          <a:noFill/>
        </p:spPr>
        <p:txBody>
          <a:bodyPr wrap="square" rtlCol="0">
            <a:spAutoFit/>
          </a:bodyPr>
          <a:lstStyle/>
          <a:p>
            <a:r>
              <a:rPr lang="en-US" sz="2400" b="1" dirty="0"/>
              <a:t>MyFilter1</a:t>
            </a:r>
          </a:p>
        </p:txBody>
      </p:sp>
      <p:sp>
        <p:nvSpPr>
          <p:cNvPr id="29" name="TextBox 28"/>
          <p:cNvSpPr txBox="1"/>
          <p:nvPr/>
        </p:nvSpPr>
        <p:spPr>
          <a:xfrm flipH="1">
            <a:off x="2341836" y="3311811"/>
            <a:ext cx="1612007" cy="461665"/>
          </a:xfrm>
          <a:prstGeom prst="rect">
            <a:avLst/>
          </a:prstGeom>
          <a:noFill/>
        </p:spPr>
        <p:txBody>
          <a:bodyPr wrap="square" rtlCol="0">
            <a:spAutoFit/>
          </a:bodyPr>
          <a:lstStyle/>
          <a:p>
            <a:r>
              <a:rPr lang="en-US" sz="2400" b="1" dirty="0"/>
              <a:t>MyFilter2</a:t>
            </a:r>
          </a:p>
        </p:txBody>
      </p:sp>
      <p:sp>
        <p:nvSpPr>
          <p:cNvPr id="30" name="TextBox 29"/>
          <p:cNvSpPr txBox="1"/>
          <p:nvPr/>
        </p:nvSpPr>
        <p:spPr>
          <a:xfrm>
            <a:off x="2938288" y="3495646"/>
            <a:ext cx="419100" cy="646331"/>
          </a:xfrm>
          <a:prstGeom prst="rect">
            <a:avLst/>
          </a:prstGeom>
          <a:noFill/>
        </p:spPr>
        <p:txBody>
          <a:bodyPr wrap="square" rtlCol="0">
            <a:spAutoFit/>
          </a:bodyPr>
          <a:lstStyle/>
          <a:p>
            <a:r>
              <a:rPr lang="en-US" sz="3600" b="1" dirty="0"/>
              <a:t>…</a:t>
            </a:r>
          </a:p>
        </p:txBody>
      </p:sp>
      <p:sp>
        <p:nvSpPr>
          <p:cNvPr id="31" name="Rectangle 30"/>
          <p:cNvSpPr/>
          <p:nvPr/>
        </p:nvSpPr>
        <p:spPr>
          <a:xfrm>
            <a:off x="2357754" y="3970417"/>
            <a:ext cx="1654620" cy="461665"/>
          </a:xfrm>
          <a:prstGeom prst="rect">
            <a:avLst/>
          </a:prstGeom>
        </p:spPr>
        <p:txBody>
          <a:bodyPr wrap="none">
            <a:spAutoFit/>
          </a:bodyPr>
          <a:lstStyle/>
          <a:p>
            <a:r>
              <a:rPr lang="en-US" sz="2400" dirty="0"/>
              <a:t>Select </a:t>
            </a:r>
            <a:r>
              <a:rPr lang="en-US" sz="2400" b="1" dirty="0"/>
              <a:t>Time</a:t>
            </a:r>
          </a:p>
        </p:txBody>
      </p:sp>
      <p:sp>
        <p:nvSpPr>
          <p:cNvPr id="32" name="Rectangle 31"/>
          <p:cNvSpPr/>
          <p:nvPr/>
        </p:nvSpPr>
        <p:spPr>
          <a:xfrm>
            <a:off x="2316883" y="4361819"/>
            <a:ext cx="1896994" cy="461665"/>
          </a:xfrm>
          <a:prstGeom prst="rect">
            <a:avLst/>
          </a:prstGeom>
        </p:spPr>
        <p:txBody>
          <a:bodyPr wrap="none">
            <a:spAutoFit/>
          </a:bodyPr>
          <a:lstStyle/>
          <a:p>
            <a:r>
              <a:rPr lang="en-US" sz="2400" dirty="0"/>
              <a:t>Select</a:t>
            </a:r>
            <a:r>
              <a:rPr lang="en-US" sz="2400" b="1" dirty="0"/>
              <a:t> Region</a:t>
            </a:r>
          </a:p>
        </p:txBody>
      </p:sp>
      <p:pic>
        <p:nvPicPr>
          <p:cNvPr id="3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88"/>
          <a:stretch/>
        </p:blipFill>
        <p:spPr bwMode="auto">
          <a:xfrm>
            <a:off x="7894261" y="3963224"/>
            <a:ext cx="2240340" cy="197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p:nvPr/>
        </p:nvCxnSpPr>
        <p:spPr>
          <a:xfrm flipH="1">
            <a:off x="4248151" y="3829937"/>
            <a:ext cx="585990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248151" y="2335035"/>
            <a:ext cx="5276733" cy="1200329"/>
          </a:xfrm>
          <a:prstGeom prst="rect">
            <a:avLst/>
          </a:prstGeom>
        </p:spPr>
        <p:txBody>
          <a:bodyPr wrap="square">
            <a:spAutoFit/>
          </a:bodyPr>
          <a:lstStyle/>
          <a:p>
            <a:r>
              <a:rPr lang="en-US" b="1" dirty="0"/>
              <a:t>Microsoft</a:t>
            </a:r>
            <a:r>
              <a:rPr lang="en-US" dirty="0"/>
              <a:t> (</a:t>
            </a:r>
            <a:r>
              <a:rPr lang="en-US" dirty="0">
                <a:hlinkClick r:id="rId3"/>
              </a:rPr>
              <a:t>MSFT,</a:t>
            </a:r>
            <a:r>
              <a:rPr lang="en-US" dirty="0"/>
              <a:t>) Google, </a:t>
            </a:r>
            <a:r>
              <a:rPr lang="en-US" b="1" dirty="0"/>
              <a:t>IBM</a:t>
            </a:r>
            <a:r>
              <a:rPr lang="en-US" dirty="0"/>
              <a:t> (</a:t>
            </a:r>
            <a:r>
              <a:rPr lang="en-US" dirty="0">
                <a:hlinkClick r:id="rId4"/>
              </a:rPr>
              <a:t>IBM</a:t>
            </a:r>
            <a:r>
              <a:rPr lang="en-US" dirty="0"/>
              <a:t>) and other cloud-computing rivals of Amazon Web Services are bracing for an AWS "partnership" announcement with VMware expected to be announced Thursday. … </a:t>
            </a:r>
          </a:p>
        </p:txBody>
      </p:sp>
      <p:pic>
        <p:nvPicPr>
          <p:cNvPr id="40" name="Picture 39"/>
          <p:cNvPicPr>
            <a:picLocks noChangeAspect="1"/>
          </p:cNvPicPr>
          <p:nvPr/>
        </p:nvPicPr>
        <p:blipFill rotWithShape="1">
          <a:blip r:embed="rId5"/>
          <a:srcRect l="3115" r="7912"/>
          <a:stretch/>
        </p:blipFill>
        <p:spPr>
          <a:xfrm>
            <a:off x="4325732" y="3855840"/>
            <a:ext cx="3675268" cy="2198062"/>
          </a:xfrm>
          <a:prstGeom prst="rect">
            <a:avLst/>
          </a:prstGeom>
        </p:spPr>
      </p:pic>
      <p:cxnSp>
        <p:nvCxnSpPr>
          <p:cNvPr id="43" name="Straight Connector 42"/>
          <p:cNvCxnSpPr/>
          <p:nvPr/>
        </p:nvCxnSpPr>
        <p:spPr>
          <a:xfrm>
            <a:off x="8001000" y="3855840"/>
            <a:ext cx="0" cy="2316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09800" y="481900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flipH="1">
            <a:off x="2310700" y="4834951"/>
            <a:ext cx="1797333" cy="400110"/>
          </a:xfrm>
          <a:prstGeom prst="rect">
            <a:avLst/>
          </a:prstGeom>
          <a:noFill/>
        </p:spPr>
        <p:txBody>
          <a:bodyPr wrap="square" rtlCol="0">
            <a:spAutoFit/>
          </a:bodyPr>
          <a:lstStyle/>
          <a:p>
            <a:r>
              <a:rPr lang="en-US" sz="2000" b="1" dirty="0">
                <a:solidFill>
                  <a:srgbClr val="00B050"/>
                </a:solidFill>
              </a:rPr>
              <a:t>My </a:t>
            </a:r>
            <a:r>
              <a:rPr lang="en-US" sz="2000" b="1" dirty="0" err="1">
                <a:solidFill>
                  <a:srgbClr val="00B050"/>
                </a:solidFill>
              </a:rPr>
              <a:t>WorkSpace</a:t>
            </a:r>
            <a:endParaRPr lang="en-US" sz="2000" b="1" dirty="0">
              <a:solidFill>
                <a:srgbClr val="00B050"/>
              </a:solidFill>
            </a:endParaRPr>
          </a:p>
        </p:txBody>
      </p:sp>
      <p:sp>
        <p:nvSpPr>
          <p:cNvPr id="48" name="Rectangle 47"/>
          <p:cNvSpPr/>
          <p:nvPr/>
        </p:nvSpPr>
        <p:spPr>
          <a:xfrm>
            <a:off x="2328881" y="5117633"/>
            <a:ext cx="1110304" cy="400110"/>
          </a:xfrm>
          <a:prstGeom prst="rect">
            <a:avLst/>
          </a:prstGeom>
        </p:spPr>
        <p:txBody>
          <a:bodyPr wrap="none">
            <a:spAutoFit/>
          </a:bodyPr>
          <a:lstStyle/>
          <a:p>
            <a:r>
              <a:rPr lang="en-US" sz="2000" dirty="0"/>
              <a:t>Project 1</a:t>
            </a:r>
            <a:endParaRPr lang="en-US" sz="2000" b="1" dirty="0"/>
          </a:p>
        </p:txBody>
      </p:sp>
      <p:sp>
        <p:nvSpPr>
          <p:cNvPr id="49" name="Rectangle 48"/>
          <p:cNvSpPr/>
          <p:nvPr/>
        </p:nvSpPr>
        <p:spPr>
          <a:xfrm>
            <a:off x="2897286" y="5355086"/>
            <a:ext cx="904415" cy="400110"/>
          </a:xfrm>
          <a:prstGeom prst="rect">
            <a:avLst/>
          </a:prstGeom>
        </p:spPr>
        <p:txBody>
          <a:bodyPr wrap="none">
            <a:spAutoFit/>
          </a:bodyPr>
          <a:lstStyle/>
          <a:p>
            <a:r>
              <a:rPr lang="en-US" sz="2000" dirty="0"/>
              <a:t>Alert A</a:t>
            </a:r>
            <a:endParaRPr lang="en-US" sz="2000" b="1" dirty="0"/>
          </a:p>
        </p:txBody>
      </p:sp>
      <p:sp>
        <p:nvSpPr>
          <p:cNvPr id="50" name="Rectangle 49"/>
          <p:cNvSpPr/>
          <p:nvPr/>
        </p:nvSpPr>
        <p:spPr>
          <a:xfrm>
            <a:off x="2902093" y="5622330"/>
            <a:ext cx="1159292" cy="400110"/>
          </a:xfrm>
          <a:prstGeom prst="rect">
            <a:avLst/>
          </a:prstGeom>
        </p:spPr>
        <p:txBody>
          <a:bodyPr wrap="none">
            <a:spAutoFit/>
          </a:bodyPr>
          <a:lstStyle/>
          <a:p>
            <a:r>
              <a:rPr lang="en-US" sz="2000" dirty="0"/>
              <a:t>Alert B</a:t>
            </a:r>
            <a:r>
              <a:rPr lang="en-US" sz="2000" b="1" dirty="0"/>
              <a:t> ...</a:t>
            </a:r>
            <a:endParaRPr lang="en-US" sz="2000" dirty="0"/>
          </a:p>
        </p:txBody>
      </p:sp>
      <p:sp>
        <p:nvSpPr>
          <p:cNvPr id="3" name="Slide Number Placeholder 2"/>
          <p:cNvSpPr>
            <a:spLocks noGrp="1"/>
          </p:cNvSpPr>
          <p:nvPr>
            <p:ph type="sldNum" sz="quarter" idx="12"/>
          </p:nvPr>
        </p:nvSpPr>
        <p:spPr/>
        <p:txBody>
          <a:bodyPr/>
          <a:lstStyle/>
          <a:p>
            <a:fld id="{88AD08FE-21CA-447A-B5E0-10774CCDBD3A}" type="slidenum">
              <a:rPr lang="en-US" smtClean="0"/>
              <a:t>9</a:t>
            </a:fld>
            <a:endParaRPr lang="en-US"/>
          </a:p>
        </p:txBody>
      </p:sp>
    </p:spTree>
    <p:extLst>
      <p:ext uri="{BB962C8B-B14F-4D97-AF65-F5344CB8AC3E}">
        <p14:creationId xmlns:p14="http://schemas.microsoft.com/office/powerpoint/2010/main" val="1862874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4"/>
</p:tagLst>
</file>

<file path=ppt/tags/tag2.xml><?xml version="1.0" encoding="utf-8"?>
<p:tagLst xmlns:a="http://schemas.openxmlformats.org/drawingml/2006/main" xmlns:r="http://schemas.openxmlformats.org/officeDocument/2006/relationships" xmlns:p="http://schemas.openxmlformats.org/presentationml/2006/main">
  <p:tag name="TIMING" val="|1|4.2|1|2.9|37.2"/>
</p:tagLst>
</file>

<file path=ppt/tags/tag3.xml><?xml version="1.0" encoding="utf-8"?>
<p:tagLst xmlns:a="http://schemas.openxmlformats.org/drawingml/2006/main" xmlns:r="http://schemas.openxmlformats.org/officeDocument/2006/relationships" xmlns:p="http://schemas.openxmlformats.org/presentationml/2006/main">
  <p:tag name="TIMING" val="|15.1|11.6|11.2|17.4|7"/>
</p:tagLst>
</file>

<file path=ppt/tags/tag4.xml><?xml version="1.0" encoding="utf-8"?>
<p:tagLst xmlns:a="http://schemas.openxmlformats.org/drawingml/2006/main" xmlns:r="http://schemas.openxmlformats.org/officeDocument/2006/relationships" xmlns:p="http://schemas.openxmlformats.org/presentationml/2006/main">
  <p:tag name="TIMING" val="|18.6|3.6|8.2|25.4|15.9|8.9"/>
</p:tagLst>
</file>

<file path=ppt/tags/tag5.xml><?xml version="1.0" encoding="utf-8"?>
<p:tagLst xmlns:a="http://schemas.openxmlformats.org/drawingml/2006/main" xmlns:r="http://schemas.openxmlformats.org/officeDocument/2006/relationships" xmlns:p="http://schemas.openxmlformats.org/presentationml/2006/main">
  <p:tag name="TIMING" val="|17.6"/>
</p:tagLst>
</file>

<file path=ppt/tags/tag6.xml><?xml version="1.0" encoding="utf-8"?>
<p:tagLst xmlns:a="http://schemas.openxmlformats.org/drawingml/2006/main" xmlns:r="http://schemas.openxmlformats.org/officeDocument/2006/relationships" xmlns:p="http://schemas.openxmlformats.org/presentationml/2006/main">
  <p:tag name="TIMING" val="|17.3|40.8"/>
</p:tagLst>
</file>

<file path=ppt/tags/tag7.xml><?xml version="1.0" encoding="utf-8"?>
<p:tagLst xmlns:a="http://schemas.openxmlformats.org/drawingml/2006/main" xmlns:r="http://schemas.openxmlformats.org/officeDocument/2006/relationships" xmlns:p="http://schemas.openxmlformats.org/presentationml/2006/main">
  <p:tag name="TIMING" val="|38.2|1.7"/>
</p:tagLst>
</file>

<file path=ppt/tags/tag8.xml><?xml version="1.0" encoding="utf-8"?>
<p:tagLst xmlns:a="http://schemas.openxmlformats.org/drawingml/2006/main" xmlns:r="http://schemas.openxmlformats.org/officeDocument/2006/relationships" xmlns:p="http://schemas.openxmlformats.org/presentationml/2006/main">
  <p:tag name="TIMING" val="|25.3|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14966</TotalTime>
  <Words>4522</Words>
  <Application>Microsoft Office PowerPoint</Application>
  <PresentationFormat>Widescreen</PresentationFormat>
  <Paragraphs>973</Paragraphs>
  <Slides>50</Slides>
  <Notes>21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50</vt:i4>
      </vt:variant>
    </vt:vector>
  </HeadingPairs>
  <TitlesOfParts>
    <vt:vector size="70" baseType="lpstr">
      <vt:lpstr>Arial Unicode MS</vt:lpstr>
      <vt:lpstr>CMBX10</vt:lpstr>
      <vt:lpstr>CMR10</vt:lpstr>
      <vt:lpstr>CMTI10</vt:lpstr>
      <vt:lpstr>等线</vt:lpstr>
      <vt:lpstr>Futura Bk</vt:lpstr>
      <vt:lpstr>맑은 고딕</vt:lpstr>
      <vt:lpstr>Microsoft YaHei</vt:lpstr>
      <vt:lpstr>SimSun</vt:lpstr>
      <vt:lpstr>SimSun</vt:lpstr>
      <vt:lpstr>Arial</vt:lpstr>
      <vt:lpstr>Calibri</vt:lpstr>
      <vt:lpstr>Georgia</vt:lpstr>
      <vt:lpstr>Gill Sans MT</vt:lpstr>
      <vt:lpstr>Script MT Bold</vt:lpstr>
      <vt:lpstr>Segoe UI</vt:lpstr>
      <vt:lpstr>Symbol</vt:lpstr>
      <vt:lpstr>Times New Roman</vt:lpstr>
      <vt:lpstr>Wingdings</vt:lpstr>
      <vt:lpstr>Office Theme</vt:lpstr>
      <vt:lpstr>TextScope:  Enhance Human Perception via Text Mining</vt:lpstr>
      <vt:lpstr>Text data cover all kinds of topics</vt:lpstr>
      <vt:lpstr>Humans as Subjective &amp; Intelligent “Sensors”</vt:lpstr>
      <vt:lpstr>Unique Value of Text Data</vt:lpstr>
      <vt:lpstr>Opportunities of Text Mining Applications</vt:lpstr>
      <vt:lpstr>However, NLP is difficult!  </vt:lpstr>
      <vt:lpstr> TextScope to enhance human perception  </vt:lpstr>
      <vt:lpstr>TextScope in Action: intelligent interactive decision support</vt:lpstr>
      <vt:lpstr>TextScope = Intelligent &amp; Interactive Information Retrieval + Text Mining</vt:lpstr>
      <vt:lpstr>Application Example 1: Medical &amp; Health </vt:lpstr>
      <vt:lpstr>1. Extraction of Adverse Drug Reactions from Forums</vt:lpstr>
      <vt:lpstr>A Probabilistic Model for ADR Extraction [Wang et al. 14] </vt:lpstr>
      <vt:lpstr>Sample ADRs Discovered [Wang et al. 14]</vt:lpstr>
      <vt:lpstr>2. Analysis of Electronic Medical Records (EMRs)</vt:lpstr>
      <vt:lpstr>The Conditional Symptom-Treatment Model [Wang et al. 16] </vt:lpstr>
      <vt:lpstr>Evaluation: Traditional Chinese Medicine(TCM) EMRs</vt:lpstr>
      <vt:lpstr>Output of the model</vt:lpstr>
      <vt:lpstr>“Typical Symptoms” of 3 Diseases: p(s|d)</vt:lpstr>
      <vt:lpstr>“Typical Herbs” Prescribed for 3 Diseases: p(h|d)</vt:lpstr>
      <vt:lpstr>Algorithm-Recommended Herbs vs.   Physician-Prescribed Herbs</vt:lpstr>
      <vt:lpstr>Application Example 2:  Business intelligence</vt:lpstr>
      <vt:lpstr>Latent Aspect Rating Analysis (LARA) [Wang et al. 10]</vt:lpstr>
      <vt:lpstr>Solving LARA in two stages:  Aspect Segmentation + Rating Regression</vt:lpstr>
      <vt:lpstr>Latent Rating Regression</vt:lpstr>
      <vt:lpstr>A Unified Generative Model for LARA</vt:lpstr>
      <vt:lpstr>Sample Result 1: Rating Decomposition</vt:lpstr>
      <vt:lpstr>Sample Result 2: Comparison of reviewers</vt:lpstr>
      <vt:lpstr>Sample Result 3:Aspect-Specific Sentiment Lexicon  </vt:lpstr>
      <vt:lpstr>Sample Result 4: User Rating Behavior Analysis </vt:lpstr>
      <vt:lpstr>Sample Result 5: Personalized Recommendation of Entities</vt:lpstr>
      <vt:lpstr>Application Example 3: Prediction of Stock Market</vt:lpstr>
      <vt:lpstr>PowerPoint Presentation</vt:lpstr>
      <vt:lpstr>A General Framework for Causal Topic Modeling [Kim et al. CIKM’13] </vt:lpstr>
      <vt:lpstr>Heuristic Optimization of Causality + Coherence </vt:lpstr>
      <vt:lpstr>Stock-Correlated Topics in New York Times:  June 2000 ~ Dec. 2011 </vt:lpstr>
      <vt:lpstr>“Causal Topics” in 2000 Presidential Election  </vt:lpstr>
      <vt:lpstr>Retrieval with Time Series Query [Kim et al. ICTIR’13]</vt:lpstr>
      <vt:lpstr>A general TextScope to support many different applications? </vt:lpstr>
      <vt:lpstr>Major Challenges in Building a General TextScope </vt:lpstr>
      <vt:lpstr>Some Possible Analysis Operators</vt:lpstr>
      <vt:lpstr>Formalization of Operators</vt:lpstr>
      <vt:lpstr>Compound Analysis Operator: Comparison of K Topics</vt:lpstr>
      <vt:lpstr>Compound Analysis Operator: Split and Compare</vt:lpstr>
      <vt:lpstr>BeeSpace: Analysis Engine for Biologists [Sarma et al. 11]</vt:lpstr>
      <vt:lpstr>Summary</vt:lpstr>
      <vt:lpstr>Beyond TextScope: Intelligent Task Agent, DataScope</vt:lpstr>
      <vt:lpstr>General Open Research Challenges</vt:lpstr>
      <vt:lpstr>Acknowledgments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zhai</dc:creator>
  <cp:lastModifiedBy>Zhai, Chengxiang</cp:lastModifiedBy>
  <cp:revision>129</cp:revision>
  <dcterms:created xsi:type="dcterms:W3CDTF">2013-09-17T19:36:26Z</dcterms:created>
  <dcterms:modified xsi:type="dcterms:W3CDTF">2018-01-29T16:32:37Z</dcterms:modified>
</cp:coreProperties>
</file>