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09" r:id="rId3"/>
    <p:sldId id="310" r:id="rId4"/>
    <p:sldId id="311" r:id="rId5"/>
    <p:sldId id="316" r:id="rId6"/>
    <p:sldId id="315" r:id="rId7"/>
    <p:sldId id="335" r:id="rId8"/>
    <p:sldId id="332" r:id="rId9"/>
    <p:sldId id="317" r:id="rId10"/>
    <p:sldId id="302" r:id="rId11"/>
    <p:sldId id="321" r:id="rId12"/>
    <p:sldId id="30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92" autoAdjust="0"/>
    <p:restoredTop sz="94660"/>
  </p:normalViewPr>
  <p:slideViewPr>
    <p:cSldViewPr>
      <p:cViewPr varScale="1">
        <p:scale>
          <a:sx n="59" d="100"/>
          <a:sy n="59" d="100"/>
        </p:scale>
        <p:origin x="950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6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B0B12-3F63-4D55-85B7-63DB98218DE1}" type="datetimeFigureOut">
              <a:rPr lang="en-US" smtClean="0"/>
              <a:t>5/24/2018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144A4-F61E-41E0-A262-83EA3C964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37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1"/>
            <a:ext cx="10363200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05200"/>
            <a:ext cx="85344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5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8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2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1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7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9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2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42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5200" y="30480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4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3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47800"/>
            <a:ext cx="116840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68800" y="64928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D08FE-21CA-447A-B5E0-10774CCDBD3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AutoShape 2" descr="data:image/jpeg;base64,/9j/4AAQSkZJRgABAQAAAQABAAD/2wCEAAkGBhQREBUUEhQVFRUWFx0UGBcYFh4fGxweGxwYIB8gGh8YISggGRwjHBoaIS8gIywpLywsHSAzNTQqNSYuLCoBCQoKDgwOGg8PGiwkHyUpLzQpLiwsKSksLCwsLCksLSksLCwsLCksKSksLCwsLCwsLCwsLCwsLCksLCwsLCksLP/AABEIAF0CHQMBIgACEQEDEQH/xAAcAAEAAgMBAQEAAAAAAAAAAAAABQYDBAcIAgH/xABQEAACAQMCBAMEBQgECggHAAABAgMABBESIQUGEzEiQVEHMmFxFCNCUoEVVHKCkaGx0mKSk7IIFiQzo7PBwtHiF2NzlMPT4fAYNDVTdIOi/8QAGQEBAAMBAQAAAAAAAAAAAAAAAAECAwQF/8QALREAAgIBAwMBCAEFAAAAAAAAAAECEQMSITEEE0FRIiMycYGRscFhFFKh0fD/2gAMAwEAAhEDEQA/AOn8xc/WdhII7mR0YoJNoZGGklhklFIG6naoYe27hP5y39hL/JV7rj3t75ThEEd5HGqy9URyMoxqVlbBbHcgqAD3wflUN0rNMcVOSiWb/pu4T+ct/YS/yU/6buE/nLf2Ev8AJXmxbfJxXofh/sF4bGPrBNMfV5Sv+qC1SMtXB0ZsCxVq8m6PbZwn85Yf/om/krftPapwuTGm9hGfvkp/rAK0m9ivCSP/AJU/28389QPG/wDB7tXBNrNLC3kG+sT9+G/HUflVtzBKD8nTLDisM66oZY5V9Y3DD9qk1tV5R5i5JvOFSqZVKHPgniY6ScfZcYKnvscH4Yq08ne2m6tSqXZN1D2yf86o27Mff+T7n7wqvcXDN/6SbWqG6PQtK0uD8Ziu4VmgcPG4yCP3gjuCPMGt2tDkarZilKUIFKUoCo8+e0eHhTW6yKXMz4bDY0RgjU52OrGRhds777VbQc9q8te0vj/0/iU0qnMa/UxemhM7j1DMWb9au4+yHmL6XwyMMcyQfUP6nTjQd++UK5PmQaoppujpydPKEFJl1pSlXOYUpSgILmnmNrbpRwRCa4nYrHGXCqAoy8kjHOmNBjOASSVHnVRk5p4oIRObrgCws2hZDNNoLb+EPnBbY7D0NTvPfBJJTFNHEbhVjmtpoVcK7RXCqGMbMQA6lFOCRkFvPFRHD+TJDaXBNpZwmadZYra5QSRRKkaR5YR4AlYKzHSftbnvUF1wQXGvahf20DSi64HPpx9XBLI8hywHhXWM4zk/AGqz/wDENxD/AOzaf2cn/m1L+0Dk6aHh80jw8IQIYwxtrZkmGZExpYsdOcjOe6k+tVj2S8jpxG9PXGYIV6jr21EnCqcb4O5PwXHnVG3dHTjhFwc2uDqPsj9o1xxVrkXCQr0RGV6SsPf6mc6mb7o9K6PWvZWEcKBIY0jQbBUUKB8gNq2K0ORu3sCaofMftp4fZsUDtcODgrAAwHzdiF/YSaontk9ozzSvY2zFYUOiZgd5G80yPsL2I8znyG8p7NfYvD0kub9NbONSQHZVB7GQd2Yj7J2GdwT2pqt0jfs6Y65+eD5b/CSi14FlJo9TMur+rpx//VT/AAX278OnIWQy25O2ZU8P9aMtgfFsVdIuW7VU0LbQKnbSIkC799sYqrcyexnh92p6cQtpMbPCNK/jGPAR+APxFW3M7gy523EI5IxLHIjxkag6sCuPXI2xUPyVzevE4HnjTQizPEvizqC4w3YadQOdPl615v5p5RueGTPBKSFcZDKTolUdj8SPNT2PzBPafYKuOFH/ALd/4JVVK3RrPBohru0dHpSlXOYUpSgFKUoBSlKAUpSgFKUoBSlKAUpSgFKUoBSlKAUpSgFKUoBSlKAUpSgFKUoBSlKAUpSgFKUoBVK9r0GvhjL/ANbH/eq61W/aBDrsyP6a/wAah7muF1ki/wCTgEfBvENvMfxr1HXEU4XuNvOu3VEY0dXWZNen6/oUpSrHAavFOFxXMLQzoHjcYZT/ALPMEdwRuDuK8/c2cgmxuDHu0beKJz3ZfQ4+0vY/gds4Houq/wA8cHFxaMceKP6xT8veH4rn8QKq4pnV02d4pV4ZyPkDjz8OuBkn6PIQJV8h6OPivn6rnuQK72rZGR2riH5L+FdQ5HvC9oqN3iPT/Ae7+4gfhRKjXq0pe2vqWClKVY4BVY9ovGjbWEmg4kl+pT1BYHLfqrqPzx61Z653zhG17epCvZD0x+kcaz+AAH6pqGbYUnNXwjk0/K7xxxOy4WUMUPqEbSf34+YIPnVu9k14bS+6Z2juB0z8HXJQ/vZfmwrpHN/LiPYhEXHQAKD+iowR/V3+YFc4ThxUgrsQQQfQjcH8DVVCj0e+s0Gn/wB6HbqVqcJv+vCkn3l3HoexH4HNbdXPJarYUpShAqB57TVw6ceqj+8tT1RHNqZspR8B/eWhaHxI55zfb6ouNj709p/4FbnsN4YIorp8btIifgq5/i5rd5gtcpxT+lLbn9nT/wCFSHsxg0W0vxm/3Eq2lJWdkpe5a+X4Rca0uNXphtppR3jieQfqqT/srdrX4haiWKSM9nRkP6wI/wBtVOJVe55lh4SNamTxDUpcnuRkFviSRmvUKkY27eVcSfhBUkEYIOCPQjvV15T5p6SLDP7q7I/oPIN8B5H9vrVYxo9Hq28qTXgvNK+UcEAggg7gjsa+qseaVf2jcsrfWEi6cyRjqxHz1KDt8mGV/EHyqM9jVvo4cw/69z+0JV7qE5T4KbWF4yAB1WZcH7JwB+4VFb2brJ7pwfqTdKUqTAUpSgFKUoBSlKAUpSgFKUoBSlKAUpSgFKUoBSlKAUpSgFKUoBSlKAUpSgFKUoBSlKAUpSgFKUoBUNzYmbf9YVM1D81Ni3/WFEWh8SKWtuM10yubLKM10mpZrm8GnxfhguIjGzOgLIxKMVYhHViuV3AbTpON8E1TOGcNWXjHEIHMhiWCAqolkGkur6ipDZUnA3GDV/qscK5fnj4pdXb9Lp3CRxhVdtSiIEAnKANqz6jHxqDAjeL67fidgEWS4f6LOhAYDWV+jgM2ohF7sSRvvsDsKlIuc4n4e11JG8YDNA8R0lxIJDFoyDpJL4AJIG+SQM4zcR4PM/Ebe5UR9OGKWMguwYmUocgBCMDpjz31HtjeJj5Jmfh9xbSSJFJJcPdRyRktoYzdZchlXOlgB8Rvt5AVTh/FFkmaErhlXWGU6kYZwQGAADA91PrkZqauDo4dxDSSCtrJIpBIKsiPggjcEEjeonhhutRa7khyMqFhDaSSRlmL752wAMAZPfIxOQcPe6t7qCLTqlt3hyxIA6g052BJxnOPP1FWOqd6dzJwngbT8FtpYpporn6KkqzLK5JfphvrFYlZFJ7hgdicYO9b3LHOr3PDLS56LPLcHpFVGFDqXVnY79OPMbHO/cDua+Lbly9/J0diZIIVWFbdp42d3KBdLFFZUEbEDY5bGfhWXjXJ7i0tbezERjt3XVBOzCOZAjKVkKq2d2D4KkFgMiqnKfk/PwPD7y6jjy9o0kToXGnXGAfCw95SGUg488bGorlm6aOJLl4ZJZJGSFAg1ZeTGXcqMRoNyzHYAnzwKi+I8BnRL61kkhP0qV5lMSsMGWJIwGVjtjT2BOc5yO1T03Kt63DbeAtbdSKRGkizJ0Zo1GGSRtOohj48acdlIYZJk03jH5lh5f5gW7E40aWglMDjUGUkKrZVh7ykOO4BzkEVSeY4fosmkRs5aQIgUeTbgsfsqB3b4etWjlPgE9tLdNK0BSebrKIlYEfVxrghtgF0Y2zqznw+7Ub7UOByTQxPFoOiQdVJCQkib+FyoJxk9sEE4yKIY5NM1eS+bx0Lr6p2NuzZRWQ6igUtoYsFIKkHfB77ZqX4Tz31pLRXt5YlvYzJC7MpBIjEhUhSSvhyQTjOOwqh8IsZ4PpXihJmZnQDUoGuNUIbvgAA9s5+HarlYcr3AHCt4StimliJG8eYTFlfq9tjrwfl/SoxkTTsy818f6lvfxQxvILeJhK6vpIYxltMeN3ZVKsew3ABJyBJ8if/AEqx/wDxIP8AVJUJc8pXkct8LZ7cwXwZyJdYeKRo9BK6QRIrYHcrj443svLfDWtrO3gcqzQwpESucHQoXIz64qDMr3H4s8b4euWCtFcM6hiFcosYXWoOGxqOM/D0r85q5sb/ACq2S1lkaGNJS2qMKVYtg5LZHuEAYySewGTW9xfgdxJxK1uo+j07dZEZWdgzCUKDjCEKVKg9znceHvWlxvgs6zX1wBEUmt44VBkYEGMvgt4CAD1D2zjT552lEx5RAc28ZMvB766gDKJo4JVJOGQMqHy+0M42PftW9yf0rCMssTCa7nWFIVfwswTUWx7q4XUzPjJAHc4B0r/l+ZeDXFjmLqIkFuz6m04XSNQ8GSSAPDtjPc43krPgkt1DDNEY0uLWfqoCSY2ygV0ZguQGU+8FJB8jVnwav4ft+Cx2HM4kkuIWidZ7cKzRgg61cEq0bHSGU4I304IIOK0+Ac6Pdw9dbKdYTD1kdmi8ZB90DXkHzBbAOD5YJzcO4JMJ7i7lEQnliSFYkkYxqsesjMhQFizOSToGBgYOCS5Z4JNa8NS1fpNJFH0lKu2lttiSUyvyw1UMSm8V4/1zbTx2U4W8XweKMl36esALqyMqGGo43XPbc6dhxQSJMWidGgYo6bMchQ3h0e9kEYHfNWqz5SuY4eGR/UE2LAseo/jAjePw/V7HDlt/MY88j8l5GmkN+S6RPcuZIpEdmKHpqg1Aqv3Q2Qc5JHlkymaxyNbMgeXuc5I51h0MhaH6QEZgRjIBVhsY5PEMgbfE4qw8l88PdvdiZAhjuHijQMDsiReEE6dTFizZOPex5VT4eTLu0uIZZlt1VYWhbpayCWZWLBiBqZiCTqwQT9rvX7wawkglucmNo5ZmnXc6suFGG2woGnuNWc+VSXcde5deA8xW0HCmulikhhV5T0i2uQv1nUqMsdTvLnA1YywGcVJRcz6buO1uIzFJMjSQnWGV9G7rkYIkUEEjBGOxOK5xZ8PkPC3sZnVQXaRHjJJRjL1VI1Bez7EeYHcZ2vHDuGy3lxa3dyYR9GWQRiF2YO8iqpdtaIY8KGHT8XvZ1bDNTGUHHk1bj2lhI7mVrScRWs/QmfVH4fcywCsS2NYOB5eflV1qgXvI91JZ8RgzADezmZW1vhAwjGD9XuQIx89Xlje9wZ0rqADYGQDkA/AkDI+OBQqc85n4sLTiEr8SjnNlKiJBcRNJ04MDDiQREGORnbaQZbGkA7HFgXi62PC+upe8iiVpNaOHdo9THXqc+MhTljnyNZZrS9SW5KC3nimdSkcsjp0wIo0YErHIGVmUnRpHcnJzgYOC2Fvwjh6xXM0SIXbUzYSLVKzMUQMThRkgAnsMmgJeHjIeWJEXUJIjPrVgVVfDpz669Xhx30t2xvpcE5rF02Y48x9SSHWHBZWiLA9RAMpq05Xc5BGcZArU9nnAhbWxOpmDsREXHiW3Vn6CeukIxYat/Ge3YadjybL+UIrp0t4nj19SaGR9dwrKQFlj6aqNyrFizboMAZ8IEly3zDLPNeiZFRLecxKQ+cKscTeLYZJ1Fj5DtvjJw2PP0csluFjYx3ORHIrKxXbKmZBvGHHY74yA2k7Vm4Xy9NFcXuoxG3upOrsW6mWiSNlIxpA8GQ2Sd+w71pcqcA4haiO2lnt3tYMLG6owndF9xH+wgGwJGolRjYnNAZOIc/GM3gW0mf6FhpTqjA0lOpqXLb+DcKN/XG2drh/OQluIYmgljW5iaaB3K+IJoJ1KCWj2dSNW+++DtUfecp3LniuOji/QInjbKYhEOW8G+3iwPPb41nj5cufpHD5T0cWkLwyASNluoI1yng8hGDg9842xkgbkfNge4lijj19GZIJMONalwh16O5iGsDVnuG2wCasBFUrjHJs1xeJMUt0aOdZEukkdbgRrgmJkCaZAw1JkvgK3Y48V1NAUzkiL/LeJ5LHp3IRAXYhF6SHCAnCjLHtj9wqycZ4oYFQrE8rSSLEqoCcFvtOQDojABJY9viSAa/wng19bT3cqpauLmYTYM0gKYRVxkRHVsoPl+NfvHOX724tI0MkDzC4E00bFxBLHlvqSQC2jSV7ghiu4IYigM3+MC3lnfAKUaDqwvh8jUsYYFGQ5KkMO+D3BFRHKHOHQtOGQz28scc8MMEU5ZNDSdIaQQG1Lr0nSSN9th5SXA+VJ4hfrK8Gm6dnTpqw06okTBBOAF0+ROrv4e1Y+GcqTtDZ2910RFYmJkMbszStChVCwZFEQBw5AL5IxnHcCSu+aiGuBDC0wtcdYhgDkrrKRg++4QqSDpHiABJyBr8T58jjhtJoopZ0vHWOIppG7qWUEOwIOAe+wwckVjXl+6t7m6e1MLxXbCRhK7KYpNIVmUKjCUEAHSSm4xnfIwXfJMiQcOgtjGVspUlJkYqX0K6keFWwWLls+Xoc7ASjcyShbcNaSpLOXyjEaIhGCSZZY9SICANPfJYD1xEcZ59Y8Elv7aPDKHUK7DwMrmMt4chwGGQB7wx28pLmngdxPNavCYWjiZjLDNq0NkDQ40g6njYZVWGMnOVIBqGj5EuDwa5sJJIdchlMbqGC+OVpAXzkrkkAgatPq1AWbiXHugIVZCZp5OlHEGG5wWJLdgqopYnfbYAkgHBY81CR7mJonWe2AZ4sg6lcEq0bsQrKcEb4wQQQK0+Ncu3FwLS4zCt5ayGQDxGJg6lXj1Y1DK4+s07Ee75VmsOBzCW5upREJ540iWNZGMarGHxmQoGYszkk6BgYABxkgfPL/ADc95GJVs50heHrI7NH4yfsAa9QPoWwDg79idfgHMltDwm3njRooG0pFGz6my8mlVLOT3Y9ycAfAVIcrcJmteHxW79NpIYxEpV20tpGASSuVz5jBx8ahLbkWccHhsuskc9uySRSqCy6o5NalgQDg9iN8d9+1ATPC+bVledGQqYFEhZWDxupBOY2GMkYwVIBBx3zWXl3mM3ao4jxHJGJUdZA43x4W0+7IM7jcehO+MXCba/MUhu5LcSlCka26voVsHxs0mSxJxtgBQD72aj+WeUXgvXuTHBb64jHJHbyOySuWUiRlZEWNlwwAAYnWd9twLfSlKAUpSgFKUoBSlKAUpSgFVvn+fRZk/wBNf41ZKpPthm0cLZh5SR/3qhulZrgWrJFfyUhOL7jfzrtteVouNeJfmP416pqsJajs67F29P1/QpSlXPOFa3E70QwySHsiM/7ATWzXMvbRzeIYUtEPjlIeTHkinIB9NTAfgretRJ0rNsOJ5ZqKK6OL/Gr97NwXjll8iwQfqjJ/vfurhVnfvNIscSl5HYKqjuSew/8AWvSfLfBhaWsUAOSi+JvvMd2P4sSapGWo7+tgsca8sk6w3d0sUbSOcKilmPwAyazVzb21c0/R7eO2U4aZtT48kQ5/DU2B8QGq7dKzz8ON5ZqC8mhYcTuLidp4YzIytrIxkLnOkHt2xt8qn/y5xP8AN/8AR/8ANUl7OeCG2sI9YxJL9dJnuCwGF/VXSPmD61Z6Lg2y5YqTSSaRRvy5xP8AN/8AR/8ANWG74lxKVGR7fKsMHwfw8Xer/Shn3V/ajic3ESjFWyGUlSD3BGxB/GuicgccE9uUJ8UR0/qndT/Efq1z32yWBtrtZ1B0XA374EiAA/LUuk49QxqG9m3OPQ4jEGOEm+ob0yxGk/g+BnyDGs9dOmejLB3cGuPpf+z0HSlK1PHFRfND4tJT8B/eFSlQnOj4sJz6KP7y1KLQ+JEDx25wnEf6MkA/bord9nU+qCT4Sf7q1Wea7zTHxg/dntB+3o/8a2vY5xQSLcp5qUf+sGH+7Vr2OuUPdN/L8I6RSlfE/ut8j/CqHEfqOCMggj1FfVc/9ifFxNwwR58UEjJ+DeMH5eIj9WugVEXas0y4+3Nw9GfLoCCCAQdiD2qr8b5L1AtbHS3fQfdPyP2T+75VaqVJWM3F2jitzfNG7JICrqcMp7g/+/Pzqc5L5o0XKxsfBKdHyb7J/E+H8R6Vte2Tg6/RRdqAHhKq5+8jNpwfXDMCPTLetch4XxhjcQhfe6sePnrXFZOdOj2MWOOfFq+56ipSlaniiviWFWGGAYd8EZG3bvVcPMkhuY0XQ0cs8tsGCHwtHHOxOosOphoWUqFABJ8Xh32+XC9xw+E3DlnlhVmePVGfEoOxRsqfipHwxQE3SqZw+N0hjaOWUySXbxEyzSSLpjkuFUaWbyUDIGNWkZPmM0HNU8hjjRE6h+lB20kg/RZxD4U1qQHJ1Z1HRsPFnNCC20qu8f4g5s4JRqiZ57PUAwyokuIAylkOGGGKnBwQT3BrJdcSkWZ1jKktNHENeSqaoixOARvsDjIznuM5oST1KqK8xTsyaY1eYQ32FDMqO9tPDGPDkga85BOopnAJyc7LczvKVFuFZZGbpyadYKoqajgOuTrcrjIxoY79qEWWWlVX/GO6ZnCRRBorSO5MbPu7yfSVEavkIg1xKeoc7ZGN8rkh427tGjkdQThD9XJFgNDKwJQsdYypGzMpx5Muwks1KqkPMM0UEHV6cjzoyxtgoGmyvTjIyx8QLEkdgjGpnid5IHiiiKK8mo63UsoCAE+EMpYnIwNQ2yfLBAkqVV+EXUtzdRSuwVVtw/SRn063Z1Y5DhZV8IKl0OBuME5rJd3jieUB2wJ7dQM7ANjUPkfOgLJSqlHxuSOFnHjdYbmQa3bBMc2FBx5YwM4JA7Vuz8ZmRxCemZHmESyBG0KGjeTLrqycCNl2YZJXtmgLBSqgeZZS6hUV5RDeDCuQjPbz28QwrMFyxbOGOVOVDbkma4JxUypJrI1xPof6t48eFWGVkzjZhuCwPfPcACVpVMvOZLhrWcqURjatcxP0WGAMfZd9TbEYLKm43XyEvzRO8dtGQ+G+k2isyZXIa5gVx3JCsCQQSdjg5oCcpUBf8RlWSRYShZpI4l6mSqakJJwpBONm05Ge2RnIxW/FJkmkLMjRfShBp8RcakjwQc4UBj7mD4fFq8qAslKp0nOciwSzaUdfocl7EQrKGEYUgZZizqwceIqh27b7SdxxiWMtGxjMmpAhWNjnWHOkJqyzARtvqUY3OMEUBPUqvWvMUj2jv0yZl66gKpKloWkUZwSELFB4dRwTjJxmoy7ToWjSQ3cskklo8wDzlhIQIz1UySIgCwGIgqfWDw7LgC6Uqvz8alQtGxi6plEcZEbHVqjMmAmrdgFbcsowCdsYrRtua55RGqrGrlLxmLAkZs544dlVtteon3jp9WxuBbqVUp+ap4y6ssRb/I2TGoAC8naHS2TlymgtqGnVkeFcb5l5hmLNANHXSRo8iJiHCpC5ZE6g0qOsisWfZtt8igLPSqXFzk7RCcIAXtbKXBdmCm5ldDhR75XuAuGkwFG+nEha8Qum0LmMPI8uHeFlUIhAUrGWD7juGbuSQcYWgLJStPg18Z7aGVlCmSNJCoOQCygkA4GQM98CtygFc+9uU4XhJB7tNGo+e7fwU1YOYec1s5AhtryYlA+YLdpF3JGNQ2DbdviPWuQ+0vmG+4oUjj4feR28Z1gNbyF2bGNTYXC4BIABPckk7AUm9jo6de8Tfg5ssm9eyK8jf4qXv5nd/wDd5P5a6FZe0nj8YAazkl+L2UoP+j0j91Z4/Z5O7rH3qpra/PyO70rjLe1fjJXC8KbX6/Rrgj+rsf31oX3GOZL5dKwSwKdiEj6J/rSnWPwIrXUcCwPy19zoXPvtNg4ahQES3JHhiB934yEe6Ph3Pltkjzrf8Rlu7hpJC0ksr5O2SSdgFA/ABR5YAq/8I9gt7MdVzLHADudzJJk98gYXPx1Guq8o+zez4b4okLy4wZpN3/V2AQfogZ881m4ynydmPNi6dezuyu+yn2ZGzAurpR9IYeBO/SB7/rkbH0G3ma6XStfiN50YZJdDvoQvojXU7YGcIPNj2ArVJJUjgyZJZZapGaSQKCSQABkk9gB6159trn8u8wqSMwB8gHt0YskAg+TnuPLqGpjn7ny/voGt7bh17DE+zu0Emth5rhVwqnz3ORt2zmmcoLxHh12lxHY3LYBVkNvKAynuM6fCexB8iB3Gxzm7aR19PHRGUrVtbbnp+lVHlv2gm7mSJrC+t2YE65YCIhgE7ue2cYGRucVbq1OFprkUpX4xwKEFS9qvBBdcKnGPFEv0hDjsY8k4+aah+NeZNdd05u9pdxNayQ2nDOIBpFMZeW2caQwwSoTVlsdskYO++MHjf+Kl7+Z3f/d5P5a58it7HrdHk7cGpP8AyelfZ7zSOIWEUucyAdOUejrjPy1DDD4NVkrzVyPf8T4XMXisrp0cASRNbygNjOCCF8LDJwcHudjXceVOc/pzMptLu2ZVDHrxFVO+MKx94/gK1i7W5wZsajJuPBZKpPGeeLKeF4ZBdaXGDptpQdiDt4Nu1SXO95eRxJ9CVi5Y6iqBiAB6Ntuf4VzW74xzLnwLNj/sIf5as9lZbFiUlqbX3r9GXn7mOzayvjB9K6t08Lt1IJFQdNohsWUBfCudyck/hVT9lXOa2V+DM2IZV6TnyXJBVj8iMH0DE1u8dXmO8haC4imkifBZejEudLBhuqg9wD3quRezXif5lN+wf8azd8o6sMoaXjk+T1THIGAZSCCMgg5BB8wR3r5uPcb9E/wrknsl4Ff210BPHPFD038LE9PUSuPDnGe++K61c+436J/hWpw5cahKk7PNfsu54HDbvMuehKAkuBnTg+F8Dc6cnIHkx7nAr0rb3CyIrowZGAZWU5BB7EEbEH1rzfyf7IrniNmLlJYo1bIjD6vFpJBJKg6RkEefY/jLWNpx3geRHE0sGfdUGaLfckBMPH8T4R65rGFx5O3qFDK7i9zv1K47Zf4RKdp7N1YbHRID89mCkfLetbi3+ESdJFtagHGzyyZwf0EG/wDWFaa0cn9Pk9Cze3DjyQ8OMBP1lwyhV8wqMrMx+HhC/rVzD2S8ttecSjbH1VuRNIfiN0HzLgbegb0rJw/kninG7gzzh0VsapplKqF9I02LAAnAUBc5yQTmu8cq8qw8Ot1ggG3dmPvO3mzH1/gNqz06pWzq7ywYnji7b5JilKi+K3T9a3ijbSXdnfGM9ONTq94H7bRLtj3u9bHnpWbI4RCJBJ0o9YYuH0DUGIIJBxkEgkE+YJrNbWiRghFCgkthRgZPc7VG33MSoQEXqeOOPKke9KRpC/ewpEjeib79qxLzPlHcRN01lMAfUApYS9InfcIrZJbHYHGTtUWTpZKpYxgABEADGQAKMBmLEsPRiWYk+ZJ9awz8EgddLwxMupn0lFI1OWLnGO7Fmz66jnvWgeZjoGIJDIQ7LGPNUYKGzjChyQVLadjk6QDjb4/LKsB+j46uVwuRlgGBcJq8Osxh9OrbOM7UsaXwblxaJIhjdFdGGlkZQVI9CDsR8KxW/C4o1CpEiqG1gBQAGOfF+lud+9RnDeNakUIXnZlExLBUZY5HIQMMDxYDDGBnptnBwDlXmRDIFA8J6viJx4YTh30nfQHIXPmTntglY0skIuHxqwZY0VhrwQoBHUYO+CPvuAzepAJr4k4RCyLGYoyinKroGFO+6jGx3Pb1PrUTw3jrhIkZZJJnRZnUgAxrM7aVYqNOVAZfLPTOTkjO7zBdOqRpE2iSWZI1OAds6pMAgjPRSQj4gUsaXdG4OHRb/Vp4kETeAbourCHbdBqbC9hqPrXxb8Ihj9yKNcNr2Qe9p06v0tPhz6bdqjoOaFeVowh2Mo1lgFPQ0hz64DsFJ8j67407LmRlj6kwbWY45njyNMQldhGinSC8re7p9V8tQ1LJ0MmDwSPWjAaVR2lCKAFLsGBc7Zzhm88ZOe9bN3YxygLKiuAcgMAcHBGRnscEj5E1Ezcz6Rcv0ZDHb68uCMOyKh0xjuxJYr2xqQjNY4OcUJfWjRrGsru5IKgQFA/u5zgsV+asBnBwsjQycjtUU5VVBChBgAeEdht5DJwK/Gs0JJKKSSGJ0jJK+6T8R5HyqFuuZnCyBIcyK8MQUuD45iPC+nODGrK7AZGk7E96zNx/ErJpYkzLbRrthn6fVYhvuqhJJ/oMACcArGhkieGxYI6aYIZSNIxhjlh8idyPM1+3PD45ARJGjBipIZQclSCpOfNSAQfIgYqEu+c1SNWWF3zFLNhcdoWVcA+essNH3qmOKSssLFDpcjSh22dsKuc5HvEUsaWj8fg8BUIYYioRogpRcaH06kxjGltK5XscD0rLa2SRAiNFQE5IUAZOwycdzgDf4VVrTm5pUtX1hI+g1zcuV8o411qNsDTI6hj6hlG6tiSl5p0iTMTZQwppDAtrmYAIQOzqGVmHbDAgmlol45LYkIeBW6KVWCJVKGMqI1wUOAVxj3cADT22rPJYxtEYmRWjK6CjAFSPQg7EfCoiTm1FiaQoRpEzsCdgkDlWYt28RHhH2s7bAmsz8wYlWIREudGpdQyNYY5x5oulgWOBkYGTtSyNDN634XFGoVI0VQ2sAKANX3v0vj3r9/JkXU6nTTqDfXpGrJBGc984JGfQn1qLl5pAhkmWJ3jVNaEd5MnChMjxF9tOM9xnBOKx23OKNrJjdUjWZmbY/wCZkEZAA3JZtQGNiUbGe5WhofoSS8BtwCBBFhkaMjprujY1IdvcOBle21Z7jh8cmdaI2cE5UH3clf2EnHpmo2XmMpp1QuC8phUZG4EZcuc40qNLKScbjIyCCXDOPtPLGqx6VNulw+onWvVJ6a4xjfRJnfIwNqWND5JW2tUjXTGqooydKgAbnJ2G253rVg4Dbpr0QRL1Bh8RqNQJY4bA3GWY4PmxPmawXfMCpJ01XWeqkB8QHjcBsKD7xWM9Ru3h7ZOQNWHnBCWzG4RRMS+M56EgjOkDc6mPh9cbZ3wsaGTE/Do3zrjRskMcqO4GAfmBtmviHhUKABIo1ADqNKAYEjBnAwNg7AMw8yATWlwm/ea4nyQI49EWgEHEmC75IG5CvEMAkAht60bnmJobm41spjEIeFSQN4y/WYnGQi5TJOcaTjcgFZOh3RKcT5fhuE0ugGWhJIVcsIJBIiNkHKagfD6M2MZzWUcEg0BOjHpUlgugYBbJY9u7EnPrk5qFt+PSwwarjLyRWn0qdVCjxPkhFAHqkir3zjc53rbXmEv4QjRt9IS3GSMsSiyMV9dKFgR5aG8xSxoZn4hy3DLEY9CoCI18KJusTalQhlKtGCW8JG2o4wd6+uEcAjttWgDdi48CqEyqghAgAUHSCfMkkk1qQc2qzOBFIVQTnUozn6O4RtIAy2WJA9SNs743eEcW6+shMKpADhsq2VDeAj3gNQBIyM5GTg0shwa5N6GFUUKihVUBVUDAAHYADsAPKvulKkqKUpQClKUApSlAKUpQClKUApSlAKUpQClKUApSlAKUpQClKUApSlAK/CK/aUBitbRIkCRoqIuyqqgKPkBsKy0pQGtdcMil/wA5FG/6SA/xFfFrweCL/NwxJ+hGq/wFblKE2xSlKECtW54XFI2qSNGbSUyygnScZXf7JIGR54FbVKA024PAXDmGMuCpDaBkFfd3x5eXpWO/4MkqImAERtWjSNBxnGofBiGGMYZVPlUhShNs0Y+DRAR6lEjRghHkGpxkgnDNv3A/qj0rPc2SSFS6KxU5UkbqSCCVPkcEjI8iR51npQWzVHC4gyMIowyLoQ6BlVHYLtsB6CsX5At/F9RF4g6t9Wu4kOXB23DHcjz8636UFs1fyZFqV+lHqQBVbQMqB2AONgPIeVZJbRGZWZVLISUJG6kjBx6ZBI+VZqUFsjb3gEUo0lFAwyNhFyUk3dMkZAc7nGM1tvZRlw5RSwxhiBnbON/hqbHpk+tZ6UFs1/oEejR0006upp0jGrXr1Y+9r8WfXfvXw3CITkGKM6laM5Qbq5JZTturEkkeZrbpQWzSj4LAvaGIeISbIvvKNIbt7wXYH0rIeGRb/VpuxkPhG7EYLH+kRtn02rZpQWzWl4ZEwIaNGBCqQVBGEOVGPQHcDyrLLbq2NQB0kMM+RHYj4islKCzUbhEJyDFGQUMRGkYKHuhH3T93tSDhEMZykUanUHyqAeIDSDsO4XbPpW3SgtmhJy/bMoVoISFVlAMakAMcsBt2J3I86xpwFRN1dTag2rY4JGkgI2NmjGSQpGx371J0qKGpmnFweBQQsMagsJCAgA1BtQbt3D+IHyO9DweEhgYYyGTpN4Bum50Hbdcs23bc1uUqRbNUcLi06emmkBlxpGMP7w+TY39a+4bGNDqREU6QmQoB0r7o28hnYVnpQWzTbg8Jk6hhjMmoPrKDVqC6Q2cZ1Bds+m1H4PARgwxkFOkQUHufd7e78O1blKC2YLWxjiz00RNRydKgZOAMnHc4AHyArE3B4ShQxRlGDAqVGCHOpgR5hm3PqdzW5Sgtms3DYiSxjQkhQSVGSEOVBPmFO49DX4OFxAg9KPIcyg6Rs7Agv294gkau+9bVKC2aF1wWN1wFCHToDKo1BdQYpnHuMRgjz+B3r74bw1YFYKThm1YydK7KMICToXw50jbJJ863KUFvgUpShB//2Q=="/>
          <p:cNvSpPr>
            <a:spLocks noChangeAspect="1" noChangeArrowheads="1"/>
          </p:cNvSpPr>
          <p:nvPr userDrawn="1"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AutoShape 4" descr="data:image/jpeg;base64,/9j/4AAQSkZJRgABAQAAAQABAAD/2wCEAAkGBhQREBUUEhQVFRUWFx0UGBcYFh4fGxweGxwYIB8gGh8YISggGRwjHBoaIS8gIywpLywsHSAzNTQqNSYuLCoBCQoKDgwOGg8PGiwkHyUpLzQpLiwsKSksLCwsLCksLSksLCwsLCksKSksLCwsLCwsLCwsLCwsLCksLCwsLCksLP/AABEIAF0CHQMBIgACEQEDEQH/xAAcAAEAAgMBAQEAAAAAAAAAAAAABQYDBAcIAgH/xABQEAACAQMCBAMEBQgECggHAAABAgMABBESIQUGEzEiQVEHMmFxFCNCUoEVVHKCkaGx0mKSk7IIFiQzo7PBwtHiF2NzlMPT4fAYNDVTdIOi/8QAGQEBAAMBAQAAAAAAAAAAAAAAAAECAwQF/8QALREAAgIBAwMBCAEFAAAAAAAAAAECEQMSITEEE0FRIiMycYGRscFhFFKh0fD/2gAMAwEAAhEDEQA/AOn8xc/WdhII7mR0YoJNoZGGklhklFIG6naoYe27hP5y39hL/JV7rj3t75ThEEd5HGqy9URyMoxqVlbBbHcgqAD3wflUN0rNMcVOSiWb/pu4T+ct/YS/yU/6buE/nLf2Ev8AJXmxbfJxXofh/sF4bGPrBNMfV5Sv+qC1SMtXB0ZsCxVq8m6PbZwn85Yf/om/krftPapwuTGm9hGfvkp/rAK0m9ivCSP/AJU/28389QPG/wDB7tXBNrNLC3kG+sT9+G/HUflVtzBKD8nTLDisM66oZY5V9Y3DD9qk1tV5R5i5JvOFSqZVKHPgniY6ScfZcYKnvscH4Yq08ne2m6tSqXZN1D2yf86o27Mff+T7n7wqvcXDN/6SbWqG6PQtK0uD8Ziu4VmgcPG4yCP3gjuCPMGt2tDkarZilKUIFKUoCo8+e0eHhTW6yKXMz4bDY0RgjU52OrGRhds777VbQc9q8te0vj/0/iU0qnMa/UxemhM7j1DMWb9au4+yHmL6XwyMMcyQfUP6nTjQd++UK5PmQaoppujpydPKEFJl1pSlXOYUpSgILmnmNrbpRwRCa4nYrHGXCqAoy8kjHOmNBjOASSVHnVRk5p4oIRObrgCws2hZDNNoLb+EPnBbY7D0NTvPfBJJTFNHEbhVjmtpoVcK7RXCqGMbMQA6lFOCRkFvPFRHD+TJDaXBNpZwmadZYra5QSRRKkaR5YR4AlYKzHSftbnvUF1wQXGvahf20DSi64HPpx9XBLI8hywHhXWM4zk/AGqz/wDENxD/AOzaf2cn/m1L+0Dk6aHh80jw8IQIYwxtrZkmGZExpYsdOcjOe6k+tVj2S8jpxG9PXGYIV6jr21EnCqcb4O5PwXHnVG3dHTjhFwc2uDqPsj9o1xxVrkXCQr0RGV6SsPf6mc6mb7o9K6PWvZWEcKBIY0jQbBUUKB8gNq2K0ORu3sCaofMftp4fZsUDtcODgrAAwHzdiF/YSaontk9ozzSvY2zFYUOiZgd5G80yPsL2I8znyG8p7NfYvD0kub9NbONSQHZVB7GQd2Yj7J2GdwT2pqt0jfs6Y65+eD5b/CSi14FlJo9TMur+rpx//VT/AAX278OnIWQy25O2ZU8P9aMtgfFsVdIuW7VU0LbQKnbSIkC799sYqrcyexnh92p6cQtpMbPCNK/jGPAR+APxFW3M7gy523EI5IxLHIjxkag6sCuPXI2xUPyVzevE4HnjTQizPEvizqC4w3YadQOdPl615v5p5RueGTPBKSFcZDKTolUdj8SPNT2PzBPafYKuOFH/ALd/4JVVK3RrPBohru0dHpSlXOYUpSgFKUoBSlKAUpSgFKUoBSlKAUpSgFKUoBSlKAUpSgFKUoBSlKAUpSgFKUoBSlKAUpSgFKUoBVK9r0GvhjL/ANbH/eq61W/aBDrsyP6a/wAah7muF1ki/wCTgEfBvENvMfxr1HXEU4XuNvOu3VEY0dXWZNen6/oUpSrHAavFOFxXMLQzoHjcYZT/ALPMEdwRuDuK8/c2cgmxuDHu0beKJz3ZfQ4+0vY/gds4Houq/wA8cHFxaMceKP6xT8veH4rn8QKq4pnV02d4pV4ZyPkDjz8OuBkn6PIQJV8h6OPivn6rnuQK72rZGR2riH5L+FdQ5HvC9oqN3iPT/Ae7+4gfhRKjXq0pe2vqWClKVY4BVY9ovGjbWEmg4kl+pT1BYHLfqrqPzx61Z653zhG17epCvZD0x+kcaz+AAH6pqGbYUnNXwjk0/K7xxxOy4WUMUPqEbSf34+YIPnVu9k14bS+6Z2juB0z8HXJQ/vZfmwrpHN/LiPYhEXHQAKD+iowR/V3+YFc4ThxUgrsQQQfQjcH8DVVCj0e+s0Gn/wB6HbqVqcJv+vCkn3l3HoexH4HNbdXPJarYUpShAqB57TVw6ceqj+8tT1RHNqZspR8B/eWhaHxI55zfb6ouNj709p/4FbnsN4YIorp8btIifgq5/i5rd5gtcpxT+lLbn9nT/wCFSHsxg0W0vxm/3Eq2lJWdkpe5a+X4Rca0uNXphtppR3jieQfqqT/srdrX4haiWKSM9nRkP6wI/wBtVOJVe55lh4SNamTxDUpcnuRkFviSRmvUKkY27eVcSfhBUkEYIOCPQjvV15T5p6SLDP7q7I/oPIN8B5H9vrVYxo9Hq28qTXgvNK+UcEAggg7gjsa+qseaVf2jcsrfWEi6cyRjqxHz1KDt8mGV/EHyqM9jVvo4cw/69z+0JV7qE5T4KbWF4yAB1WZcH7JwB+4VFb2brJ7pwfqTdKUqTAUpSgFKUoBSlKAUpSgFKUoBSlKAUpSgFKUoBSlKAUpSgFKUoBSlKAUpSgFKUoBSlKAUpSgFKUoBUNzYmbf9YVM1D81Ni3/WFEWh8SKWtuM10yubLKM10mpZrm8GnxfhguIjGzOgLIxKMVYhHViuV3AbTpON8E1TOGcNWXjHEIHMhiWCAqolkGkur6ipDZUnA3GDV/qscK5fnj4pdXb9Lp3CRxhVdtSiIEAnKANqz6jHxqDAjeL67fidgEWS4f6LOhAYDWV+jgM2ohF7sSRvvsDsKlIuc4n4e11JG8YDNA8R0lxIJDFoyDpJL4AJIG+SQM4zcR4PM/Ebe5UR9OGKWMguwYmUocgBCMDpjz31HtjeJj5Jmfh9xbSSJFJJcPdRyRktoYzdZchlXOlgB8Rvt5AVTh/FFkmaErhlXWGU6kYZwQGAADA91PrkZqauDo4dxDSSCtrJIpBIKsiPggjcEEjeonhhutRa7khyMqFhDaSSRlmL752wAMAZPfIxOQcPe6t7qCLTqlt3hyxIA6g052BJxnOPP1FWOqd6dzJwngbT8FtpYpporn6KkqzLK5JfphvrFYlZFJ7hgdicYO9b3LHOr3PDLS56LPLcHpFVGFDqXVnY79OPMbHO/cDua+Lbly9/J0diZIIVWFbdp42d3KBdLFFZUEbEDY5bGfhWXjXJ7i0tbezERjt3XVBOzCOZAjKVkKq2d2D4KkFgMiqnKfk/PwPD7y6jjy9o0kToXGnXGAfCw95SGUg488bGorlm6aOJLl4ZJZJGSFAg1ZeTGXcqMRoNyzHYAnzwKi+I8BnRL61kkhP0qV5lMSsMGWJIwGVjtjT2BOc5yO1T03Kt63DbeAtbdSKRGkizJ0Zo1GGSRtOohj48acdlIYZJk03jH5lh5f5gW7E40aWglMDjUGUkKrZVh7ykOO4BzkEVSeY4fosmkRs5aQIgUeTbgsfsqB3b4etWjlPgE9tLdNK0BSebrKIlYEfVxrghtgF0Y2zqznw+7Ub7UOByTQxPFoOiQdVJCQkib+FyoJxk9sEE4yKIY5NM1eS+bx0Lr6p2NuzZRWQ6igUtoYsFIKkHfB77ZqX4Tz31pLRXt5YlvYzJC7MpBIjEhUhSSvhyQTjOOwqh8IsZ4PpXihJmZnQDUoGuNUIbvgAA9s5+HarlYcr3AHCt4StimliJG8eYTFlfq9tjrwfl/SoxkTTsy818f6lvfxQxvILeJhK6vpIYxltMeN3ZVKsew3ABJyBJ8if/AEqx/wDxIP8AVJUJc8pXkct8LZ7cwXwZyJdYeKRo9BK6QRIrYHcrj443svLfDWtrO3gcqzQwpESucHQoXIz64qDMr3H4s8b4euWCtFcM6hiFcosYXWoOGxqOM/D0r85q5sb/ACq2S1lkaGNJS2qMKVYtg5LZHuEAYySewGTW9xfgdxJxK1uo+j07dZEZWdgzCUKDjCEKVKg9znceHvWlxvgs6zX1wBEUmt44VBkYEGMvgt4CAD1D2zjT552lEx5RAc28ZMvB766gDKJo4JVJOGQMqHy+0M42PftW9yf0rCMssTCa7nWFIVfwswTUWx7q4XUzPjJAHc4B0r/l+ZeDXFjmLqIkFuz6m04XSNQ8GSSAPDtjPc43krPgkt1DDNEY0uLWfqoCSY2ygV0ZguQGU+8FJB8jVnwav4ft+Cx2HM4kkuIWidZ7cKzRgg61cEq0bHSGU4I304IIOK0+Ac6Pdw9dbKdYTD1kdmi8ZB90DXkHzBbAOD5YJzcO4JMJ7i7lEQnliSFYkkYxqsesjMhQFizOSToGBgYOCS5Z4JNa8NS1fpNJFH0lKu2lttiSUyvyw1UMSm8V4/1zbTx2U4W8XweKMl36esALqyMqGGo43XPbc6dhxQSJMWidGgYo6bMchQ3h0e9kEYHfNWqz5SuY4eGR/UE2LAseo/jAjePw/V7HDlt/MY88j8l5GmkN+S6RPcuZIpEdmKHpqg1Aqv3Q2Qc5JHlkymaxyNbMgeXuc5I51h0MhaH6QEZgRjIBVhsY5PEMgbfE4qw8l88PdvdiZAhjuHijQMDsiReEE6dTFizZOPex5VT4eTLu0uIZZlt1VYWhbpayCWZWLBiBqZiCTqwQT9rvX7wawkglucmNo5ZmnXc6suFGG2woGnuNWc+VSXcde5deA8xW0HCmulikhhV5T0i2uQv1nUqMsdTvLnA1YywGcVJRcz6buO1uIzFJMjSQnWGV9G7rkYIkUEEjBGOxOK5xZ8PkPC3sZnVQXaRHjJJRjL1VI1Bez7EeYHcZ2vHDuGy3lxa3dyYR9GWQRiF2YO8iqpdtaIY8KGHT8XvZ1bDNTGUHHk1bj2lhI7mVrScRWs/QmfVH4fcywCsS2NYOB5eflV1qgXvI91JZ8RgzADezmZW1vhAwjGD9XuQIx89Xlje9wZ0rqADYGQDkA/AkDI+OBQqc85n4sLTiEr8SjnNlKiJBcRNJ04MDDiQREGORnbaQZbGkA7HFgXi62PC+upe8iiVpNaOHdo9THXqc+MhTljnyNZZrS9SW5KC3nimdSkcsjp0wIo0YErHIGVmUnRpHcnJzgYOC2Fvwjh6xXM0SIXbUzYSLVKzMUQMThRkgAnsMmgJeHjIeWJEXUJIjPrVgVVfDpz669Xhx30t2xvpcE5rF02Y48x9SSHWHBZWiLA9RAMpq05Xc5BGcZArU9nnAhbWxOpmDsREXHiW3Vn6CeukIxYat/Ge3YadjybL+UIrp0t4nj19SaGR9dwrKQFlj6aqNyrFizboMAZ8IEly3zDLPNeiZFRLecxKQ+cKscTeLYZJ1Fj5DtvjJw2PP0csluFjYx3ORHIrKxXbKmZBvGHHY74yA2k7Vm4Xy9NFcXuoxG3upOrsW6mWiSNlIxpA8GQ2Sd+w71pcqcA4haiO2lnt3tYMLG6owndF9xH+wgGwJGolRjYnNAZOIc/GM3gW0mf6FhpTqjA0lOpqXLb+DcKN/XG2drh/OQluIYmgljW5iaaB3K+IJoJ1KCWj2dSNW+++DtUfecp3LniuOji/QInjbKYhEOW8G+3iwPPb41nj5cufpHD5T0cWkLwyASNluoI1yng8hGDg9842xkgbkfNge4lijj19GZIJMONalwh16O5iGsDVnuG2wCasBFUrjHJs1xeJMUt0aOdZEukkdbgRrgmJkCaZAw1JkvgK3Y48V1NAUzkiL/LeJ5LHp3IRAXYhF6SHCAnCjLHtj9wqycZ4oYFQrE8rSSLEqoCcFvtOQDojABJY9viSAa/wng19bT3cqpauLmYTYM0gKYRVxkRHVsoPl+NfvHOX724tI0MkDzC4E00bFxBLHlvqSQC2jSV7ghiu4IYigM3+MC3lnfAKUaDqwvh8jUsYYFGQ5KkMO+D3BFRHKHOHQtOGQz28scc8MMEU5ZNDSdIaQQG1Lr0nSSN9th5SXA+VJ4hfrK8Gm6dnTpqw06okTBBOAF0+ROrv4e1Y+GcqTtDZ2910RFYmJkMbszStChVCwZFEQBw5AL5IxnHcCSu+aiGuBDC0wtcdYhgDkrrKRg++4QqSDpHiABJyBr8T58jjhtJoopZ0vHWOIppG7qWUEOwIOAe+wwckVjXl+6t7m6e1MLxXbCRhK7KYpNIVmUKjCUEAHSSm4xnfIwXfJMiQcOgtjGVspUlJkYqX0K6keFWwWLls+Xoc7ASjcyShbcNaSpLOXyjEaIhGCSZZY9SICANPfJYD1xEcZ59Y8Elv7aPDKHUK7DwMrmMt4chwGGQB7wx28pLmngdxPNavCYWjiZjLDNq0NkDQ40g6njYZVWGMnOVIBqGj5EuDwa5sJJIdchlMbqGC+OVpAXzkrkkAgatPq1AWbiXHugIVZCZp5OlHEGG5wWJLdgqopYnfbYAkgHBY81CR7mJonWe2AZ4sg6lcEq0bsQrKcEb4wQQQK0+Ncu3FwLS4zCt5ayGQDxGJg6lXj1Y1DK4+s07Ee75VmsOBzCW5upREJ540iWNZGMarGHxmQoGYszkk6BgYABxkgfPL/ADc95GJVs50heHrI7NH4yfsAa9QPoWwDg79idfgHMltDwm3njRooG0pFGz6my8mlVLOT3Y9ycAfAVIcrcJmteHxW79NpIYxEpV20tpGASSuVz5jBx8ahLbkWccHhsuskc9uySRSqCy6o5NalgQDg9iN8d9+1ATPC+bVledGQqYFEhZWDxupBOY2GMkYwVIBBx3zWXl3mM3ao4jxHJGJUdZA43x4W0+7IM7jcehO+MXCba/MUhu5LcSlCka26voVsHxs0mSxJxtgBQD72aj+WeUXgvXuTHBb64jHJHbyOySuWUiRlZEWNlwwAAYnWd9twLfSlKAUpSgFKUoBSlKAUpSgFVvn+fRZk/wBNf41ZKpPthm0cLZh5SR/3qhulZrgWrJFfyUhOL7jfzrtteVouNeJfmP416pqsJajs67F29P1/QpSlXPOFa3E70QwySHsiM/7ATWzXMvbRzeIYUtEPjlIeTHkinIB9NTAfgretRJ0rNsOJ5ZqKK6OL/Gr97NwXjll8iwQfqjJ/vfurhVnfvNIscSl5HYKqjuSew/8AWvSfLfBhaWsUAOSi+JvvMd2P4sSapGWo7+tgsca8sk6w3d0sUbSOcKilmPwAyazVzb21c0/R7eO2U4aZtT48kQ5/DU2B8QGq7dKzz8ON5ZqC8mhYcTuLidp4YzIytrIxkLnOkHt2xt8qn/y5xP8AN/8AR/8ANUl7OeCG2sI9YxJL9dJnuCwGF/VXSPmD61Z6Lg2y5YqTSSaRRvy5xP8AN/8AR/8ANWG74lxKVGR7fKsMHwfw8Xer/Shn3V/ajic3ESjFWyGUlSD3BGxB/GuicgccE9uUJ8UR0/qndT/Efq1z32yWBtrtZ1B0XA374EiAA/LUuk49QxqG9m3OPQ4jEGOEm+ob0yxGk/g+BnyDGs9dOmejLB3cGuPpf+z0HSlK1PHFRfND4tJT8B/eFSlQnOj4sJz6KP7y1KLQ+JEDx25wnEf6MkA/bord9nU+qCT4Sf7q1Wea7zTHxg/dntB+3o/8a2vY5xQSLcp5qUf+sGH+7Vr2OuUPdN/L8I6RSlfE/ut8j/CqHEfqOCMggj1FfVc/9ifFxNwwR58UEjJ+DeMH5eIj9WugVEXas0y4+3Nw9GfLoCCCAQdiD2qr8b5L1AtbHS3fQfdPyP2T+75VaqVJWM3F2jitzfNG7JICrqcMp7g/+/Pzqc5L5o0XKxsfBKdHyb7J/E+H8R6Vte2Tg6/RRdqAHhKq5+8jNpwfXDMCPTLetch4XxhjcQhfe6sePnrXFZOdOj2MWOOfFq+56ipSlaniiviWFWGGAYd8EZG3bvVcPMkhuY0XQ0cs8tsGCHwtHHOxOosOphoWUqFABJ8Xh32+XC9xw+E3DlnlhVmePVGfEoOxRsqfipHwxQE3SqZw+N0hjaOWUySXbxEyzSSLpjkuFUaWbyUDIGNWkZPmM0HNU8hjjRE6h+lB20kg/RZxD4U1qQHJ1Z1HRsPFnNCC20qu8f4g5s4JRqiZ57PUAwyokuIAylkOGGGKnBwQT3BrJdcSkWZ1jKktNHENeSqaoixOARvsDjIznuM5oST1KqK8xTsyaY1eYQ32FDMqO9tPDGPDkga85BOopnAJyc7LczvKVFuFZZGbpyadYKoqajgOuTrcrjIxoY79qEWWWlVX/GO6ZnCRRBorSO5MbPu7yfSVEavkIg1xKeoc7ZGN8rkh427tGjkdQThD9XJFgNDKwJQsdYypGzMpx5Muwks1KqkPMM0UEHV6cjzoyxtgoGmyvTjIyx8QLEkdgjGpnid5IHiiiKK8mo63UsoCAE+EMpYnIwNQ2yfLBAkqVV+EXUtzdRSuwVVtw/SRn063Z1Y5DhZV8IKl0OBuME5rJd3jieUB2wJ7dQM7ANjUPkfOgLJSqlHxuSOFnHjdYbmQa3bBMc2FBx5YwM4JA7Vuz8ZmRxCemZHmESyBG0KGjeTLrqycCNl2YZJXtmgLBSqgeZZS6hUV5RDeDCuQjPbz28QwrMFyxbOGOVOVDbkma4JxUypJrI1xPof6t48eFWGVkzjZhuCwPfPcACVpVMvOZLhrWcqURjatcxP0WGAMfZd9TbEYLKm43XyEvzRO8dtGQ+G+k2isyZXIa5gVx3JCsCQQSdjg5oCcpUBf8RlWSRYShZpI4l6mSqakJJwpBONm05Ge2RnIxW/FJkmkLMjRfShBp8RcakjwQc4UBj7mD4fFq8qAslKp0nOciwSzaUdfocl7EQrKGEYUgZZizqwceIqh27b7SdxxiWMtGxjMmpAhWNjnWHOkJqyzARtvqUY3OMEUBPUqvWvMUj2jv0yZl66gKpKloWkUZwSELFB4dRwTjJxmoy7ToWjSQ3cskklo8wDzlhIQIz1UySIgCwGIgqfWDw7LgC6Uqvz8alQtGxi6plEcZEbHVqjMmAmrdgFbcsowCdsYrRtua55RGqrGrlLxmLAkZs544dlVtteon3jp9WxuBbqVUp+ap4y6ssRb/I2TGoAC8naHS2TlymgtqGnVkeFcb5l5hmLNANHXSRo8iJiHCpC5ZE6g0qOsisWfZtt8igLPSqXFzk7RCcIAXtbKXBdmCm5ldDhR75XuAuGkwFG+nEha8Qum0LmMPI8uHeFlUIhAUrGWD7juGbuSQcYWgLJStPg18Z7aGVlCmSNJCoOQCygkA4GQM98CtygFc+9uU4XhJB7tNGo+e7fwU1YOYec1s5AhtryYlA+YLdpF3JGNQ2DbdviPWuQ+0vmG+4oUjj4feR28Z1gNbyF2bGNTYXC4BIABPckk7AUm9jo6de8Tfg5ssm9eyK8jf4qXv5nd/wDd5P5a6FZe0nj8YAazkl+L2UoP+j0j91Z4/Z5O7rH3qpra/PyO70rjLe1fjJXC8KbX6/Rrgj+rsf31oX3GOZL5dKwSwKdiEj6J/rSnWPwIrXUcCwPy19zoXPvtNg4ahQES3JHhiB934yEe6Ph3Pltkjzrf8Rlu7hpJC0ksr5O2SSdgFA/ABR5YAq/8I9gt7MdVzLHADudzJJk98gYXPx1Guq8o+zez4b4okLy4wZpN3/V2AQfogZ881m4ynydmPNi6dezuyu+yn2ZGzAurpR9IYeBO/SB7/rkbH0G3ma6XStfiN50YZJdDvoQvojXU7YGcIPNj2ArVJJUjgyZJZZapGaSQKCSQABkk9gB6159trn8u8wqSMwB8gHt0YskAg+TnuPLqGpjn7ny/voGt7bh17DE+zu0Emth5rhVwqnz3ORt2zmmcoLxHh12lxHY3LYBVkNvKAynuM6fCexB8iB3Gxzm7aR19PHRGUrVtbbnp+lVHlv2gm7mSJrC+t2YE65YCIhgE7ue2cYGRucVbq1OFprkUpX4xwKEFS9qvBBdcKnGPFEv0hDjsY8k4+aah+NeZNdd05u9pdxNayQ2nDOIBpFMZeW2caQwwSoTVlsdskYO++MHjf+Kl7+Z3f/d5P5a58it7HrdHk7cGpP8AyelfZ7zSOIWEUucyAdOUejrjPy1DDD4NVkrzVyPf8T4XMXisrp0cASRNbygNjOCCF8LDJwcHudjXceVOc/pzMptLu2ZVDHrxFVO+MKx94/gK1i7W5wZsajJuPBZKpPGeeLKeF4ZBdaXGDptpQdiDt4Nu1SXO95eRxJ9CVi5Y6iqBiAB6Ntuf4VzW74xzLnwLNj/sIf5as9lZbFiUlqbX3r9GXn7mOzayvjB9K6t08Lt1IJFQdNohsWUBfCudyck/hVT9lXOa2V+DM2IZV6TnyXJBVj8iMH0DE1u8dXmO8haC4imkifBZejEudLBhuqg9wD3quRezXif5lN+wf8azd8o6sMoaXjk+T1THIGAZSCCMgg5BB8wR3r5uPcb9E/wrknsl4Ff210BPHPFD038LE9PUSuPDnGe++K61c+436J/hWpw5cahKk7PNfsu54HDbvMuehKAkuBnTg+F8Dc6cnIHkx7nAr0rb3CyIrowZGAZWU5BB7EEbEH1rzfyf7IrniNmLlJYo1bIjD6vFpJBJKg6RkEefY/jLWNpx3geRHE0sGfdUGaLfckBMPH8T4R65rGFx5O3qFDK7i9zv1K47Zf4RKdp7N1YbHRID89mCkfLetbi3+ESdJFtagHGzyyZwf0EG/wDWFaa0cn9Pk9Cze3DjyQ8OMBP1lwyhV8wqMrMx+HhC/rVzD2S8ttecSjbH1VuRNIfiN0HzLgbegb0rJw/kninG7gzzh0VsapplKqF9I02LAAnAUBc5yQTmu8cq8qw8Ot1ggG3dmPvO3mzH1/gNqz06pWzq7ywYnji7b5JilKi+K3T9a3ijbSXdnfGM9ONTq94H7bRLtj3u9bHnpWbI4RCJBJ0o9YYuH0DUGIIJBxkEgkE+YJrNbWiRghFCgkthRgZPc7VG33MSoQEXqeOOPKke9KRpC/ewpEjeib79qxLzPlHcRN01lMAfUApYS9InfcIrZJbHYHGTtUWTpZKpYxgABEADGQAKMBmLEsPRiWYk+ZJ9awz8EgddLwxMupn0lFI1OWLnGO7Fmz66jnvWgeZjoGIJDIQ7LGPNUYKGzjChyQVLadjk6QDjb4/LKsB+j46uVwuRlgGBcJq8Osxh9OrbOM7UsaXwblxaJIhjdFdGGlkZQVI9CDsR8KxW/C4o1CpEiqG1gBQAGOfF+lud+9RnDeNakUIXnZlExLBUZY5HIQMMDxYDDGBnptnBwDlXmRDIFA8J6viJx4YTh30nfQHIXPmTntglY0skIuHxqwZY0VhrwQoBHUYO+CPvuAzepAJr4k4RCyLGYoyinKroGFO+6jGx3Pb1PrUTw3jrhIkZZJJnRZnUgAxrM7aVYqNOVAZfLPTOTkjO7zBdOqRpE2iSWZI1OAds6pMAgjPRSQj4gUsaXdG4OHRb/Vp4kETeAbourCHbdBqbC9hqPrXxb8Ihj9yKNcNr2Qe9p06v0tPhz6bdqjoOaFeVowh2Mo1lgFPQ0hz64DsFJ8j67407LmRlj6kwbWY45njyNMQldhGinSC8re7p9V8tQ1LJ0MmDwSPWjAaVR2lCKAFLsGBc7Zzhm88ZOe9bN3YxygLKiuAcgMAcHBGRnscEj5E1Ezcz6Rcv0ZDHb68uCMOyKh0xjuxJYr2xqQjNY4OcUJfWjRrGsru5IKgQFA/u5zgsV+asBnBwsjQycjtUU5VVBChBgAeEdht5DJwK/Gs0JJKKSSGJ0jJK+6T8R5HyqFuuZnCyBIcyK8MQUuD45iPC+nODGrK7AZGk7E96zNx/ErJpYkzLbRrthn6fVYhvuqhJJ/oMACcArGhkieGxYI6aYIZSNIxhjlh8idyPM1+3PD45ARJGjBipIZQclSCpOfNSAQfIgYqEu+c1SNWWF3zFLNhcdoWVcA+essNH3qmOKSssLFDpcjSh22dsKuc5HvEUsaWj8fg8BUIYYioRogpRcaH06kxjGltK5XscD0rLa2SRAiNFQE5IUAZOwycdzgDf4VVrTm5pUtX1hI+g1zcuV8o411qNsDTI6hj6hlG6tiSl5p0iTMTZQwppDAtrmYAIQOzqGVmHbDAgmlol45LYkIeBW6KVWCJVKGMqI1wUOAVxj3cADT22rPJYxtEYmRWjK6CjAFSPQg7EfCoiTm1FiaQoRpEzsCdgkDlWYt28RHhH2s7bAmsz8wYlWIREudGpdQyNYY5x5oulgWOBkYGTtSyNDN634XFGoVI0VQ2sAKANX3v0vj3r9/JkXU6nTTqDfXpGrJBGc984JGfQn1qLl5pAhkmWJ3jVNaEd5MnChMjxF9tOM9xnBOKx23OKNrJjdUjWZmbY/wCZkEZAA3JZtQGNiUbGe5WhofoSS8BtwCBBFhkaMjprujY1IdvcOBle21Z7jh8cmdaI2cE5UH3clf2EnHpmo2XmMpp1QuC8phUZG4EZcuc40qNLKScbjIyCCXDOPtPLGqx6VNulw+onWvVJ6a4xjfRJnfIwNqWND5JW2tUjXTGqooydKgAbnJ2G253rVg4Dbpr0QRL1Bh8RqNQJY4bA3GWY4PmxPmawXfMCpJ01XWeqkB8QHjcBsKD7xWM9Ru3h7ZOQNWHnBCWzG4RRMS+M56EgjOkDc6mPh9cbZ3wsaGTE/Do3zrjRskMcqO4GAfmBtmviHhUKABIo1ADqNKAYEjBnAwNg7AMw8yATWlwm/ea4nyQI49EWgEHEmC75IG5CvEMAkAht60bnmJobm41spjEIeFSQN4y/WYnGQi5TJOcaTjcgFZOh3RKcT5fhuE0ugGWhJIVcsIJBIiNkHKagfD6M2MZzWUcEg0BOjHpUlgugYBbJY9u7EnPrk5qFt+PSwwarjLyRWn0qdVCjxPkhFAHqkir3zjc53rbXmEv4QjRt9IS3GSMsSiyMV9dKFgR5aG8xSxoZn4hy3DLEY9CoCI18KJusTalQhlKtGCW8JG2o4wd6+uEcAjttWgDdi48CqEyqghAgAUHSCfMkkk1qQc2qzOBFIVQTnUozn6O4RtIAy2WJA9SNs743eEcW6+shMKpADhsq2VDeAj3gNQBIyM5GTg0shwa5N6GFUUKihVUBVUDAAHYADsAPKvulKkqKUpQClKUApSlAKUpQClKUApSlAKUpQClKUApSlAKUpQClKUApSlAK/CK/aUBitbRIkCRoqIuyqqgKPkBsKy0pQGtdcMil/wA5FG/6SA/xFfFrweCL/NwxJ+hGq/wFblKE2xSlKECtW54XFI2qSNGbSUyygnScZXf7JIGR54FbVKA024PAXDmGMuCpDaBkFfd3x5eXpWO/4MkqImAERtWjSNBxnGofBiGGMYZVPlUhShNs0Y+DRAR6lEjRghHkGpxkgnDNv3A/qj0rPc2SSFS6KxU5UkbqSCCVPkcEjI8iR51npQWzVHC4gyMIowyLoQ6BlVHYLtsB6CsX5At/F9RF4g6t9Wu4kOXB23DHcjz8636UFs1fyZFqV+lHqQBVbQMqB2AONgPIeVZJbRGZWZVLISUJG6kjBx6ZBI+VZqUFsjb3gEUo0lFAwyNhFyUk3dMkZAc7nGM1tvZRlw5RSwxhiBnbON/hqbHpk+tZ6UFs1/oEejR0006upp0jGrXr1Y+9r8WfXfvXw3CITkGKM6laM5Qbq5JZTturEkkeZrbpQWzSj4LAvaGIeISbIvvKNIbt7wXYH0rIeGRb/VpuxkPhG7EYLH+kRtn02rZpQWzWl4ZEwIaNGBCqQVBGEOVGPQHcDyrLLbq2NQB0kMM+RHYj4islKCzUbhEJyDFGQUMRGkYKHuhH3T93tSDhEMZykUanUHyqAeIDSDsO4XbPpW3SgtmhJy/bMoVoISFVlAMakAMcsBt2J3I86xpwFRN1dTag2rY4JGkgI2NmjGSQpGx371J0qKGpmnFweBQQsMagsJCAgA1BtQbt3D+IHyO9DweEhgYYyGTpN4Bum50Hbdcs23bc1uUqRbNUcLi06emmkBlxpGMP7w+TY39a+4bGNDqREU6QmQoB0r7o28hnYVnpQWzTbg8Jk6hhjMmoPrKDVqC6Q2cZ1Bds+m1H4PARgwxkFOkQUHufd7e78O1blKC2YLWxjiz00RNRydKgZOAMnHc4AHyArE3B4ShQxRlGDAqVGCHOpgR5hm3PqdzW5Sgtms3DYiSxjQkhQSVGSEOVBPmFO49DX4OFxAg9KPIcyg6Rs7Agv294gkau+9bVKC2aF1wWN1wFCHToDKo1BdQYpnHuMRgjz+B3r74bw1YFYKThm1YydK7KMICToXw50jbJJ863KUFvgUpShB//2Q=="/>
          <p:cNvSpPr>
            <a:spLocks noChangeAspect="1" noChangeArrowheads="1"/>
          </p:cNvSpPr>
          <p:nvPr userDrawn="1"/>
        </p:nvSpPr>
        <p:spPr bwMode="auto">
          <a:xfrm>
            <a:off x="410633" y="79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AutoShape 6" descr="data:image/jpeg;base64,/9j/4AAQSkZJRgABAQAAAQABAAD/2wCEAAkGBhQREBUUEhQVFRUWFx0UGBcYFh4fGxweGxwYIB8gGh8YISggGRwjHBoaIS8gIywpLywsHSAzNTQqNSYuLCoBCQoKDgwOGg8PGiwkHyUpLzQpLiwsKSksLCwsLCksLSksLCwsLCksKSksLCwsLCwsLCwsLCwsLCksLCwsLCksLP/AABEIAF0CHQMBIgACEQEDEQH/xAAcAAEAAgMBAQEAAAAAAAAAAAAABQYDBAcIAgH/xABQEAACAQMCBAMEBQgECggHAAABAgMABBESIQUGEzEiQVEHMmFxFCNCUoEVVHKCkaGx0mKSk7IIFiQzo7PBwtHiF2NzlMPT4fAYNDVTdIOi/8QAGQEBAAMBAQAAAAAAAAAAAAAAAAECAwQF/8QALREAAgIBAwMBCAEFAAAAAAAAAAECEQMSITEEE0FRIiMycYGRscFhFFKh0fD/2gAMAwEAAhEDEQA/AOn8xc/WdhII7mR0YoJNoZGGklhklFIG6naoYe27hP5y39hL/JV7rj3t75ThEEd5HGqy9URyMoxqVlbBbHcgqAD3wflUN0rNMcVOSiWb/pu4T+ct/YS/yU/6buE/nLf2Ev8AJXmxbfJxXofh/sF4bGPrBNMfV5Sv+qC1SMtXB0ZsCxVq8m6PbZwn85Yf/om/krftPapwuTGm9hGfvkp/rAK0m9ivCSP/AJU/28389QPG/wDB7tXBNrNLC3kG+sT9+G/HUflVtzBKD8nTLDisM66oZY5V9Y3DD9qk1tV5R5i5JvOFSqZVKHPgniY6ScfZcYKnvscH4Yq08ne2m6tSqXZN1D2yf86o27Mff+T7n7wqvcXDN/6SbWqG6PQtK0uD8Ziu4VmgcPG4yCP3gjuCPMGt2tDkarZilKUIFKUoCo8+e0eHhTW6yKXMz4bDY0RgjU52OrGRhds777VbQc9q8te0vj/0/iU0qnMa/UxemhM7j1DMWb9au4+yHmL6XwyMMcyQfUP6nTjQd++UK5PmQaoppujpydPKEFJl1pSlXOYUpSgILmnmNrbpRwRCa4nYrHGXCqAoy8kjHOmNBjOASSVHnVRk5p4oIRObrgCws2hZDNNoLb+EPnBbY7D0NTvPfBJJTFNHEbhVjmtpoVcK7RXCqGMbMQA6lFOCRkFvPFRHD+TJDaXBNpZwmadZYra5QSRRKkaR5YR4AlYKzHSftbnvUF1wQXGvahf20DSi64HPpx9XBLI8hywHhXWM4zk/AGqz/wDENxD/AOzaf2cn/m1L+0Dk6aHh80jw8IQIYwxtrZkmGZExpYsdOcjOe6k+tVj2S8jpxG9PXGYIV6jr21EnCqcb4O5PwXHnVG3dHTjhFwc2uDqPsj9o1xxVrkXCQr0RGV6SsPf6mc6mb7o9K6PWvZWEcKBIY0jQbBUUKB8gNq2K0ORu3sCaofMftp4fZsUDtcODgrAAwHzdiF/YSaontk9ozzSvY2zFYUOiZgd5G80yPsL2I8znyG8p7NfYvD0kub9NbONSQHZVB7GQd2Yj7J2GdwT2pqt0jfs6Y65+eD5b/CSi14FlJo9TMur+rpx//VT/AAX278OnIWQy25O2ZU8P9aMtgfFsVdIuW7VU0LbQKnbSIkC799sYqrcyexnh92p6cQtpMbPCNK/jGPAR+APxFW3M7gy523EI5IxLHIjxkag6sCuPXI2xUPyVzevE4HnjTQizPEvizqC4w3YadQOdPl615v5p5RueGTPBKSFcZDKTolUdj8SPNT2PzBPafYKuOFH/ALd/4JVVK3RrPBohru0dHpSlXOYUpSgFKUoBSlKAUpSgFKUoBSlKAUpSgFKUoBSlKAUpSgFKUoBSlKAUpSgFKUoBSlKAUpSgFKUoBVK9r0GvhjL/ANbH/eq61W/aBDrsyP6a/wAah7muF1ki/wCTgEfBvENvMfxr1HXEU4XuNvOu3VEY0dXWZNen6/oUpSrHAavFOFxXMLQzoHjcYZT/ALPMEdwRuDuK8/c2cgmxuDHu0beKJz3ZfQ4+0vY/gds4Houq/wA8cHFxaMceKP6xT8veH4rn8QKq4pnV02d4pV4ZyPkDjz8OuBkn6PIQJV8h6OPivn6rnuQK72rZGR2riH5L+FdQ5HvC9oqN3iPT/Ae7+4gfhRKjXq0pe2vqWClKVY4BVY9ovGjbWEmg4kl+pT1BYHLfqrqPzx61Z653zhG17epCvZD0x+kcaz+AAH6pqGbYUnNXwjk0/K7xxxOy4WUMUPqEbSf34+YIPnVu9k14bS+6Z2juB0z8HXJQ/vZfmwrpHN/LiPYhEXHQAKD+iowR/V3+YFc4ThxUgrsQQQfQjcH8DVVCj0e+s0Gn/wB6HbqVqcJv+vCkn3l3HoexH4HNbdXPJarYUpShAqB57TVw6ceqj+8tT1RHNqZspR8B/eWhaHxI55zfb6ouNj709p/4FbnsN4YIorp8btIifgq5/i5rd5gtcpxT+lLbn9nT/wCFSHsxg0W0vxm/3Eq2lJWdkpe5a+X4Rca0uNXphtppR3jieQfqqT/srdrX4haiWKSM9nRkP6wI/wBtVOJVe55lh4SNamTxDUpcnuRkFviSRmvUKkY27eVcSfhBUkEYIOCPQjvV15T5p6SLDP7q7I/oPIN8B5H9vrVYxo9Hq28qTXgvNK+UcEAggg7gjsa+qseaVf2jcsrfWEi6cyRjqxHz1KDt8mGV/EHyqM9jVvo4cw/69z+0JV7qE5T4KbWF4yAB1WZcH7JwB+4VFb2brJ7pwfqTdKUqTAUpSgFKUoBSlKAUpSgFKUoBSlKAUpSgFKUoBSlKAUpSgFKUoBSlKAUpSgFKUoBSlKAUpSgFKUoBUNzYmbf9YVM1D81Ni3/WFEWh8SKWtuM10yubLKM10mpZrm8GnxfhguIjGzOgLIxKMVYhHViuV3AbTpON8E1TOGcNWXjHEIHMhiWCAqolkGkur6ipDZUnA3GDV/qscK5fnj4pdXb9Lp3CRxhVdtSiIEAnKANqz6jHxqDAjeL67fidgEWS4f6LOhAYDWV+jgM2ohF7sSRvvsDsKlIuc4n4e11JG8YDNA8R0lxIJDFoyDpJL4AJIG+SQM4zcR4PM/Ebe5UR9OGKWMguwYmUocgBCMDpjz31HtjeJj5Jmfh9xbSSJFJJcPdRyRktoYzdZchlXOlgB8Rvt5AVTh/FFkmaErhlXWGU6kYZwQGAADA91PrkZqauDo4dxDSSCtrJIpBIKsiPggjcEEjeonhhutRa7khyMqFhDaSSRlmL752wAMAZPfIxOQcPe6t7qCLTqlt3hyxIA6g052BJxnOPP1FWOqd6dzJwngbT8FtpYpporn6KkqzLK5JfphvrFYlZFJ7hgdicYO9b3LHOr3PDLS56LPLcHpFVGFDqXVnY79OPMbHO/cDua+Lbly9/J0diZIIVWFbdp42d3KBdLFFZUEbEDY5bGfhWXjXJ7i0tbezERjt3XVBOzCOZAjKVkKq2d2D4KkFgMiqnKfk/PwPD7y6jjy9o0kToXGnXGAfCw95SGUg488bGorlm6aOJLl4ZJZJGSFAg1ZeTGXcqMRoNyzHYAnzwKi+I8BnRL61kkhP0qV5lMSsMGWJIwGVjtjT2BOc5yO1T03Kt63DbeAtbdSKRGkizJ0Zo1GGSRtOohj48acdlIYZJk03jH5lh5f5gW7E40aWglMDjUGUkKrZVh7ykOO4BzkEVSeY4fosmkRs5aQIgUeTbgsfsqB3b4etWjlPgE9tLdNK0BSebrKIlYEfVxrghtgF0Y2zqznw+7Ub7UOByTQxPFoOiQdVJCQkib+FyoJxk9sEE4yKIY5NM1eS+bx0Lr6p2NuzZRWQ6igUtoYsFIKkHfB77ZqX4Tz31pLRXt5YlvYzJC7MpBIjEhUhSSvhyQTjOOwqh8IsZ4PpXihJmZnQDUoGuNUIbvgAA9s5+HarlYcr3AHCt4StimliJG8eYTFlfq9tjrwfl/SoxkTTsy818f6lvfxQxvILeJhK6vpIYxltMeN3ZVKsew3ABJyBJ8if/AEqx/wDxIP8AVJUJc8pXkct8LZ7cwXwZyJdYeKRo9BK6QRIrYHcrj443svLfDWtrO3gcqzQwpESucHQoXIz64qDMr3H4s8b4euWCtFcM6hiFcosYXWoOGxqOM/D0r85q5sb/ACq2S1lkaGNJS2qMKVYtg5LZHuEAYySewGTW9xfgdxJxK1uo+j07dZEZWdgzCUKDjCEKVKg9znceHvWlxvgs6zX1wBEUmt44VBkYEGMvgt4CAD1D2zjT552lEx5RAc28ZMvB766gDKJo4JVJOGQMqHy+0M42PftW9yf0rCMssTCa7nWFIVfwswTUWx7q4XUzPjJAHc4B0r/l+ZeDXFjmLqIkFuz6m04XSNQ8GSSAPDtjPc43krPgkt1DDNEY0uLWfqoCSY2ygV0ZguQGU+8FJB8jVnwav4ft+Cx2HM4kkuIWidZ7cKzRgg61cEq0bHSGU4I304IIOK0+Ac6Pdw9dbKdYTD1kdmi8ZB90DXkHzBbAOD5YJzcO4JMJ7i7lEQnliSFYkkYxqsesjMhQFizOSToGBgYOCS5Z4JNa8NS1fpNJFH0lKu2lttiSUyvyw1UMSm8V4/1zbTx2U4W8XweKMl36esALqyMqGGo43XPbc6dhxQSJMWidGgYo6bMchQ3h0e9kEYHfNWqz5SuY4eGR/UE2LAseo/jAjePw/V7HDlt/MY88j8l5GmkN+S6RPcuZIpEdmKHpqg1Aqv3Q2Qc5JHlkymaxyNbMgeXuc5I51h0MhaH6QEZgRjIBVhsY5PEMgbfE4qw8l88PdvdiZAhjuHijQMDsiReEE6dTFizZOPex5VT4eTLu0uIZZlt1VYWhbpayCWZWLBiBqZiCTqwQT9rvX7wawkglucmNo5ZmnXc6suFGG2woGnuNWc+VSXcde5deA8xW0HCmulikhhV5T0i2uQv1nUqMsdTvLnA1YywGcVJRcz6buO1uIzFJMjSQnWGV9G7rkYIkUEEjBGOxOK5xZ8PkPC3sZnVQXaRHjJJRjL1VI1Bez7EeYHcZ2vHDuGy3lxa3dyYR9GWQRiF2YO8iqpdtaIY8KGHT8XvZ1bDNTGUHHk1bj2lhI7mVrScRWs/QmfVH4fcywCsS2NYOB5eflV1qgXvI91JZ8RgzADezmZW1vhAwjGD9XuQIx89Xlje9wZ0rqADYGQDkA/AkDI+OBQqc85n4sLTiEr8SjnNlKiJBcRNJ04MDDiQREGORnbaQZbGkA7HFgXi62PC+upe8iiVpNaOHdo9THXqc+MhTljnyNZZrS9SW5KC3nimdSkcsjp0wIo0YErHIGVmUnRpHcnJzgYOC2Fvwjh6xXM0SIXbUzYSLVKzMUQMThRkgAnsMmgJeHjIeWJEXUJIjPrVgVVfDpz669Xhx30t2xvpcE5rF02Y48x9SSHWHBZWiLA9RAMpq05Xc5BGcZArU9nnAhbWxOpmDsREXHiW3Vn6CeukIxYat/Ge3YadjybL+UIrp0t4nj19SaGR9dwrKQFlj6aqNyrFizboMAZ8IEly3zDLPNeiZFRLecxKQ+cKscTeLYZJ1Fj5DtvjJw2PP0csluFjYx3ORHIrKxXbKmZBvGHHY74yA2k7Vm4Xy9NFcXuoxG3upOrsW6mWiSNlIxpA8GQ2Sd+w71pcqcA4haiO2lnt3tYMLG6owndF9xH+wgGwJGolRjYnNAZOIc/GM3gW0mf6FhpTqjA0lOpqXLb+DcKN/XG2drh/OQluIYmgljW5iaaB3K+IJoJ1KCWj2dSNW+++DtUfecp3LniuOji/QInjbKYhEOW8G+3iwPPb41nj5cufpHD5T0cWkLwyASNluoI1yng8hGDg9842xkgbkfNge4lijj19GZIJMONalwh16O5iGsDVnuG2wCasBFUrjHJs1xeJMUt0aOdZEukkdbgRrgmJkCaZAw1JkvgK3Y48V1NAUzkiL/LeJ5LHp3IRAXYhF6SHCAnCjLHtj9wqycZ4oYFQrE8rSSLEqoCcFvtOQDojABJY9viSAa/wng19bT3cqpauLmYTYM0gKYRVxkRHVsoPl+NfvHOX724tI0MkDzC4E00bFxBLHlvqSQC2jSV7ghiu4IYigM3+MC3lnfAKUaDqwvh8jUsYYFGQ5KkMO+D3BFRHKHOHQtOGQz28scc8MMEU5ZNDSdIaQQG1Lr0nSSN9th5SXA+VJ4hfrK8Gm6dnTpqw06okTBBOAF0+ROrv4e1Y+GcqTtDZ2910RFYmJkMbszStChVCwZFEQBw5AL5IxnHcCSu+aiGuBDC0wtcdYhgDkrrKRg++4QqSDpHiABJyBr8T58jjhtJoopZ0vHWOIppG7qWUEOwIOAe+wwckVjXl+6t7m6e1MLxXbCRhK7KYpNIVmUKjCUEAHSSm4xnfIwXfJMiQcOgtjGVspUlJkYqX0K6keFWwWLls+Xoc7ASjcyShbcNaSpLOXyjEaIhGCSZZY9SICANPfJYD1xEcZ59Y8Elv7aPDKHUK7DwMrmMt4chwGGQB7wx28pLmngdxPNavCYWjiZjLDNq0NkDQ40g6njYZVWGMnOVIBqGj5EuDwa5sJJIdchlMbqGC+OVpAXzkrkkAgatPq1AWbiXHugIVZCZp5OlHEGG5wWJLdgqopYnfbYAkgHBY81CR7mJonWe2AZ4sg6lcEq0bsQrKcEb4wQQQK0+Ncu3FwLS4zCt5ayGQDxGJg6lXj1Y1DK4+s07Ee75VmsOBzCW5upREJ540iWNZGMarGHxmQoGYszkk6BgYABxkgfPL/ADc95GJVs50heHrI7NH4yfsAa9QPoWwDg79idfgHMltDwm3njRooG0pFGz6my8mlVLOT3Y9ycAfAVIcrcJmteHxW79NpIYxEpV20tpGASSuVz5jBx8ahLbkWccHhsuskc9uySRSqCy6o5NalgQDg9iN8d9+1ATPC+bVledGQqYFEhZWDxupBOY2GMkYwVIBBx3zWXl3mM3ao4jxHJGJUdZA43x4W0+7IM7jcehO+MXCba/MUhu5LcSlCka26voVsHxs0mSxJxtgBQD72aj+WeUXgvXuTHBb64jHJHbyOySuWUiRlZEWNlwwAAYnWd9twLfSlKAUpSgFKUoBSlKAUpSgFVvn+fRZk/wBNf41ZKpPthm0cLZh5SR/3qhulZrgWrJFfyUhOL7jfzrtteVouNeJfmP416pqsJajs67F29P1/QpSlXPOFa3E70QwySHsiM/7ATWzXMvbRzeIYUtEPjlIeTHkinIB9NTAfgretRJ0rNsOJ5ZqKK6OL/Gr97NwXjll8iwQfqjJ/vfurhVnfvNIscSl5HYKqjuSew/8AWvSfLfBhaWsUAOSi+JvvMd2P4sSapGWo7+tgsca8sk6w3d0sUbSOcKilmPwAyazVzb21c0/R7eO2U4aZtT48kQ5/DU2B8QGq7dKzz8ON5ZqC8mhYcTuLidp4YzIytrIxkLnOkHt2xt8qn/y5xP8AN/8AR/8ANUl7OeCG2sI9YxJL9dJnuCwGF/VXSPmD61Z6Lg2y5YqTSSaRRvy5xP8AN/8AR/8ANWG74lxKVGR7fKsMHwfw8Xer/Shn3V/ajic3ESjFWyGUlSD3BGxB/GuicgccE9uUJ8UR0/qndT/Efq1z32yWBtrtZ1B0XA374EiAA/LUuk49QxqG9m3OPQ4jEGOEm+ob0yxGk/g+BnyDGs9dOmejLB3cGuPpf+z0HSlK1PHFRfND4tJT8B/eFSlQnOj4sJz6KP7y1KLQ+JEDx25wnEf6MkA/bord9nU+qCT4Sf7q1Wea7zTHxg/dntB+3o/8a2vY5xQSLcp5qUf+sGH+7Vr2OuUPdN/L8I6RSlfE/ut8j/CqHEfqOCMggj1FfVc/9ifFxNwwR58UEjJ+DeMH5eIj9WugVEXas0y4+3Nw9GfLoCCCAQdiD2qr8b5L1AtbHS3fQfdPyP2T+75VaqVJWM3F2jitzfNG7JICrqcMp7g/+/Pzqc5L5o0XKxsfBKdHyb7J/E+H8R6Vte2Tg6/RRdqAHhKq5+8jNpwfXDMCPTLetch4XxhjcQhfe6sePnrXFZOdOj2MWOOfFq+56ipSlaniiviWFWGGAYd8EZG3bvVcPMkhuY0XQ0cs8tsGCHwtHHOxOosOphoWUqFABJ8Xh32+XC9xw+E3DlnlhVmePVGfEoOxRsqfipHwxQE3SqZw+N0hjaOWUySXbxEyzSSLpjkuFUaWbyUDIGNWkZPmM0HNU8hjjRE6h+lB20kg/RZxD4U1qQHJ1Z1HRsPFnNCC20qu8f4g5s4JRqiZ57PUAwyokuIAylkOGGGKnBwQT3BrJdcSkWZ1jKktNHENeSqaoixOARvsDjIznuM5oST1KqK8xTsyaY1eYQ32FDMqO9tPDGPDkga85BOopnAJyc7LczvKVFuFZZGbpyadYKoqajgOuTrcrjIxoY79qEWWWlVX/GO6ZnCRRBorSO5MbPu7yfSVEavkIg1xKeoc7ZGN8rkh427tGjkdQThD9XJFgNDKwJQsdYypGzMpx5Muwks1KqkPMM0UEHV6cjzoyxtgoGmyvTjIyx8QLEkdgjGpnid5IHiiiKK8mo63UsoCAE+EMpYnIwNQ2yfLBAkqVV+EXUtzdRSuwVVtw/SRn063Z1Y5DhZV8IKl0OBuME5rJd3jieUB2wJ7dQM7ANjUPkfOgLJSqlHxuSOFnHjdYbmQa3bBMc2FBx5YwM4JA7Vuz8ZmRxCemZHmESyBG0KGjeTLrqycCNl2YZJXtmgLBSqgeZZS6hUV5RDeDCuQjPbz28QwrMFyxbOGOVOVDbkma4JxUypJrI1xPof6t48eFWGVkzjZhuCwPfPcACVpVMvOZLhrWcqURjatcxP0WGAMfZd9TbEYLKm43XyEvzRO8dtGQ+G+k2isyZXIa5gVx3JCsCQQSdjg5oCcpUBf8RlWSRYShZpI4l6mSqakJJwpBONm05Ge2RnIxW/FJkmkLMjRfShBp8RcakjwQc4UBj7mD4fFq8qAslKp0nOciwSzaUdfocl7EQrKGEYUgZZizqwceIqh27b7SdxxiWMtGxjMmpAhWNjnWHOkJqyzARtvqUY3OMEUBPUqvWvMUj2jv0yZl66gKpKloWkUZwSELFB4dRwTjJxmoy7ToWjSQ3cskklo8wDzlhIQIz1UySIgCwGIgqfWDw7LgC6Uqvz8alQtGxi6plEcZEbHVqjMmAmrdgFbcsowCdsYrRtua55RGqrGrlLxmLAkZs544dlVtteon3jp9WxuBbqVUp+ap4y6ssRb/I2TGoAC8naHS2TlymgtqGnVkeFcb5l5hmLNANHXSRo8iJiHCpC5ZE6g0qOsisWfZtt8igLPSqXFzk7RCcIAXtbKXBdmCm5ldDhR75XuAuGkwFG+nEha8Qum0LmMPI8uHeFlUIhAUrGWD7juGbuSQcYWgLJStPg18Z7aGVlCmSNJCoOQCygkA4GQM98CtygFc+9uU4XhJB7tNGo+e7fwU1YOYec1s5AhtryYlA+YLdpF3JGNQ2DbdviPWuQ+0vmG+4oUjj4feR28Z1gNbyF2bGNTYXC4BIABPckk7AUm9jo6de8Tfg5ssm9eyK8jf4qXv5nd/wDd5P5a6FZe0nj8YAazkl+L2UoP+j0j91Z4/Z5O7rH3qpra/PyO70rjLe1fjJXC8KbX6/Rrgj+rsf31oX3GOZL5dKwSwKdiEj6J/rSnWPwIrXUcCwPy19zoXPvtNg4ahQES3JHhiB934yEe6Ph3Pltkjzrf8Rlu7hpJC0ksr5O2SSdgFA/ABR5YAq/8I9gt7MdVzLHADudzJJk98gYXPx1Guq8o+zez4b4okLy4wZpN3/V2AQfogZ881m4ynydmPNi6dezuyu+yn2ZGzAurpR9IYeBO/SB7/rkbH0G3ma6XStfiN50YZJdDvoQvojXU7YGcIPNj2ArVJJUjgyZJZZapGaSQKCSQABkk9gB6159trn8u8wqSMwB8gHt0YskAg+TnuPLqGpjn7ny/voGt7bh17DE+zu0Emth5rhVwqnz3ORt2zmmcoLxHh12lxHY3LYBVkNvKAynuM6fCexB8iB3Gxzm7aR19PHRGUrVtbbnp+lVHlv2gm7mSJrC+t2YE65YCIhgE7ue2cYGRucVbq1OFprkUpX4xwKEFS9qvBBdcKnGPFEv0hDjsY8k4+aah+NeZNdd05u9pdxNayQ2nDOIBpFMZeW2caQwwSoTVlsdskYO++MHjf+Kl7+Z3f/d5P5a58it7HrdHk7cGpP8AyelfZ7zSOIWEUucyAdOUejrjPy1DDD4NVkrzVyPf8T4XMXisrp0cASRNbygNjOCCF8LDJwcHudjXceVOc/pzMptLu2ZVDHrxFVO+MKx94/gK1i7W5wZsajJuPBZKpPGeeLKeF4ZBdaXGDptpQdiDt4Nu1SXO95eRxJ9CVi5Y6iqBiAB6Ntuf4VzW74xzLnwLNj/sIf5as9lZbFiUlqbX3r9GXn7mOzayvjB9K6t08Lt1IJFQdNohsWUBfCudyck/hVT9lXOa2V+DM2IZV6TnyXJBVj8iMH0DE1u8dXmO8haC4imkifBZejEudLBhuqg9wD3quRezXif5lN+wf8azd8o6sMoaXjk+T1THIGAZSCCMgg5BB8wR3r5uPcb9E/wrknsl4Ff210BPHPFD038LE9PUSuPDnGe++K61c+436J/hWpw5cahKk7PNfsu54HDbvMuehKAkuBnTg+F8Dc6cnIHkx7nAr0rb3CyIrowZGAZWU5BB7EEbEH1rzfyf7IrniNmLlJYo1bIjD6vFpJBJKg6RkEefY/jLWNpx3geRHE0sGfdUGaLfckBMPH8T4R65rGFx5O3qFDK7i9zv1K47Zf4RKdp7N1YbHRID89mCkfLetbi3+ESdJFtagHGzyyZwf0EG/wDWFaa0cn9Pk9Cze3DjyQ8OMBP1lwyhV8wqMrMx+HhC/rVzD2S8ttecSjbH1VuRNIfiN0HzLgbegb0rJw/kninG7gzzh0VsapplKqF9I02LAAnAUBc5yQTmu8cq8qw8Ot1ggG3dmPvO3mzH1/gNqz06pWzq7ywYnji7b5JilKi+K3T9a3ijbSXdnfGM9ONTq94H7bRLtj3u9bHnpWbI4RCJBJ0o9YYuH0DUGIIJBxkEgkE+YJrNbWiRghFCgkthRgZPc7VG33MSoQEXqeOOPKke9KRpC/ewpEjeib79qxLzPlHcRN01lMAfUApYS9InfcIrZJbHYHGTtUWTpZKpYxgABEADGQAKMBmLEsPRiWYk+ZJ9awz8EgddLwxMupn0lFI1OWLnGO7Fmz66jnvWgeZjoGIJDIQ7LGPNUYKGzjChyQVLadjk6QDjb4/LKsB+j46uVwuRlgGBcJq8Osxh9OrbOM7UsaXwblxaJIhjdFdGGlkZQVI9CDsR8KxW/C4o1CpEiqG1gBQAGOfF+lud+9RnDeNakUIXnZlExLBUZY5HIQMMDxYDDGBnptnBwDlXmRDIFA8J6viJx4YTh30nfQHIXPmTntglY0skIuHxqwZY0VhrwQoBHUYO+CPvuAzepAJr4k4RCyLGYoyinKroGFO+6jGx3Pb1PrUTw3jrhIkZZJJnRZnUgAxrM7aVYqNOVAZfLPTOTkjO7zBdOqRpE2iSWZI1OAds6pMAgjPRSQj4gUsaXdG4OHRb/Vp4kETeAbourCHbdBqbC9hqPrXxb8Ihj9yKNcNr2Qe9p06v0tPhz6bdqjoOaFeVowh2Mo1lgFPQ0hz64DsFJ8j67407LmRlj6kwbWY45njyNMQldhGinSC8re7p9V8tQ1LJ0MmDwSPWjAaVR2lCKAFLsGBc7Zzhm88ZOe9bN3YxygLKiuAcgMAcHBGRnscEj5E1Ezcz6Rcv0ZDHb68uCMOyKh0xjuxJYr2xqQjNY4OcUJfWjRrGsru5IKgQFA/u5zgsV+asBnBwsjQycjtUU5VVBChBgAeEdht5DJwK/Gs0JJKKSSGJ0jJK+6T8R5HyqFuuZnCyBIcyK8MQUuD45iPC+nODGrK7AZGk7E96zNx/ErJpYkzLbRrthn6fVYhvuqhJJ/oMACcArGhkieGxYI6aYIZSNIxhjlh8idyPM1+3PD45ARJGjBipIZQclSCpOfNSAQfIgYqEu+c1SNWWF3zFLNhcdoWVcA+essNH3qmOKSssLFDpcjSh22dsKuc5HvEUsaWj8fg8BUIYYioRogpRcaH06kxjGltK5XscD0rLa2SRAiNFQE5IUAZOwycdzgDf4VVrTm5pUtX1hI+g1zcuV8o411qNsDTI6hj6hlG6tiSl5p0iTMTZQwppDAtrmYAIQOzqGVmHbDAgmlol45LYkIeBW6KVWCJVKGMqI1wUOAVxj3cADT22rPJYxtEYmRWjK6CjAFSPQg7EfCoiTm1FiaQoRpEzsCdgkDlWYt28RHhH2s7bAmsz8wYlWIREudGpdQyNYY5x5oulgWOBkYGTtSyNDN634XFGoVI0VQ2sAKANX3v0vj3r9/JkXU6nTTqDfXpGrJBGc984JGfQn1qLl5pAhkmWJ3jVNaEd5MnChMjxF9tOM9xnBOKx23OKNrJjdUjWZmbY/wCZkEZAA3JZtQGNiUbGe5WhofoSS8BtwCBBFhkaMjprujY1IdvcOBle21Z7jh8cmdaI2cE5UH3clf2EnHpmo2XmMpp1QuC8phUZG4EZcuc40qNLKScbjIyCCXDOPtPLGqx6VNulw+onWvVJ6a4xjfRJnfIwNqWND5JW2tUjXTGqooydKgAbnJ2G253rVg4Dbpr0QRL1Bh8RqNQJY4bA3GWY4PmxPmawXfMCpJ01XWeqkB8QHjcBsKD7xWM9Ru3h7ZOQNWHnBCWzG4RRMS+M56EgjOkDc6mPh9cbZ3wsaGTE/Do3zrjRskMcqO4GAfmBtmviHhUKABIo1ADqNKAYEjBnAwNg7AMw8yATWlwm/ea4nyQI49EWgEHEmC75IG5CvEMAkAht60bnmJobm41spjEIeFSQN4y/WYnGQi5TJOcaTjcgFZOh3RKcT5fhuE0ugGWhJIVcsIJBIiNkHKagfD6M2MZzWUcEg0BOjHpUlgugYBbJY9u7EnPrk5qFt+PSwwarjLyRWn0qdVCjxPkhFAHqkir3zjc53rbXmEv4QjRt9IS3GSMsSiyMV9dKFgR5aG8xSxoZn4hy3DLEY9CoCI18KJusTalQhlKtGCW8JG2o4wd6+uEcAjttWgDdi48CqEyqghAgAUHSCfMkkk1qQc2qzOBFIVQTnUozn6O4RtIAy2WJA9SNs743eEcW6+shMKpADhsq2VDeAj3gNQBIyM5GTg0shwa5N6GFUUKihVUBVUDAAHYADsAPKvulKkqKUpQClKUApSlAKUpQClKUApSlAKUpQClKUApSlAKUpQClKUApSlAK/CK/aUBitbRIkCRoqIuyqqgKPkBsKy0pQGtdcMil/wA5FG/6SA/xFfFrweCL/NwxJ+hGq/wFblKE2xSlKECtW54XFI2qSNGbSUyygnScZXf7JIGR54FbVKA024PAXDmGMuCpDaBkFfd3x5eXpWO/4MkqImAERtWjSNBxnGofBiGGMYZVPlUhShNs0Y+DRAR6lEjRghHkGpxkgnDNv3A/qj0rPc2SSFS6KxU5UkbqSCCVPkcEjI8iR51npQWzVHC4gyMIowyLoQ6BlVHYLtsB6CsX5At/F9RF4g6t9Wu4kOXB23DHcjz8636UFs1fyZFqV+lHqQBVbQMqB2AONgPIeVZJbRGZWZVLISUJG6kjBx6ZBI+VZqUFsjb3gEUo0lFAwyNhFyUk3dMkZAc7nGM1tvZRlw5RSwxhiBnbON/hqbHpk+tZ6UFs1/oEejR0006upp0jGrXr1Y+9r8WfXfvXw3CITkGKM6laM5Qbq5JZTturEkkeZrbpQWzSj4LAvaGIeISbIvvKNIbt7wXYH0rIeGRb/VpuxkPhG7EYLH+kRtn02rZpQWzWl4ZEwIaNGBCqQVBGEOVGPQHcDyrLLbq2NQB0kMM+RHYj4islKCzUbhEJyDFGQUMRGkYKHuhH3T93tSDhEMZykUanUHyqAeIDSDsO4XbPpW3SgtmhJy/bMoVoISFVlAMakAMcsBt2J3I86xpwFRN1dTag2rY4JGkgI2NmjGSQpGx371J0qKGpmnFweBQQsMagsJCAgA1BtQbt3D+IHyO9DweEhgYYyGTpN4Bum50Hbdcs23bc1uUqRbNUcLi06emmkBlxpGMP7w+TY39a+4bGNDqREU6QmQoB0r7o28hnYVnpQWzTbg8Jk6hhjMmoPrKDVqC6Q2cZ1Bds+m1H4PARgwxkFOkQUHufd7e78O1blKC2YLWxjiz00RNRydKgZOAMnHc4AHyArE3B4ShQxRlGDAqVGCHOpgR5hm3PqdzW5Sgtms3DYiSxjQkhQSVGSEOVBPmFO49DX4OFxAg9KPIcyg6Rs7Agv294gkau+9bVKC2aF1wWN1wFCHToDKo1BdQYpnHuMRgjz+B3r74bw1YFYKThm1YydK7KMICToXw50jbJJ863KUFvgUpShB//2Q=="/>
          <p:cNvSpPr>
            <a:spLocks noChangeAspect="1" noChangeArrowheads="1"/>
          </p:cNvSpPr>
          <p:nvPr userDrawn="1"/>
        </p:nvSpPr>
        <p:spPr bwMode="auto">
          <a:xfrm>
            <a:off x="613833" y="1603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34" y="6570366"/>
            <a:ext cx="2230967" cy="287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11" descr="data:image/jpeg;base64,/9j/4AAQSkZJRgABAQAAAQABAAD/2wCEAAkGBggGDxQIBxETERQUDSEWExUWDRcTEhAWGxwhGRgUFxIcHyogGBkkGRIUHy8mLzMvLiw4ISA9NjQqNTI3LCkBCQoKDgwOGg8PGTIjHyQ1LDI0NSwsNTM0LS80NS4uLDQ1NCk1MCwsLC81LSwpLC8sLyoqLCwsLC8sKSwsLCksKf/AABEIAQAAxQMBIgACEQEDEQH/xAAcAAEBAAMBAQEBAAAAAAAAAAAABgEDBwUIBAL/xABPEAABAwAECAgLBAULBQAAAAAAAQIDBAUGEQcSITQ1UXOyFjFydbGzwtITFyJSVGGRlKKk4RVBgdMUU1VxlRgjMjNCQ4KSoaXjdIOTo8H/xAAZAQEBAQEBAQAAAAAAAAAAAAAABQQDAQL/xAAzEQABAgMDCQgCAwEAAAAAAAAAAQIDBBEVcsEFMjM1UVSBkfASFCExQVJzwhNxIlNh0f/aAAwDAQACEQMRAD8A5mAUtS2Yo1ZwNpMr5EVVVLkxbsiqn3p6ipNTcKVZ+SKtErQwSspEmn9iEnj5k0C04D0Tz5vh7o4D0Tz5vh7pNt+S9y8lKVgTmxOaEWC04D0Tz5vh7o4D0Tz5vh7ot+S9y8lFgTmxOaEWC04D0Tz5vh7o4D0Tz5vh7ot+S9y8lFgTmxOaEWC04D0Tz5vh7o4D0Tz5vh7ot+S9y8lFgTmxOaEWC04D0Tz5vh7o4D0Tz5vh7ot+S9y8lFgTmxOaEWC04D0Tz5vh7o4D0Tz5vh7ot+S9y8lFgTmxOaEWC04D0Tz5vh7o4D0Tz5vh7ot+S9y8lFgTmxOaEWC04D0Tz5vh7o4D0Tz5vh7ot+S9y8lFgTmxOaEWC04D0Tz5vh7o4D0Tz5vh7ot+S9y8lFgTmxOaEWC04D0Tz5vh7o4D0Tz5vh7ot+S9y8lFgTmxOaEWCzWw9DTjfL8PdJ6v6siqmZIIVc5PBo691196qupPUapXKktNP/HCWq+fkpmmslTEqz8kREp+zzQAUiYC2qHRy8iTtESW1Q6OXkSdoh5d0DL7cS9kLTvurgRKOdrX2mcZ2tfafyhkukKqmcZ2tfaMZ2tfaYAFVM4zta+0Yzta+0wAKqZxna19oxna19pgAVUzjO1r7RjO1r7TAAqpnGdrX2jGdrX2mABVTOM7WvtGM7WvtMACqmcZ2tfaMZ2tfaYAFVM4zta+0Yzta+0wAKqZxna19oxna19pgAVU9myTlWltv8x26pstnnKbBvS41WRztuzduqbbZ5ymwb0uITtbJ8f2UvJqlb+B4QALhABbVDo5eRJ2iJLaodHLyJO0Q8u6Bl9uJeyFp33VwIhDJhDJcIIAAAB+2p6lp9fzJQaqjWWRUvuTIjUTjc5y5GtS9Mq+r78h0ur8BTImeGr+nJH5yRMRGt/70nH/AJUOT4zGeanVkJz/ACOTg6/4o7HftOT3mi9weKOx37Tk95ovcOfemHTuzzkAOv8Aijsd+05PeaL3B4o7HftOT3mi9wd6hjuzzkAO00XAhZunIr6JTqRIiLcqsko7kReO69I+PKhu8QdSelUv2wflDvUMd2f/AIcQB2/xB1J6VS/bB+UPEHUnpVL9sH5Q71DHdn/4cQB2/wAQdSelUv2wflHNcIVlaNY6mpVtDfJI1aK2TGkxca9znoqeS1Eu/m0/1Ppkdj1oh8vgOYlVJoAHc4AAAHsWRztuzduqbbZ5ymwb0uNVkc7bs3bqm22ecpsG9LiG7WyfH9lL7dUrfwPCABcIALaodHLyJO0RJbVDo5eRJ2iHl3QMvtxL2QtO+6uBEIZMIZLhBAAAOzWakgwbWf8At1GNdSKS1r0v/tOk/qGL9+I1i46py9ZM1FYK0GE9FrquKTisc5UY+Riyq+5bl8HCitaxiKipku4lyfetJXVDltZZWiyVWivdR4o1cxqXucsLVhlaiJxqnlOu++7JxkZScI6zVJHZmKNWObitdMk1zHRtdjIiImW9bkaqcXH+4nMRy1VvnXkUXdlPBfKh+e2uDSsLFI2kTKyeFzsVJWMxcV33Nexb8W+5blvVF9S3IvsWRwNvtRQ2Vq+lMhSRVxWJRfCrio5W3udjtuW9q5Pu/fxU1apS6DZHwVfq7wro2o1JFVZExpkdC1b8uM1mJkXKly38REWGqa19eskjs1SXwRxv8q+myQx47stzWtRfKuyrkT7sp0SI9zF/lSi+Z8KxqP8ALzKr+T2np7f4f/zD+T2np7f4f/zH88A8J37Q/wB1n/LHAPCd+0P91n/LOf5H+9OuB99hvt65l7g/sUlhqPJQkmSfwlI8JjJD4LF8lrMXFxnX/wBXff6yoJbB9U9f1LR5IbTT+HkdSMZjv0h82KzFamLjORFTymuW71lSZHLVVqtTunkADkGELDBPR5H1VZhyJiKrZKRio7ykyK2JFyZFyK5b/vuT+0esYr1oh45yNSqnWaVTKPQWrNS3sjanG570a1P8S5D59wvVtQa5rP8ASKsljmYlCYxXRvR7cZHyKrcZMl6I5vtI+m0yk1m/9IrCR8z/ADpJFkd+CuvuNRQgy/YXtKpiix0enZRAADWZQAAD2LI523Zu3VNts85TYN6XGqyOdt2bt1TbbPOU2DelxDdrZPj+yl9uqVv4HhAAuEAFtUOjl5EnaIktqh0cvIk7RDy7oGX24l7IWnfdXAiEMmEMlwggAAFTYXCDTrEvcyNvhoHuvkiV2Lc7ix2Oy4rrkRF+5bk4uMukwpWEa/7SZV7v0i/Gxv0GBJcbX4bG4/XfeccBwfLsetTuyO5qUKe3Nv6fbeRvhmpFDGt8cSOxsq5Md7smM+5VTiRERVu41VfHqqv60qJXLVVIkgx7kdiPuR93Fei5FXKt335T8BVYK42yV1REeiL5b1ypflSGRUX96KiKfTmtYxfDwQ8a5z3p4n5fGFar0+kf5m90y631rWXK+nUlMZL23qiYya08nKnrPRwoxsWvZmXJcskN6XZHXsjvv13nQcOsMf2bE7FS9tOajVuytRWPRUTUmRP9Dh2mVb/FPE79l1Hfy8j9WBmu6xr2hTzVrM+ZzaarGueqKqN8HG67InFe5VOgHMsAeYUjnFeqjOmmKKiI9UQ0w1q1FJLChaOSzdWSTUZ2LLKqQxKnG1z773IutrGvcnrRD5uREbkQ6zh+rDGkolXtXiY+VyetVRjF9iSnJzfKtoyu0xzLquoAAajKAAAAAAexZHO27N26pttnnKbBvS41WRztuzduqbbZ5ymwb0uIbtbJ8f2Uvt1St/A8IAFwgAtqh0cvIk7REltUOjl5EnaIeXdAy+3EvZC077q4EQhkwhkuEEAAAAAAFZgo01ROVJ1MhJlZgo01ROVJ1Mhzi5inWFnofowoafl2kO5GdCw66Mj5wZuSHPcKGn5dpDuRnQsOujI+cGbkhi9YZr9HmnAHmFI5xXqozppzLAHmFI5xXqozppnjaRTtDzEOAYbqT4etvB/q6Exvtc9676ECV+Ft+PXVJTU2NP3fzTF7RIFSClIaE6Mv81AAOpyAAAAAAPYsjnbdm7dU22zzlNg3pcarI523Zu3VNts85TYN6XEN2tk+P7KX26pW/geEAC4QAW1Q6OXkSdoiS2qHRy8iTtEPLugZfbiXshad91cCIQyYQyXCCAAAAAACswUaaonKk6mQkyswUaaonKk6mQ5xcxTrCz0P0YUNPy7SHcjOhYddGR84M3JDnuFDT8u0h3IzoWHXRkfODNyQxesM1+jzTgDzCkc4r1UZ005lgDzCkc4r1UZ00zxtIp2h5iHzbhW03S+VH1EZKFXhW03S+VH1EZKFWFmJ+ibFz1AAOhzAAAAAAPYsjnbdm7dU22zzlNg3pcarI523Zu3VNts85TYN6XEN2tk+P7KX26pW/geEAC4QAW1Q6OXkSdoiS2qHRy8iTtEPLugZfbiXshad91cCIQyYQyXCCAAAAAACswUaaonKk6mQkyswUaaonKk6mQ5xcxTrCz0P0YUNPy7SHcjOhYddGR84M3JDnuFDT8u0h3IzoWHXRkfODNyQxesM1+jzTgDzCkc4r1UZ005lgDzCkc4r1UZ00zxtIp2h5iHzbhW03S+VH1EZKFXhW03S+VH1EZKFWFmJ+ibFz1AAOhzAAAAAAPYsjnbdm7dU22zzlNg3pcarI523Zu3VNts85TYN6XEN2tk+P7KX26pW/geEAC4QAW1Q6OXkSdoiS2qHRy8iTtEPLugZfbiXshad91cCIQyYQyXCCAAAAAACswUaaonKk6mQkyswUaaonKk6mQ5xcxTrCz0P0YUNPy7SHcjOhYddGR84M3JDnuFDT8u0h3IzoWHXRkfODNyQxesM1+jzTgDzCkc4r1UZ005lgDzCkc4r1UZ00zxtIp2h5iHzbhW03S+VH1EZKFXhW03S+VH1EZKFWFmJ+ibFz1AAOhzAAAAAAPYsjnbdm7dU22zzlNg3pcarI523Zu3VNts85TYN6XEN2tk+P7KX26pW/geEAC4QAW1Q6OXkSdoiS2qHRy8iTtEPLugZfbiXshad91cCIQyYQyXCCAAAAAACswUaaonKk6mQkyswUaaonKk6mQ5xcxTrCz0P0YUNPy7SHcjOhYddGR84M3JDnuFDT8u0h3IzoWHXRkfODNyQxesM1+jzTgDzCkc4r1UZ005lgDzCkc4r1UZ00zxtIp2h5iHzbhW03S+VH1EZKFZhXara6pV/3rGv/pjT/wCEmVYWYn6JsXPUAA6HMAAAAAA9iyOdt2bt1TbbPOU2Delxqsjnbdm7dU22zzlNg3pcQ3a2T4/spfbqlb+B4QALhABbVDo5eRJ2iJLaodHLyJO0Q8u6Bl9uJeyFp33VwIhDJhDJcIIAAAAAAKzBRpqicqTqZCTKzBRpqicqTqZDnFzFOsLPQ/RhQ0/LtIdyM6Fh10ZHzgzckOe4UNPy7SHcjOhYddGR84M3JDF6wzX6PNOAPMKRzivVRnTTmWAPMKRzivVRnTTPG0inaHmIfO+GOFYa5lct/lwRu+HEyf8AjIo6Rh3oqxVjDSbsklBRv71Y91/+krTm5TgLWGhPjpR6gAHY4gAAAAAHsWRztuzduqbbZ5ymwb0uNVkc7bs3bqm22ecpsG9LiG7WyfH9lL7dUrfwPCABcIALaodHLyJO0RJbVDo5eRJ2iHl3QMvtxL2QtO+6uBEIZMIZLhBAAAAAABWYKNNUTlSdTISZ7thq6o1nayo9Z07G8HG92PitxnIjo3MvxfvuV6Lr4+M5xUqxUQ6Qlo9D18KGn5dpDuRnQsOujI+cGbkhyu3FoKLX1aS1tQEcsayMVuM3Fc9I2tRVxV4r1Yt1/wCNxY4VcIFR2ooUVCqh7nvWkpK5FhexIkRrkucrkS9170yJfxLl4r8nYdWH4GvtJR/ie7gDzCkc4r1UZ005lgDzCkc4r1UZ00yxtIp3h5iHK8PdWrLRqNWLf7ukLG71Nkbff/mhan4nFj6ktjUKWmoE9WZEc+LyFXibI1caNV9WO1t/4ny49j4lWOVFa5rlRzVS5WuRblaqa0VFQ2yjqt7OwyTLfFHGAAbDIAAAAAAexZHO27N26pttnnKbBvS41WRztuzduqbbZ5ymwb0uIbtbJ8f2Uvt1St/A8IAFwgAtqh0cvIk7REltUOjl5EnaIeXdAy+3EvZC077q4EQhkwhkuEEAAAFRg/sQluJ5KM6dIEiiR63Mx3vvVUTFaqpkS7KvrbryeRUlnK2tG5YangfMrU8rFuRrL+LGe5Ual9y3JfeuU91mCu2kS48dEc1U4lSlwNVPxSW84xHpRU7VFO0Ni1qraoWviAo/p0nuze8PEBR/TpPdm94j/Ftb39RN/EYvzh4tre/qJv4jF+cZqu/sQ00b7Cw8QFH9Ok92b3h4gKP6dJ7s3vEf4tre/qJv4jF+cPFtb39RN/EYvzhV39iCjfYdlsJYyOxEElCjldN4SfwiuWNGKi4rWXXIq/q0KUh8E1RVzUFEmo9ftcx7qWrmI6dsq4ng2J/Sa513lNdkLgxPzl8amlvkDkeFbBlSKZI6vqgYr3Oy0iFqeU5U/vY2/e65PKbxrxpet9/XAeserFqh45qOSinyF6tS3L6l1LqUH05aCwFnrTKstY0dvhFT+tYqxy/i9t2N+N6HOLZYG6BUNEmrWgUma6GJX4kjGPxrvux2o1U/flKDJpq+C+BidLKnkpyoAGsygAAHsWRztuzduqbbZ5ymwb0uNVkc7bs3bqm22ecpsG9LiG7WyfH9lL7dUrfwPCABcIALaodHLyJO0RJbVDo5eRJ2iHl3QMvtxL2QtO+6uBEIZMIZLhBAAAPoLArBHFU7JGIiK+kyK5fOVHqxFX/CxqfgXZ8lQVlTqK3wdHnmY2/+iykSMal+VfJRyJxmz7arT0mke+S94wOlXOcq1NzZlqIiUPrEHyd9tVp6TSPfJe8PtqtPSaR75L3j57m7ae95bsPrEHyd9tVp6TSPfJe8PtqtPSaR75L3h3N20d5bsPrEHyd9tVp6TSPfJe8PtqtPSaR75L3h3N20d5bsPrEHyd9tVp6TSPfJe8PtqtPSaR75L3h3N20d5bsPrEmcJWh6b/0jj50+2q09JpHvkveP4lrWsJ2rHNSJ3NVLla6kyOa5NStV1yoepKORa1HeW7D8ygAoGAAAA9iyOdt2bt1TbbPOU2Delxqsjnbdm7dU22zzlNg3pcQ3a2T4/spfbqlb+B4QALhABbVDo5eRJ2iJLaodHLyJO0Q8u6Bl9uJeyFp33VwIhDJhDJcIIAAAAAAAAAAAAAAAAAAAAAAAAAAB7Fkc7bs3bqm22ecpsG9LjVZHO27N26pttnnKbBvS4hu1snx/ZS+3VK38DwgAXCAC4s0+B1DbFK5qX46KmOiLcqqnQpDmLkMM/JpOQkhq7s0VFr+q/wDShITvc4ixOzWqULjg3Uev5n6jg3Uev5n6kPcguQw2ZMb0/ribrVl92b1wLjg3Uev5n6jg3Uev5n6kPcguQWZMb0/riLVl92b1wLjg3Uev5n6jg3Uev5n6kPcguQWZMb0/riLVl92b1wLjg3Uev5n6jg3Uev5n6kPcguQWZMb0/riLVl92b1wLjg3Uev5n6jg3Uev5n6kPcguQWZMb0/riLVl92b1wLjg3Uev5n6jg3Uev5n6kPcguQWZMb0/riLVl92b1wLjg3Uev5n6jg3Uev5n6kPcguQWZMb0/riLVl92b1wLjg3Uev5n6jg3Uev5n6kPcguQWZMb0/riLVl92b1wLjg3Uev5n6jg3Uev5n6kPcguQWZMb0/riLVl92b1wLjg3Uev5n6jg3Uev5n6kPcguQWZMb0/riLVl92b1wL+hVRVVXvSkUZyI5EVMs6KmVLlyXk7bB7ZKSisVFTwKZUVFTjXUeFcgOsrkx0GP+d8VXrSnjs89pymsptjQPwMhIxK18DIAK5GP/9k="/>
          <p:cNvSpPr>
            <a:spLocks noChangeAspect="1" noChangeArrowheads="1"/>
          </p:cNvSpPr>
          <p:nvPr userDrawn="1"/>
        </p:nvSpPr>
        <p:spPr bwMode="auto">
          <a:xfrm>
            <a:off x="817033" y="3127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pic>
        <p:nvPicPr>
          <p:cNvPr id="1039" name="Picture 15" descr="C:\Users\zhai\Pictures\uiuc-logo-20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" y="6564478"/>
            <a:ext cx="300567" cy="293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zhai\Pictures\timan-newlogo-40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5538" y="6492082"/>
            <a:ext cx="1010463" cy="365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018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hyperlink" Target="https://competitions.codalab.org/competitions/14411?secret_key=c395eae0-ae7c-42d7-bed3-83d603c83ad3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45039"/>
            <a:ext cx="108966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Integration of Big Data and Education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Towards a Cloud-based Open Lab for Data Science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3505200"/>
            <a:ext cx="8839200" cy="190500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ChengXiang</a:t>
            </a:r>
            <a:r>
              <a:rPr lang="en-US" sz="3600" dirty="0" smtClean="0"/>
              <a:t> (“Cheng”) Zhai</a:t>
            </a:r>
          </a:p>
          <a:p>
            <a:r>
              <a:rPr lang="en-US" sz="3600" dirty="0" smtClean="0"/>
              <a:t>Department of Computer Science</a:t>
            </a:r>
          </a:p>
          <a:p>
            <a:r>
              <a:rPr lang="en-US" sz="3600" dirty="0" smtClean="0"/>
              <a:t>University of Illinois at Urbana-Champaign</a:t>
            </a:r>
          </a:p>
          <a:p>
            <a:r>
              <a:rPr lang="en-US" sz="3600" dirty="0" smtClean="0"/>
              <a:t>USA</a:t>
            </a:r>
            <a:endParaRPr lang="en-US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716810" y="6492876"/>
            <a:ext cx="6588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Microsoft Research Asia Faculty Summit, Nov. 4, 2016, Seoul, Korea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88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 Automation &amp; Revolution?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116840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Big Data and IT enable </a:t>
            </a:r>
            <a:r>
              <a:rPr lang="en-US" b="1" dirty="0" smtClean="0"/>
              <a:t>education automation </a:t>
            </a:r>
            <a:r>
              <a:rPr lang="en-US" dirty="0" smtClean="0"/>
              <a:t>and </a:t>
            </a:r>
            <a:r>
              <a:rPr lang="en-US" b="1" dirty="0" smtClean="0"/>
              <a:t>revolution </a:t>
            </a:r>
            <a:r>
              <a:rPr lang="en-US" dirty="0" smtClean="0"/>
              <a:t>toward more</a:t>
            </a:r>
            <a:r>
              <a:rPr lang="en-US" b="1" dirty="0" smtClean="0"/>
              <a:t> affordable high-quality education 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IT enables one teacher to teach many more students than before (efficiency)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Big Data technology would enable “automated” TA/instructor (scalability)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Intelligent MOOC would improve quality of education at low cost</a:t>
            </a:r>
          </a:p>
          <a:p>
            <a:r>
              <a:rPr lang="en-US" b="1" dirty="0" smtClean="0">
                <a:sym typeface="Wingdings" panose="05000000000000000000" pitchFamily="2" charset="2"/>
              </a:rPr>
              <a:t>Implications:</a:t>
            </a:r>
            <a:r>
              <a:rPr lang="en-US" dirty="0" smtClean="0">
                <a:sym typeface="Wingdings" panose="05000000000000000000" pitchFamily="2" charset="2"/>
              </a:rPr>
              <a:t> Many traditional boundaries will likely disappear!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No strict distinction between a teacher and a student (everyone learns from each other)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No strict distinction between grade levels or age groups (learn at your own pace)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No inherent boundaries between different courses (due to high modularization)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No boundaries of subject areas (due to high modularization)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No boundaries of  institutions (MOOCs unify all institutions!)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9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Grants</a:t>
            </a:r>
          </a:p>
          <a:p>
            <a:pPr lvl="1"/>
            <a:r>
              <a:rPr lang="en-US" dirty="0" smtClean="0"/>
              <a:t>Intel Big Data Education pilot grant (</a:t>
            </a:r>
            <a:r>
              <a:rPr lang="en-US" b="1" dirty="0" smtClean="0"/>
              <a:t>John </a:t>
            </a:r>
            <a:r>
              <a:rPr lang="en-US" b="1" dirty="0" smtClean="0"/>
              <a:t>Somoza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Microsoft Azure for Education grant (</a:t>
            </a:r>
            <a:r>
              <a:rPr lang="en-US" b="1" dirty="0"/>
              <a:t>Randy </a:t>
            </a:r>
            <a:r>
              <a:rPr lang="en-US" b="1" dirty="0" smtClean="0"/>
              <a:t>Guthrie, David </a:t>
            </a:r>
            <a:r>
              <a:rPr lang="en-US" b="1" dirty="0" err="1" smtClean="0"/>
              <a:t>Giard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Infrastructure</a:t>
            </a:r>
          </a:p>
          <a:p>
            <a:pPr lvl="1"/>
            <a:r>
              <a:rPr lang="en-US" dirty="0" smtClean="0"/>
              <a:t>Microsoft Azure, </a:t>
            </a:r>
            <a:r>
              <a:rPr lang="en-US" dirty="0" err="1" smtClean="0"/>
              <a:t>CodaLab</a:t>
            </a:r>
            <a:r>
              <a:rPr lang="en-US" dirty="0" smtClean="0"/>
              <a:t> (</a:t>
            </a:r>
            <a:r>
              <a:rPr lang="en-US" b="1" dirty="0" err="1" smtClean="0"/>
              <a:t>Evelyne</a:t>
            </a:r>
            <a:r>
              <a:rPr lang="en-US" b="1" dirty="0" smtClean="0"/>
              <a:t> </a:t>
            </a:r>
            <a:r>
              <a:rPr lang="en-US" b="1" dirty="0" err="1" smtClean="0"/>
              <a:t>Viegas</a:t>
            </a:r>
            <a:r>
              <a:rPr lang="en-US" dirty="0" smtClean="0"/>
              <a:t>), and Academic Search API (</a:t>
            </a:r>
            <a:r>
              <a:rPr lang="en-US" b="1" dirty="0" err="1" smtClean="0"/>
              <a:t>Kuansan</a:t>
            </a:r>
            <a:r>
              <a:rPr lang="en-US" b="1" dirty="0" smtClean="0"/>
              <a:t> Wang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UIUC </a:t>
            </a:r>
            <a:r>
              <a:rPr lang="en-US" dirty="0" err="1" smtClean="0"/>
              <a:t>MeTA</a:t>
            </a:r>
            <a:r>
              <a:rPr lang="en-US" dirty="0" smtClean="0"/>
              <a:t> toolkit (</a:t>
            </a:r>
            <a:r>
              <a:rPr lang="en-US" b="1" dirty="0" smtClean="0"/>
              <a:t>Chase </a:t>
            </a:r>
            <a:r>
              <a:rPr lang="en-US" b="1" dirty="0" err="1" smtClean="0"/>
              <a:t>Geigle</a:t>
            </a:r>
            <a:r>
              <a:rPr lang="en-US" b="1" dirty="0" smtClean="0"/>
              <a:t>, Sean </a:t>
            </a:r>
            <a:r>
              <a:rPr lang="en-US" b="1" dirty="0" err="1" smtClean="0"/>
              <a:t>Massung</a:t>
            </a:r>
            <a:r>
              <a:rPr lang="en-US" dirty="0" smtClean="0"/>
              <a:t>), and CS410 assignment (</a:t>
            </a:r>
            <a:r>
              <a:rPr lang="en-US" b="1" dirty="0" err="1" smtClean="0"/>
              <a:t>Ismini</a:t>
            </a:r>
            <a:r>
              <a:rPr lang="en-US" b="1" dirty="0" smtClean="0"/>
              <a:t> </a:t>
            </a:r>
            <a:r>
              <a:rPr lang="en-US" b="1" dirty="0" err="1" smtClean="0"/>
              <a:t>Lourentzou</a:t>
            </a:r>
            <a:r>
              <a:rPr lang="en-US" dirty="0" smtClean="0"/>
              <a:t>)</a:t>
            </a:r>
            <a:r>
              <a:rPr lang="zh-CN" altLang="en-US" dirty="0" smtClean="0"/>
              <a:t>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Coursera </a:t>
            </a:r>
          </a:p>
          <a:p>
            <a:r>
              <a:rPr lang="en-US" dirty="0" smtClean="0"/>
              <a:t>Collaboration</a:t>
            </a:r>
          </a:p>
          <a:p>
            <a:pPr lvl="1"/>
            <a:r>
              <a:rPr lang="en-US" dirty="0" smtClean="0"/>
              <a:t>Univ. of Delaware (</a:t>
            </a:r>
            <a:r>
              <a:rPr lang="en-US" b="1" dirty="0" smtClean="0"/>
              <a:t>Hui Fang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Chinese Academy of Sciences (</a:t>
            </a:r>
            <a:r>
              <a:rPr lang="en-US" b="1" dirty="0" err="1" smtClean="0"/>
              <a:t>Xueqi</a:t>
            </a:r>
            <a:r>
              <a:rPr lang="en-US" b="1" dirty="0" smtClean="0"/>
              <a:t> Cheng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0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133600" y="1295401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Script MT Bold" pitchFamily="66" charset="0"/>
              </a:rPr>
              <a:t>Thank You!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2819400" y="3124200"/>
            <a:ext cx="6858000" cy="1752600"/>
          </a:xfrm>
        </p:spPr>
        <p:txBody>
          <a:bodyPr>
            <a:normAutofit/>
          </a:bodyPr>
          <a:lstStyle/>
          <a:p>
            <a:r>
              <a:rPr lang="en-US" sz="5400" dirty="0"/>
              <a:t>Questions/Comments?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8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Integration</a:t>
            </a:r>
            <a:r>
              <a:rPr lang="en-US" dirty="0" smtClean="0"/>
              <a:t> of </a:t>
            </a:r>
            <a:r>
              <a:rPr lang="en-US" b="1" dirty="0" smtClean="0"/>
              <a:t>Big Data </a:t>
            </a:r>
            <a:r>
              <a:rPr lang="en-US" dirty="0" smtClean="0"/>
              <a:t>and </a:t>
            </a:r>
            <a:r>
              <a:rPr lang="en-US" b="1" dirty="0" smtClean="0"/>
              <a:t>Education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309124" y="1941494"/>
            <a:ext cx="3589164" cy="9342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36542" y="1941493"/>
            <a:ext cx="25547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Intelligent</a:t>
            </a:r>
          </a:p>
          <a:p>
            <a:pPr algn="ctr"/>
            <a:r>
              <a:rPr lang="en-US" sz="2800" b="1" dirty="0" smtClean="0"/>
              <a:t>MOOC Platform</a:t>
            </a:r>
            <a:endParaRPr lang="en-US" sz="2800" b="1" dirty="0"/>
          </a:p>
        </p:txBody>
      </p:sp>
      <p:pic>
        <p:nvPicPr>
          <p:cNvPr id="27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7633724" y="12192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7791688" y="217563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700524" y="17526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7787655" y="13716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7940055" y="15240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092455" y="16764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244855" y="18288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7944088" y="232803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096488" y="248043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248888" y="263283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401288" y="278523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854455" y="19050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9006855" y="20574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9159255" y="22098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9311655" y="23622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9464055" y="25146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5195324" y="2438400"/>
            <a:ext cx="2286000" cy="0"/>
          </a:xfrm>
          <a:prstGeom prst="straightConnector1">
            <a:avLst/>
          </a:prstGeom>
          <a:ln w="161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176524" y="4800599"/>
            <a:ext cx="3962400" cy="645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912969" y="4810779"/>
            <a:ext cx="4454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Big Data Technology </a:t>
            </a:r>
          </a:p>
        </p:txBody>
      </p:sp>
      <p:sp>
        <p:nvSpPr>
          <p:cNvPr id="6" name="Flowchart: Magnetic Disk 5"/>
          <p:cNvSpPr/>
          <p:nvPr/>
        </p:nvSpPr>
        <p:spPr>
          <a:xfrm>
            <a:off x="1381958" y="4357003"/>
            <a:ext cx="3200400" cy="1295400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1958" y="4759643"/>
            <a:ext cx="26510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MOOC Log </a:t>
            </a:r>
          </a:p>
          <a:p>
            <a:pPr algn="ctr"/>
            <a:r>
              <a:rPr lang="en-US" sz="2400" b="1" dirty="0" smtClean="0"/>
              <a:t>Education</a:t>
            </a:r>
            <a:r>
              <a:rPr lang="en-US" sz="2400" b="1" dirty="0"/>
              <a:t> </a:t>
            </a:r>
            <a:r>
              <a:rPr lang="en-US" sz="2400" b="1" dirty="0" smtClean="0"/>
              <a:t>Big  Data</a:t>
            </a:r>
            <a:endParaRPr lang="en-US" sz="2400" b="1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2680724" y="2989588"/>
            <a:ext cx="0" cy="1610126"/>
          </a:xfrm>
          <a:prstGeom prst="straightConnector1">
            <a:avLst/>
          </a:prstGeom>
          <a:ln w="161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81000" y="3389932"/>
            <a:ext cx="24660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C00000"/>
                </a:solidFill>
              </a:rPr>
              <a:t>Improve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846075" y="1744637"/>
            <a:ext cx="24660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C00000"/>
                </a:solidFill>
              </a:rPr>
              <a:t>Educate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08641" y="3199688"/>
            <a:ext cx="21484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Scalability </a:t>
            </a:r>
          </a:p>
          <a:p>
            <a:pPr lvl="0"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&amp; Quality</a:t>
            </a:r>
          </a:p>
        </p:txBody>
      </p:sp>
      <p:cxnSp>
        <p:nvCxnSpPr>
          <p:cNvPr id="50" name="Straight Arrow Connector 49"/>
          <p:cNvCxnSpPr>
            <a:endCxn id="6" idx="4"/>
          </p:cNvCxnSpPr>
          <p:nvPr/>
        </p:nvCxnSpPr>
        <p:spPr>
          <a:xfrm flipH="1">
            <a:off x="4582358" y="5004703"/>
            <a:ext cx="2594166" cy="0"/>
          </a:xfrm>
          <a:prstGeom prst="straightConnector1">
            <a:avLst/>
          </a:prstGeom>
          <a:ln w="161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8902467" y="3346344"/>
            <a:ext cx="19601" cy="1413299"/>
          </a:xfrm>
          <a:prstGeom prst="straightConnector1">
            <a:avLst/>
          </a:prstGeom>
          <a:ln w="161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8622832" y="3443729"/>
            <a:ext cx="30586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C00000"/>
                </a:solidFill>
              </a:rPr>
              <a:t>Research </a:t>
            </a:r>
          </a:p>
          <a:p>
            <a:pPr lvl="0" algn="ctr"/>
            <a:r>
              <a:rPr lang="en-US" sz="3600" b="1" dirty="0" smtClean="0">
                <a:solidFill>
                  <a:srgbClr val="C00000"/>
                </a:solidFill>
              </a:rPr>
              <a:t>&amp; Develop</a:t>
            </a:r>
          </a:p>
        </p:txBody>
      </p:sp>
      <p:sp>
        <p:nvSpPr>
          <p:cNvPr id="55" name="Rectangle 54"/>
          <p:cNvSpPr/>
          <p:nvPr/>
        </p:nvSpPr>
        <p:spPr>
          <a:xfrm>
            <a:off x="4824161" y="4131442"/>
            <a:ext cx="24660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C00000"/>
                </a:solidFill>
              </a:rPr>
              <a:t>Applied to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5179185" y="2851502"/>
            <a:ext cx="2843074" cy="1644297"/>
            <a:chOff x="5179185" y="2851502"/>
            <a:chExt cx="2843074" cy="1644297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5179185" y="2851502"/>
              <a:ext cx="2843074" cy="1644297"/>
            </a:xfrm>
            <a:prstGeom prst="straightConnector1">
              <a:avLst/>
            </a:prstGeom>
            <a:ln w="133350">
              <a:solidFill>
                <a:srgbClr val="C00000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6306158" y="2968974"/>
              <a:ext cx="660758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b="1" dirty="0" smtClean="0"/>
                <a:t>?</a:t>
              </a:r>
              <a:endParaRPr lang="en-US" sz="8000" b="1" dirty="0"/>
            </a:p>
          </p:txBody>
        </p:sp>
      </p:grp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b="1" dirty="0" smtClean="0"/>
              <a:t>Cloud</a:t>
            </a:r>
            <a:r>
              <a:rPr lang="en-US" dirty="0" smtClean="0"/>
              <a:t>-based </a:t>
            </a:r>
            <a:r>
              <a:rPr lang="en-US" b="1" dirty="0" smtClean="0"/>
              <a:t>Open</a:t>
            </a:r>
            <a:r>
              <a:rPr lang="en-US" dirty="0" smtClean="0"/>
              <a:t> </a:t>
            </a:r>
            <a:r>
              <a:rPr lang="en-US" b="1" dirty="0" smtClean="0"/>
              <a:t>Lab</a:t>
            </a:r>
            <a:r>
              <a:rPr lang="en-US" dirty="0" smtClean="0"/>
              <a:t> for </a:t>
            </a:r>
            <a:r>
              <a:rPr lang="en-US" b="1" dirty="0" smtClean="0"/>
              <a:t>Data Science</a:t>
            </a:r>
            <a:r>
              <a:rPr lang="en-US" dirty="0" smtClean="0"/>
              <a:t> (</a:t>
            </a:r>
            <a:r>
              <a:rPr lang="en-US" dirty="0" err="1" smtClean="0"/>
              <a:t>CLaDS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0" y="990600"/>
            <a:ext cx="11582400" cy="4544286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gnetic Disk 4"/>
          <p:cNvSpPr/>
          <p:nvPr/>
        </p:nvSpPr>
        <p:spPr>
          <a:xfrm>
            <a:off x="3531210" y="1676400"/>
            <a:ext cx="1116990" cy="612648"/>
          </a:xfrm>
          <a:prstGeom prst="flowChartMagneticDisk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lowchart: Magnetic Disk 6"/>
          <p:cNvSpPr/>
          <p:nvPr/>
        </p:nvSpPr>
        <p:spPr>
          <a:xfrm>
            <a:off x="5029200" y="1371517"/>
            <a:ext cx="1245209" cy="1144607"/>
          </a:xfrm>
          <a:prstGeom prst="flowChartMagneticDis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Flowchart: Magnetic Disk 7"/>
          <p:cNvSpPr/>
          <p:nvPr/>
        </p:nvSpPr>
        <p:spPr>
          <a:xfrm>
            <a:off x="7426354" y="1574636"/>
            <a:ext cx="1260445" cy="624983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47171" y="3174798"/>
            <a:ext cx="205014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Big Data Tool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68156" y="1830288"/>
            <a:ext cx="124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App Data 1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68432" y="1598593"/>
            <a:ext cx="14690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Log </a:t>
            </a:r>
          </a:p>
          <a:p>
            <a:pPr algn="ctr"/>
            <a:r>
              <a:rPr lang="en-US" sz="2800" b="1" dirty="0" smtClean="0"/>
              <a:t>Data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19832" y="1796534"/>
            <a:ext cx="2002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App Data 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39915" y="3164579"/>
            <a:ext cx="205014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Big Data Tool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70668" y="3226168"/>
            <a:ext cx="205014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Big Data Tool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93880" y="1416811"/>
            <a:ext cx="6767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…</a:t>
            </a:r>
            <a:endParaRPr lang="en-US" sz="5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641970" y="2708367"/>
            <a:ext cx="6767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…</a:t>
            </a:r>
            <a:endParaRPr lang="en-US" sz="5400" b="1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3737466" y="2353508"/>
            <a:ext cx="199909" cy="828079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4312187" y="2371642"/>
            <a:ext cx="953759" cy="714924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217019" y="2476387"/>
            <a:ext cx="829248" cy="724013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466645" y="2239827"/>
            <a:ext cx="1169832" cy="799426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320470" y="2387764"/>
            <a:ext cx="1649054" cy="664616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7988870" y="2226789"/>
            <a:ext cx="396796" cy="917468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694585" y="4134588"/>
            <a:ext cx="5214679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Big Data Education System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1591224" y="1569837"/>
            <a:ext cx="1638911" cy="1491760"/>
            <a:chOff x="6477000" y="4419600"/>
            <a:chExt cx="2062956" cy="1455704"/>
          </a:xfrm>
          <a:solidFill>
            <a:schemeClr val="bg1">
              <a:lumMod val="95000"/>
            </a:schemeClr>
          </a:solidFill>
        </p:grpSpPr>
        <p:sp>
          <p:nvSpPr>
            <p:cNvPr id="31" name="Rectangle 30"/>
            <p:cNvSpPr/>
            <p:nvPr/>
          </p:nvSpPr>
          <p:spPr>
            <a:xfrm>
              <a:off x="6477000" y="4419600"/>
              <a:ext cx="2062956" cy="145570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538401" y="4490066"/>
              <a:ext cx="1935514" cy="3904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Leaderboard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63322" y="4791911"/>
              <a:ext cx="1816202" cy="101566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#1 Team1   0.81</a:t>
              </a:r>
            </a:p>
            <a:p>
              <a:pPr algn="ctr"/>
              <a:r>
                <a:rPr lang="en-US" sz="2000" dirty="0" smtClean="0"/>
                <a:t>#2 Team 2  0.75</a:t>
              </a:r>
            </a:p>
            <a:p>
              <a:pPr algn="ctr"/>
              <a:r>
                <a:rPr lang="en-US" sz="2000" dirty="0" smtClean="0"/>
                <a:t>…</a:t>
              </a:r>
            </a:p>
          </p:txBody>
        </p:sp>
      </p:grpSp>
      <p:cxnSp>
        <p:nvCxnSpPr>
          <p:cNvPr id="46" name="Straight Arrow Connector 45"/>
          <p:cNvCxnSpPr/>
          <p:nvPr/>
        </p:nvCxnSpPr>
        <p:spPr>
          <a:xfrm flipV="1">
            <a:off x="8429026" y="2596998"/>
            <a:ext cx="522879" cy="559468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2075904" y="2729104"/>
            <a:ext cx="297292" cy="721774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6013987" y="2510246"/>
            <a:ext cx="155680" cy="630711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3682728" y="3574162"/>
            <a:ext cx="9179" cy="646984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7632029" y="3563030"/>
            <a:ext cx="1070" cy="584560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5521320" y="3533578"/>
            <a:ext cx="0" cy="627139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4038600" y="51816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1905000" y="51538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7924800" y="50776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4192531" y="53340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4344931" y="54864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4497331" y="56388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4649731" y="57912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2057400" y="53062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2209800" y="54586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2362200" y="56110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2514600" y="57634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078731" y="52300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231131" y="53824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383531" y="55348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535931" y="56872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8688331" y="5839686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" name="TextBox 83"/>
          <p:cNvSpPr txBox="1"/>
          <p:nvPr/>
        </p:nvSpPr>
        <p:spPr>
          <a:xfrm>
            <a:off x="5941050" y="5281939"/>
            <a:ext cx="6767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…</a:t>
            </a:r>
            <a:endParaRPr lang="en-US" sz="5400" b="1" dirty="0"/>
          </a:p>
        </p:txBody>
      </p:sp>
      <p:sp>
        <p:nvSpPr>
          <p:cNvPr id="85" name="Up-Down Arrow 84"/>
          <p:cNvSpPr/>
          <p:nvPr/>
        </p:nvSpPr>
        <p:spPr>
          <a:xfrm rot="1430836">
            <a:off x="2876458" y="4671745"/>
            <a:ext cx="328974" cy="96915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Up-Down Arrow 85"/>
          <p:cNvSpPr/>
          <p:nvPr/>
        </p:nvSpPr>
        <p:spPr>
          <a:xfrm rot="18021578">
            <a:off x="7288935" y="4600849"/>
            <a:ext cx="379368" cy="96824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Up-Down Arrow 86"/>
          <p:cNvSpPr/>
          <p:nvPr/>
        </p:nvSpPr>
        <p:spPr>
          <a:xfrm rot="1430836">
            <a:off x="4887168" y="4728377"/>
            <a:ext cx="328974" cy="96915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/>
          <p:cNvGrpSpPr/>
          <p:nvPr/>
        </p:nvGrpSpPr>
        <p:grpSpPr>
          <a:xfrm>
            <a:off x="9067798" y="1676400"/>
            <a:ext cx="1638910" cy="1491760"/>
            <a:chOff x="6477000" y="4419600"/>
            <a:chExt cx="2062956" cy="1455704"/>
          </a:xfrm>
          <a:solidFill>
            <a:schemeClr val="bg1">
              <a:lumMod val="95000"/>
            </a:schemeClr>
          </a:solidFill>
        </p:grpSpPr>
        <p:sp>
          <p:nvSpPr>
            <p:cNvPr id="89" name="Rectangle 88"/>
            <p:cNvSpPr/>
            <p:nvPr/>
          </p:nvSpPr>
          <p:spPr>
            <a:xfrm>
              <a:off x="6477000" y="4419600"/>
              <a:ext cx="2062956" cy="145570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538401" y="4490066"/>
              <a:ext cx="1935514" cy="3904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Leaderboard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552780" y="4790993"/>
              <a:ext cx="1937855" cy="90101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#1 Team1   0.5</a:t>
              </a:r>
            </a:p>
            <a:p>
              <a:pPr algn="ctr"/>
              <a:r>
                <a:rPr lang="en-US" dirty="0" smtClean="0"/>
                <a:t>#2 Team 2  0.3</a:t>
              </a:r>
            </a:p>
            <a:p>
              <a:pPr algn="ctr"/>
              <a:r>
                <a:rPr lang="en-US" dirty="0" smtClean="0"/>
                <a:t>…</a:t>
              </a:r>
            </a:p>
          </p:txBody>
        </p:sp>
      </p:grpSp>
      <p:sp>
        <p:nvSpPr>
          <p:cNvPr id="96" name="Slide Number Placeholder 9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3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872977" y="3615722"/>
            <a:ext cx="1754045" cy="1172417"/>
            <a:chOff x="7872977" y="3615722"/>
            <a:chExt cx="1754045" cy="1172417"/>
          </a:xfrm>
        </p:grpSpPr>
        <p:sp>
          <p:nvSpPr>
            <p:cNvPr id="59" name="Flowchart: Magnetic Disk 58"/>
            <p:cNvSpPr/>
            <p:nvPr/>
          </p:nvSpPr>
          <p:spPr>
            <a:xfrm>
              <a:off x="8420917" y="3931078"/>
              <a:ext cx="1206105" cy="857061"/>
            </a:xfrm>
            <a:prstGeom prst="flowChartMagneticDisk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089455" y="4126150"/>
              <a:ext cx="1537567" cy="537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Log  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 flipH="1">
              <a:off x="7872977" y="4498877"/>
              <a:ext cx="510554" cy="17695"/>
            </a:xfrm>
            <a:prstGeom prst="straightConnector1">
              <a:avLst/>
            </a:prstGeom>
            <a:ln w="50800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flipH="1" flipV="1">
              <a:off x="8731273" y="3615722"/>
              <a:ext cx="155680" cy="630711"/>
            </a:xfrm>
            <a:prstGeom prst="straightConnector1">
              <a:avLst/>
            </a:prstGeom>
            <a:ln w="50800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535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893" y="0"/>
            <a:ext cx="12192000" cy="10668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Unification</a:t>
            </a:r>
            <a:r>
              <a:rPr lang="en-US" dirty="0" smtClean="0"/>
              <a:t> of </a:t>
            </a:r>
            <a:r>
              <a:rPr lang="en-US" b="1" dirty="0" smtClean="0"/>
              <a:t>education</a:t>
            </a:r>
            <a:r>
              <a:rPr lang="en-US" dirty="0" smtClean="0"/>
              <a:t>, </a:t>
            </a:r>
            <a:r>
              <a:rPr lang="en-US" b="1" dirty="0" smtClean="0"/>
              <a:t>research</a:t>
            </a:r>
            <a:r>
              <a:rPr lang="en-US" dirty="0" smtClean="0"/>
              <a:t>, and </a:t>
            </a:r>
            <a:r>
              <a:rPr lang="en-US" b="1" dirty="0" smtClean="0"/>
              <a:t>applications</a:t>
            </a:r>
            <a:r>
              <a:rPr lang="en-US" dirty="0" smtClean="0"/>
              <a:t>!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8600" y="990600"/>
            <a:ext cx="11506200" cy="55458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74973" y="4922605"/>
            <a:ext cx="10607840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1. Students working on industry data sets/problems and contributing applications</a:t>
            </a:r>
          </a:p>
          <a:p>
            <a:r>
              <a:rPr lang="en-US" sz="2400" b="1" dirty="0" smtClean="0">
                <a:sym typeface="Wingdings" panose="05000000000000000000" pitchFamily="2" charset="2"/>
              </a:rPr>
              <a:t> </a:t>
            </a:r>
            <a:r>
              <a:rPr lang="en-US" sz="2400" b="1" u="sng" dirty="0" smtClean="0">
                <a:sym typeface="Wingdings" panose="05000000000000000000" pitchFamily="2" charset="2"/>
              </a:rPr>
              <a:t>Remove gap between education &amp; applications</a:t>
            </a:r>
            <a:endParaRPr lang="en-US" sz="2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3522764"/>
            <a:ext cx="9631996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2. Continuous creation of new data sets for open exploration and research</a:t>
            </a:r>
          </a:p>
          <a:p>
            <a:r>
              <a:rPr lang="en-US" sz="2400" b="1" dirty="0" smtClean="0">
                <a:sym typeface="Wingdings" panose="05000000000000000000" pitchFamily="2" charset="2"/>
              </a:rPr>
              <a:t> </a:t>
            </a:r>
            <a:r>
              <a:rPr lang="en-US" sz="2400" b="1" u="sng" dirty="0" smtClean="0">
                <a:sym typeface="Wingdings" panose="05000000000000000000" pitchFamily="2" charset="2"/>
              </a:rPr>
              <a:t>Remove gap between education &amp; research</a:t>
            </a:r>
            <a:endParaRPr lang="en-US" sz="24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3505200" y="2374918"/>
            <a:ext cx="4665188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3. Well-archived interaction history</a:t>
            </a:r>
          </a:p>
          <a:p>
            <a:r>
              <a:rPr lang="en-US" sz="2400" b="1" dirty="0" smtClean="0">
                <a:sym typeface="Wingdings" panose="05000000000000000000" pitchFamily="2" charset="2"/>
              </a:rPr>
              <a:t> </a:t>
            </a:r>
            <a:r>
              <a:rPr lang="en-US" sz="2400" b="1" u="sng" dirty="0" smtClean="0">
                <a:sym typeface="Wingdings" panose="05000000000000000000" pitchFamily="2" charset="2"/>
              </a:rPr>
              <a:t>Reproducibility of research</a:t>
            </a:r>
            <a:endParaRPr lang="en-US" sz="2400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2509754" y="975077"/>
            <a:ext cx="7773988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ym typeface="Wingdings" panose="05000000000000000000" pitchFamily="2" charset="2"/>
              </a:rPr>
              <a:t>4. Industry data sets not released to students &amp; researchers </a:t>
            </a:r>
          </a:p>
          <a:p>
            <a:r>
              <a:rPr lang="en-US" sz="2400" b="1" dirty="0" smtClean="0">
                <a:sym typeface="Wingdings" panose="05000000000000000000" pitchFamily="2" charset="2"/>
              </a:rPr>
              <a:t></a:t>
            </a:r>
            <a:r>
              <a:rPr lang="en-US" sz="2400" b="1" u="sng" dirty="0" smtClean="0">
                <a:sym typeface="Wingdings" panose="05000000000000000000" pitchFamily="2" charset="2"/>
              </a:rPr>
              <a:t> Privacy-preserving </a:t>
            </a:r>
            <a:r>
              <a:rPr lang="en-US" sz="2400" b="1" dirty="0" smtClean="0">
                <a:sym typeface="Wingdings" panose="05000000000000000000" pitchFamily="2" charset="2"/>
              </a:rPr>
              <a:t>Big Data education &amp; research</a:t>
            </a:r>
            <a:endParaRPr lang="en-US" sz="2400" b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3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3881235" y="1121935"/>
            <a:ext cx="2238478" cy="5514116"/>
            <a:chOff x="4643235" y="1121935"/>
            <a:chExt cx="2238478" cy="5514116"/>
          </a:xfrm>
        </p:grpSpPr>
        <p:sp>
          <p:nvSpPr>
            <p:cNvPr id="39" name="Rounded Rectangle 38"/>
            <p:cNvSpPr/>
            <p:nvPr/>
          </p:nvSpPr>
          <p:spPr>
            <a:xfrm>
              <a:off x="4643235" y="1121935"/>
              <a:ext cx="2138565" cy="512646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66675">
              <a:solidFill>
                <a:srgbClr val="C0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774661" y="6174386"/>
              <a:ext cx="2107052" cy="461665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Test Collection </a:t>
              </a:r>
              <a:endParaRPr lang="en-US" sz="2400" b="1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Self-Sustaining</a:t>
            </a:r>
            <a:r>
              <a:rPr lang="en-US" dirty="0" smtClean="0"/>
              <a:t> Data Set </a:t>
            </a:r>
            <a:r>
              <a:rPr lang="en-US" b="1" dirty="0" smtClean="0"/>
              <a:t>Annotations</a:t>
            </a:r>
            <a:r>
              <a:rPr lang="en-US" dirty="0" smtClean="0"/>
              <a:t> &amp; Open Challenge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28823" y="3722533"/>
            <a:ext cx="1830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Raw Data Set</a:t>
            </a:r>
            <a:endParaRPr lang="en-US" sz="2400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3999406" y="3205184"/>
            <a:ext cx="1817607" cy="1177534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                                               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  <p:grpSp>
        <p:nvGrpSpPr>
          <p:cNvPr id="79" name="Group 78"/>
          <p:cNvGrpSpPr/>
          <p:nvPr/>
        </p:nvGrpSpPr>
        <p:grpSpPr>
          <a:xfrm>
            <a:off x="1548379" y="1066800"/>
            <a:ext cx="2451027" cy="4773898"/>
            <a:chOff x="1548379" y="1066800"/>
            <a:chExt cx="2451027" cy="4773898"/>
          </a:xfrm>
        </p:grpSpPr>
        <p:pic>
          <p:nvPicPr>
            <p:cNvPr id="23" name="Picture 25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591"/>
            <a:stretch/>
          </p:blipFill>
          <p:spPr bwMode="auto">
            <a:xfrm>
              <a:off x="2336612" y="1066800"/>
              <a:ext cx="443089" cy="713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6" name="Straight Arrow Connector 25"/>
            <p:cNvCxnSpPr/>
            <p:nvPr/>
          </p:nvCxnSpPr>
          <p:spPr>
            <a:xfrm>
              <a:off x="1632405" y="1763837"/>
              <a:ext cx="2315702" cy="22813"/>
            </a:xfrm>
            <a:prstGeom prst="straightConnector1">
              <a:avLst/>
            </a:prstGeom>
            <a:ln w="889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" name="Picture 25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591"/>
            <a:stretch/>
          </p:blipFill>
          <p:spPr bwMode="auto">
            <a:xfrm>
              <a:off x="2253744" y="1999936"/>
              <a:ext cx="443089" cy="713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1" name="Straight Arrow Connector 30"/>
            <p:cNvCxnSpPr/>
            <p:nvPr/>
          </p:nvCxnSpPr>
          <p:spPr>
            <a:xfrm>
              <a:off x="1548379" y="2759975"/>
              <a:ext cx="2399728" cy="17236"/>
            </a:xfrm>
            <a:prstGeom prst="straightConnector1">
              <a:avLst/>
            </a:prstGeom>
            <a:ln w="889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" name="Picture 25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591"/>
            <a:stretch/>
          </p:blipFill>
          <p:spPr bwMode="auto">
            <a:xfrm>
              <a:off x="2304926" y="5127184"/>
              <a:ext cx="443089" cy="713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3" name="Straight Arrow Connector 32"/>
            <p:cNvCxnSpPr/>
            <p:nvPr/>
          </p:nvCxnSpPr>
          <p:spPr>
            <a:xfrm>
              <a:off x="1594602" y="5811088"/>
              <a:ext cx="2404804" cy="12978"/>
            </a:xfrm>
            <a:prstGeom prst="straightConnector1">
              <a:avLst/>
            </a:prstGeom>
            <a:ln w="889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/>
          <p:cNvGrpSpPr/>
          <p:nvPr/>
        </p:nvGrpSpPr>
        <p:grpSpPr>
          <a:xfrm>
            <a:off x="76200" y="1411354"/>
            <a:ext cx="3871907" cy="4703010"/>
            <a:chOff x="76200" y="1411354"/>
            <a:chExt cx="3871907" cy="4703010"/>
          </a:xfrm>
        </p:grpSpPr>
        <p:sp>
          <p:nvSpPr>
            <p:cNvPr id="4" name="Flowchart: Magnetic Disk 3"/>
            <p:cNvSpPr/>
            <p:nvPr/>
          </p:nvSpPr>
          <p:spPr>
            <a:xfrm>
              <a:off x="663122" y="1411354"/>
              <a:ext cx="813182" cy="606552"/>
            </a:xfrm>
            <a:prstGeom prst="flowChartMagneticDisk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Magnetic Disk 8"/>
            <p:cNvSpPr/>
            <p:nvPr/>
          </p:nvSpPr>
          <p:spPr>
            <a:xfrm>
              <a:off x="621470" y="2311831"/>
              <a:ext cx="813182" cy="606552"/>
            </a:xfrm>
            <a:prstGeom prst="flowChartMagneticDisk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Magnetic Disk 9"/>
            <p:cNvSpPr/>
            <p:nvPr/>
          </p:nvSpPr>
          <p:spPr>
            <a:xfrm>
              <a:off x="663122" y="5507812"/>
              <a:ext cx="813182" cy="606552"/>
            </a:xfrm>
            <a:prstGeom prst="flowChartMagneticDisk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1497331" y="3303741"/>
              <a:ext cx="2450776" cy="880457"/>
              <a:chOff x="1497331" y="3303741"/>
              <a:chExt cx="2450776" cy="880457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497331" y="3303741"/>
                <a:ext cx="1691911" cy="880457"/>
              </a:xfrm>
              <a:prstGeom prst="rect">
                <a:avLst/>
              </a:prstGeom>
              <a:noFill/>
              <a:ln>
                <a:solidFill>
                  <a:schemeClr val="accent6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498043" y="3350704"/>
                <a:ext cx="1678986" cy="830997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Annotation</a:t>
                </a:r>
              </a:p>
              <a:p>
                <a:pPr algn="ctr"/>
                <a:r>
                  <a:rPr lang="en-US" sz="2400" b="1" dirty="0" smtClean="0"/>
                  <a:t>Assignment</a:t>
                </a:r>
              </a:p>
            </p:txBody>
          </p:sp>
          <p:sp>
            <p:nvSpPr>
              <p:cNvPr id="12" name="Right Arrow 11"/>
              <p:cNvSpPr/>
              <p:nvPr/>
            </p:nvSpPr>
            <p:spPr>
              <a:xfrm rot="10800000">
                <a:off x="3229343" y="3586202"/>
                <a:ext cx="718764" cy="41549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558999" y="3714698"/>
              <a:ext cx="76655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dirty="0" smtClean="0"/>
                <a:t>...</a:t>
              </a:r>
              <a:endParaRPr lang="en-US" sz="6000" dirty="0"/>
            </a:p>
          </p:txBody>
        </p:sp>
        <p:sp>
          <p:nvSpPr>
            <p:cNvPr id="3" name="Freeform 2"/>
            <p:cNvSpPr/>
            <p:nvPr/>
          </p:nvSpPr>
          <p:spPr>
            <a:xfrm>
              <a:off x="1080594" y="3015959"/>
              <a:ext cx="345656" cy="556882"/>
            </a:xfrm>
            <a:custGeom>
              <a:avLst/>
              <a:gdLst>
                <a:gd name="connsiteX0" fmla="*/ 345656 w 345656"/>
                <a:gd name="connsiteY0" fmla="*/ 556882 h 556882"/>
                <a:gd name="connsiteX1" fmla="*/ 26342 w 345656"/>
                <a:gd name="connsiteY1" fmla="*/ 48882 h 556882"/>
                <a:gd name="connsiteX2" fmla="*/ 40856 w 345656"/>
                <a:gd name="connsiteY2" fmla="*/ 48882 h 556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5656" h="556882">
                  <a:moveTo>
                    <a:pt x="345656" y="556882"/>
                  </a:moveTo>
                  <a:cubicBezTo>
                    <a:pt x="239218" y="387549"/>
                    <a:pt x="77142" y="133549"/>
                    <a:pt x="26342" y="48882"/>
                  </a:cubicBezTo>
                  <a:cubicBezTo>
                    <a:pt x="-24458" y="-35785"/>
                    <a:pt x="8199" y="6548"/>
                    <a:pt x="40856" y="48882"/>
                  </a:cubicBezTo>
                </a:path>
              </a:pathLst>
            </a:custGeom>
            <a:noFill/>
            <a:ln w="63500"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6200" y="1874669"/>
              <a:ext cx="1262964" cy="2046515"/>
            </a:xfrm>
            <a:custGeom>
              <a:avLst/>
              <a:gdLst>
                <a:gd name="connsiteX0" fmla="*/ 1262964 w 1262964"/>
                <a:gd name="connsiteY0" fmla="*/ 2046515 h 2046515"/>
                <a:gd name="connsiteX1" fmla="*/ 29250 w 1262964"/>
                <a:gd name="connsiteY1" fmla="*/ 1422400 h 2046515"/>
                <a:gd name="connsiteX2" fmla="*/ 508221 w 1262964"/>
                <a:gd name="connsiteY2" fmla="*/ 0 h 2046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62964" h="2046515">
                  <a:moveTo>
                    <a:pt x="1262964" y="2046515"/>
                  </a:moveTo>
                  <a:cubicBezTo>
                    <a:pt x="709002" y="1905000"/>
                    <a:pt x="155041" y="1763486"/>
                    <a:pt x="29250" y="1422400"/>
                  </a:cubicBezTo>
                  <a:cubicBezTo>
                    <a:pt x="-96541" y="1081314"/>
                    <a:pt x="205840" y="540657"/>
                    <a:pt x="508221" y="0"/>
                  </a:cubicBezTo>
                </a:path>
              </a:pathLst>
            </a:custGeom>
            <a:noFill/>
            <a:ln w="63500"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flipV="1">
              <a:off x="1107163" y="4168095"/>
              <a:ext cx="377614" cy="1339717"/>
            </a:xfrm>
            <a:custGeom>
              <a:avLst/>
              <a:gdLst>
                <a:gd name="connsiteX0" fmla="*/ 345656 w 345656"/>
                <a:gd name="connsiteY0" fmla="*/ 556882 h 556882"/>
                <a:gd name="connsiteX1" fmla="*/ 26342 w 345656"/>
                <a:gd name="connsiteY1" fmla="*/ 48882 h 556882"/>
                <a:gd name="connsiteX2" fmla="*/ 40856 w 345656"/>
                <a:gd name="connsiteY2" fmla="*/ 48882 h 556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5656" h="556882">
                  <a:moveTo>
                    <a:pt x="345656" y="556882"/>
                  </a:moveTo>
                  <a:cubicBezTo>
                    <a:pt x="239218" y="387549"/>
                    <a:pt x="77142" y="133549"/>
                    <a:pt x="26342" y="48882"/>
                  </a:cubicBezTo>
                  <a:cubicBezTo>
                    <a:pt x="-24458" y="-35785"/>
                    <a:pt x="8199" y="6548"/>
                    <a:pt x="40856" y="48882"/>
                  </a:cubicBezTo>
                </a:path>
              </a:pathLst>
            </a:custGeom>
            <a:noFill/>
            <a:ln w="63500"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963120" y="1545256"/>
            <a:ext cx="1895819" cy="4509642"/>
            <a:chOff x="3963120" y="1545256"/>
            <a:chExt cx="1895819" cy="4509642"/>
          </a:xfrm>
        </p:grpSpPr>
        <p:sp>
          <p:nvSpPr>
            <p:cNvPr id="34" name="TextBox 33"/>
            <p:cNvSpPr txBox="1"/>
            <p:nvPr/>
          </p:nvSpPr>
          <p:spPr>
            <a:xfrm>
              <a:off x="3963120" y="1545256"/>
              <a:ext cx="1756122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Annotations</a:t>
              </a:r>
              <a:endParaRPr lang="en-US" sz="24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028823" y="2482617"/>
              <a:ext cx="1756122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Annotations</a:t>
              </a:r>
              <a:endParaRPr lang="en-US" sz="2400" b="1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102817" y="5593233"/>
              <a:ext cx="1756122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Annotations</a:t>
              </a:r>
              <a:endParaRPr lang="en-US" sz="2400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366352" y="4154852"/>
              <a:ext cx="76655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dirty="0" smtClean="0"/>
                <a:t>...</a:t>
              </a:r>
              <a:endParaRPr lang="en-US" sz="6000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6477000" y="3167743"/>
            <a:ext cx="2062956" cy="2707561"/>
            <a:chOff x="6477000" y="3167743"/>
            <a:chExt cx="2062956" cy="2707561"/>
          </a:xfrm>
        </p:grpSpPr>
        <p:sp>
          <p:nvSpPr>
            <p:cNvPr id="52" name="Rectangle 51"/>
            <p:cNvSpPr/>
            <p:nvPr/>
          </p:nvSpPr>
          <p:spPr>
            <a:xfrm>
              <a:off x="6477000" y="4419600"/>
              <a:ext cx="2062956" cy="145570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700569" y="4450166"/>
              <a:ext cx="18047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Leaderboard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563322" y="4791911"/>
              <a:ext cx="181620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#1 Team1   0.81</a:t>
              </a:r>
            </a:p>
            <a:p>
              <a:pPr algn="ctr"/>
              <a:r>
                <a:rPr lang="en-US" sz="2000" dirty="0" smtClean="0"/>
                <a:t>#2 Team 2  0.75</a:t>
              </a:r>
            </a:p>
            <a:p>
              <a:pPr algn="ctr"/>
              <a:r>
                <a:rPr lang="en-US" sz="2000" dirty="0" smtClean="0"/>
                <a:t>…</a:t>
              </a:r>
            </a:p>
          </p:txBody>
        </p:sp>
        <p:sp>
          <p:nvSpPr>
            <p:cNvPr id="25" name="Up-Down Arrow 24"/>
            <p:cNvSpPr/>
            <p:nvPr/>
          </p:nvSpPr>
          <p:spPr>
            <a:xfrm flipH="1">
              <a:off x="7385574" y="3167743"/>
              <a:ext cx="234426" cy="1214693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9077981" y="1169702"/>
            <a:ext cx="3038388" cy="4757258"/>
            <a:chOff x="9077981" y="1169702"/>
            <a:chExt cx="3038388" cy="4757258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9891826" y="4250607"/>
              <a:ext cx="699974" cy="1093574"/>
            </a:xfrm>
            <a:prstGeom prst="straightConnector1">
              <a:avLst/>
            </a:prstGeom>
            <a:ln w="889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 flipV="1">
              <a:off x="9742692" y="2350046"/>
              <a:ext cx="673511" cy="466306"/>
            </a:xfrm>
            <a:prstGeom prst="straightConnector1">
              <a:avLst/>
            </a:prstGeom>
            <a:ln w="889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 flipV="1">
              <a:off x="9883027" y="1526459"/>
              <a:ext cx="1040251" cy="1122429"/>
            </a:xfrm>
            <a:prstGeom prst="straightConnector1">
              <a:avLst/>
            </a:prstGeom>
            <a:ln w="889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9918460" y="2884812"/>
              <a:ext cx="2183377" cy="12242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918460" y="2914718"/>
              <a:ext cx="2197909" cy="120032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Open Challenge</a:t>
              </a:r>
            </a:p>
            <a:p>
              <a:pPr algn="ctr"/>
              <a:r>
                <a:rPr lang="en-US" sz="2400" b="1" dirty="0" smtClean="0"/>
                <a:t>Competition</a:t>
              </a:r>
            </a:p>
            <a:p>
              <a:pPr algn="ctr"/>
              <a:r>
                <a:rPr lang="en-US" sz="2400" b="1" dirty="0" smtClean="0"/>
                <a:t>Assignment</a:t>
              </a:r>
            </a:p>
          </p:txBody>
        </p:sp>
        <p:pic>
          <p:nvPicPr>
            <p:cNvPr id="45" name="Picture 25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591"/>
            <a:stretch/>
          </p:blipFill>
          <p:spPr bwMode="auto">
            <a:xfrm>
              <a:off x="9299603" y="1169702"/>
              <a:ext cx="443089" cy="713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25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591"/>
            <a:stretch/>
          </p:blipFill>
          <p:spPr bwMode="auto">
            <a:xfrm>
              <a:off x="9216735" y="2102838"/>
              <a:ext cx="443089" cy="713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25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591"/>
            <a:stretch/>
          </p:blipFill>
          <p:spPr bwMode="auto">
            <a:xfrm>
              <a:off x="9401449" y="5213446"/>
              <a:ext cx="443089" cy="713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" name="TextBox 50"/>
            <p:cNvSpPr txBox="1"/>
            <p:nvPr/>
          </p:nvSpPr>
          <p:spPr>
            <a:xfrm>
              <a:off x="9487506" y="5159515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9077981" y="2825931"/>
              <a:ext cx="76655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dirty="0" smtClean="0"/>
                <a:t>...</a:t>
              </a:r>
              <a:endParaRPr lang="en-US" sz="6000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6049578" y="1469719"/>
            <a:ext cx="3351871" cy="3657465"/>
            <a:chOff x="6049578" y="1469719"/>
            <a:chExt cx="3351871" cy="3657465"/>
          </a:xfrm>
        </p:grpSpPr>
        <p:sp>
          <p:nvSpPr>
            <p:cNvPr id="49" name="Rectangle 48"/>
            <p:cNvSpPr/>
            <p:nvPr/>
          </p:nvSpPr>
          <p:spPr>
            <a:xfrm>
              <a:off x="6934675" y="2112934"/>
              <a:ext cx="1294925" cy="98063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036478" y="2112935"/>
              <a:ext cx="106439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/>
                <a:t>Auto</a:t>
              </a:r>
            </a:p>
            <a:p>
              <a:pPr algn="ctr"/>
              <a:r>
                <a:rPr lang="en-US" sz="2400" b="1" dirty="0" smtClean="0"/>
                <a:t>Grader</a:t>
              </a:r>
            </a:p>
          </p:txBody>
        </p:sp>
        <p:sp>
          <p:nvSpPr>
            <p:cNvPr id="24" name="Left-Right Arrow 23"/>
            <p:cNvSpPr/>
            <p:nvPr/>
          </p:nvSpPr>
          <p:spPr>
            <a:xfrm>
              <a:off x="6049578" y="2494788"/>
              <a:ext cx="879602" cy="387902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>
              <a:off x="8379524" y="3350704"/>
              <a:ext cx="1021925" cy="1776480"/>
            </a:xfrm>
            <a:prstGeom prst="straightConnector1">
              <a:avLst/>
            </a:prstGeom>
            <a:ln w="76200">
              <a:solidFill>
                <a:srgbClr val="FF0000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49" idx="3"/>
            </p:cNvCxnSpPr>
            <p:nvPr/>
          </p:nvCxnSpPr>
          <p:spPr>
            <a:xfrm>
              <a:off x="8229600" y="2603251"/>
              <a:ext cx="904267" cy="45637"/>
            </a:xfrm>
            <a:prstGeom prst="straightConnector1">
              <a:avLst/>
            </a:prstGeom>
            <a:ln w="76200">
              <a:solidFill>
                <a:srgbClr val="FF0000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V="1">
              <a:off x="8205315" y="1469719"/>
              <a:ext cx="1004649" cy="823587"/>
            </a:xfrm>
            <a:prstGeom prst="straightConnector1">
              <a:avLst/>
            </a:prstGeom>
            <a:ln w="76200">
              <a:solidFill>
                <a:srgbClr val="FF0000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Slide Number Placeholder 8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4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0"/>
            <a:ext cx="1249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Preliminary Work: </a:t>
            </a:r>
            <a:r>
              <a:rPr lang="en-US" b="1" dirty="0" smtClean="0"/>
              <a:t>Search Engine Competition </a:t>
            </a:r>
            <a:r>
              <a:rPr lang="en-US" dirty="0" smtClean="0"/>
              <a:t>(Fall 2016)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-34618" y="990600"/>
            <a:ext cx="11693217" cy="4546147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Magnetic Disk 7"/>
          <p:cNvSpPr/>
          <p:nvPr/>
        </p:nvSpPr>
        <p:spPr>
          <a:xfrm>
            <a:off x="3537146" y="1262613"/>
            <a:ext cx="3985326" cy="843048"/>
          </a:xfrm>
          <a:prstGeom prst="flowChartMagneticDisk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4021" y="1605572"/>
            <a:ext cx="3781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Microsoft  Academic Search Data Sets</a:t>
            </a:r>
            <a:endParaRPr lang="en-US" b="1" dirty="0"/>
          </a:p>
        </p:txBody>
      </p:sp>
      <p:pic>
        <p:nvPicPr>
          <p:cNvPr id="68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4021533" y="5398267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2514600" y="53340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6717868" y="5473771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4175464" y="5550667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3799988" y="5353432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2667000" y="5486400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2157875" y="5310031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7034853" y="5281753"/>
            <a:ext cx="358490" cy="57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2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4591"/>
          <a:stretch/>
        </p:blipFill>
        <p:spPr bwMode="auto">
          <a:xfrm>
            <a:off x="7276326" y="5379094"/>
            <a:ext cx="443089" cy="71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" name="TextBox 83"/>
          <p:cNvSpPr txBox="1"/>
          <p:nvPr/>
        </p:nvSpPr>
        <p:spPr>
          <a:xfrm>
            <a:off x="5110196" y="5381765"/>
            <a:ext cx="6767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…</a:t>
            </a:r>
            <a:endParaRPr lang="en-US" sz="5400" b="1" dirty="0"/>
          </a:p>
        </p:txBody>
      </p:sp>
      <p:sp>
        <p:nvSpPr>
          <p:cNvPr id="86" name="Up-Down Arrow 85"/>
          <p:cNvSpPr/>
          <p:nvPr/>
        </p:nvSpPr>
        <p:spPr>
          <a:xfrm rot="18021578">
            <a:off x="6196646" y="5077952"/>
            <a:ext cx="343946" cy="8405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Up-Down Arrow 86"/>
          <p:cNvSpPr/>
          <p:nvPr/>
        </p:nvSpPr>
        <p:spPr>
          <a:xfrm rot="1430836">
            <a:off x="4653004" y="5056921"/>
            <a:ext cx="343761" cy="76582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/>
          <p:cNvGrpSpPr/>
          <p:nvPr/>
        </p:nvGrpSpPr>
        <p:grpSpPr>
          <a:xfrm>
            <a:off x="9086243" y="3468129"/>
            <a:ext cx="2428052" cy="2018271"/>
            <a:chOff x="5179445" y="4419599"/>
            <a:chExt cx="3515243" cy="1568973"/>
          </a:xfrm>
          <a:solidFill>
            <a:schemeClr val="bg1">
              <a:lumMod val="95000"/>
            </a:schemeClr>
          </a:solidFill>
        </p:grpSpPr>
        <p:sp>
          <p:nvSpPr>
            <p:cNvPr id="89" name="Rectangle 88"/>
            <p:cNvSpPr/>
            <p:nvPr/>
          </p:nvSpPr>
          <p:spPr>
            <a:xfrm>
              <a:off x="5179445" y="4419599"/>
              <a:ext cx="3515243" cy="156897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555911" y="4440596"/>
              <a:ext cx="2903474" cy="690776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Academic </a:t>
              </a:r>
            </a:p>
            <a:p>
              <a:pPr algn="ctr"/>
              <a:r>
                <a:rPr lang="en-US" sz="2000" b="1" dirty="0" smtClean="0"/>
                <a:t>Search Leaderboard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971211" y="4984192"/>
              <a:ext cx="1937856" cy="90101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#1 Team1   0.5</a:t>
              </a:r>
            </a:p>
            <a:p>
              <a:pPr algn="ctr"/>
              <a:r>
                <a:rPr lang="en-US" dirty="0" smtClean="0"/>
                <a:t>#2 Team 2  0.3</a:t>
              </a:r>
            </a:p>
            <a:p>
              <a:pPr algn="ctr"/>
              <a:r>
                <a:rPr lang="en-US" dirty="0" smtClean="0"/>
                <a:t>…</a:t>
              </a:r>
            </a:p>
          </p:txBody>
        </p:sp>
      </p:grpSp>
      <p:sp>
        <p:nvSpPr>
          <p:cNvPr id="96" name="Slide Number Placeholder 9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6</a:t>
            </a:fld>
            <a:endParaRPr lang="en-US" dirty="0"/>
          </a:p>
        </p:txBody>
      </p:sp>
      <p:pic>
        <p:nvPicPr>
          <p:cNvPr id="1026" name="Picture 2" descr="azure cloud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/>
          <a:stretch/>
        </p:blipFill>
        <p:spPr bwMode="auto">
          <a:xfrm>
            <a:off x="8464965" y="1447800"/>
            <a:ext cx="2191687" cy="1887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8724" y="2104945"/>
            <a:ext cx="3716809" cy="110248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6679" y="2157063"/>
            <a:ext cx="2604457" cy="9426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4325" y="3408801"/>
            <a:ext cx="2589696" cy="150810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MeTA</a:t>
            </a:r>
            <a:r>
              <a:rPr lang="en-US" sz="6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6000" b="1" dirty="0" smtClean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search engine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7" name="Up-Down Arrow 56"/>
          <p:cNvSpPr/>
          <p:nvPr/>
        </p:nvSpPr>
        <p:spPr>
          <a:xfrm rot="1430836">
            <a:off x="3211651" y="5056435"/>
            <a:ext cx="343761" cy="76582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3810590" y="3919263"/>
            <a:ext cx="1777768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Grader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3215140" y="4309450"/>
            <a:ext cx="644012" cy="0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5424223" y="4273206"/>
            <a:ext cx="664721" cy="1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875213" y="3767421"/>
            <a:ext cx="2574807" cy="120032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US" sz="3600" b="1" dirty="0" smtClean="0">
                <a:ln w="12700" cmpd="sng">
                  <a:solidFill>
                    <a:srgbClr val="8064A2"/>
                  </a:solidFill>
                  <a:prstDash val="solid"/>
                </a:ln>
                <a:solidFill>
                  <a:srgbClr val="C0504D">
                    <a:lumMod val="75000"/>
                  </a:srgbClr>
                </a:solidFill>
              </a:rPr>
              <a:t>Competition</a:t>
            </a:r>
          </a:p>
          <a:p>
            <a:pPr lvl="0" algn="ctr"/>
            <a:r>
              <a:rPr lang="en-US" sz="3600" b="1" dirty="0" smtClean="0">
                <a:ln w="12700" cmpd="sng">
                  <a:solidFill>
                    <a:srgbClr val="8064A2"/>
                  </a:solidFill>
                  <a:prstDash val="solid"/>
                </a:ln>
                <a:solidFill>
                  <a:srgbClr val="C0504D">
                    <a:lumMod val="75000"/>
                  </a:srgbClr>
                </a:solidFill>
              </a:rPr>
              <a:t>Task</a:t>
            </a: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8381037" y="4220101"/>
            <a:ext cx="664721" cy="1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V="1">
            <a:off x="7101766" y="2820271"/>
            <a:ext cx="17141" cy="947150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2388913" y="2895600"/>
            <a:ext cx="1070" cy="584560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3695550" y="2129687"/>
            <a:ext cx="701458" cy="459430"/>
          </a:xfrm>
          <a:prstGeom prst="straightConnector1">
            <a:avLst/>
          </a:prstGeom>
          <a:ln w="508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32242" y="3163105"/>
            <a:ext cx="11870387" cy="101499"/>
          </a:xfrm>
          <a:prstGeom prst="line">
            <a:avLst/>
          </a:prstGeom>
          <a:ln w="762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54000" y="6137702"/>
            <a:ext cx="1193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hlinkClick r:id="rId7"/>
              </a:rPr>
              <a:t>https://</a:t>
            </a:r>
            <a:r>
              <a:rPr lang="en-US" sz="2000" b="1" dirty="0" smtClean="0">
                <a:hlinkClick r:id="rId7"/>
              </a:rPr>
              <a:t>competitions.codalab.org/competitions/14411?secret_key=c395eae0-ae7c-42d7-bed3-83d603c83ad3</a:t>
            </a:r>
            <a:endParaRPr lang="en-US" sz="2000" b="1" dirty="0" smtClean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8188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</a:t>
            </a:r>
            <a:r>
              <a:rPr lang="en-US" dirty="0" smtClean="0">
                <a:sym typeface="Wingdings" panose="05000000000000000000" pitchFamily="2" charset="2"/>
              </a:rPr>
              <a:t> Research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1968561"/>
            <a:ext cx="11506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1.BM25, start with default and by adjusting value. </a:t>
            </a:r>
            <a:r>
              <a:rPr lang="en-US" sz="2400" b="1" i="1" dirty="0"/>
              <a:t>Manually tuning is really inefficient</a:t>
            </a:r>
            <a:r>
              <a:rPr lang="en-US" sz="2400" i="1" dirty="0"/>
              <a:t>.</a:t>
            </a:r>
            <a:br>
              <a:rPr lang="en-US" sz="2400" i="1" dirty="0"/>
            </a:br>
            <a:r>
              <a:rPr lang="en-US" sz="2400" i="1" dirty="0"/>
              <a:t>2.Programmatic tune, wrote a function to programmatic adjusting k1, b, k3 </a:t>
            </a:r>
            <a:r>
              <a:rPr lang="en-US" sz="2400" i="1" dirty="0" smtClean="0"/>
              <a:t>…. </a:t>
            </a:r>
          </a:p>
          <a:p>
            <a:r>
              <a:rPr lang="en-US" sz="2400" i="1" dirty="0" smtClean="0"/>
              <a:t>3.Testing </a:t>
            </a:r>
            <a:r>
              <a:rPr lang="en-US" sz="2400" i="1" dirty="0"/>
              <a:t>other ranking </a:t>
            </a:r>
            <a:r>
              <a:rPr lang="en-US" sz="2400" i="1" dirty="0" smtClean="0"/>
              <a:t>methods [in </a:t>
            </a:r>
            <a:r>
              <a:rPr lang="en-US" sz="2400" i="1" dirty="0" err="1" smtClean="0"/>
              <a:t>MeTA</a:t>
            </a:r>
            <a:r>
              <a:rPr lang="en-US" sz="2400" i="1" dirty="0" smtClean="0"/>
              <a:t>], </a:t>
            </a:r>
            <a:r>
              <a:rPr lang="en-US" sz="2400" b="1" i="1" dirty="0"/>
              <a:t>all of them produce a lower MAP score than BM25</a:t>
            </a:r>
            <a:r>
              <a:rPr lang="en-US" sz="2400" i="1" dirty="0"/>
              <a:t>. </a:t>
            </a:r>
            <a:br>
              <a:rPr lang="en-US" sz="2400" i="1" dirty="0"/>
            </a:br>
            <a:r>
              <a:rPr lang="en-US" sz="2400" i="1" dirty="0"/>
              <a:t>4.With tuned value of BM25, Start to implement </a:t>
            </a:r>
            <a:r>
              <a:rPr lang="en-US" sz="2400" b="1" i="1" dirty="0"/>
              <a:t>query </a:t>
            </a:r>
            <a:r>
              <a:rPr lang="en-US" sz="2400" b="1" i="1" dirty="0" smtClean="0"/>
              <a:t>expansion </a:t>
            </a:r>
            <a:r>
              <a:rPr lang="en-US" sz="2400" i="1" dirty="0"/>
              <a:t>function. </a:t>
            </a:r>
            <a:r>
              <a:rPr lang="en-US" sz="2400" i="1" dirty="0" smtClean="0"/>
              <a:t>….</a:t>
            </a:r>
          </a:p>
          <a:p>
            <a:r>
              <a:rPr lang="en-US" sz="2400" i="1" dirty="0"/>
              <a:t>5</a:t>
            </a:r>
            <a:r>
              <a:rPr lang="en-US" sz="2400" i="1" dirty="0" smtClean="0"/>
              <a:t>.Implementation </a:t>
            </a:r>
            <a:r>
              <a:rPr lang="en-US" sz="2400" i="1" dirty="0"/>
              <a:t>of </a:t>
            </a:r>
            <a:r>
              <a:rPr lang="en-US" sz="2400" b="1" i="1" dirty="0"/>
              <a:t>MPtf2ln</a:t>
            </a:r>
            <a:r>
              <a:rPr lang="en-US" sz="2400" i="1" dirty="0"/>
              <a:t> ranking function </a:t>
            </a:r>
            <a:r>
              <a:rPr lang="en-US" sz="2400" i="1" dirty="0" smtClean="0"/>
              <a:t>….</a:t>
            </a:r>
          </a:p>
          <a:p>
            <a:r>
              <a:rPr lang="en-US" sz="2400" i="1" dirty="0" smtClean="0"/>
              <a:t>6. </a:t>
            </a:r>
            <a:r>
              <a:rPr lang="en-US" sz="2400" b="1" i="1" dirty="0" smtClean="0"/>
              <a:t>Pseudo </a:t>
            </a:r>
            <a:r>
              <a:rPr lang="en-US" sz="2400" b="1" i="1" dirty="0"/>
              <a:t>feed back</a:t>
            </a:r>
            <a:r>
              <a:rPr lang="en-US" sz="2400" i="1" dirty="0"/>
              <a:t>, </a:t>
            </a:r>
            <a:r>
              <a:rPr lang="en-US" sz="2400" b="1" i="1" u="sng" dirty="0"/>
              <a:t>since we have the best ranking for BM25 and MPtf2ln, Can we combine the ranking output of these two functions?</a:t>
            </a:r>
            <a:r>
              <a:rPr lang="en-US" sz="2400" i="1" dirty="0"/>
              <a:t> </a:t>
            </a:r>
            <a:endParaRPr lang="en-US" sz="2400" i="1" dirty="0" smtClean="0"/>
          </a:p>
          <a:p>
            <a:r>
              <a:rPr lang="en-US" sz="2400" i="1" dirty="0" smtClean="0"/>
              <a:t>7. </a:t>
            </a:r>
            <a:r>
              <a:rPr lang="en-US" sz="2400" b="1" i="1" u="sng" dirty="0" smtClean="0"/>
              <a:t>New Ranking</a:t>
            </a:r>
            <a:r>
              <a:rPr lang="en-US" sz="2400" b="1" i="1" dirty="0" smtClean="0"/>
              <a:t> merge this two ranking </a:t>
            </a:r>
            <a:r>
              <a:rPr lang="en-US" sz="2400" b="1" i="1" dirty="0"/>
              <a:t>function’s </a:t>
            </a:r>
            <a:r>
              <a:rPr lang="en-US" sz="2400" b="1" i="1" dirty="0" smtClean="0"/>
              <a:t>output</a:t>
            </a:r>
            <a:r>
              <a:rPr lang="en-US" sz="2400" i="1" dirty="0" smtClean="0"/>
              <a:t>, …. </a:t>
            </a:r>
          </a:p>
          <a:p>
            <a:r>
              <a:rPr lang="en-US" sz="2400" i="1" dirty="0" smtClean="0"/>
              <a:t>8. With </a:t>
            </a:r>
            <a:r>
              <a:rPr lang="en-US" sz="2400" i="1" dirty="0"/>
              <a:t>above methods, I received MAP 0.6962 on the Phase 1 Validation Leaderboard, by far the </a:t>
            </a:r>
            <a:r>
              <a:rPr lang="en-US" sz="2400" b="1" i="1" dirty="0"/>
              <a:t>highest score on the leader board</a:t>
            </a:r>
            <a:r>
              <a:rPr lang="en-US" sz="2400" i="1" dirty="0"/>
              <a:t>.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                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229380"/>
            <a:ext cx="83451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 top-performing student’s assignment/research notes</a:t>
            </a:r>
            <a:endParaRPr lang="en-US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457200" y="1968561"/>
            <a:ext cx="11277600" cy="15366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4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>Next Step: </a:t>
            </a:r>
            <a:br>
              <a:rPr lang="en-US" dirty="0" smtClean="0"/>
            </a:br>
            <a:r>
              <a:rPr lang="en-US" dirty="0" smtClean="0"/>
              <a:t>Compete with Microsoft Academic Search Engine!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639174"/>
            <a:ext cx="116840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Build an </a:t>
            </a:r>
            <a:r>
              <a:rPr lang="en-US" b="1" dirty="0" smtClean="0"/>
              <a:t>Experimental Academic Search Engine </a:t>
            </a:r>
            <a:r>
              <a:rPr lang="en-US" dirty="0" smtClean="0"/>
              <a:t>for</a:t>
            </a:r>
            <a:r>
              <a:rPr lang="en-US" b="1" dirty="0" smtClean="0"/>
              <a:t> A/B Test</a:t>
            </a:r>
            <a:endParaRPr lang="en-US" dirty="0" smtClean="0"/>
          </a:p>
          <a:p>
            <a:pPr lvl="1"/>
            <a:r>
              <a:rPr lang="en-US" dirty="0" smtClean="0"/>
              <a:t>Results of </a:t>
            </a:r>
            <a:r>
              <a:rPr lang="en-US" b="1" dirty="0" smtClean="0"/>
              <a:t>student systems:  </a:t>
            </a:r>
            <a:r>
              <a:rPr lang="en-US" b="1" dirty="0" err="1" smtClean="0"/>
              <a:t>MeTA</a:t>
            </a:r>
            <a:r>
              <a:rPr lang="en-US" b="1" dirty="0" smtClean="0"/>
              <a:t>-based </a:t>
            </a:r>
          </a:p>
          <a:p>
            <a:pPr lvl="1"/>
            <a:r>
              <a:rPr lang="en-US" dirty="0" smtClean="0"/>
              <a:t>Results of </a:t>
            </a:r>
            <a:r>
              <a:rPr lang="en-US" b="1" dirty="0" smtClean="0"/>
              <a:t>Microsoft Academic Search Engine: Academic Search API</a:t>
            </a:r>
          </a:p>
          <a:p>
            <a:r>
              <a:rPr lang="en-US" b="1" dirty="0" smtClean="0"/>
              <a:t>Students = Users </a:t>
            </a:r>
            <a:r>
              <a:rPr lang="en-US" dirty="0" smtClean="0"/>
              <a:t>of experimental search engine application </a:t>
            </a:r>
          </a:p>
          <a:p>
            <a:r>
              <a:rPr lang="en-US" b="1" dirty="0" smtClean="0"/>
              <a:t>IF (</a:t>
            </a:r>
            <a:r>
              <a:rPr lang="en-US" dirty="0" smtClean="0"/>
              <a:t>Student system &gt; Microsoft Academic Search</a:t>
            </a:r>
            <a:r>
              <a:rPr lang="en-US" b="1" dirty="0" smtClean="0"/>
              <a:t>)  </a:t>
            </a:r>
            <a:r>
              <a:rPr lang="en-US" b="1" dirty="0" smtClean="0">
                <a:sym typeface="Wingdings" panose="05000000000000000000" pitchFamily="2" charset="2"/>
              </a:rPr>
              <a:t> Immediate Improvement </a:t>
            </a:r>
            <a:r>
              <a:rPr lang="en-US" dirty="0" smtClean="0">
                <a:sym typeface="Wingdings" panose="05000000000000000000" pitchFamily="2" charset="2"/>
              </a:rPr>
              <a:t>of Microsoft Academic Search!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83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b="1" dirty="0" smtClean="0"/>
              <a:t>Vision: Cloud-based </a:t>
            </a:r>
            <a:r>
              <a:rPr lang="en-US" sz="4200" b="1" u="sng" dirty="0" smtClean="0">
                <a:solidFill>
                  <a:srgbClr val="C00000"/>
                </a:solidFill>
              </a:rPr>
              <a:t>Open</a:t>
            </a:r>
            <a:r>
              <a:rPr lang="en-US" sz="3300" b="1" dirty="0" smtClean="0"/>
              <a:t> Lab for Data Science </a:t>
            </a:r>
            <a:r>
              <a:rPr lang="en-US" sz="3300" b="1" dirty="0" smtClean="0"/>
              <a:t>(</a:t>
            </a:r>
            <a:r>
              <a:rPr lang="en-US" sz="3300" b="1" dirty="0" err="1" smtClean="0">
                <a:solidFill>
                  <a:srgbClr val="C00000"/>
                </a:solidFill>
              </a:rPr>
              <a:t>CLaDS</a:t>
            </a:r>
            <a:r>
              <a:rPr lang="en-US" sz="3300" b="1" dirty="0" smtClean="0"/>
              <a:t>)</a:t>
            </a:r>
            <a:endParaRPr lang="en-US" sz="3300" b="1" dirty="0" smtClean="0"/>
          </a:p>
          <a:p>
            <a:pPr lvl="1"/>
            <a:r>
              <a:rPr lang="en-US" b="1" dirty="0" smtClean="0"/>
              <a:t>Essential</a:t>
            </a:r>
            <a:r>
              <a:rPr lang="en-US" dirty="0" smtClean="0"/>
              <a:t> for data science education &amp; research</a:t>
            </a:r>
          </a:p>
          <a:p>
            <a:pPr lvl="1"/>
            <a:r>
              <a:rPr lang="en-US" b="1" dirty="0" smtClean="0"/>
              <a:t>Integration</a:t>
            </a:r>
            <a:r>
              <a:rPr lang="en-US" dirty="0" smtClean="0"/>
              <a:t> of education, research, and applications  </a:t>
            </a:r>
          </a:p>
          <a:p>
            <a:r>
              <a:rPr lang="en-US" sz="3300" b="1" dirty="0" smtClean="0"/>
              <a:t>Sustainable </a:t>
            </a:r>
            <a:r>
              <a:rPr lang="en-US" sz="4200" b="1" u="sng" dirty="0" smtClean="0">
                <a:solidFill>
                  <a:srgbClr val="C00000"/>
                </a:solidFill>
              </a:rPr>
              <a:t>open</a:t>
            </a:r>
            <a:r>
              <a:rPr lang="en-US" sz="3300" b="1" dirty="0" smtClean="0"/>
              <a:t> infrastructure beneficial to everyone</a:t>
            </a:r>
            <a:endParaRPr lang="en-US" sz="3300" b="1" dirty="0"/>
          </a:p>
          <a:p>
            <a:pPr lvl="1"/>
            <a:r>
              <a:rPr lang="en-US" b="1" dirty="0" smtClean="0"/>
              <a:t>Industry</a:t>
            </a:r>
            <a:r>
              <a:rPr lang="en-US" dirty="0" smtClean="0"/>
              <a:t> shares cost for highly relevant data set annotations, on target workforce training, and directly useful technology </a:t>
            </a:r>
          </a:p>
          <a:p>
            <a:pPr lvl="1"/>
            <a:r>
              <a:rPr lang="en-US" b="1" dirty="0" smtClean="0"/>
              <a:t>Students</a:t>
            </a:r>
            <a:r>
              <a:rPr lang="en-US" dirty="0" smtClean="0"/>
              <a:t> receive free/low-cost training </a:t>
            </a:r>
          </a:p>
          <a:p>
            <a:pPr lvl="1"/>
            <a:r>
              <a:rPr lang="en-US" b="1" dirty="0" smtClean="0"/>
              <a:t>Researchers</a:t>
            </a:r>
            <a:r>
              <a:rPr lang="en-US" dirty="0" smtClean="0"/>
              <a:t> benefit from improving productivity and reproducible  results</a:t>
            </a:r>
          </a:p>
          <a:p>
            <a:r>
              <a:rPr lang="en-US" sz="3300" b="1" dirty="0" smtClean="0"/>
              <a:t>Preliminary results encouraging, but more can be done!</a:t>
            </a:r>
          </a:p>
          <a:p>
            <a:pPr lvl="1"/>
            <a:r>
              <a:rPr lang="en-US" b="1" dirty="0" smtClean="0"/>
              <a:t>Fully exploit </a:t>
            </a:r>
            <a:r>
              <a:rPr lang="en-US" dirty="0" smtClean="0"/>
              <a:t>resources such as big scholarly data sets (</a:t>
            </a:r>
            <a:r>
              <a:rPr lang="en-US" sz="3800" b="1" u="sng" dirty="0" smtClean="0">
                <a:solidFill>
                  <a:srgbClr val="C00000"/>
                </a:solidFill>
              </a:rPr>
              <a:t>Open</a:t>
            </a:r>
            <a:r>
              <a:rPr lang="en-US" b="1" dirty="0" smtClean="0"/>
              <a:t> Academic Society</a:t>
            </a:r>
            <a:r>
              <a:rPr lang="en-US" dirty="0" smtClean="0"/>
              <a:t>)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ore investment/work on </a:t>
            </a:r>
            <a:r>
              <a:rPr lang="en-US" sz="3800" b="1" u="sng" dirty="0" smtClean="0">
                <a:solidFill>
                  <a:srgbClr val="C00000"/>
                </a:solidFill>
              </a:rPr>
              <a:t>general</a:t>
            </a:r>
            <a:r>
              <a:rPr lang="en-US" b="1" dirty="0" smtClean="0"/>
              <a:t> infrastructure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08FE-21CA-447A-B5E0-10774CCDBD3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19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3411</TotalTime>
  <Words>668</Words>
  <Application>Microsoft Office PowerPoint</Application>
  <PresentationFormat>Widescreen</PresentationFormat>
  <Paragraphs>146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SimSun</vt:lpstr>
      <vt:lpstr>SimSun</vt:lpstr>
      <vt:lpstr>Arial</vt:lpstr>
      <vt:lpstr>Calibri</vt:lpstr>
      <vt:lpstr>Script MT Bold</vt:lpstr>
      <vt:lpstr>Times New Roman</vt:lpstr>
      <vt:lpstr>Wingdings</vt:lpstr>
      <vt:lpstr>Office Theme</vt:lpstr>
      <vt:lpstr>Integration of Big Data and Education:  Towards a Cloud-based Open Lab for Data Science </vt:lpstr>
      <vt:lpstr>Integration of Big Data and Education</vt:lpstr>
      <vt:lpstr>A Cloud-based Open Lab for Data Science (CLaDS)</vt:lpstr>
      <vt:lpstr>Unification of education, research, and applications! </vt:lpstr>
      <vt:lpstr>Self-Sustaining Data Set Annotations &amp; Open Challenge </vt:lpstr>
      <vt:lpstr>Preliminary Work: Search Engine Competition (Fall 2016)</vt:lpstr>
      <vt:lpstr>Education  Research</vt:lpstr>
      <vt:lpstr> Next Step:  Compete with Microsoft Academic Search Engine! </vt:lpstr>
      <vt:lpstr>Summary </vt:lpstr>
      <vt:lpstr>Education Automation &amp; Revolution?   </vt:lpstr>
      <vt:lpstr>Acknowledgments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zhai</dc:creator>
  <cp:lastModifiedBy>Zhai, Chengxiang</cp:lastModifiedBy>
  <cp:revision>129</cp:revision>
  <dcterms:created xsi:type="dcterms:W3CDTF">2013-09-17T19:36:26Z</dcterms:created>
  <dcterms:modified xsi:type="dcterms:W3CDTF">2018-05-24T20:04:48Z</dcterms:modified>
</cp:coreProperties>
</file>