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9" r:id="rId2"/>
    <p:sldId id="505" r:id="rId3"/>
    <p:sldId id="501" r:id="rId4"/>
    <p:sldId id="261" r:id="rId5"/>
    <p:sldId id="263" r:id="rId6"/>
    <p:sldId id="264" r:id="rId7"/>
    <p:sldId id="502" r:id="rId8"/>
    <p:sldId id="535" r:id="rId9"/>
    <p:sldId id="506" r:id="rId10"/>
    <p:sldId id="533" r:id="rId11"/>
    <p:sldId id="508" r:id="rId12"/>
    <p:sldId id="537" r:id="rId13"/>
    <p:sldId id="569" r:id="rId14"/>
    <p:sldId id="536" r:id="rId15"/>
    <p:sldId id="538" r:id="rId16"/>
    <p:sldId id="539" r:id="rId17"/>
    <p:sldId id="540" r:id="rId18"/>
    <p:sldId id="541" r:id="rId19"/>
    <p:sldId id="542" r:id="rId20"/>
    <p:sldId id="543" r:id="rId21"/>
    <p:sldId id="544" r:id="rId22"/>
    <p:sldId id="559" r:id="rId23"/>
    <p:sldId id="545" r:id="rId24"/>
    <p:sldId id="546" r:id="rId25"/>
    <p:sldId id="547" r:id="rId26"/>
    <p:sldId id="548" r:id="rId27"/>
    <p:sldId id="549" r:id="rId28"/>
    <p:sldId id="550" r:id="rId29"/>
    <p:sldId id="551" r:id="rId30"/>
    <p:sldId id="552" r:id="rId31"/>
    <p:sldId id="553" r:id="rId32"/>
    <p:sldId id="554" r:id="rId33"/>
    <p:sldId id="560" r:id="rId34"/>
    <p:sldId id="519" r:id="rId35"/>
    <p:sldId id="563" r:id="rId36"/>
    <p:sldId id="564" r:id="rId37"/>
    <p:sldId id="570" r:id="rId38"/>
    <p:sldId id="571" r:id="rId39"/>
    <p:sldId id="573" r:id="rId40"/>
    <p:sldId id="57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2" autoAdjust="0"/>
    <p:restoredTop sz="94660"/>
  </p:normalViewPr>
  <p:slideViewPr>
    <p:cSldViewPr>
      <p:cViewPr varScale="1">
        <p:scale>
          <a:sx n="63" d="100"/>
          <a:sy n="63" d="100"/>
        </p:scale>
        <p:origin x="77" y="91"/>
      </p:cViewPr>
      <p:guideLst>
        <p:guide orient="horz" pos="2160"/>
        <p:guide pos="3840"/>
      </p:guideLst>
    </p:cSldViewPr>
  </p:slideViewPr>
  <p:notesTextViewPr>
    <p:cViewPr>
      <p:scale>
        <a:sx n="1" d="1"/>
        <a:sy n="1" d="1"/>
      </p:scale>
      <p:origin x="0" y="0"/>
    </p:cViewPr>
  </p:notesTextViewPr>
  <p:sorterViewPr>
    <p:cViewPr>
      <p:scale>
        <a:sx n="100" d="100"/>
        <a:sy n="100" d="100"/>
      </p:scale>
      <p:origin x="0" y="-24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40AD2-014C-485A-A6B2-1E91F7D3D5F5}"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4FFD5-6347-4A47-B5CF-6550F06E537D}" type="slidenum">
              <a:rPr lang="en-US" smtClean="0"/>
              <a:t>‹#›</a:t>
            </a:fld>
            <a:endParaRPr lang="en-US"/>
          </a:p>
        </p:txBody>
      </p:sp>
    </p:spTree>
    <p:extLst>
      <p:ext uri="{BB962C8B-B14F-4D97-AF65-F5344CB8AC3E}">
        <p14:creationId xmlns:p14="http://schemas.microsoft.com/office/powerpoint/2010/main" val="42959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4FC07-721C-496D-B4A8-2070249CE4F9}" type="slidenum">
              <a:rPr lang="en-US" smtClean="0"/>
              <a:t>1</a:t>
            </a:fld>
            <a:endParaRPr lang="en-US"/>
          </a:p>
        </p:txBody>
      </p:sp>
    </p:spTree>
    <p:extLst>
      <p:ext uri="{BB962C8B-B14F-4D97-AF65-F5344CB8AC3E}">
        <p14:creationId xmlns:p14="http://schemas.microsoft.com/office/powerpoint/2010/main" val="118567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show the top five herbs of selected herb distributions for three different diseases. These herbs are unique to TCM and are unused by western medicine. There is evidence showing the empirical effectiveness of these herbs, of which a deeper understanding can improve our overall medicinal knowledge. We can see that our model successfully discovered many herbs with known relations to these different diseases</a:t>
            </a:r>
          </a:p>
          <a:p>
            <a:r>
              <a:rPr lang="en-US" altLang="en-US" smtClean="0"/>
              <a:t>. For example, our model asserts that “lotus leaves” and “fresh hawthorn” can be used to treat “hyperlipidemia,” which can be verified by existing TCM knowledge and recent studies.</a:t>
            </a:r>
          </a:p>
          <a:p>
            <a:endParaRPr lang="en-US" altLang="en-US" smtClean="0"/>
          </a:p>
          <a:p>
            <a:r>
              <a:rPr lang="en-US" altLang="en-US" smtClean="0"/>
              <a:t>In addition to supporting existing knowledge, our model can also find novel herb prescription knowledge. For instance, our model determines that “turmeric root” can be used to treat “hypertension.” A recent work showed that curcumin, an active ingredient of turmeric root, can be used to treat idiopathic pulmonary arterial hypertension, a type of genetic hypertension. With further analysis on multiple visits of a given patient, we can assess the effectiveness of specific herbs prescribed for a disease. This is an important future direction we wish to pursue.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525CE4BF-0FF8-4746-B3F9-CA1770B12F3B}" type="slidenum">
              <a:rPr lang="zh-CN" altLang="en-US" sz="1300" smtClean="0">
                <a:latin typeface="Times New Roman" panose="02020603050405020304" pitchFamily="18" charset="0"/>
              </a:rPr>
              <a:pPr/>
              <a:t>31</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59472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D569-AB8B-494C-9EF9-F7E0A8A662FE}" type="slidenum">
              <a:rPr lang="en-US" altLang="en-US" sz="1300" smtClean="0"/>
              <a:pPr>
                <a:spcBef>
                  <a:spcPct val="0"/>
                </a:spcBef>
              </a:pPr>
              <a:t>40</a:t>
            </a:fld>
            <a:endParaRPr lang="en-US" altLang="en-US" sz="1300" smtClean="0"/>
          </a:p>
        </p:txBody>
      </p:sp>
    </p:spTree>
    <p:extLst>
      <p:ext uri="{BB962C8B-B14F-4D97-AF65-F5344CB8AC3E}">
        <p14:creationId xmlns:p14="http://schemas.microsoft.com/office/powerpoint/2010/main" val="228365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9575" y="698500"/>
            <a:ext cx="6189663" cy="3482975"/>
          </a:xfrm>
          <a:ln/>
        </p:spPr>
      </p:sp>
      <p:sp>
        <p:nvSpPr>
          <p:cNvPr id="50179" name="Notes Placeholder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endParaRPr lang="en-US" altLang="en-US" smtClean="0">
              <a:latin typeface="Arial" panose="020B0604020202020204" pitchFamily="34" charset="0"/>
            </a:endParaRPr>
          </a:p>
        </p:txBody>
      </p:sp>
      <p:sp>
        <p:nvSpPr>
          <p:cNvPr id="50180" name="Slide Number Placeholder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815D94C9-6AF3-454F-BC03-099BE034F3E1}" type="slidenum">
              <a:rPr lang="en-GB" altLang="en-US" sz="1200">
                <a:solidFill>
                  <a:srgbClr val="000000"/>
                </a:solidFill>
              </a:rPr>
              <a:pPr algn="r" eaLnBrk="1" hangingPunct="1">
                <a:buClr>
                  <a:srgbClr val="000000"/>
                </a:buClr>
                <a:buSzPct val="100000"/>
                <a:buFont typeface="Arial" panose="020B0604020202020204" pitchFamily="34" charset="0"/>
                <a:buNone/>
              </a:pPr>
              <a:t>18</a:t>
            </a:fld>
            <a:endParaRPr lang="en-GB" altLang="en-US" sz="1200">
              <a:solidFill>
                <a:srgbClr val="000000"/>
              </a:solidFill>
            </a:endParaRPr>
          </a:p>
        </p:txBody>
      </p:sp>
    </p:spTree>
    <p:extLst>
      <p:ext uri="{BB962C8B-B14F-4D97-AF65-F5344CB8AC3E}">
        <p14:creationId xmlns:p14="http://schemas.microsoft.com/office/powerpoint/2010/main" val="108389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9575" y="698500"/>
            <a:ext cx="6189663" cy="3482975"/>
          </a:xfrm>
          <a:ln/>
        </p:spPr>
      </p:sp>
      <p:sp>
        <p:nvSpPr>
          <p:cNvPr id="52227" name="Notes Placeholder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endParaRPr lang="en-US" altLang="en-US" smtClean="0">
              <a:latin typeface="Arial" panose="020B0604020202020204" pitchFamily="34" charset="0"/>
            </a:endParaRPr>
          </a:p>
        </p:txBody>
      </p:sp>
      <p:sp>
        <p:nvSpPr>
          <p:cNvPr id="52228" name="Slide Number Placeholder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74DE7AB6-11C6-465E-B126-E13B3C31AFD9}" type="slidenum">
              <a:rPr lang="en-GB" altLang="en-US" sz="1200">
                <a:solidFill>
                  <a:srgbClr val="000000"/>
                </a:solidFill>
              </a:rPr>
              <a:pPr algn="r" eaLnBrk="1" hangingPunct="1">
                <a:buClr>
                  <a:srgbClr val="000000"/>
                </a:buClr>
                <a:buSzPct val="100000"/>
                <a:buFont typeface="Arial" panose="020B0604020202020204" pitchFamily="34" charset="0"/>
                <a:buNone/>
              </a:pPr>
              <a:t>20</a:t>
            </a:fld>
            <a:endParaRPr lang="en-GB" altLang="en-US" sz="1200">
              <a:solidFill>
                <a:srgbClr val="000000"/>
              </a:solidFill>
            </a:endParaRPr>
          </a:p>
        </p:txBody>
      </p:sp>
    </p:spTree>
    <p:extLst>
      <p:ext uri="{BB962C8B-B14F-4D97-AF65-F5344CB8AC3E}">
        <p14:creationId xmlns:p14="http://schemas.microsoft.com/office/powerpoint/2010/main" val="376460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09575" y="698500"/>
            <a:ext cx="6189663" cy="3482975"/>
          </a:xfrm>
          <a:ln/>
        </p:spPr>
      </p:sp>
      <p:sp>
        <p:nvSpPr>
          <p:cNvPr id="53251" name="备注占位符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pPr marL="230188" indent="-230188" defTabSz="457200" eaLnBrk="1" hangingPunct="1">
              <a:spcBef>
                <a:spcPct val="0"/>
              </a:spcBef>
              <a:buFontTx/>
              <a:buAutoNum type="arabicPeriod"/>
            </a:pPr>
            <a:r>
              <a:rPr lang="en-US" altLang="zh-CN" smtClean="0">
                <a:latin typeface="Arial" panose="020B0604020202020204" pitchFamily="34" charset="0"/>
              </a:rPr>
              <a:t>“Physical Environment” is the main cause for anomalous events “Weather” and “VFR in IMC”</a:t>
            </a:r>
          </a:p>
          <a:p>
            <a:pPr marL="230188" indent="-230188" defTabSz="457200" eaLnBrk="1" hangingPunct="1">
              <a:spcBef>
                <a:spcPct val="0"/>
              </a:spcBef>
              <a:buFontTx/>
              <a:buAutoNum type="arabicPeriod"/>
            </a:pPr>
            <a:r>
              <a:rPr lang="en-US" altLang="zh-CN" smtClean="0">
                <a:latin typeface="Arial" panose="020B0604020202020204" pitchFamily="34" charset="0"/>
              </a:rPr>
              <a:t>“Physical Factors” causes more anomaly during night rather than daylight</a:t>
            </a:r>
          </a:p>
          <a:p>
            <a:pPr marL="230188" indent="-230188" defTabSz="457200" eaLnBrk="1" hangingPunct="1">
              <a:spcBef>
                <a:spcPct val="0"/>
              </a:spcBef>
              <a:buFontTx/>
              <a:buAutoNum type="arabicPeriod"/>
            </a:pPr>
            <a:r>
              <a:rPr lang="en-US" altLang="zh-CN" smtClean="0">
                <a:latin typeface="Arial" panose="020B0604020202020204" pitchFamily="34" charset="0"/>
              </a:rPr>
              <a:t>“Communication environment”causes “Landing without clearance” more in Texas than in Florida</a:t>
            </a:r>
          </a:p>
        </p:txBody>
      </p:sp>
      <p:sp>
        <p:nvSpPr>
          <p:cNvPr id="53252" name="灯片编号占位符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8EC51FE8-C33F-4F96-9A50-2CEAA6A6E3C4}" type="slidenum">
              <a:rPr lang="zh-CN" altLang="en-US" sz="1200">
                <a:solidFill>
                  <a:srgbClr val="000000"/>
                </a:solidFill>
              </a:rPr>
              <a:pPr algn="r" eaLnBrk="1" hangingPunct="1">
                <a:buClr>
                  <a:srgbClr val="000000"/>
                </a:buClr>
                <a:buSzPct val="100000"/>
                <a:buFont typeface="Arial" panose="020B0604020202020204" pitchFamily="34" charset="0"/>
                <a:buNone/>
              </a:pPr>
              <a:t>21</a:t>
            </a:fld>
            <a:endParaRPr lang="en-US" altLang="zh-CN" sz="1200">
              <a:solidFill>
                <a:srgbClr val="000000"/>
              </a:solidFill>
            </a:endParaRPr>
          </a:p>
        </p:txBody>
      </p:sp>
    </p:spTree>
    <p:extLst>
      <p:ext uri="{BB962C8B-B14F-4D97-AF65-F5344CB8AC3E}">
        <p14:creationId xmlns:p14="http://schemas.microsoft.com/office/powerpoint/2010/main" val="229902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9575" y="698500"/>
            <a:ext cx="6189663" cy="3482975"/>
          </a:xfrm>
          <a:ln/>
        </p:spPr>
      </p:sp>
      <p:sp>
        <p:nvSpPr>
          <p:cNvPr id="50179" name="Notes Placeholder 2"/>
          <p:cNvSpPr>
            <a:spLocks noGrp="1"/>
          </p:cNvSpPr>
          <p:nvPr>
            <p:ph type="body" idx="1"/>
          </p:nvPr>
        </p:nvSpPr>
        <p:spPr>
          <a:xfrm>
            <a:off x="933450" y="4416425"/>
            <a:ext cx="514191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8" rIns="92676" bIns="46338"/>
          <a:lstStyle/>
          <a:p>
            <a:endParaRPr lang="en-US" altLang="en-US" smtClean="0">
              <a:latin typeface="Arial" panose="020B0604020202020204" pitchFamily="34" charset="0"/>
            </a:endParaRPr>
          </a:p>
        </p:txBody>
      </p:sp>
      <p:sp>
        <p:nvSpPr>
          <p:cNvPr id="50180" name="Slide Number Placeholder 3"/>
          <p:cNvSpPr txBox="1">
            <a:spLocks noGrp="1"/>
          </p:cNvSpPr>
          <p:nvPr/>
        </p:nvSpPr>
        <p:spPr bwMode="auto">
          <a:xfrm>
            <a:off x="3971925" y="8832850"/>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676" tIns="46338" rIns="92676" bIns="46338" anchor="b"/>
          <a:lstStyle>
            <a:lvl1pPr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1pPr>
            <a:lvl2pPr marL="742950" indent="-28575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2pPr>
            <a:lvl3pPr marL="11430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3pPr>
            <a:lvl4pPr marL="16002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4pPr>
            <a:lvl5pPr marL="2057400" indent="-228600" defTabSz="460375" eaLnBrk="0" hangingPunct="0">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5pPr>
            <a:lvl6pPr marL="25146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6pPr>
            <a:lvl7pPr marL="29718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7pPr>
            <a:lvl8pPr marL="34290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8pPr>
            <a:lvl9pPr marL="3886200" indent="-228600" defTabSz="460375" eaLnBrk="0" fontAlgn="base" hangingPunct="0">
              <a:spcBef>
                <a:spcPct val="0"/>
              </a:spcBef>
              <a:spcAft>
                <a:spcPct val="0"/>
              </a:spcAft>
              <a:tabLst>
                <a:tab pos="0" algn="l"/>
                <a:tab pos="919163" algn="l"/>
                <a:tab pos="1838325" algn="l"/>
                <a:tab pos="2759075" algn="l"/>
                <a:tab pos="3678238" algn="l"/>
                <a:tab pos="4597400" algn="l"/>
                <a:tab pos="5516563" algn="l"/>
                <a:tab pos="6437313" algn="l"/>
                <a:tab pos="7356475" algn="l"/>
                <a:tab pos="8275638" algn="l"/>
                <a:tab pos="9194800" algn="l"/>
                <a:tab pos="10113963" algn="l"/>
              </a:tabLst>
              <a:defRPr sz="1000">
                <a:solidFill>
                  <a:schemeClr val="tx1"/>
                </a:solidFill>
                <a:latin typeface="Arial Black" panose="020B0A04020102020204" pitchFamily="34" charset="0"/>
                <a:ea typeface="MS PGothic" panose="020B0600070205080204" pitchFamily="34" charset="-128"/>
              </a:defRPr>
            </a:lvl9pPr>
          </a:lstStyle>
          <a:p>
            <a:pPr algn="r" eaLnBrk="1" hangingPunct="1">
              <a:buClr>
                <a:srgbClr val="000000"/>
              </a:buClr>
              <a:buSzPct val="100000"/>
              <a:buFont typeface="Arial" panose="020B0604020202020204" pitchFamily="34" charset="0"/>
              <a:buNone/>
            </a:pPr>
            <a:fld id="{815D94C9-6AF3-454F-BC03-099BE034F3E1}" type="slidenum">
              <a:rPr lang="en-GB" altLang="en-US" sz="1200">
                <a:solidFill>
                  <a:srgbClr val="000000"/>
                </a:solidFill>
              </a:rPr>
              <a:pPr algn="r" eaLnBrk="1" hangingPunct="1">
                <a:buClr>
                  <a:srgbClr val="000000"/>
                </a:buClr>
                <a:buSzPct val="100000"/>
                <a:buFont typeface="Arial" panose="020B0604020202020204" pitchFamily="34" charset="0"/>
                <a:buNone/>
              </a:pPr>
              <a:t>22</a:t>
            </a:fld>
            <a:endParaRPr lang="en-GB" altLang="en-US" sz="1200">
              <a:solidFill>
                <a:srgbClr val="000000"/>
              </a:solidFill>
            </a:endParaRPr>
          </a:p>
        </p:txBody>
      </p:sp>
    </p:spTree>
    <p:extLst>
      <p:ext uri="{BB962C8B-B14F-4D97-AF65-F5344CB8AC3E}">
        <p14:creationId xmlns:p14="http://schemas.microsoft.com/office/powerpoint/2010/main" val="385697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54FC07-721C-496D-B4A8-2070249CE4F9}" type="slidenum">
              <a:rPr lang="en-US" smtClean="0"/>
              <a:t>26</a:t>
            </a:fld>
            <a:endParaRPr lang="en-US"/>
          </a:p>
        </p:txBody>
      </p:sp>
    </p:spTree>
    <p:extLst>
      <p:ext uri="{BB962C8B-B14F-4D97-AF65-F5344CB8AC3E}">
        <p14:creationId xmlns:p14="http://schemas.microsoft.com/office/powerpoint/2010/main" val="15788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show the probability of patient t having symptom s and being prescribed herb h with disease diagnoses Dt.</a:t>
            </a:r>
          </a:p>
          <a:p>
            <a:endParaRPr lang="en-US" altLang="en-US" smtClean="0"/>
          </a:p>
          <a:p>
            <a:r>
              <a:rPr lang="en-US" altLang="en-US" smtClean="0"/>
              <a:t>Here Pr(s,h|t) is the probability of of patient t having symptom s and being prescribed herb h.</a:t>
            </a:r>
          </a:p>
          <a:p>
            <a:endParaRPr lang="en-US" altLang="en-US" smtClean="0"/>
          </a:p>
          <a:p>
            <a:r>
              <a:rPr lang="en-US" altLang="en-US" smtClean="0"/>
              <a:t>Dt is the set of diseases this patient have, which is also observed in the record.</a:t>
            </a:r>
          </a:p>
          <a:p>
            <a:r>
              <a:rPr lang="en-US" altLang="en-US" smtClean="0"/>
              <a:t>Pr(d|t) is the likelihood of patient t having disease d.</a:t>
            </a:r>
          </a:p>
          <a:p>
            <a:r>
              <a:rPr lang="en-US" altLang="en-US" smtClean="0"/>
              <a:t>Pr(s|d) is the typical symptoms of disease d.</a:t>
            </a:r>
          </a:p>
          <a:p>
            <a:r>
              <a:rPr lang="en-US" altLang="en-US" smtClean="0"/>
              <a:t>Pr(h|d) is the typical herbs of disease d.</a:t>
            </a:r>
          </a:p>
          <a:p>
            <a:r>
              <a:rPr lang="en-US" altLang="en-US" smtClean="0"/>
              <a:t>The goal of optimization is to find optimial Pr(s|d), Pr(h|d) and Pr(d|t) so that the probability of all the observed {Pr(s,h|t)} would be maximzied.</a:t>
            </a:r>
          </a:p>
          <a:p>
            <a:endParaRPr lang="en-US" altLang="en-US" smtClean="0"/>
          </a:p>
          <a:p>
            <a:r>
              <a:rPr lang="en-US" altLang="en-US" smtClean="0"/>
              <a:t>We use EM algorithm to optimize this loss function. The optimization is fast and can be scaled to thousands of medical record.</a:t>
            </a:r>
          </a:p>
          <a:p>
            <a:r>
              <a:rPr lang="en-US" altLang="en-US" smtClean="0"/>
              <a:t>More details about the models are in the paper.</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11E68314-DE80-4EB7-ABA1-87012F6140C2}" type="slidenum">
              <a:rPr lang="zh-CN" altLang="en-US" sz="1300" smtClean="0">
                <a:latin typeface="Times New Roman" panose="02020603050405020304" pitchFamily="18" charset="0"/>
              </a:rPr>
              <a:pPr/>
              <a:t>28</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3804955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While we envision that our method would be used to mine a large number of patient records from multiple physicians, direct experimentation with such a mixed dataset would make it difficult to choose the most suitable physician to assess the data mining results. This is because different</a:t>
            </a:r>
          </a:p>
          <a:p>
            <a:r>
              <a:rPr lang="en-US" altLang="en-US" smtClean="0"/>
              <a:t>physicians tend to have varying opinions due to the differences in their training and experiences. </a:t>
            </a:r>
          </a:p>
          <a:p>
            <a:endParaRPr lang="en-US" altLang="en-US" smtClean="0"/>
          </a:p>
          <a:p>
            <a:r>
              <a:rPr lang="en-US" altLang="en-US" smtClean="0"/>
              <a:t>Thus, we decided to evaluate the proposed model using patient records from a single physician. This way, the physician can judge to what extent</a:t>
            </a:r>
          </a:p>
          <a:p>
            <a:r>
              <a:rPr lang="en-US" altLang="en-US" smtClean="0"/>
              <a:t>the mined results match the his reasoning and experience. </a:t>
            </a:r>
          </a:p>
          <a:p>
            <a:endParaRPr lang="en-US" altLang="en-US" smtClean="0"/>
          </a:p>
          <a:p>
            <a:r>
              <a:rPr lang="en-US" altLang="en-US" smtClean="0"/>
              <a:t>Specifically, we used 10,907 anonymous electronic medical records provided by a TCM physician whose specialization is in digestive system treatments. We normalized the symptom and herb terms to obtain 9,530 records with 3,000 symptoms, 97 diseases, and 652 herbs. </a:t>
            </a:r>
          </a:p>
          <a:p>
            <a:endParaRPr lang="en-US" altLang="en-US" smtClean="0"/>
          </a:p>
          <a:p>
            <a:r>
              <a:rPr lang="en-US" altLang="en-US" smtClean="0"/>
              <a:t>The most frequently occurring disease is “chronic gastritis” and the most frequently occurring symptom is “abdominal pain and chills.”</a:t>
            </a:r>
          </a:p>
          <a:p>
            <a:endParaRPr lang="en-US" altLang="en-US" smtClean="0"/>
          </a:p>
          <a:p>
            <a:r>
              <a:rPr lang="en-US" altLang="en-US" smtClean="0"/>
              <a:t>To quantitatively evaluate our model, we collected a set of herb-symptom relationship annotations, manually curated by TCM experts. These nnotations contain 27,285 herb-symptom relationships. The symptoms and herbs of 1,624 of these relationships appear in our dataset. Consequently, we evaluate how our method can accurately identify this subset of 1,624 relationships.</a:t>
            </a:r>
          </a:p>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3C7456F4-3128-4328-B708-86F32DEBC2F8}" type="slidenum">
              <a:rPr lang="zh-CN" altLang="en-US" sz="1300" smtClean="0">
                <a:latin typeface="Times New Roman" panose="02020603050405020304" pitchFamily="18" charset="0"/>
              </a:rPr>
              <a:pPr/>
              <a:t>29</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64420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We show three sample conditional symptom distributions with the highest entropy values among all 100 disease profiles learned with our model. The entropy of a distribution measures its information content. Thus, the higher the entropy, the more informative the distribution. </a:t>
            </a:r>
          </a:p>
          <a:p>
            <a:pPr>
              <a:defRPr/>
            </a:pPr>
            <a:endParaRPr lang="en-US" dirty="0" smtClean="0"/>
          </a:p>
          <a:p>
            <a:pPr>
              <a:defRPr/>
            </a:pPr>
            <a:r>
              <a:rPr lang="en-US" dirty="0" smtClean="0"/>
              <a:t>Here we show the top five symptoms, sorted by decreasing probability, for three different diseases. The physician judged these symptoms to be typical symptoms for the corresponding disease. Indeed, the relevance of these symptoms to the disease is often obvious. For example, “difficult</a:t>
            </a:r>
          </a:p>
          <a:p>
            <a:pPr>
              <a:defRPr/>
            </a:pPr>
            <a:r>
              <a:rPr lang="en-US" dirty="0" smtClean="0"/>
              <a:t>bowel movements,” “abdominal distension,” and “dry, hard stools” are common symptoms for “constipation.” The fact that our model was able to learn these associations automatically from the dataset clearly demonstrates the effectiveness of the model for mining medical knowledge. Our model can also differentiate between similar diseases, such as “reflux esophagitis” and “chronic gastritis,” which share symptoms such as “acid reflux” and “heartburn.” We discover “paresthesia pharynges” and “discomfort in upper respiratory tract” for “reflux esophagitis,” while these symptoms do not appear for “chronic gastritis.”</a:t>
            </a:r>
          </a:p>
          <a:p>
            <a:pPr>
              <a:defRPr/>
            </a:pPr>
            <a:endParaRPr lang="en-US" dirty="0" smtClean="0"/>
          </a:p>
          <a:p>
            <a:pPr>
              <a:defRPr/>
            </a:pPr>
            <a:r>
              <a:rPr lang="en-US" dirty="0" smtClean="0"/>
              <a:t>Remarkably, many of these symptoms are unique TCM symptoms and are not well-studied in western medicine. For example, the model discovered that “dark, purplish tongue” is associated with “coronary heart disease.” Our physician verified these unique TCM symptoms for their corresponding diseases. This result further shows the effectiveness of using our model in revealing TCM knowledge from medical records. Our model can provide useful TCM symptoms to facilitate differential diagnosis and precision herb prescription.</a:t>
            </a:r>
            <a:endParaRPr 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defRPr sz="2400">
                <a:solidFill>
                  <a:schemeClr val="tx1"/>
                </a:solidFill>
                <a:latin typeface="Gill Sans MT" panose="020B0502020104020203" pitchFamily="34" charset="0"/>
              </a:defRPr>
            </a:lvl1pPr>
            <a:lvl2pPr marL="742950" indent="-285750" defTabSz="969963">
              <a:defRPr sz="2400">
                <a:solidFill>
                  <a:schemeClr val="tx1"/>
                </a:solidFill>
                <a:latin typeface="Gill Sans MT" panose="020B0502020104020203" pitchFamily="34" charset="0"/>
              </a:defRPr>
            </a:lvl2pPr>
            <a:lvl3pPr marL="1143000" indent="-228600" defTabSz="969963">
              <a:defRPr sz="2400">
                <a:solidFill>
                  <a:schemeClr val="tx1"/>
                </a:solidFill>
                <a:latin typeface="Gill Sans MT" panose="020B0502020104020203" pitchFamily="34" charset="0"/>
              </a:defRPr>
            </a:lvl3pPr>
            <a:lvl4pPr marL="1600200" indent="-228600" defTabSz="969963">
              <a:defRPr sz="2400">
                <a:solidFill>
                  <a:schemeClr val="tx1"/>
                </a:solidFill>
                <a:latin typeface="Gill Sans MT" panose="020B0502020104020203" pitchFamily="34" charset="0"/>
              </a:defRPr>
            </a:lvl4pPr>
            <a:lvl5pPr marL="2057400" indent="-228600" defTabSz="969963">
              <a:defRPr sz="2400">
                <a:solidFill>
                  <a:schemeClr val="tx1"/>
                </a:solidFill>
                <a:latin typeface="Gill Sans MT" panose="020B0502020104020203" pitchFamily="34" charset="0"/>
              </a:defRPr>
            </a:lvl5pPr>
            <a:lvl6pPr marL="2514600" indent="-228600" defTabSz="96996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96996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96996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969963" eaLnBrk="0" fontAlgn="base" hangingPunct="0">
              <a:spcBef>
                <a:spcPct val="0"/>
              </a:spcBef>
              <a:spcAft>
                <a:spcPct val="0"/>
              </a:spcAft>
              <a:defRPr sz="2400">
                <a:solidFill>
                  <a:schemeClr val="tx1"/>
                </a:solidFill>
                <a:latin typeface="Gill Sans MT" panose="020B0502020104020203" pitchFamily="34" charset="0"/>
              </a:defRPr>
            </a:lvl9pPr>
          </a:lstStyle>
          <a:p>
            <a:fld id="{1B79444F-E79D-44E2-9A7D-14189C7341B8}" type="slidenum">
              <a:rPr lang="zh-CN" altLang="en-US" sz="1300" smtClean="0">
                <a:latin typeface="Times New Roman" panose="02020603050405020304" pitchFamily="18" charset="0"/>
              </a:rPr>
              <a:pPr/>
              <a:t>30</a:t>
            </a:fld>
            <a:endParaRPr lang="zh-CN" altLang="en-US" sz="1300" smtClean="0">
              <a:latin typeface="Times New Roman" panose="02020603050405020304" pitchFamily="18" charset="0"/>
            </a:endParaRPr>
          </a:p>
        </p:txBody>
      </p:sp>
    </p:spTree>
    <p:extLst>
      <p:ext uri="{BB962C8B-B14F-4D97-AF65-F5344CB8AC3E}">
        <p14:creationId xmlns:p14="http://schemas.microsoft.com/office/powerpoint/2010/main" val="134073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1"/>
            <a:ext cx="103632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505200"/>
            <a:ext cx="85344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10341560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67258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47952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5727263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4000" y="1143000"/>
            <a:ext cx="11684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61401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27906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464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3464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2105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8714"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17649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53912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235344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75200" y="3048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321354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D08FE-21CA-447A-B5E0-10774CCDBD3A}" type="slidenum">
              <a:rPr lang="en-US" smtClean="0"/>
              <a:t>‹#›</a:t>
            </a:fld>
            <a:endParaRPr lang="en-US"/>
          </a:p>
        </p:txBody>
      </p:sp>
    </p:spTree>
    <p:extLst>
      <p:ext uri="{BB962C8B-B14F-4D97-AF65-F5344CB8AC3E}">
        <p14:creationId xmlns:p14="http://schemas.microsoft.com/office/powerpoint/2010/main" val="164873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4000" y="1219140"/>
            <a:ext cx="11684000"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368800" y="649287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D08FE-21CA-447A-B5E0-10774CCDBD3A}" type="slidenum">
              <a:rPr lang="en-US" smtClean="0"/>
              <a:t>‹#›</a:t>
            </a:fld>
            <a:endParaRPr lang="en-US"/>
          </a:p>
        </p:txBody>
      </p:sp>
      <p:sp>
        <p:nvSpPr>
          <p:cNvPr id="7" name="AutoShape 2"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 name="AutoShape 4"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9" name="AutoShape 6" descr="data:image/jpeg;base64,/9j/4AAQSkZJRgABAQAAAQABAAD/2wCEAAkGBhQREBUUEhQVFRUWFx0UGBcYFh4fGxweGxwYIB8gGh8YISggGRwjHBoaIS8gIywpLywsHSAzNTQqNSYuLCoBCQoKDgwOGg8PGiwkHyUpLzQpLiwsKSksLCwsLCksLSksLCwsLCksKSksLCwsLCwsLCwsLCwsLCksLCwsLCksLP/AABEIAF0CHQMBIgACEQEDEQH/xAAcAAEAAgMBAQEAAAAAAAAAAAAABQYDBAcIAgH/xABQEAACAQMCBAMEBQgECggHAAABAgMABBESIQUGEzEiQVEHMmFxFCNCUoEVVHKCkaGx0mKSk7IIFiQzo7PBwtHiF2NzlMPT4fAYNDVTdIOi/8QAGQEBAAMBAQAAAAAAAAAAAAAAAAECAwQF/8QALREAAgIBAwMBCAEFAAAAAAAAAAECEQMSITEEE0FRIiMycYGRscFhFFKh0fD/2gAMAwEAAhEDEQA/AOn8xc/WdhII7mR0YoJNoZGGklhklFIG6naoYe27hP5y39hL/JV7rj3t75ThEEd5HGqy9URyMoxqVlbBbHcgqAD3wflUN0rNMcVOSiWb/pu4T+ct/YS/yU/6buE/nLf2Ev8AJXmxbfJxXofh/sF4bGPrBNMfV5Sv+qC1SMtXB0ZsCxVq8m6PbZwn85Yf/om/krftPapwuTGm9hGfvkp/rAK0m9ivCSP/AJU/28389QPG/wDB7tXBNrNLC3kG+sT9+G/HUflVtzBKD8nTLDisM66oZY5V9Y3DD9qk1tV5R5i5JvOFSqZVKHPgniY6ScfZcYKnvscH4Yq08ne2m6tSqXZN1D2yf86o27Mff+T7n7wqvcXDN/6SbWqG6PQtK0uD8Ziu4VmgcPG4yCP3gjuCPMGt2tDkarZilKUIFKUoCo8+e0eHhTW6yKXMz4bDY0RgjU52OrGRhds777VbQc9q8te0vj/0/iU0qnMa/UxemhM7j1DMWb9au4+yHmL6XwyMMcyQfUP6nTjQd++UK5PmQaoppujpydPKEFJl1pSlXOYUpSgILmnmNrbpRwRCa4nYrHGXCqAoy8kjHOmNBjOASSVHnVRk5p4oIRObrgCws2hZDNNoLb+EPnBbY7D0NTvPfBJJTFNHEbhVjmtpoVcK7RXCqGMbMQA6lFOCRkFvPFRHD+TJDaXBNpZwmadZYra5QSRRKkaR5YR4AlYKzHSftbnvUF1wQXGvahf20DSi64HPpx9XBLI8hywHhXWM4zk/AGqz/wDENxD/AOzaf2cn/m1L+0Dk6aHh80jw8IQIYwxtrZkmGZExpYsdOcjOe6k+tVj2S8jpxG9PXGYIV6jr21EnCqcb4O5PwXHnVG3dHTjhFwc2uDqPsj9o1xxVrkXCQr0RGV6SsPf6mc6mb7o9K6PWvZWEcKBIY0jQbBUUKB8gNq2K0ORu3sCaofMftp4fZsUDtcODgrAAwHzdiF/YSaontk9ozzSvY2zFYUOiZgd5G80yPsL2I8znyG8p7NfYvD0kub9NbONSQHZVB7GQd2Yj7J2GdwT2pqt0jfs6Y65+eD5b/CSi14FlJo9TMur+rpx//VT/AAX278OnIWQy25O2ZU8P9aMtgfFsVdIuW7VU0LbQKnbSIkC799sYqrcyexnh92p6cQtpMbPCNK/jGPAR+APxFW3M7gy523EI5IxLHIjxkag6sCuPXI2xUPyVzevE4HnjTQizPEvizqC4w3YadQOdPl615v5p5RueGTPBKSFcZDKTolUdj8SPNT2PzBPafYKuOFH/ALd/4JVVK3RrPBohru0dHpSlXOYUpSgFKUoBSlKAUpSgFKUoBSlKAUpSgFKUoBSlKAUpSgFKUoBSlKAUpSgFKUoBSlKAUpSgFKUoBVK9r0GvhjL/ANbH/eq61W/aBDrsyP6a/wAah7muF1ki/wCTgEfBvENvMfxr1HXEU4XuNvOu3VEY0dXWZNen6/oUpSrHAavFOFxXMLQzoHjcYZT/ALPMEdwRuDuK8/c2cgmxuDHu0beKJz3ZfQ4+0vY/gds4Houq/wA8cHFxaMceKP6xT8veH4rn8QKq4pnV02d4pV4ZyPkDjz8OuBkn6PIQJV8h6OPivn6rnuQK72rZGR2riH5L+FdQ5HvC9oqN3iPT/Ae7+4gfhRKjXq0pe2vqWClKVY4BVY9ovGjbWEmg4kl+pT1BYHLfqrqPzx61Z653zhG17epCvZD0x+kcaz+AAH6pqGbYUnNXwjk0/K7xxxOy4WUMUPqEbSf34+YIPnVu9k14bS+6Z2juB0z8HXJQ/vZfmwrpHN/LiPYhEXHQAKD+iowR/V3+YFc4ThxUgrsQQQfQjcH8DVVCj0e+s0Gn/wB6HbqVqcJv+vCkn3l3HoexH4HNbdXPJarYUpShAqB57TVw6ceqj+8tT1RHNqZspR8B/eWhaHxI55zfb6ouNj709p/4FbnsN4YIorp8btIifgq5/i5rd5gtcpxT+lLbn9nT/wCFSHsxg0W0vxm/3Eq2lJWdkpe5a+X4Rca0uNXphtppR3jieQfqqT/srdrX4haiWKSM9nRkP6wI/wBtVOJVe55lh4SNamTxDUpcnuRkFviSRmvUKkY27eVcSfhBUkEYIOCPQjvV15T5p6SLDP7q7I/oPIN8B5H9vrVYxo9Hq28qTXgvNK+UcEAggg7gjsa+qseaVf2jcsrfWEi6cyRjqxHz1KDt8mGV/EHyqM9jVvo4cw/69z+0JV7qE5T4KbWF4yAB1WZcH7JwB+4VFb2brJ7pwfqTdKUqTAUpSgFKUoBSlKAUpSgFKUoBSlKAUpSgFKUoBSlKAUpSgFKUoBSlKAUpSgFKUoBSlKAUpSgFKUoBUNzYmbf9YVM1D81Ni3/WFEWh8SKWtuM10yubLKM10mpZrm8GnxfhguIjGzOgLIxKMVYhHViuV3AbTpON8E1TOGcNWXjHEIHMhiWCAqolkGkur6ipDZUnA3GDV/qscK5fnj4pdXb9Lp3CRxhVdtSiIEAnKANqz6jHxqDAjeL67fidgEWS4f6LOhAYDWV+jgM2ohF7sSRvvsDsKlIuc4n4e11JG8YDNA8R0lxIJDFoyDpJL4AJIG+SQM4zcR4PM/Ebe5UR9OGKWMguwYmUocgBCMDpjz31HtjeJj5Jmfh9xbSSJFJJcPdRyRktoYzdZchlXOlgB8Rvt5AVTh/FFkmaErhlXWGU6kYZwQGAADA91PrkZqauDo4dxDSSCtrJIpBIKsiPggjcEEjeonhhutRa7khyMqFhDaSSRlmL752wAMAZPfIxOQcPe6t7qCLTqlt3hyxIA6g052BJxnOPP1FWOqd6dzJwngbT8FtpYpporn6KkqzLK5JfphvrFYlZFJ7hgdicYO9b3LHOr3PDLS56LPLcHpFVGFDqXVnY79OPMbHO/cDua+Lbly9/J0diZIIVWFbdp42d3KBdLFFZUEbEDY5bGfhWXjXJ7i0tbezERjt3XVBOzCOZAjKVkKq2d2D4KkFgMiqnKfk/PwPD7y6jjy9o0kToXGnXGAfCw95SGUg488bGorlm6aOJLl4ZJZJGSFAg1ZeTGXcqMRoNyzHYAnzwKi+I8BnRL61kkhP0qV5lMSsMGWJIwGVjtjT2BOc5yO1T03Kt63DbeAtbdSKRGkizJ0Zo1GGSRtOohj48acdlIYZJk03jH5lh5f5gW7E40aWglMDjUGUkKrZVh7ykOO4BzkEVSeY4fosmkRs5aQIgUeTbgsfsqB3b4etWjlPgE9tLdNK0BSebrKIlYEfVxrghtgF0Y2zqznw+7Ub7UOByTQxPFoOiQdVJCQkib+FyoJxk9sEE4yKIY5NM1eS+bx0Lr6p2NuzZRWQ6igUtoYsFIKkHfB77ZqX4Tz31pLRXt5YlvYzJC7MpBIjEhUhSSvhyQTjOOwqh8IsZ4PpXihJmZnQDUoGuNUIbvgAA9s5+HarlYcr3AHCt4StimliJG8eYTFlfq9tjrwfl/SoxkTTsy818f6lvfxQxvILeJhK6vpIYxltMeN3ZVKsew3ABJyBJ8if/AEqx/wDxIP8AVJUJc8pXkct8LZ7cwXwZyJdYeKRo9BK6QRIrYHcrj443svLfDWtrO3gcqzQwpESucHQoXIz64qDMr3H4s8b4euWCtFcM6hiFcosYXWoOGxqOM/D0r85q5sb/ACq2S1lkaGNJS2qMKVYtg5LZHuEAYySewGTW9xfgdxJxK1uo+j07dZEZWdgzCUKDjCEKVKg9znceHvWlxvgs6zX1wBEUmt44VBkYEGMvgt4CAD1D2zjT552lEx5RAc28ZMvB766gDKJo4JVJOGQMqHy+0M42PftW9yf0rCMssTCa7nWFIVfwswTUWx7q4XUzPjJAHc4B0r/l+ZeDXFjmLqIkFuz6m04XSNQ8GSSAPDtjPc43krPgkt1DDNEY0uLWfqoCSY2ygV0ZguQGU+8FJB8jVnwav4ft+Cx2HM4kkuIWidZ7cKzRgg61cEq0bHSGU4I304IIOK0+Ac6Pdw9dbKdYTD1kdmi8ZB90DXkHzBbAOD5YJzcO4JMJ7i7lEQnliSFYkkYxqsesjMhQFizOSToGBgYOCS5Z4JNa8NS1fpNJFH0lKu2lttiSUyvyw1UMSm8V4/1zbTx2U4W8XweKMl36esALqyMqGGo43XPbc6dhxQSJMWidGgYo6bMchQ3h0e9kEYHfNWqz5SuY4eGR/UE2LAseo/jAjePw/V7HDlt/MY88j8l5GmkN+S6RPcuZIpEdmKHpqg1Aqv3Q2Qc5JHlkymaxyNbMgeXuc5I51h0MhaH6QEZgRjIBVhsY5PEMgbfE4qw8l88PdvdiZAhjuHijQMDsiReEE6dTFizZOPex5VT4eTLu0uIZZlt1VYWhbpayCWZWLBiBqZiCTqwQT9rvX7wawkglucmNo5ZmnXc6suFGG2woGnuNWc+VSXcde5deA8xW0HCmulikhhV5T0i2uQv1nUqMsdTvLnA1YywGcVJRcz6buO1uIzFJMjSQnWGV9G7rkYIkUEEjBGOxOK5xZ8PkPC3sZnVQXaRHjJJRjL1VI1Bez7EeYHcZ2vHDuGy3lxa3dyYR9GWQRiF2YO8iqpdtaIY8KGHT8XvZ1bDNTGUHHk1bj2lhI7mVrScRWs/QmfVH4fcywCsS2NYOB5eflV1qgXvI91JZ8RgzADezmZW1vhAwjGD9XuQIx89Xlje9wZ0rqADYGQDkA/AkDI+OBQqc85n4sLTiEr8SjnNlKiJBcRNJ04MDDiQREGORnbaQZbGkA7HFgXi62PC+upe8iiVpNaOHdo9THXqc+MhTljnyNZZrS9SW5KC3nimdSkcsjp0wIo0YErHIGVmUnRpHcnJzgYOC2Fvwjh6xXM0SIXbUzYSLVKzMUQMThRkgAnsMmgJeHjIeWJEXUJIjPrVgVVfDpz669Xhx30t2xvpcE5rF02Y48x9SSHWHBZWiLA9RAMpq05Xc5BGcZArU9nnAhbWxOpmDsREXHiW3Vn6CeukIxYat/Ge3YadjybL+UIrp0t4nj19SaGR9dwrKQFlj6aqNyrFizboMAZ8IEly3zDLPNeiZFRLecxKQ+cKscTeLYZJ1Fj5DtvjJw2PP0csluFjYx3ORHIrKxXbKmZBvGHHY74yA2k7Vm4Xy9NFcXuoxG3upOrsW6mWiSNlIxpA8GQ2Sd+w71pcqcA4haiO2lnt3tYMLG6owndF9xH+wgGwJGolRjYnNAZOIc/GM3gW0mf6FhpTqjA0lOpqXLb+DcKN/XG2drh/OQluIYmgljW5iaaB3K+IJoJ1KCWj2dSNW+++DtUfecp3LniuOji/QInjbKYhEOW8G+3iwPPb41nj5cufpHD5T0cWkLwyASNluoI1yng8hGDg9842xkgbkfNge4lijj19GZIJMONalwh16O5iGsDVnuG2wCasBFUrjHJs1xeJMUt0aOdZEukkdbgRrgmJkCaZAw1JkvgK3Y48V1NAUzkiL/LeJ5LHp3IRAXYhF6SHCAnCjLHtj9wqycZ4oYFQrE8rSSLEqoCcFvtOQDojABJY9viSAa/wng19bT3cqpauLmYTYM0gKYRVxkRHVsoPl+NfvHOX724tI0MkDzC4E00bFxBLHlvqSQC2jSV7ghiu4IYigM3+MC3lnfAKUaDqwvh8jUsYYFGQ5KkMO+D3BFRHKHOHQtOGQz28scc8MMEU5ZNDSdIaQQG1Lr0nSSN9th5SXA+VJ4hfrK8Gm6dnTpqw06okTBBOAF0+ROrv4e1Y+GcqTtDZ2910RFYmJkMbszStChVCwZFEQBw5AL5IxnHcCSu+aiGuBDC0wtcdYhgDkrrKRg++4QqSDpHiABJyBr8T58jjhtJoopZ0vHWOIppG7qWUEOwIOAe+wwckVjXl+6t7m6e1MLxXbCRhK7KYpNIVmUKjCUEAHSSm4xnfIwXfJMiQcOgtjGVspUlJkYqX0K6keFWwWLls+Xoc7ASjcyShbcNaSpLOXyjEaIhGCSZZY9SICANPfJYD1xEcZ59Y8Elv7aPDKHUK7DwMrmMt4chwGGQB7wx28pLmngdxPNavCYWjiZjLDNq0NkDQ40g6njYZVWGMnOVIBqGj5EuDwa5sJJIdchlMbqGC+OVpAXzkrkkAgatPq1AWbiXHugIVZCZp5OlHEGG5wWJLdgqopYnfbYAkgHBY81CR7mJonWe2AZ4sg6lcEq0bsQrKcEb4wQQQK0+Ncu3FwLS4zCt5ayGQDxGJg6lXj1Y1DK4+s07Ee75VmsOBzCW5upREJ540iWNZGMarGHxmQoGYszkk6BgYABxkgfPL/ADc95GJVs50heHrI7NH4yfsAa9QPoWwDg79idfgHMltDwm3njRooG0pFGz6my8mlVLOT3Y9ycAfAVIcrcJmteHxW79NpIYxEpV20tpGASSuVz5jBx8ahLbkWccHhsuskc9uySRSqCy6o5NalgQDg9iN8d9+1ATPC+bVledGQqYFEhZWDxupBOY2GMkYwVIBBx3zWXl3mM3ao4jxHJGJUdZA43x4W0+7IM7jcehO+MXCba/MUhu5LcSlCka26voVsHxs0mSxJxtgBQD72aj+WeUXgvXuTHBb64jHJHbyOySuWUiRlZEWNlwwAAYnWd9twLfSlKAUpSgFKUoBSlKAUpSgFVvn+fRZk/wBNf41ZKpPthm0cLZh5SR/3qhulZrgWrJFfyUhOL7jfzrtteVouNeJfmP416pqsJajs67F29P1/QpSlXPOFa3E70QwySHsiM/7ATWzXMvbRzeIYUtEPjlIeTHkinIB9NTAfgretRJ0rNsOJ5ZqKK6OL/Gr97NwXjll8iwQfqjJ/vfurhVnfvNIscSl5HYKqjuSew/8AWvSfLfBhaWsUAOSi+JvvMd2P4sSapGWo7+tgsca8sk6w3d0sUbSOcKilmPwAyazVzb21c0/R7eO2U4aZtT48kQ5/DU2B8QGq7dKzz8ON5ZqC8mhYcTuLidp4YzIytrIxkLnOkHt2xt8qn/y5xP8AN/8AR/8ANUl7OeCG2sI9YxJL9dJnuCwGF/VXSPmD61Z6Lg2y5YqTSSaRRvy5xP8AN/8AR/8ANWG74lxKVGR7fKsMHwfw8Xer/Shn3V/ajic3ESjFWyGUlSD3BGxB/GuicgccE9uUJ8UR0/qndT/Efq1z32yWBtrtZ1B0XA374EiAA/LUuk49QxqG9m3OPQ4jEGOEm+ob0yxGk/g+BnyDGs9dOmejLB3cGuPpf+z0HSlK1PHFRfND4tJT8B/eFSlQnOj4sJz6KP7y1KLQ+JEDx25wnEf6MkA/bord9nU+qCT4Sf7q1Wea7zTHxg/dntB+3o/8a2vY5xQSLcp5qUf+sGH+7Vr2OuUPdN/L8I6RSlfE/ut8j/CqHEfqOCMggj1FfVc/9ifFxNwwR58UEjJ+DeMH5eIj9WugVEXas0y4+3Nw9GfLoCCCAQdiD2qr8b5L1AtbHS3fQfdPyP2T+75VaqVJWM3F2jitzfNG7JICrqcMp7g/+/Pzqc5L5o0XKxsfBKdHyb7J/E+H8R6Vte2Tg6/RRdqAHhKq5+8jNpwfXDMCPTLetch4XxhjcQhfe6sePnrXFZOdOj2MWOOfFq+56ipSlaniiviWFWGGAYd8EZG3bvVcPMkhuY0XQ0cs8tsGCHwtHHOxOosOphoWUqFABJ8Xh32+XC9xw+E3DlnlhVmePVGfEoOxRsqfipHwxQE3SqZw+N0hjaOWUySXbxEyzSSLpjkuFUaWbyUDIGNWkZPmM0HNU8hjjRE6h+lB20kg/RZxD4U1qQHJ1Z1HRsPFnNCC20qu8f4g5s4JRqiZ57PUAwyokuIAylkOGGGKnBwQT3BrJdcSkWZ1jKktNHENeSqaoixOARvsDjIznuM5oST1KqK8xTsyaY1eYQ32FDMqO9tPDGPDkga85BOopnAJyc7LczvKVFuFZZGbpyadYKoqajgOuTrcrjIxoY79qEWWWlVX/GO6ZnCRRBorSO5MbPu7yfSVEavkIg1xKeoc7ZGN8rkh427tGjkdQThD9XJFgNDKwJQsdYypGzMpx5Muwks1KqkPMM0UEHV6cjzoyxtgoGmyvTjIyx8QLEkdgjGpnid5IHiiiKK8mo63UsoCAE+EMpYnIwNQ2yfLBAkqVV+EXUtzdRSuwVVtw/SRn063Z1Y5DhZV8IKl0OBuME5rJd3jieUB2wJ7dQM7ANjUPkfOgLJSqlHxuSOFnHjdYbmQa3bBMc2FBx5YwM4JA7Vuz8ZmRxCemZHmESyBG0KGjeTLrqycCNl2YZJXtmgLBSqgeZZS6hUV5RDeDCuQjPbz28QwrMFyxbOGOVOVDbkma4JxUypJrI1xPof6t48eFWGVkzjZhuCwPfPcACVpVMvOZLhrWcqURjatcxP0WGAMfZd9TbEYLKm43XyEvzRO8dtGQ+G+k2isyZXIa5gVx3JCsCQQSdjg5oCcpUBf8RlWSRYShZpI4l6mSqakJJwpBONm05Ge2RnIxW/FJkmkLMjRfShBp8RcakjwQc4UBj7mD4fFq8qAslKp0nOciwSzaUdfocl7EQrKGEYUgZZizqwceIqh27b7SdxxiWMtGxjMmpAhWNjnWHOkJqyzARtvqUY3OMEUBPUqvWvMUj2jv0yZl66gKpKloWkUZwSELFB4dRwTjJxmoy7ToWjSQ3cskklo8wDzlhIQIz1UySIgCwGIgqfWDw7LgC6Uqvz8alQtGxi6plEcZEbHVqjMmAmrdgFbcsowCdsYrRtua55RGqrGrlLxmLAkZs544dlVtteon3jp9WxuBbqVUp+ap4y6ssRb/I2TGoAC8naHS2TlymgtqGnVkeFcb5l5hmLNANHXSRo8iJiHCpC5ZE6g0qOsisWfZtt8igLPSqXFzk7RCcIAXtbKXBdmCm5ldDhR75XuAuGkwFG+nEha8Qum0LmMPI8uHeFlUIhAUrGWD7juGbuSQcYWgLJStPg18Z7aGVlCmSNJCoOQCygkA4GQM98CtygFc+9uU4XhJB7tNGo+e7fwU1YOYec1s5AhtryYlA+YLdpF3JGNQ2DbdviPWuQ+0vmG+4oUjj4feR28Z1gNbyF2bGNTYXC4BIABPckk7AUm9jo6de8Tfg5ssm9eyK8jf4qXv5nd/wDd5P5a6FZe0nj8YAazkl+L2UoP+j0j91Z4/Z5O7rH3qpra/PyO70rjLe1fjJXC8KbX6/Rrgj+rsf31oX3GOZL5dKwSwKdiEj6J/rSnWPwIrXUcCwPy19zoXPvtNg4ahQES3JHhiB934yEe6Ph3Pltkjzrf8Rlu7hpJC0ksr5O2SSdgFA/ABR5YAq/8I9gt7MdVzLHADudzJJk98gYXPx1Guq8o+zez4b4okLy4wZpN3/V2AQfogZ881m4ynydmPNi6dezuyu+yn2ZGzAurpR9IYeBO/SB7/rkbH0G3ma6XStfiN50YZJdDvoQvojXU7YGcIPNj2ArVJJUjgyZJZZapGaSQKCSQABkk9gB6159trn8u8wqSMwB8gHt0YskAg+TnuPLqGpjn7ny/voGt7bh17DE+zu0Emth5rhVwqnz3ORt2zmmcoLxHh12lxHY3LYBVkNvKAynuM6fCexB8iB3Gxzm7aR19PHRGUrVtbbnp+lVHlv2gm7mSJrC+t2YE65YCIhgE7ue2cYGRucVbq1OFprkUpX4xwKEFS9qvBBdcKnGPFEv0hDjsY8k4+aah+NeZNdd05u9pdxNayQ2nDOIBpFMZeW2caQwwSoTVlsdskYO++MHjf+Kl7+Z3f/d5P5a58it7HrdHk7cGpP8AyelfZ7zSOIWEUucyAdOUejrjPy1DDD4NVkrzVyPf8T4XMXisrp0cASRNbygNjOCCF8LDJwcHudjXceVOc/pzMptLu2ZVDHrxFVO+MKx94/gK1i7W5wZsajJuPBZKpPGeeLKeF4ZBdaXGDptpQdiDt4Nu1SXO95eRxJ9CVi5Y6iqBiAB6Ntuf4VzW74xzLnwLNj/sIf5as9lZbFiUlqbX3r9GXn7mOzayvjB9K6t08Lt1IJFQdNohsWUBfCudyck/hVT9lXOa2V+DM2IZV6TnyXJBVj8iMH0DE1u8dXmO8haC4imkifBZejEudLBhuqg9wD3quRezXif5lN+wf8azd8o6sMoaXjk+T1THIGAZSCCMgg5BB8wR3r5uPcb9E/wrknsl4Ff210BPHPFD038LE9PUSuPDnGe++K61c+436J/hWpw5cahKk7PNfsu54HDbvMuehKAkuBnTg+F8Dc6cnIHkx7nAr0rb3CyIrowZGAZWU5BB7EEbEH1rzfyf7IrniNmLlJYo1bIjD6vFpJBJKg6RkEefY/jLWNpx3geRHE0sGfdUGaLfckBMPH8T4R65rGFx5O3qFDK7i9zv1K47Zf4RKdp7N1YbHRID89mCkfLetbi3+ESdJFtagHGzyyZwf0EG/wDWFaa0cn9Pk9Cze3DjyQ8OMBP1lwyhV8wqMrMx+HhC/rVzD2S8ttecSjbH1VuRNIfiN0HzLgbegb0rJw/kninG7gzzh0VsapplKqF9I02LAAnAUBc5yQTmu8cq8qw8Ot1ggG3dmPvO3mzH1/gNqz06pWzq7ywYnji7b5JilKi+K3T9a3ijbSXdnfGM9ONTq94H7bRLtj3u9bHnpWbI4RCJBJ0o9YYuH0DUGIIJBxkEgkE+YJrNbWiRghFCgkthRgZPc7VG33MSoQEXqeOOPKke9KRpC/ewpEjeib79qxLzPlHcRN01lMAfUApYS9InfcIrZJbHYHGTtUWTpZKpYxgABEADGQAKMBmLEsPRiWYk+ZJ9awz8EgddLwxMupn0lFI1OWLnGO7Fmz66jnvWgeZjoGIJDIQ7LGPNUYKGzjChyQVLadjk6QDjb4/LKsB+j46uVwuRlgGBcJq8Osxh9OrbOM7UsaXwblxaJIhjdFdGGlkZQVI9CDsR8KxW/C4o1CpEiqG1gBQAGOfF+lud+9RnDeNakUIXnZlExLBUZY5HIQMMDxYDDGBnptnBwDlXmRDIFA8J6viJx4YTh30nfQHIXPmTntglY0skIuHxqwZY0VhrwQoBHUYO+CPvuAzepAJr4k4RCyLGYoyinKroGFO+6jGx3Pb1PrUTw3jrhIkZZJJnRZnUgAxrM7aVYqNOVAZfLPTOTkjO7zBdOqRpE2iSWZI1OAds6pMAgjPRSQj4gUsaXdG4OHRb/Vp4kETeAbourCHbdBqbC9hqPrXxb8Ihj9yKNcNr2Qe9p06v0tPhz6bdqjoOaFeVowh2Mo1lgFPQ0hz64DsFJ8j67407LmRlj6kwbWY45njyNMQldhGinSC8re7p9V8tQ1LJ0MmDwSPWjAaVR2lCKAFLsGBc7Zzhm88ZOe9bN3YxygLKiuAcgMAcHBGRnscEj5E1Ezcz6Rcv0ZDHb68uCMOyKh0xjuxJYr2xqQjNY4OcUJfWjRrGsru5IKgQFA/u5zgsV+asBnBwsjQycjtUU5VVBChBgAeEdht5DJwK/Gs0JJKKSSGJ0jJK+6T8R5HyqFuuZnCyBIcyK8MQUuD45iPC+nODGrK7AZGk7E96zNx/ErJpYkzLbRrthn6fVYhvuqhJJ/oMACcArGhkieGxYI6aYIZSNIxhjlh8idyPM1+3PD45ARJGjBipIZQclSCpOfNSAQfIgYqEu+c1SNWWF3zFLNhcdoWVcA+essNH3qmOKSssLFDpcjSh22dsKuc5HvEUsaWj8fg8BUIYYioRogpRcaH06kxjGltK5XscD0rLa2SRAiNFQE5IUAZOwycdzgDf4VVrTm5pUtX1hI+g1zcuV8o411qNsDTI6hj6hlG6tiSl5p0iTMTZQwppDAtrmYAIQOzqGVmHbDAgmlol45LYkIeBW6KVWCJVKGMqI1wUOAVxj3cADT22rPJYxtEYmRWjK6CjAFSPQg7EfCoiTm1FiaQoRpEzsCdgkDlWYt28RHhH2s7bAmsz8wYlWIREudGpdQyNYY5x5oulgWOBkYGTtSyNDN634XFGoVI0VQ2sAKANX3v0vj3r9/JkXU6nTTqDfXpGrJBGc984JGfQn1qLl5pAhkmWJ3jVNaEd5MnChMjxF9tOM9xnBOKx23OKNrJjdUjWZmbY/wCZkEZAA3JZtQGNiUbGe5WhofoSS8BtwCBBFhkaMjprujY1IdvcOBle21Z7jh8cmdaI2cE5UH3clf2EnHpmo2XmMpp1QuC8phUZG4EZcuc40qNLKScbjIyCCXDOPtPLGqx6VNulw+onWvVJ6a4xjfRJnfIwNqWND5JW2tUjXTGqooydKgAbnJ2G253rVg4Dbpr0QRL1Bh8RqNQJY4bA3GWY4PmxPmawXfMCpJ01XWeqkB8QHjcBsKD7xWM9Ru3h7ZOQNWHnBCWzG4RRMS+M56EgjOkDc6mPh9cbZ3wsaGTE/Do3zrjRskMcqO4GAfmBtmviHhUKABIo1ADqNKAYEjBnAwNg7AMw8yATWlwm/ea4nyQI49EWgEHEmC75IG5CvEMAkAht60bnmJobm41spjEIeFSQN4y/WYnGQi5TJOcaTjcgFZOh3RKcT5fhuE0ugGWhJIVcsIJBIiNkHKagfD6M2MZzWUcEg0BOjHpUlgugYBbJY9u7EnPrk5qFt+PSwwarjLyRWn0qdVCjxPkhFAHqkir3zjc53rbXmEv4QjRt9IS3GSMsSiyMV9dKFgR5aG8xSxoZn4hy3DLEY9CoCI18KJusTalQhlKtGCW8JG2o4wd6+uEcAjttWgDdi48CqEyqghAgAUHSCfMkkk1qQc2qzOBFIVQTnUozn6O4RtIAy2WJA9SNs743eEcW6+shMKpADhsq2VDeAj3gNQBIyM5GTg0shwa5N6GFUUKihVUBVUDAAHYADsAPKvulKkqKUpQClKUApSlAKUpQClKUApSlAKUpQClKUApSlAKUpQClKUApSlAK/CK/aUBitbRIkCRoqIuyqqgKPkBsKy0pQGtdcMil/wA5FG/6SA/xFfFrweCL/NwxJ+hGq/wFblKE2xSlKECtW54XFI2qSNGbSUyygnScZXf7JIGR54FbVKA024PAXDmGMuCpDaBkFfd3x5eXpWO/4MkqImAERtWjSNBxnGofBiGGMYZVPlUhShNs0Y+DRAR6lEjRghHkGpxkgnDNv3A/qj0rPc2SSFS6KxU5UkbqSCCVPkcEjI8iR51npQWzVHC4gyMIowyLoQ6BlVHYLtsB6CsX5At/F9RF4g6t9Wu4kOXB23DHcjz8636UFs1fyZFqV+lHqQBVbQMqB2AONgPIeVZJbRGZWZVLISUJG6kjBx6ZBI+VZqUFsjb3gEUo0lFAwyNhFyUk3dMkZAc7nGM1tvZRlw5RSwxhiBnbON/hqbHpk+tZ6UFs1/oEejR0006upp0jGrXr1Y+9r8WfXfvXw3CITkGKM6laM5Qbq5JZTturEkkeZrbpQWzSj4LAvaGIeISbIvvKNIbt7wXYH0rIeGRb/VpuxkPhG7EYLH+kRtn02rZpQWzWl4ZEwIaNGBCqQVBGEOVGPQHcDyrLLbq2NQB0kMM+RHYj4islKCzUbhEJyDFGQUMRGkYKHuhH3T93tSDhEMZykUanUHyqAeIDSDsO4XbPpW3SgtmhJy/bMoVoISFVlAMakAMcsBt2J3I86xpwFRN1dTag2rY4JGkgI2NmjGSQpGx371J0qKGpmnFweBQQsMagsJCAgA1BtQbt3D+IHyO9DweEhgYYyGTpN4Bum50Hbdcs23bc1uUqRbNUcLi06emmkBlxpGMP7w+TY39a+4bGNDqREU6QmQoB0r7o28hnYVnpQWzTbg8Jk6hhjMmoPrKDVqC6Q2cZ1Bds+m1H4PARgwxkFOkQUHufd7e78O1blKC2YLWxjiz00RNRydKgZOAMnHc4AHyArE3B4ShQxRlGDAqVGCHOpgR5hm3PqdzW5Sgtms3DYiSxjQkhQSVGSEOVBPmFO49DX4OFxAg9KPIcyg6Rs7Agv294gkau+9bVKC2aF1wWN1wFCHToDKo1BdQYpnHuMRgjz+B3r74bw1YFYKThm1YydK7KMICToXw50jbJJ863KUFvgUpShB//2Q=="/>
          <p:cNvSpPr>
            <a:spLocks noChangeAspect="1" noChangeArrowheads="1"/>
          </p:cNvSpPr>
          <p:nvPr userDrawn="1"/>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31"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11597" y="6564478"/>
            <a:ext cx="2075803" cy="26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1" descr="data:image/jpeg;base64,/9j/4AAQSkZJRgABAQAAAQABAAD/2wCEAAkGBggGDxQIBxETERQUDSEWExUWDRcTEhAWGxwhGRgUFxIcHyogGBkkGRIUHy8mLzMvLiw4ISA9NjQqNTI3LCkBCQoKDgwOGg8PGTIjHyQ1LDI0NSwsNTM0LS80NS4uLDQ1NCk1MCwsLC81LSwpLC8sLyoqLCwsLC8sKSwsLCksKf/AABEIAQAAxQMBIgACEQEDEQH/xAAcAAEBAAMBAQEBAAAAAAAAAAAABgEDBwUIBAL/xABPEAABAwAECAgLBAULBQAAAAAAAQIDBAUGEQcSITQ1UXOyFjFydbGzwtITFyJSVGGRlKKk4RVBgdMUU1VxlRgjMjNCQ4KSoaXjdIOTo8H/xAAZAQEBAQEBAQAAAAAAAAAAAAAABQQDAQL/xAAzEQABAgMDCQgCAwEAAAAAAAAAAQIDBBEVcsEFMjM1UVSBkfASFCExQVJzwhNxIlNh0f/aAAwDAQACEQMRAD8A5mAUtS2Yo1ZwNpMr5EVVVLkxbsiqn3p6ipNTcKVZ+SKtErQwSspEmn9iEnj5k0C04D0Tz5vh7o4D0Tz5vh7pNt+S9y8lKV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zWw9DTjfL8PdJ6v6siqmZIIVc5PBo691196qupPUapXKktNP/HCWq+fkpmmslTEqz8kREp+zzQAUiYC2qHRy8iTtESW1Q6OXkSdoh5d0DL7cS9kLTvurgRKOdrX2mcZ2tfafyhkukKqmcZ2tfaMZ2tfaYAFVM4zta+0Yzta+0wAKqZxna19oxna19pgAVUzjO1r7RjO1r7TAAqpnGdrX2jGdrX2mABVTOM7WvtGM7WvtMACqmcZ2tfaMZ2tfaYAFVM4zta+0Yzta+0wAKqZxna19oxna19pgAVU9myTlWltv8x26pstnnKbBvS41WRztuzduqbbZ5ymwb0uITtbJ8f2UvJqlb+B4QALhABbVDo5eRJ2iJLaodHLyJO0Q8u6Bl9uJeyFp33VwIhDJhDJcIIAAAB+2p6lp9fzJQaqjWWRUvuTIjUTjc5y5GtS9Mq+r78h0ur8BTImeGr+nJH5yRMRGt/70nH/AJUOT4zGeanVkJz/ACOTg6/4o7HftOT3mi9weKOx37Tk95ovcOfemHTuzzkAOv8Aijsd+05PeaL3B4o7HftOT3mi9wd6hjuzzkAO00XAhZunIr6JTqRIiLcqsko7kReO69I+PKhu8QdSelUv2wflDvUMd2f/AIcQB2/xB1J6VS/bB+UPEHUnpVL9sH5Q71DHdn/4cQB2/wAQdSelUv2wflHNcIVlaNY6mpVtDfJI1aK2TGkxca9znoqeS1Eu/m0/1Ppkdj1oh8vgOYlVJoAHc4AAAHsWRztuzduqbbZ5ymwb0uNVkc7bs3bqm22ecpsG9LiG7WyfH9lL7dUrfwPCABcIALaodHLyJO0RJbVDo5eRJ2iHl3QMvtxL2QtO+6uBEIZMIZLhBAAAOzWakgwbWf8At1GNdSKS1r0v/tOk/qGL9+I1i46py9ZM1FYK0GE9FrquKTisc5UY+Riyq+5bl8HCitaxiKipku4lyfetJXVDltZZWiyVWivdR4o1cxqXucsLVhlaiJxqnlOu++7JxkZScI6zVJHZmKNWObitdMk1zHRtdjIiImW9bkaqcXH+4nMRy1VvnXkUXdlPBfKh+e2uDSsLFI2kTKyeFzsVJWMxcV33Nexb8W+5blvVF9S3IvsWRwNvtRQ2Vq+lMhSRVxWJRfCrio5W3udjtuW9q5Pu/fxU1apS6DZHwVfq7wro2o1JFVZExpkdC1b8uM1mJkXKly38REWGqa19eskjs1SXwRxv8q+myQx47stzWtRfKuyrkT7sp0SI9zF/lSi+Z8KxqP8ALzKr+T2np7f4f/zD+T2np7f4f/zH88A8J37Q/wB1n/LHAPCd+0P91n/LOf5H+9OuB99hvt65l7g/sUlhqPJQkmSfwlI8JjJD4LF8lrMXFxnX/wBXff6yoJbB9U9f1LR5IbTT+HkdSMZjv0h82KzFamLjORFTymuW71lSZHLVVqtTunkADkGELDBPR5H1VZhyJiKrZKRio7ykyK2JFyZFyK5b/vuT+0esYr1oh45yNSqnWaVTKPQWrNS3sjanG570a1P8S5D59wvVtQa5rP8ASKsljmYlCYxXRvR7cZHyKrcZMl6I5vtI+m0yk1m/9IrCR8z/ADpJFkd+CuvuNRQgy/YXtKpiix0enZRAADWZQAAD2LI523Zu3VNts85TYN6XGqyOdt2bt1TbbPOU2DelxDdrZPj+yl9uqVv4HhAAuEAFtUOjl5EnaIktqh0cvIk7RDy7oGX24l7IWnfdXAiEMmEMlwggAAFTYXCDTrEvcyNvhoHuvkiV2Lc7ix2Oy4rrkRF+5bk4uMukwpWEa/7SZV7v0i/Gxv0GBJcbX4bG4/XfeccBwfLsetTuyO5qUKe3Nv6fbeRvhmpFDGt8cSOxsq5Md7smM+5VTiRERVu41VfHqqv60qJXLVVIkgx7kdiPuR93Fei5FXKt335T8BVYK42yV1REeiL5b1ypflSGRUX96KiKfTmtYxfDwQ8a5z3p4n5fGFar0+kf5m90y631rWXK+nUlMZL23qiYya08nKnrPRwoxsWvZmXJcskN6XZHXsjvv13nQcOsMf2bE7FS9tOajVuytRWPRUTUmRP9Dh2mVb/FPE79l1Hfy8j9WBmu6xr2hTzVrM+ZzaarGueqKqN8HG67InFe5VOgHMsAeYUjnFeqjOmmKKiI9UQ0w1q1FJLChaOSzdWSTUZ2LLKqQxKnG1z773IutrGvcnrRD5uREbkQ6zh+rDGkolXtXiY+VyetVRjF9iSnJzfKtoyu0xzLquoAAajKAAAAAAexZHO27N26pttnnKbBvS41WRztuzduqbbZ5ymwb0uIbtbJ8f2Uvt1St/A8IAFwgAtqh0cvIk7REltUOjl5EnaIeXdAy+3EvZC077q4EQhkwhkuEEAAAAAAFZgo01ROVJ1MhJlZgo01ROVJ1Mhzi5inWFnofowoafl2kO5GdCw66Mj5wZuSHPcKGn5dpDuRnQsOujI+cGbkhi9YZr9HmnAHmFI5xXqozppzLAHmFI5xXqozppnjaRTtDzEOAYbqT4etvB/q6Exvtc9676ECV+Ft+PXVJTU2NP3fzTF7RIFSClIaE6Mv81AAOpy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ZhXara6pV/3rGv/pjT/wCEmVYWYn6JsXPUAA6HMAAAAAA9iyOdt2bt1TbbPOU2Delxqsjnbdm7dU22zzlNg3pcQ3a2T4/spfbqlb+B4QALhABbVDo5eRJ2iJLaodHLyJO0Q8u6Bl9uJeyFp33VwIhDJhDJcIIAAAAAAKzBRpqicqTqZCTKzBRpqicqTqZDnFzFOsLPQ/RhQ0/LtIdyM6Fh10ZHzgzckOe4UNPy7SHcjOhYddGR84M3JDF6wzX6PNOAPMKRzivVRnTTmWAPMKRzivVRnTTPG0inaHmIfO+GOFYa5lct/lwRu+HEyf8AjIo6Rh3oqxVjDSbsklBRv71Y91/+krTm5TgLWGhPjpR6gAHY4gAAAAAHsWRztuzduqbbZ5ymwb0uNVkc7bs3bqm22ecpsG9LiG7WyfH9lL7dUrfwPCABcIALaodHLyJO0RJbVDo5eRJ2iHl3QMvtxL2QtO+6uBEIZMIZLhBAAAAAABWYKNNUTlSdTISZ7thq6o1nayo9Z07G8HG92PitxnIjo3MvxfvuV6Lr4+M5xUqxUQ6Qlo9D18KGn5dpDuRnQsOujI+cGbkhyu3FoKLX1aS1tQEcsayMVuM3Fc9I2tRVxV4r1Yt1/wCNxY4VcIFR2ooUVCqh7nvWkpK5FhexIkRrkucrkS9170yJfxLl4r8nYdWH4GvtJR/ie7gDzCkc4r1UZ005lgDzCkc4r1UZ00yxtIp3h5iHK8PdWrLRqNWLf7ukLG71Nkbff/mhan4nFj6ktjUKWmoE9WZEc+LyFXibI1caNV9WO1t/4ny49j4lWOVFa5rlRzVS5WuRblaqa0VFQ2yjqt7OwyTLfFHGAAbDIAAAAAAexZHO27N26pttnnKbBvS41WRztuzduqbbZ5ymwb0uIbtbJ8f2Uvt1St/A8IAFwgAtqh0cvIk7REltUOjl5EnaIeXdAy+3EvZC077q4EQhkwhkuEEAAAFRg/sQluJ5KM6dIEiiR63Mx3vvVUTFaqpkS7KvrbryeRUlnK2tG5YangfMrU8rFuRrL+LGe5Ual9y3JfeuU91mCu2kS48dEc1U4lSlwNVPxSW84xHpRU7VFO0Ni1qraoWviAo/p0nuze8PEBR/TpPdm94j/Ftb39RN/EYvzh4tre/qJv4jF+cZqu/sQ00b7Cw8QFH9Ok92b3h4gKP6dJ7s3vEf4tre/qJv4jF+cPFtb39RN/EYvzhV39iCjfYdlsJYyOxEElCjldN4SfwiuWNGKi4rWXXIq/q0KUh8E1RVzUFEmo9ftcx7qWrmI6dsq4ng2J/Sa513lNdkLgxPzl8amlvkDkeFbBlSKZI6vqgYr3Oy0iFqeU5U/vY2/e65PKbxrxpet9/XAeserFqh45qOSinyF6tS3L6l1LqUH05aCwFnrTKstY0dvhFT+tYqxy/i9t2N+N6HOLZYG6BUNEmrWgUma6GJX4kjGPxrvux2o1U/flKDJpq+C+BidLKnkpyoAGsygAAHsWRztuzduqbbZ5ymwb0uNVkc7bs3bqm22ecpsG9LiG7WyfH9lL7dUrfwPCABcIALaodHLyJO0RJbVDo5eRJ2iHl3QMvtxL2QtO+6uBEIZMIZLhBAAAPoLArBHFU7JGIiK+kyK5fOVHqxFX/CxqfgXZ8lQVlTqK3wdHnmY2/+iykSMal+VfJRyJxmz7arT0mke+S94wOlXOcq1NzZlqIiUPrEHyd9tVp6TSPfJe8PtqtPSaR75L3j57m7ae95bsPrEHyd9tVp6TSPfJe8PtqtPSaR75L3h3N20d5bsPrEHyd9tVp6TSPfJe8PtqtPSaR75L3h3N20d5bsPrEHyd9tVp6TSPfJe8PtqtPSaR75L3h3N20d5bsPrEmcJWh6b/0jj50+2q09JpHvkveP4lrWsJ2rHNSJ3NVLla6kyOa5NStV1yoepKORa1HeW7D8ygAoGAAAA9iyOdt2bt1TbbPOU2Delxqsjnbdm7dU22zzlNg3pcQ3a2T4/spfbqlb+B4QALhABbVDo5eRJ2iJLaodHLyJO0Q8u6Bl9uJeyFp33VwIhDJhDJcIIAAAAAAAAAAAAAAAAAAAAAAAAAAB7Fkc7bs3bqm22ecpsG9LjVZHO27N26pttnnKbBvS4hu1snx/ZS+3VK38DwgAXCAC4s0+B1DbFK5qX46KmOiLcqqnQpDmLkMM/JpOQkhq7s0VFr+q/wDShITvc4ixOzWqULjg3Uev5n6jg3Uev5n6kPcguQw2ZMb0/ribr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hVRVVXvSkUZyI5EVMs6KmVLlyXk7bB7ZKSisVFTwKZUVFTjXUeFcgOsrkx0GP+d8VXrSnjs89pymsptjQPwMhIxK18DIAK5GP/9k="/>
          <p:cNvSpPr>
            <a:spLocks noChangeAspect="1" noChangeArrowheads="1"/>
          </p:cNvSpPr>
          <p:nvPr userDrawn="1"/>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39" name="Picture 15" descr="C:\Users\zhai\Pictures\uiuc-logo-20.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34" y="6564478"/>
            <a:ext cx="300567" cy="293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hai\Pictures\timan-newlogo-40.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94537" y="6492082"/>
            <a:ext cx="1010463" cy="36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1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zhai@illinoi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zhai.cs.illinois.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zhai@Illinois.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11582400" cy="457201"/>
          </a:xfrm>
        </p:spPr>
        <p:txBody>
          <a:bodyPr>
            <a:noAutofit/>
          </a:bodyPr>
          <a:lstStyle/>
          <a:p>
            <a:r>
              <a:rPr lang="en-US" sz="4800" b="1" dirty="0" smtClean="0">
                <a:solidFill>
                  <a:schemeClr val="tx1"/>
                </a:solidFill>
              </a:rPr>
              <a:t>Towards </a:t>
            </a:r>
            <a:r>
              <a:rPr lang="en-US" sz="4800" b="1" dirty="0" err="1" smtClean="0">
                <a:solidFill>
                  <a:schemeClr val="tx1"/>
                </a:solidFill>
              </a:rPr>
              <a:t>ITDataScope</a:t>
            </a:r>
            <a:r>
              <a:rPr lang="en-US" sz="4800" b="1" dirty="0" smtClean="0"/>
              <a:t>: </a:t>
            </a:r>
            <a:r>
              <a:rPr lang="en-US" sz="3600" b="1" dirty="0" smtClean="0"/>
              <a:t> </a:t>
            </a:r>
            <a:r>
              <a:rPr lang="en-US" altLang="zh-CN" sz="3600" b="1" dirty="0"/>
              <a:t/>
            </a:r>
            <a:br>
              <a:rPr lang="en-US" altLang="zh-CN" sz="3600" b="1" dirty="0"/>
            </a:br>
            <a:r>
              <a:rPr lang="en-US" sz="4000" b="1" dirty="0" smtClean="0"/>
              <a:t>Augmenting </a:t>
            </a:r>
            <a:r>
              <a:rPr lang="en-US" sz="4000" b="1" dirty="0"/>
              <a:t>Human Intelligence</a:t>
            </a:r>
            <a:br>
              <a:rPr lang="en-US" sz="4000" b="1" dirty="0"/>
            </a:br>
            <a:r>
              <a:rPr lang="en-US" sz="4000" b="1" dirty="0"/>
              <a:t>for Optimizing IT Operations via Big Data Analytics</a:t>
            </a:r>
            <a:endParaRPr lang="en-US" sz="4000" b="1" dirty="0">
              <a:solidFill>
                <a:srgbClr val="A50021"/>
              </a:solidFill>
            </a:endParaRPr>
          </a:p>
        </p:txBody>
      </p:sp>
      <p:sp>
        <p:nvSpPr>
          <p:cNvPr id="3" name="Subtitle 2"/>
          <p:cNvSpPr>
            <a:spLocks noGrp="1"/>
          </p:cNvSpPr>
          <p:nvPr>
            <p:ph type="subTitle" idx="1"/>
          </p:nvPr>
        </p:nvSpPr>
        <p:spPr>
          <a:xfrm>
            <a:off x="1219200" y="2704913"/>
            <a:ext cx="8991602" cy="3031055"/>
          </a:xfrm>
        </p:spPr>
        <p:txBody>
          <a:bodyPr>
            <a:normAutofit lnSpcReduction="10000"/>
          </a:bodyPr>
          <a:lstStyle/>
          <a:p>
            <a:r>
              <a:rPr lang="en-US" sz="3900" b="1" dirty="0" err="1" smtClean="0">
                <a:solidFill>
                  <a:schemeClr val="tx1"/>
                </a:solidFill>
              </a:rPr>
              <a:t>ChengXiang</a:t>
            </a:r>
            <a:r>
              <a:rPr lang="en-US" sz="3900" b="1" dirty="0" smtClean="0">
                <a:solidFill>
                  <a:schemeClr val="tx1"/>
                </a:solidFill>
              </a:rPr>
              <a:t> </a:t>
            </a:r>
            <a:r>
              <a:rPr lang="en-US" sz="3900" b="1" dirty="0" smtClean="0">
                <a:solidFill>
                  <a:schemeClr val="tx1"/>
                </a:solidFill>
              </a:rPr>
              <a:t>(“Cheng”) Zhai </a:t>
            </a:r>
            <a:endParaRPr lang="en-US" sz="3900" b="1" dirty="0" smtClean="0">
              <a:solidFill>
                <a:schemeClr val="tx1"/>
              </a:solidFill>
            </a:endParaRPr>
          </a:p>
          <a:p>
            <a:r>
              <a:rPr lang="en-US" sz="3500" dirty="0" smtClean="0">
                <a:solidFill>
                  <a:schemeClr val="tx1"/>
                </a:solidFill>
              </a:rPr>
              <a:t>Department of Computer Science</a:t>
            </a:r>
          </a:p>
          <a:p>
            <a:r>
              <a:rPr lang="en-US" sz="2600" dirty="0" smtClean="0">
                <a:solidFill>
                  <a:schemeClr val="tx1"/>
                </a:solidFill>
              </a:rPr>
              <a:t>(Carl R. </a:t>
            </a:r>
            <a:r>
              <a:rPr lang="en-US" sz="2600" dirty="0" err="1" smtClean="0">
                <a:solidFill>
                  <a:schemeClr val="tx1"/>
                </a:solidFill>
              </a:rPr>
              <a:t>Woese</a:t>
            </a:r>
            <a:r>
              <a:rPr lang="en-US" sz="2600" dirty="0" smtClean="0">
                <a:solidFill>
                  <a:schemeClr val="tx1"/>
                </a:solidFill>
              </a:rPr>
              <a:t> Institute for Genomic Biology</a:t>
            </a:r>
          </a:p>
          <a:p>
            <a:r>
              <a:rPr lang="en-US" sz="2600" dirty="0" smtClean="0">
                <a:solidFill>
                  <a:schemeClr val="tx1"/>
                </a:solidFill>
              </a:rPr>
              <a:t>School of Information Sciences </a:t>
            </a:r>
          </a:p>
          <a:p>
            <a:r>
              <a:rPr lang="en-US" sz="2600" dirty="0" smtClean="0">
                <a:solidFill>
                  <a:schemeClr val="tx1"/>
                </a:solidFill>
              </a:rPr>
              <a:t>Department of Statistics)  </a:t>
            </a:r>
          </a:p>
          <a:p>
            <a:r>
              <a:rPr lang="en-US" sz="3000" b="1" dirty="0" smtClean="0">
                <a:solidFill>
                  <a:schemeClr val="tx1"/>
                </a:solidFill>
              </a:rPr>
              <a:t>University of Illinois at Urbana-Champaign</a:t>
            </a:r>
            <a:endParaRPr lang="en-US" sz="3000" b="1" dirty="0">
              <a:solidFill>
                <a:schemeClr val="tx1"/>
              </a:solidFill>
            </a:endParaRPr>
          </a:p>
        </p:txBody>
      </p:sp>
      <p:sp>
        <p:nvSpPr>
          <p:cNvPr id="4" name="TextBox 3"/>
          <p:cNvSpPr txBox="1"/>
          <p:nvPr/>
        </p:nvSpPr>
        <p:spPr>
          <a:xfrm>
            <a:off x="1219200" y="5771137"/>
            <a:ext cx="3381054" cy="1077218"/>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hlinkClick r:id="rId3"/>
              </a:rPr>
              <a:t>czhai@illinois.edu</a:t>
            </a:r>
            <a:endParaRPr lang="en-US" sz="3200" b="1" dirty="0" smtClean="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20000" y="5781307"/>
            <a:ext cx="4224233" cy="954107"/>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hlinkClick r:id="rId4"/>
              </a:rPr>
              <a:t>http://czhai.cs.illinois.edu/</a:t>
            </a:r>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92282" y="6433169"/>
            <a:ext cx="5959901" cy="369332"/>
          </a:xfrm>
          <a:prstGeom prst="rect">
            <a:avLst/>
          </a:prstGeom>
          <a:noFill/>
        </p:spPr>
        <p:txBody>
          <a:bodyPr wrap="none" rtlCol="0">
            <a:spAutoFit/>
          </a:bodyPr>
          <a:lstStyle/>
          <a:p>
            <a:r>
              <a:rPr lang="en-US" i="1" dirty="0" err="1" smtClean="0"/>
              <a:t>AIOps</a:t>
            </a:r>
            <a:r>
              <a:rPr lang="en-US" i="1" dirty="0" smtClean="0"/>
              <a:t> 2023 Academic Saloon </a:t>
            </a:r>
            <a:r>
              <a:rPr lang="en-US" i="1" dirty="0" smtClean="0"/>
              <a:t>, </a:t>
            </a:r>
            <a:r>
              <a:rPr lang="en-US" i="1" dirty="0" smtClean="0"/>
              <a:t>May 24, </a:t>
            </a:r>
            <a:r>
              <a:rPr lang="en-US" i="1" dirty="0" smtClean="0"/>
              <a:t>2023, Berlin, Germany</a:t>
            </a:r>
            <a:endParaRPr lang="en-US" dirty="0"/>
          </a:p>
        </p:txBody>
      </p:sp>
      <p:sp>
        <p:nvSpPr>
          <p:cNvPr id="7" name="Slide Number Placeholder 6"/>
          <p:cNvSpPr>
            <a:spLocks noGrp="1"/>
          </p:cNvSpPr>
          <p:nvPr>
            <p:ph type="sldNum" sz="quarter" idx="12"/>
          </p:nvPr>
        </p:nvSpPr>
        <p:spPr/>
        <p:txBody>
          <a:bodyPr/>
          <a:lstStyle/>
          <a:p>
            <a:fld id="{88AD08FE-21CA-447A-B5E0-10774CCDBD3A}" type="slidenum">
              <a:rPr lang="en-US" smtClean="0"/>
              <a:t>1</a:t>
            </a:fld>
            <a:endParaRPr lang="en-US" dirty="0"/>
          </a:p>
        </p:txBody>
      </p:sp>
    </p:spTree>
    <p:extLst>
      <p:ext uri="{BB962C8B-B14F-4D97-AF65-F5344CB8AC3E}">
        <p14:creationId xmlns:p14="http://schemas.microsoft.com/office/powerpoint/2010/main" val="100922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63" y="4284647"/>
            <a:ext cx="1655711" cy="461665"/>
          </a:xfrm>
          <a:prstGeom prst="rect">
            <a:avLst/>
          </a:prstGeom>
          <a:noFill/>
        </p:spPr>
        <p:txBody>
          <a:bodyPr wrap="none" rtlCol="0">
            <a:spAutoFit/>
          </a:bodyPr>
          <a:lstStyle/>
          <a:p>
            <a:pPr algn="ctr"/>
            <a:r>
              <a:rPr lang="en-US" sz="2400" b="1" dirty="0"/>
              <a:t>Real World </a:t>
            </a:r>
          </a:p>
        </p:txBody>
      </p:sp>
      <p:pic>
        <p:nvPicPr>
          <p:cNvPr id="5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20" y="4916751"/>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140" y="5507523"/>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fld id="{88AD08FE-21CA-447A-B5E0-10774CCDBD3A}" type="slidenum">
              <a:rPr lang="en-US" smtClean="0"/>
              <a:t>10</a:t>
            </a:fld>
            <a:endParaRPr lang="en-US"/>
          </a:p>
        </p:txBody>
      </p:sp>
      <p:grpSp>
        <p:nvGrpSpPr>
          <p:cNvPr id="35" name="Group 34"/>
          <p:cNvGrpSpPr/>
          <p:nvPr/>
        </p:nvGrpSpPr>
        <p:grpSpPr>
          <a:xfrm>
            <a:off x="609600" y="4295321"/>
            <a:ext cx="2724150" cy="2078211"/>
            <a:chOff x="967198" y="4049940"/>
            <a:chExt cx="2724150" cy="2078211"/>
          </a:xfrm>
        </p:grpSpPr>
        <p:pic>
          <p:nvPicPr>
            <p:cNvPr id="20" name="Picture 19"/>
            <p:cNvPicPr>
              <a:picLocks noChangeAspect="1"/>
            </p:cNvPicPr>
            <p:nvPr/>
          </p:nvPicPr>
          <p:blipFill>
            <a:blip r:embed="rId3"/>
            <a:stretch>
              <a:fillRect/>
            </a:stretch>
          </p:blipFill>
          <p:spPr>
            <a:xfrm>
              <a:off x="967198" y="4451751"/>
              <a:ext cx="2724150" cy="1676400"/>
            </a:xfrm>
            <a:prstGeom prst="rect">
              <a:avLst/>
            </a:prstGeom>
          </p:spPr>
        </p:pic>
        <p:sp>
          <p:nvSpPr>
            <p:cNvPr id="21" name="TextBox 20"/>
            <p:cNvSpPr txBox="1"/>
            <p:nvPr/>
          </p:nvSpPr>
          <p:spPr>
            <a:xfrm>
              <a:off x="1774593" y="4049940"/>
              <a:ext cx="1525674" cy="461665"/>
            </a:xfrm>
            <a:prstGeom prst="rect">
              <a:avLst/>
            </a:prstGeom>
            <a:solidFill>
              <a:srgbClr val="FFFF00"/>
            </a:solidFill>
          </p:spPr>
          <p:txBody>
            <a:bodyPr wrap="none" rtlCol="0">
              <a:spAutoFit/>
            </a:bodyPr>
            <a:lstStyle/>
            <a:p>
              <a:r>
                <a:rPr lang="en-US" sz="2400" b="1" dirty="0" smtClean="0"/>
                <a:t>IT Systems</a:t>
              </a:r>
              <a:endParaRPr lang="en-US" sz="2400" b="1" dirty="0"/>
            </a:p>
          </p:txBody>
        </p:sp>
      </p:grpSp>
      <p:sp>
        <p:nvSpPr>
          <p:cNvPr id="87" name="TextBox 86"/>
          <p:cNvSpPr txBox="1"/>
          <p:nvPr/>
        </p:nvSpPr>
        <p:spPr>
          <a:xfrm>
            <a:off x="163193" y="515263"/>
            <a:ext cx="2888986" cy="1200329"/>
          </a:xfrm>
          <a:prstGeom prst="rect">
            <a:avLst/>
          </a:prstGeom>
          <a:noFill/>
        </p:spPr>
        <p:txBody>
          <a:bodyPr wrap="square" rtlCol="0">
            <a:spAutoFit/>
          </a:bodyPr>
          <a:lstStyle/>
          <a:p>
            <a:r>
              <a:rPr lang="en-US" sz="2400" b="1" dirty="0"/>
              <a:t>R</a:t>
            </a:r>
            <a:r>
              <a:rPr lang="en-US" sz="2400" b="1" dirty="0" smtClean="0"/>
              <a:t>eliability engineers,</a:t>
            </a:r>
          </a:p>
          <a:p>
            <a:r>
              <a:rPr lang="en-US" sz="2400" b="1" dirty="0"/>
              <a:t>u</a:t>
            </a:r>
            <a:r>
              <a:rPr lang="en-US" sz="2400" b="1" dirty="0" smtClean="0"/>
              <a:t>sers, software developers …</a:t>
            </a:r>
            <a:endParaRPr lang="en-US" sz="2400" b="1" dirty="0"/>
          </a:p>
        </p:txBody>
      </p:sp>
      <p:sp>
        <p:nvSpPr>
          <p:cNvPr id="91" name="Flowchart: Magnetic Disk 90"/>
          <p:cNvSpPr/>
          <p:nvPr/>
        </p:nvSpPr>
        <p:spPr>
          <a:xfrm>
            <a:off x="4325149" y="5688015"/>
            <a:ext cx="3276600" cy="783912"/>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632475" y="5599093"/>
            <a:ext cx="2894960" cy="954107"/>
          </a:xfrm>
          <a:prstGeom prst="rect">
            <a:avLst/>
          </a:prstGeom>
          <a:noFill/>
        </p:spPr>
        <p:txBody>
          <a:bodyPr wrap="none" rtlCol="0">
            <a:spAutoFit/>
          </a:bodyPr>
          <a:lstStyle/>
          <a:p>
            <a:r>
              <a:rPr lang="en-US" sz="2000" b="1" dirty="0" smtClean="0"/>
              <a:t>System</a:t>
            </a:r>
            <a:r>
              <a:rPr lang="en-US" sz="2000" b="1" dirty="0" smtClean="0"/>
              <a:t> </a:t>
            </a:r>
            <a:r>
              <a:rPr lang="en-US" sz="2000" b="1" dirty="0" smtClean="0"/>
              <a:t>Health </a:t>
            </a:r>
            <a:r>
              <a:rPr lang="en-US" sz="2000" b="1" dirty="0" smtClean="0"/>
              <a:t>Records</a:t>
            </a:r>
            <a:endParaRPr lang="en-US" sz="2000" b="1" dirty="0" smtClean="0"/>
          </a:p>
          <a:p>
            <a:r>
              <a:rPr lang="en-US" dirty="0" smtClean="0"/>
              <a:t>Ticket Data,  Logs, Metrics ….</a:t>
            </a:r>
          </a:p>
          <a:p>
            <a:endParaRPr lang="en-US" dirty="0"/>
          </a:p>
        </p:txBody>
      </p:sp>
      <p:sp>
        <p:nvSpPr>
          <p:cNvPr id="18" name="Right Arrow 17"/>
          <p:cNvSpPr/>
          <p:nvPr/>
        </p:nvSpPr>
        <p:spPr>
          <a:xfrm>
            <a:off x="3396283" y="5930154"/>
            <a:ext cx="822249" cy="24638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gnetic Disk 93"/>
          <p:cNvSpPr/>
          <p:nvPr/>
        </p:nvSpPr>
        <p:spPr>
          <a:xfrm>
            <a:off x="7801898" y="5648213"/>
            <a:ext cx="3562612" cy="1050695"/>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795802" y="5891810"/>
            <a:ext cx="3638304" cy="677108"/>
          </a:xfrm>
          <a:prstGeom prst="rect">
            <a:avLst/>
          </a:prstGeom>
          <a:noFill/>
        </p:spPr>
        <p:txBody>
          <a:bodyPr wrap="none" rtlCol="0">
            <a:spAutoFit/>
          </a:bodyPr>
          <a:lstStyle/>
          <a:p>
            <a:r>
              <a:rPr lang="en-US" sz="2000" b="1" dirty="0" smtClean="0"/>
              <a:t>Public Information &amp; Knowledge</a:t>
            </a:r>
          </a:p>
          <a:p>
            <a:r>
              <a:rPr lang="en-US" dirty="0" err="1" smtClean="0"/>
              <a:t>StackOverflow</a:t>
            </a:r>
            <a:r>
              <a:rPr lang="en-US" dirty="0" smtClean="0"/>
              <a:t> , GitHub, … </a:t>
            </a:r>
            <a:endParaRPr lang="en-US" dirty="0"/>
          </a:p>
        </p:txBody>
      </p:sp>
      <p:sp>
        <p:nvSpPr>
          <p:cNvPr id="98" name="Rectangle 43"/>
          <p:cNvSpPr>
            <a:spLocks noChangeArrowheads="1"/>
          </p:cNvSpPr>
          <p:nvPr/>
        </p:nvSpPr>
        <p:spPr bwMode="auto">
          <a:xfrm>
            <a:off x="5098344" y="4523290"/>
            <a:ext cx="3872141" cy="670045"/>
          </a:xfrm>
          <a:prstGeom prst="rect">
            <a:avLst/>
          </a:prstGeom>
          <a:solidFill>
            <a:schemeClr val="accent4">
              <a:lumMod val="60000"/>
              <a:lumOff val="40000"/>
            </a:schemeClr>
          </a:solidFill>
          <a:ln w="25400">
            <a:solidFill>
              <a:schemeClr val="tx1"/>
            </a:solidFill>
            <a:miter lim="800000"/>
            <a:headEnd/>
            <a:tailEnd/>
          </a:ln>
          <a:effectLst/>
        </p:spPr>
        <p:txBody>
          <a:bodyPr wrap="none" anchor="ctr"/>
          <a:lstStyle/>
          <a:p>
            <a:endParaRPr lang="en-US"/>
          </a:p>
        </p:txBody>
      </p:sp>
      <p:sp>
        <p:nvSpPr>
          <p:cNvPr id="99" name="Text Box 45"/>
          <p:cNvSpPr txBox="1">
            <a:spLocks noChangeArrowheads="1"/>
          </p:cNvSpPr>
          <p:nvPr/>
        </p:nvSpPr>
        <p:spPr bwMode="auto">
          <a:xfrm>
            <a:off x="4935047" y="4516928"/>
            <a:ext cx="4039346" cy="646331"/>
          </a:xfrm>
          <a:prstGeom prst="rect">
            <a:avLst/>
          </a:prstGeom>
          <a:noFill/>
          <a:ln w="9525">
            <a:noFill/>
            <a:miter lim="800000"/>
            <a:headEnd/>
            <a:tailEnd/>
          </a:ln>
          <a:effectLst/>
        </p:spPr>
        <p:txBody>
          <a:bodyPr wrap="square">
            <a:spAutoFit/>
          </a:bodyPr>
          <a:lstStyle/>
          <a:p>
            <a:pPr algn="ctr"/>
            <a:r>
              <a:rPr lang="en-US" b="1" dirty="0" smtClean="0">
                <a:latin typeface="Arial" charset="0"/>
              </a:rPr>
              <a:t>Data Understanding and </a:t>
            </a:r>
          </a:p>
          <a:p>
            <a:pPr algn="ctr"/>
            <a:r>
              <a:rPr lang="en-US" b="1" dirty="0" smtClean="0">
                <a:latin typeface="Arial" charset="0"/>
              </a:rPr>
              <a:t>Actionable Knowledge Extraction</a:t>
            </a:r>
            <a:endParaRPr lang="en-US" b="1" dirty="0">
              <a:latin typeface="Arial" charset="0"/>
            </a:endParaRPr>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654" y="4667892"/>
            <a:ext cx="1262262" cy="1262262"/>
          </a:xfrm>
          <a:prstGeom prst="rect">
            <a:avLst/>
          </a:prstGeom>
        </p:spPr>
      </p:pic>
      <p:sp>
        <p:nvSpPr>
          <p:cNvPr id="103" name="Right Arrow 102"/>
          <p:cNvSpPr/>
          <p:nvPr/>
        </p:nvSpPr>
        <p:spPr>
          <a:xfrm rot="10800000">
            <a:off x="8051744" y="3261434"/>
            <a:ext cx="758373" cy="370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rot="16200000">
            <a:off x="6770305" y="4131498"/>
            <a:ext cx="245221" cy="495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987239" y="2602445"/>
            <a:ext cx="4759368" cy="1729482"/>
            <a:chOff x="3923103" y="1686619"/>
            <a:chExt cx="4759368" cy="1729482"/>
          </a:xfrm>
        </p:grpSpPr>
        <p:pic>
          <p:nvPicPr>
            <p:cNvPr id="107" name="Picture 106"/>
            <p:cNvPicPr>
              <a:picLocks noChangeAspect="1"/>
            </p:cNvPicPr>
            <p:nvPr/>
          </p:nvPicPr>
          <p:blipFill>
            <a:blip r:embed="rId5"/>
            <a:stretch>
              <a:fillRect/>
            </a:stretch>
          </p:blipFill>
          <p:spPr>
            <a:xfrm>
              <a:off x="4251722" y="2285684"/>
              <a:ext cx="1113865" cy="1054896"/>
            </a:xfrm>
            <a:prstGeom prst="rect">
              <a:avLst/>
            </a:prstGeom>
          </p:spPr>
        </p:pic>
        <p:sp>
          <p:nvSpPr>
            <p:cNvPr id="108" name="TextBox 107"/>
            <p:cNvSpPr txBox="1"/>
            <p:nvPr/>
          </p:nvSpPr>
          <p:spPr>
            <a:xfrm>
              <a:off x="3923103" y="2020586"/>
              <a:ext cx="1855251" cy="400110"/>
            </a:xfrm>
            <a:prstGeom prst="rect">
              <a:avLst/>
            </a:prstGeom>
            <a:noFill/>
          </p:spPr>
          <p:txBody>
            <a:bodyPr wrap="none" rtlCol="0">
              <a:spAutoFit/>
            </a:bodyPr>
            <a:lstStyle/>
            <a:p>
              <a:pPr algn="ctr"/>
              <a:r>
                <a:rPr lang="en-US" sz="2000" b="1" dirty="0" err="1" smtClean="0"/>
                <a:t>AIOps</a:t>
              </a:r>
              <a:r>
                <a:rPr lang="en-US" sz="2000" b="1" dirty="0"/>
                <a:t> </a:t>
              </a:r>
              <a:r>
                <a:rPr lang="en-US" sz="2000" b="1" dirty="0" smtClean="0"/>
                <a:t>Ontology</a:t>
              </a:r>
              <a:endParaRPr lang="en-US" sz="2000" b="1" dirty="0"/>
            </a:p>
          </p:txBody>
        </p:sp>
        <p:pic>
          <p:nvPicPr>
            <p:cNvPr id="109" name="Picture 108"/>
            <p:cNvPicPr>
              <a:picLocks noChangeAspect="1"/>
            </p:cNvPicPr>
            <p:nvPr/>
          </p:nvPicPr>
          <p:blipFill>
            <a:blip r:embed="rId6"/>
            <a:stretch>
              <a:fillRect/>
            </a:stretch>
          </p:blipFill>
          <p:spPr>
            <a:xfrm>
              <a:off x="6210550" y="2310723"/>
              <a:ext cx="2111758" cy="1105378"/>
            </a:xfrm>
            <a:prstGeom prst="rect">
              <a:avLst/>
            </a:prstGeom>
          </p:spPr>
        </p:pic>
        <p:sp>
          <p:nvSpPr>
            <p:cNvPr id="110" name="TextBox 109"/>
            <p:cNvSpPr txBox="1"/>
            <p:nvPr/>
          </p:nvSpPr>
          <p:spPr>
            <a:xfrm>
              <a:off x="5931910" y="1686619"/>
              <a:ext cx="2750561" cy="646331"/>
            </a:xfrm>
            <a:prstGeom prst="rect">
              <a:avLst/>
            </a:prstGeom>
            <a:noFill/>
          </p:spPr>
          <p:txBody>
            <a:bodyPr wrap="none" rtlCol="0">
              <a:spAutoFit/>
            </a:bodyPr>
            <a:lstStyle/>
            <a:p>
              <a:r>
                <a:rPr lang="en-US" dirty="0" smtClean="0"/>
                <a:t/>
              </a:r>
              <a:br>
                <a:rPr lang="en-US" dirty="0" smtClean="0"/>
              </a:br>
              <a:r>
                <a:rPr lang="en-US" b="1" dirty="0" err="1" smtClean="0"/>
                <a:t>AIOps</a:t>
              </a:r>
              <a:r>
                <a:rPr lang="en-US" b="1" dirty="0" smtClean="0"/>
                <a:t> Knowledge Network</a:t>
              </a:r>
              <a:endParaRPr lang="en-US" b="1" dirty="0"/>
            </a:p>
          </p:txBody>
        </p:sp>
      </p:grpSp>
      <p:sp>
        <p:nvSpPr>
          <p:cNvPr id="41" name="Up Arrow 40"/>
          <p:cNvSpPr/>
          <p:nvPr/>
        </p:nvSpPr>
        <p:spPr>
          <a:xfrm>
            <a:off x="6014859" y="5210743"/>
            <a:ext cx="341956" cy="4432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Up Arrow 110"/>
          <p:cNvSpPr/>
          <p:nvPr/>
        </p:nvSpPr>
        <p:spPr>
          <a:xfrm>
            <a:off x="8453863" y="5227342"/>
            <a:ext cx="356253" cy="4359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810000" y="2133600"/>
            <a:ext cx="3384251" cy="423564"/>
          </a:xfrm>
          <a:prstGeom prst="rect">
            <a:avLst/>
          </a:prstGeom>
          <a:solidFill>
            <a:schemeClr val="accent5">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C00000"/>
                </a:solidFill>
              </a:rPr>
              <a:t>Reactive</a:t>
            </a:r>
            <a:r>
              <a:rPr lang="en-US" sz="2000" b="1" dirty="0" smtClean="0">
                <a:solidFill>
                  <a:schemeClr val="tx1"/>
                </a:solidFill>
              </a:rPr>
              <a:t> Healthcare Support</a:t>
            </a:r>
            <a:endParaRPr lang="en-US" sz="2000" b="1" dirty="0">
              <a:solidFill>
                <a:schemeClr val="tx1"/>
              </a:solidFill>
            </a:endParaRPr>
          </a:p>
        </p:txBody>
      </p:sp>
      <p:cxnSp>
        <p:nvCxnSpPr>
          <p:cNvPr id="122" name="Straight Arrow Connector 121"/>
          <p:cNvCxnSpPr/>
          <p:nvPr/>
        </p:nvCxnSpPr>
        <p:spPr>
          <a:xfrm flipH="1" flipV="1">
            <a:off x="7308231" y="720464"/>
            <a:ext cx="1" cy="486454"/>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531524" y="2133454"/>
            <a:ext cx="4068410" cy="404453"/>
          </a:xfrm>
          <a:prstGeom prst="rect">
            <a:avLst/>
          </a:prstGeom>
          <a:solidFill>
            <a:schemeClr val="accent5">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C00000"/>
                </a:solidFill>
              </a:rPr>
              <a:t>Proactive</a:t>
            </a:r>
            <a:r>
              <a:rPr lang="en-US" sz="2000" b="1" dirty="0" smtClean="0">
                <a:solidFill>
                  <a:schemeClr val="tx1"/>
                </a:solidFill>
              </a:rPr>
              <a:t> Healthcare Management</a:t>
            </a:r>
            <a:endParaRPr lang="en-US" sz="2000" b="1" dirty="0">
              <a:solidFill>
                <a:schemeClr val="tx1"/>
              </a:solidFill>
            </a:endParaRPr>
          </a:p>
        </p:txBody>
      </p:sp>
      <p:sp>
        <p:nvSpPr>
          <p:cNvPr id="132" name="Rectangle 43"/>
          <p:cNvSpPr>
            <a:spLocks noChangeArrowheads="1"/>
          </p:cNvSpPr>
          <p:nvPr/>
        </p:nvSpPr>
        <p:spPr bwMode="auto">
          <a:xfrm>
            <a:off x="3735673" y="721108"/>
            <a:ext cx="7504388" cy="1124473"/>
          </a:xfrm>
          <a:prstGeom prst="rect">
            <a:avLst/>
          </a:prstGeom>
          <a:solidFill>
            <a:schemeClr val="accent5">
              <a:lumMod val="40000"/>
              <a:lumOff val="60000"/>
            </a:schemeClr>
          </a:solidFill>
          <a:ln w="25400">
            <a:solidFill>
              <a:schemeClr val="tx1"/>
            </a:solidFill>
            <a:miter lim="800000"/>
            <a:headEnd/>
            <a:tailEnd/>
          </a:ln>
          <a:effectLst/>
        </p:spPr>
        <p:txBody>
          <a:bodyPr wrap="none" anchor="ctr"/>
          <a:lstStyle/>
          <a:p>
            <a:endParaRPr lang="en-US"/>
          </a:p>
        </p:txBody>
      </p:sp>
      <p:sp>
        <p:nvSpPr>
          <p:cNvPr id="134" name="Oval 133"/>
          <p:cNvSpPr/>
          <p:nvPr/>
        </p:nvSpPr>
        <p:spPr>
          <a:xfrm>
            <a:off x="4447938" y="1181408"/>
            <a:ext cx="1908877" cy="47568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User Model</a:t>
            </a:r>
            <a:endParaRPr lang="en-US" b="1" dirty="0">
              <a:solidFill>
                <a:schemeClr val="tx1"/>
              </a:solidFill>
            </a:endParaRPr>
          </a:p>
        </p:txBody>
      </p:sp>
      <p:sp>
        <p:nvSpPr>
          <p:cNvPr id="135" name="Oval 134"/>
          <p:cNvSpPr/>
          <p:nvPr/>
        </p:nvSpPr>
        <p:spPr>
          <a:xfrm>
            <a:off x="6470304" y="1158452"/>
            <a:ext cx="1864894" cy="52344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Task Model</a:t>
            </a:r>
            <a:endParaRPr lang="en-US" b="1" dirty="0">
              <a:solidFill>
                <a:schemeClr val="tx1"/>
              </a:solidFill>
            </a:endParaRPr>
          </a:p>
        </p:txBody>
      </p:sp>
      <p:sp>
        <p:nvSpPr>
          <p:cNvPr id="136" name="Flowchart: Magnetic Disk 135"/>
          <p:cNvSpPr/>
          <p:nvPr/>
        </p:nvSpPr>
        <p:spPr>
          <a:xfrm>
            <a:off x="8898512" y="1158452"/>
            <a:ext cx="2171317" cy="542564"/>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endParaRPr lang="en-US" b="1" dirty="0">
              <a:solidFill>
                <a:schemeClr val="tx1"/>
              </a:solidFill>
            </a:endParaRPr>
          </a:p>
        </p:txBody>
      </p:sp>
      <p:sp>
        <p:nvSpPr>
          <p:cNvPr id="138" name="Rectangle 137"/>
          <p:cNvSpPr/>
          <p:nvPr/>
        </p:nvSpPr>
        <p:spPr>
          <a:xfrm>
            <a:off x="8909761" y="1293696"/>
            <a:ext cx="2192195" cy="323165"/>
          </a:xfrm>
          <a:prstGeom prst="rect">
            <a:avLst/>
          </a:prstGeom>
        </p:spPr>
        <p:txBody>
          <a:bodyPr wrap="square">
            <a:spAutoFit/>
          </a:bodyPr>
          <a:lstStyle/>
          <a:p>
            <a:pPr algn="ctr">
              <a:lnSpc>
                <a:spcPts val="1800"/>
              </a:lnSpc>
            </a:pPr>
            <a:r>
              <a:rPr lang="en-US" b="1" dirty="0" smtClean="0">
                <a:solidFill>
                  <a:schemeClr val="tx1"/>
                </a:solidFill>
              </a:rPr>
              <a:t>Interaction Log </a:t>
            </a:r>
            <a:r>
              <a:rPr lang="en-US" b="1" dirty="0" smtClean="0">
                <a:solidFill>
                  <a:schemeClr val="tx1"/>
                </a:solidFill>
              </a:rPr>
              <a:t>Data</a:t>
            </a:r>
            <a:endParaRPr lang="en-US" b="1" dirty="0">
              <a:solidFill>
                <a:schemeClr val="tx1"/>
              </a:solidFill>
            </a:endParaRPr>
          </a:p>
        </p:txBody>
      </p:sp>
      <p:sp>
        <p:nvSpPr>
          <p:cNvPr id="140" name="Right Arrow 139"/>
          <p:cNvSpPr/>
          <p:nvPr/>
        </p:nvSpPr>
        <p:spPr>
          <a:xfrm rot="16200000">
            <a:off x="8577488" y="2587503"/>
            <a:ext cx="342421" cy="333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140"/>
          <p:cNvSpPr/>
          <p:nvPr/>
        </p:nvSpPr>
        <p:spPr>
          <a:xfrm rot="16200000">
            <a:off x="6061579" y="2567576"/>
            <a:ext cx="342421" cy="333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710474" y="2951605"/>
            <a:ext cx="5165974" cy="1371929"/>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45"/>
          <p:cNvSpPr txBox="1">
            <a:spLocks noChangeArrowheads="1"/>
          </p:cNvSpPr>
          <p:nvPr/>
        </p:nvSpPr>
        <p:spPr bwMode="auto">
          <a:xfrm>
            <a:off x="4095705" y="773933"/>
            <a:ext cx="6863459" cy="615553"/>
          </a:xfrm>
          <a:prstGeom prst="rect">
            <a:avLst/>
          </a:prstGeom>
          <a:noFill/>
          <a:ln w="9525">
            <a:noFill/>
            <a:miter lim="800000"/>
            <a:headEnd/>
            <a:tailEnd/>
          </a:ln>
          <a:effectLst/>
        </p:spPr>
        <p:txBody>
          <a:bodyPr wrap="square">
            <a:spAutoFit/>
          </a:bodyPr>
          <a:lstStyle/>
          <a:p>
            <a:pPr algn="ctr"/>
            <a:r>
              <a:rPr lang="en-US" sz="1700" b="1" i="1" dirty="0" smtClean="0">
                <a:latin typeface="Arial" charset="0"/>
              </a:rPr>
              <a:t>Personalized </a:t>
            </a:r>
            <a:r>
              <a:rPr lang="en-US" sz="1700" b="1" i="1" dirty="0" smtClean="0">
                <a:latin typeface="Arial" charset="0"/>
              </a:rPr>
              <a:t>System </a:t>
            </a:r>
            <a:r>
              <a:rPr lang="en-US" sz="1700" b="1" i="1" dirty="0" smtClean="0">
                <a:latin typeface="Arial" charset="0"/>
              </a:rPr>
              <a:t>Healthcare Advising Agent </a:t>
            </a:r>
            <a:r>
              <a:rPr lang="en-US" sz="1700" b="1" i="1" dirty="0" smtClean="0">
                <a:latin typeface="Arial" charset="0"/>
              </a:rPr>
              <a:t>&amp; </a:t>
            </a:r>
            <a:r>
              <a:rPr lang="en-US" sz="1700" b="1" i="1" dirty="0" smtClean="0">
                <a:latin typeface="Arial" charset="0"/>
              </a:rPr>
              <a:t>Workbench </a:t>
            </a:r>
          </a:p>
          <a:p>
            <a:pPr algn="ctr"/>
            <a:endParaRPr lang="en-US" sz="1700" b="1" dirty="0" smtClean="0">
              <a:latin typeface="Arial" charset="0"/>
            </a:endParaRPr>
          </a:p>
        </p:txBody>
      </p:sp>
      <p:sp>
        <p:nvSpPr>
          <p:cNvPr id="43" name="Up-Down Arrow 42"/>
          <p:cNvSpPr/>
          <p:nvPr/>
        </p:nvSpPr>
        <p:spPr>
          <a:xfrm>
            <a:off x="5556818" y="1825320"/>
            <a:ext cx="258108" cy="3707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Up-Down Arrow 142"/>
          <p:cNvSpPr/>
          <p:nvPr/>
        </p:nvSpPr>
        <p:spPr>
          <a:xfrm>
            <a:off x="8898512" y="1825320"/>
            <a:ext cx="245488" cy="3255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2830506" y="1364242"/>
            <a:ext cx="819150" cy="381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52583" y="1296595"/>
            <a:ext cx="2170721" cy="2948686"/>
            <a:chOff x="-79729" y="1012587"/>
            <a:chExt cx="2170795" cy="3110723"/>
          </a:xfrm>
        </p:grpSpPr>
        <p:pic>
          <p:nvPicPr>
            <p:cNvPr id="145"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70048" y="1012587"/>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6" name="Group 145"/>
            <p:cNvGrpSpPr/>
            <p:nvPr/>
          </p:nvGrpSpPr>
          <p:grpSpPr>
            <a:xfrm>
              <a:off x="-79729" y="2613823"/>
              <a:ext cx="1928890" cy="1509487"/>
              <a:chOff x="-79729" y="1960366"/>
              <a:chExt cx="1928890" cy="1132115"/>
            </a:xfrm>
          </p:grpSpPr>
          <p:sp>
            <p:nvSpPr>
              <p:cNvPr id="150" name="TextBox 149"/>
              <p:cNvSpPr txBox="1"/>
              <p:nvPr/>
            </p:nvSpPr>
            <p:spPr>
              <a:xfrm>
                <a:off x="-79729" y="1960366"/>
                <a:ext cx="1928890" cy="577150"/>
              </a:xfrm>
              <a:prstGeom prst="rect">
                <a:avLst/>
              </a:prstGeom>
              <a:noFill/>
              <a:ln>
                <a:solidFill>
                  <a:schemeClr val="tx1"/>
                </a:solidFill>
              </a:ln>
            </p:spPr>
            <p:txBody>
              <a:bodyPr wrap="square" rtlCol="0">
                <a:spAutoFit/>
              </a:bodyPr>
              <a:lstStyle/>
              <a:p>
                <a:pPr algn="ctr"/>
                <a:r>
                  <a:rPr lang="en-US" sz="2000" b="1" dirty="0"/>
                  <a:t>Optimal </a:t>
                </a:r>
                <a:endParaRPr lang="en-US" sz="2000" b="1" dirty="0" smtClean="0"/>
              </a:p>
              <a:p>
                <a:pPr algn="ctr"/>
                <a:r>
                  <a:rPr lang="en-US" sz="2000" b="1" dirty="0" smtClean="0"/>
                  <a:t>Decision </a:t>
                </a:r>
                <a:r>
                  <a:rPr lang="en-US" sz="2000" b="1" dirty="0"/>
                  <a:t>Making</a:t>
                </a:r>
              </a:p>
            </p:txBody>
          </p:sp>
          <p:sp>
            <p:nvSpPr>
              <p:cNvPr id="152" name="Right Arrow 151"/>
              <p:cNvSpPr/>
              <p:nvPr/>
            </p:nvSpPr>
            <p:spPr>
              <a:xfrm rot="5400000">
                <a:off x="500882" y="268597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Right Arrow 152"/>
          <p:cNvSpPr/>
          <p:nvPr/>
        </p:nvSpPr>
        <p:spPr>
          <a:xfrm rot="5400000">
            <a:off x="948316" y="2222965"/>
            <a:ext cx="577847" cy="35579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itle 1"/>
          <p:cNvSpPr>
            <a:spLocks noGrp="1"/>
          </p:cNvSpPr>
          <p:nvPr>
            <p:ph type="title"/>
          </p:nvPr>
        </p:nvSpPr>
        <p:spPr>
          <a:xfrm>
            <a:off x="-13645" y="-243424"/>
            <a:ext cx="12344400" cy="1143000"/>
          </a:xfrm>
        </p:spPr>
        <p:txBody>
          <a:bodyPr>
            <a:noAutofit/>
          </a:bodyPr>
          <a:lstStyle/>
          <a:p>
            <a:r>
              <a:rPr lang="en-US" sz="3600" b="1" dirty="0" smtClean="0"/>
              <a:t>Architecture of </a:t>
            </a:r>
            <a:r>
              <a:rPr lang="en-US" sz="3600" b="1" dirty="0" err="1" smtClean="0"/>
              <a:t>ITDataScope</a:t>
            </a:r>
            <a:endParaRPr lang="en-US" sz="3600" b="1" dirty="0"/>
          </a:p>
        </p:txBody>
      </p:sp>
      <p:cxnSp>
        <p:nvCxnSpPr>
          <p:cNvPr id="158" name="Curved Connector 157"/>
          <p:cNvCxnSpPr/>
          <p:nvPr/>
        </p:nvCxnSpPr>
        <p:spPr>
          <a:xfrm>
            <a:off x="2743200" y="1975658"/>
            <a:ext cx="1704738" cy="1471149"/>
          </a:xfrm>
          <a:prstGeom prst="curvedConnector3">
            <a:avLst/>
          </a:prstGeom>
          <a:ln w="60325">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Curved Connector 158"/>
          <p:cNvCxnSpPr/>
          <p:nvPr/>
        </p:nvCxnSpPr>
        <p:spPr>
          <a:xfrm rot="16200000" flipH="1">
            <a:off x="1576640" y="3149893"/>
            <a:ext cx="3449204" cy="1547435"/>
          </a:xfrm>
          <a:prstGeom prst="curvedConnector3">
            <a:avLst/>
          </a:prstGeom>
          <a:ln w="571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621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Principles &amp; Benefits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Knowledge-based</a:t>
            </a:r>
            <a:r>
              <a:rPr lang="en-US" dirty="0" smtClean="0"/>
              <a:t> </a:t>
            </a:r>
            <a:r>
              <a:rPr lang="en-US" dirty="0" err="1" smtClean="0"/>
              <a:t>AIOps</a:t>
            </a:r>
            <a:r>
              <a:rPr lang="en-US" dirty="0" smtClean="0"/>
              <a:t>:</a:t>
            </a:r>
          </a:p>
          <a:p>
            <a:pPr lvl="1"/>
            <a:r>
              <a:rPr lang="en-US" dirty="0" smtClean="0"/>
              <a:t>Enable explainable AI (XAI) and robust lifelong machine learning</a:t>
            </a:r>
          </a:p>
          <a:p>
            <a:pPr lvl="1"/>
            <a:r>
              <a:rPr lang="en-US" dirty="0" smtClean="0"/>
              <a:t>Naturally involve human in loop for optimization of combined intelligence</a:t>
            </a:r>
          </a:p>
          <a:p>
            <a:r>
              <a:rPr lang="en-US" b="1" dirty="0" smtClean="0"/>
              <a:t>Integration</a:t>
            </a:r>
            <a:r>
              <a:rPr lang="en-US" dirty="0" smtClean="0"/>
              <a:t> and </a:t>
            </a:r>
            <a:r>
              <a:rPr lang="en-US" b="1" dirty="0" smtClean="0"/>
              <a:t>joint analysis </a:t>
            </a:r>
            <a:r>
              <a:rPr lang="en-US" dirty="0" smtClean="0"/>
              <a:t>of all kinds of data:</a:t>
            </a:r>
          </a:p>
          <a:p>
            <a:pPr lvl="1"/>
            <a:r>
              <a:rPr lang="en-US" dirty="0" smtClean="0"/>
              <a:t>Exploit “big data” maximally (humans as subjective intelligent sensors)</a:t>
            </a:r>
          </a:p>
          <a:p>
            <a:pPr lvl="1"/>
            <a:r>
              <a:rPr lang="en-US" dirty="0" smtClean="0"/>
              <a:t>Enable (early) discovery of weak signals (addressing data sparseness)</a:t>
            </a:r>
          </a:p>
          <a:p>
            <a:r>
              <a:rPr lang="en-US" b="1" dirty="0" smtClean="0"/>
              <a:t>Operator-based</a:t>
            </a:r>
            <a:r>
              <a:rPr lang="en-US" dirty="0" smtClean="0"/>
              <a:t> workbench:</a:t>
            </a:r>
          </a:p>
          <a:p>
            <a:pPr lvl="1"/>
            <a:r>
              <a:rPr lang="en-US" dirty="0" smtClean="0"/>
              <a:t>Enable support of infinitely many different workflows using a finite number of compatible data analysis operators </a:t>
            </a:r>
          </a:p>
          <a:p>
            <a:pPr lvl="1"/>
            <a:r>
              <a:rPr lang="en-US" dirty="0" smtClean="0"/>
              <a:t>Enable personalized trainable intelligent operators</a:t>
            </a:r>
          </a:p>
          <a:p>
            <a:r>
              <a:rPr lang="en-US" b="1" dirty="0" smtClean="0"/>
              <a:t>Natural progression </a:t>
            </a:r>
            <a:r>
              <a:rPr lang="en-US" dirty="0" smtClean="0"/>
              <a:t>from assistive to autonomous AI</a:t>
            </a:r>
          </a:p>
          <a:p>
            <a:pPr lvl="1"/>
            <a:r>
              <a:rPr lang="en-US" dirty="0" smtClean="0"/>
              <a:t>Enable lifelong and continuous machine learning from interactions with users</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11</a:t>
            </a:fld>
            <a:endParaRPr lang="en-US"/>
          </a:p>
        </p:txBody>
      </p:sp>
    </p:spTree>
    <p:extLst>
      <p:ext uri="{BB962C8B-B14F-4D97-AF65-F5344CB8AC3E}">
        <p14:creationId xmlns:p14="http://schemas.microsoft.com/office/powerpoint/2010/main" val="161108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Challenges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Knowledge-based</a:t>
            </a:r>
            <a:r>
              <a:rPr lang="en-US" dirty="0" smtClean="0"/>
              <a:t> </a:t>
            </a:r>
            <a:r>
              <a:rPr lang="en-US" dirty="0" err="1" smtClean="0"/>
              <a:t>AIOps</a:t>
            </a:r>
            <a:r>
              <a:rPr lang="en-US" dirty="0" smtClean="0"/>
              <a:t>:</a:t>
            </a:r>
          </a:p>
          <a:p>
            <a:pPr lvl="1"/>
            <a:r>
              <a:rPr lang="en-US" dirty="0" smtClean="0"/>
              <a:t>How can we design a </a:t>
            </a:r>
            <a:r>
              <a:rPr lang="en-US" b="1" dirty="0" smtClean="0"/>
              <a:t>general knowledge representation language for </a:t>
            </a:r>
            <a:r>
              <a:rPr lang="en-US" b="1" dirty="0" err="1" smtClean="0"/>
              <a:t>AIOps</a:t>
            </a:r>
            <a:r>
              <a:rPr lang="en-US" dirty="0" smtClean="0"/>
              <a:t>? </a:t>
            </a:r>
          </a:p>
          <a:p>
            <a:pPr lvl="1"/>
            <a:r>
              <a:rPr lang="en-US" dirty="0" smtClean="0"/>
              <a:t>How can we </a:t>
            </a:r>
            <a:r>
              <a:rPr lang="en-US" b="1" dirty="0" smtClean="0"/>
              <a:t>extract</a:t>
            </a:r>
            <a:r>
              <a:rPr lang="en-US" dirty="0" smtClean="0"/>
              <a:t> such </a:t>
            </a:r>
            <a:r>
              <a:rPr lang="en-US" b="1" dirty="0" smtClean="0"/>
              <a:t>knowledge </a:t>
            </a:r>
            <a:r>
              <a:rPr lang="en-US" dirty="0" smtClean="0"/>
              <a:t>with </a:t>
            </a:r>
            <a:r>
              <a:rPr lang="en-US" b="1" dirty="0" smtClean="0"/>
              <a:t>no/minimum human effort</a:t>
            </a:r>
            <a:r>
              <a:rPr lang="en-US" dirty="0" smtClean="0"/>
              <a:t>? </a:t>
            </a:r>
          </a:p>
          <a:p>
            <a:r>
              <a:rPr lang="en-US" b="1" dirty="0" smtClean="0"/>
              <a:t>Integration</a:t>
            </a:r>
            <a:r>
              <a:rPr lang="en-US" dirty="0" smtClean="0"/>
              <a:t> and </a:t>
            </a:r>
            <a:r>
              <a:rPr lang="en-US" b="1" dirty="0" smtClean="0"/>
              <a:t>joint analysis </a:t>
            </a:r>
            <a:r>
              <a:rPr lang="en-US" dirty="0" smtClean="0"/>
              <a:t>of all kinds of data:</a:t>
            </a:r>
          </a:p>
          <a:p>
            <a:pPr lvl="1"/>
            <a:r>
              <a:rPr lang="en-US" dirty="0" smtClean="0"/>
              <a:t>How can we develop </a:t>
            </a:r>
            <a:r>
              <a:rPr lang="en-US" b="1" dirty="0" smtClean="0"/>
              <a:t>models</a:t>
            </a:r>
            <a:r>
              <a:rPr lang="en-US" dirty="0" smtClean="0"/>
              <a:t> and </a:t>
            </a:r>
            <a:r>
              <a:rPr lang="en-US" b="1" dirty="0" smtClean="0"/>
              <a:t>algorithms</a:t>
            </a:r>
            <a:r>
              <a:rPr lang="en-US" dirty="0" smtClean="0"/>
              <a:t> to enable computers to understand and </a:t>
            </a:r>
            <a:r>
              <a:rPr lang="en-US" b="1" dirty="0" smtClean="0"/>
              <a:t>make sense of all scattered data</a:t>
            </a:r>
            <a:r>
              <a:rPr lang="en-US" dirty="0" smtClean="0"/>
              <a:t>? </a:t>
            </a:r>
          </a:p>
          <a:p>
            <a:pPr lvl="1"/>
            <a:r>
              <a:rPr lang="en-US" dirty="0" smtClean="0"/>
              <a:t>How can we apply </a:t>
            </a:r>
            <a:r>
              <a:rPr lang="en-US" b="1" dirty="0" smtClean="0"/>
              <a:t>natural language processing (NLP) </a:t>
            </a:r>
            <a:r>
              <a:rPr lang="en-US" dirty="0" smtClean="0"/>
              <a:t>to </a:t>
            </a:r>
            <a:r>
              <a:rPr lang="en-US" dirty="0" err="1" smtClean="0"/>
              <a:t>AIOps</a:t>
            </a:r>
            <a:r>
              <a:rPr lang="en-US" dirty="0" smtClean="0"/>
              <a:t>? </a:t>
            </a:r>
          </a:p>
          <a:p>
            <a:pPr lvl="1"/>
            <a:r>
              <a:rPr lang="en-US" dirty="0" smtClean="0"/>
              <a:t>How can we perform </a:t>
            </a:r>
            <a:r>
              <a:rPr lang="en-US" b="1" dirty="0" smtClean="0"/>
              <a:t>joint analysis </a:t>
            </a:r>
            <a:r>
              <a:rPr lang="en-US" dirty="0" smtClean="0"/>
              <a:t>of </a:t>
            </a:r>
            <a:r>
              <a:rPr lang="en-US" b="1" dirty="0" smtClean="0"/>
              <a:t>text and non-text data</a:t>
            </a:r>
            <a:r>
              <a:rPr lang="en-US" dirty="0" smtClean="0"/>
              <a:t>? </a:t>
            </a:r>
          </a:p>
          <a:p>
            <a:r>
              <a:rPr lang="en-US" b="1" dirty="0" smtClean="0"/>
              <a:t>Operator-based</a:t>
            </a:r>
            <a:r>
              <a:rPr lang="en-US" dirty="0" smtClean="0"/>
              <a:t> workbench:</a:t>
            </a:r>
          </a:p>
          <a:p>
            <a:pPr lvl="1"/>
            <a:r>
              <a:rPr lang="en-US" dirty="0" smtClean="0"/>
              <a:t>How can we design and implement a set of </a:t>
            </a:r>
            <a:r>
              <a:rPr lang="en-US" b="1" dirty="0" smtClean="0"/>
              <a:t>basic and compatible analysis operators</a:t>
            </a:r>
            <a:r>
              <a:rPr lang="en-US" dirty="0" smtClean="0"/>
              <a:t>?</a:t>
            </a:r>
          </a:p>
          <a:p>
            <a:pPr lvl="1"/>
            <a:r>
              <a:rPr lang="en-US" dirty="0" smtClean="0"/>
              <a:t>How can we design an </a:t>
            </a:r>
            <a:r>
              <a:rPr lang="en-US" b="1" dirty="0" smtClean="0"/>
              <a:t>operator-based programming language for </a:t>
            </a:r>
            <a:r>
              <a:rPr lang="en-US" b="1" dirty="0" err="1" smtClean="0"/>
              <a:t>AIOps</a:t>
            </a:r>
            <a:r>
              <a:rPr lang="en-US" dirty="0" smtClean="0"/>
              <a:t>?  </a:t>
            </a:r>
          </a:p>
          <a:p>
            <a:pPr lvl="1"/>
            <a:r>
              <a:rPr lang="en-US" dirty="0" smtClean="0"/>
              <a:t>How can we naturally </a:t>
            </a:r>
            <a:r>
              <a:rPr lang="en-US" b="1" dirty="0" smtClean="0"/>
              <a:t>integrate all kinds of machine learning methods </a:t>
            </a:r>
            <a:r>
              <a:rPr lang="en-US" dirty="0" smtClean="0"/>
              <a:t>(i.e., unsupervised, semi-supervised, self-supervised, active, and reinforcement learning) to support </a:t>
            </a:r>
            <a:r>
              <a:rPr lang="en-US" b="1" dirty="0" smtClean="0"/>
              <a:t>personalized trainable intelligent operators</a:t>
            </a:r>
            <a:r>
              <a:rPr lang="en-US" dirty="0" smtClean="0"/>
              <a:t>? </a:t>
            </a:r>
          </a:p>
          <a:p>
            <a:r>
              <a:rPr lang="en-US" b="1" dirty="0" smtClean="0"/>
              <a:t>Natural progression </a:t>
            </a:r>
            <a:r>
              <a:rPr lang="en-US" dirty="0" smtClean="0"/>
              <a:t>from assistive to autonomous AI</a:t>
            </a:r>
          </a:p>
          <a:p>
            <a:pPr lvl="1"/>
            <a:r>
              <a:rPr lang="en-US" dirty="0" smtClean="0"/>
              <a:t>How can we leverage </a:t>
            </a:r>
            <a:r>
              <a:rPr lang="en-US" b="1" dirty="0" smtClean="0"/>
              <a:t>recent progress in generative AI </a:t>
            </a:r>
            <a:r>
              <a:rPr lang="en-US" dirty="0" smtClean="0"/>
              <a:t>to develop a </a:t>
            </a:r>
            <a:r>
              <a:rPr lang="en-US" b="1" dirty="0" smtClean="0"/>
              <a:t>general </a:t>
            </a:r>
            <a:r>
              <a:rPr lang="en-US" b="1" dirty="0" err="1" smtClean="0"/>
              <a:t>AIOps</a:t>
            </a:r>
            <a:r>
              <a:rPr lang="en-US" b="1" dirty="0"/>
              <a:t> </a:t>
            </a:r>
            <a:r>
              <a:rPr lang="en-US" b="1" dirty="0" err="1" smtClean="0"/>
              <a:t>Chatbot</a:t>
            </a:r>
            <a:r>
              <a:rPr lang="en-US" dirty="0" smtClean="0"/>
              <a:t>? </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12</a:t>
            </a:fld>
            <a:endParaRPr lang="en-US"/>
          </a:p>
        </p:txBody>
      </p:sp>
    </p:spTree>
    <p:extLst>
      <p:ext uri="{BB962C8B-B14F-4D97-AF65-F5344CB8AC3E}">
        <p14:creationId xmlns:p14="http://schemas.microsoft.com/office/powerpoint/2010/main" val="119661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Big Data to Intelligence: Autonomous AI vs. Assistive AI</a:t>
            </a:r>
          </a:p>
          <a:p>
            <a:r>
              <a:rPr lang="en-US" dirty="0" err="1" smtClean="0"/>
              <a:t>ITDataScope</a:t>
            </a:r>
            <a:r>
              <a:rPr lang="en-US" dirty="0" smtClean="0"/>
              <a:t>: Augmenting Human Intelligence in </a:t>
            </a:r>
            <a:r>
              <a:rPr lang="en-US" dirty="0" err="1" smtClean="0"/>
              <a:t>AIOps</a:t>
            </a:r>
            <a:endParaRPr lang="en-US" dirty="0" smtClean="0"/>
          </a:p>
          <a:p>
            <a:r>
              <a:rPr lang="en-US" dirty="0" smtClean="0"/>
              <a:t>Relevant Techniques and Results</a:t>
            </a:r>
          </a:p>
          <a:p>
            <a:r>
              <a:rPr lang="en-US" dirty="0" smtClean="0"/>
              <a:t>Roadmap for Future Directions </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13</a:t>
            </a:fld>
            <a:endParaRPr lang="en-US"/>
          </a:p>
        </p:txBody>
      </p:sp>
      <p:sp>
        <p:nvSpPr>
          <p:cNvPr id="5" name="Rectangle 4"/>
          <p:cNvSpPr/>
          <p:nvPr/>
        </p:nvSpPr>
        <p:spPr>
          <a:xfrm>
            <a:off x="588264" y="2362200"/>
            <a:ext cx="5583936" cy="533400"/>
          </a:xfrm>
          <a:prstGeom prst="rect">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324600" y="2476500"/>
            <a:ext cx="838200" cy="304800"/>
          </a:xfrm>
          <a:prstGeom prst="lef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840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Applications of Text Analysis (</a:t>
            </a:r>
            <a:r>
              <a:rPr lang="en-US" dirty="0" err="1" smtClean="0"/>
              <a:t>TextScope</a:t>
            </a:r>
            <a:r>
              <a:rPr lang="en-US" dirty="0" smtClean="0"/>
              <a:t>)</a:t>
            </a:r>
            <a:endParaRPr lang="en-US" dirty="0"/>
          </a:p>
        </p:txBody>
      </p:sp>
      <p:sp>
        <p:nvSpPr>
          <p:cNvPr id="3" name="Content Placeholder 2"/>
          <p:cNvSpPr>
            <a:spLocks noGrp="1"/>
          </p:cNvSpPr>
          <p:nvPr>
            <p:ph idx="1"/>
          </p:nvPr>
        </p:nvSpPr>
        <p:spPr>
          <a:xfrm>
            <a:off x="304800" y="1246950"/>
            <a:ext cx="11684000" cy="4953000"/>
          </a:xfrm>
        </p:spPr>
        <p:txBody>
          <a:bodyPr/>
          <a:lstStyle/>
          <a:p>
            <a:pPr marL="0" indent="0">
              <a:buNone/>
            </a:pPr>
            <a:r>
              <a:rPr lang="en-US" dirty="0" smtClean="0"/>
              <a:t>1. Aviation Safety (interactive analysis of text + non-text)</a:t>
            </a:r>
          </a:p>
          <a:p>
            <a:pPr marL="0" indent="0">
              <a:buNone/>
            </a:pPr>
            <a:r>
              <a:rPr lang="en-US" dirty="0" smtClean="0"/>
              <a:t>2. Medical and Healthcare (probabilistic generative models)</a:t>
            </a:r>
          </a:p>
          <a:p>
            <a:pPr marL="0" indent="0">
              <a:buNone/>
            </a:pPr>
            <a:r>
              <a:rPr lang="en-US" dirty="0" smtClean="0"/>
              <a:t>3. IT tickets (topic discovery and mapping)</a:t>
            </a:r>
          </a:p>
          <a:p>
            <a:pPr marL="0" indent="0">
              <a:buNone/>
            </a:pPr>
            <a:r>
              <a:rPr lang="en-US" dirty="0" smtClean="0"/>
              <a:t>4. Taxonomy construction  (leveraging pre-trained neural language models)</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14</a:t>
            </a:fld>
            <a:endParaRPr lang="en-US"/>
          </a:p>
        </p:txBody>
      </p:sp>
    </p:spTree>
    <p:extLst>
      <p:ext uri="{BB962C8B-B14F-4D97-AF65-F5344CB8AC3E}">
        <p14:creationId xmlns:p14="http://schemas.microsoft.com/office/powerpoint/2010/main" val="236964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AD08FE-21CA-447A-B5E0-10774CCDBD3A}" type="slidenum">
              <a:rPr lang="en-US" smtClean="0"/>
              <a:t>15</a:t>
            </a:fld>
            <a:endParaRPr lang="en-US"/>
          </a:p>
        </p:txBody>
      </p:sp>
      <p:pic>
        <p:nvPicPr>
          <p:cNvPr id="7" name="Picture 6"/>
          <p:cNvPicPr>
            <a:picLocks noChangeAspect="1"/>
          </p:cNvPicPr>
          <p:nvPr/>
        </p:nvPicPr>
        <p:blipFill>
          <a:blip r:embed="rId2"/>
          <a:stretch>
            <a:fillRect/>
          </a:stretch>
        </p:blipFill>
        <p:spPr>
          <a:xfrm>
            <a:off x="990600" y="917576"/>
            <a:ext cx="10593576" cy="5562600"/>
          </a:xfrm>
          <a:prstGeom prst="rect">
            <a:avLst/>
          </a:prstGeom>
        </p:spPr>
      </p:pic>
      <p:grpSp>
        <p:nvGrpSpPr>
          <p:cNvPr id="13" name="Group 12"/>
          <p:cNvGrpSpPr/>
          <p:nvPr/>
        </p:nvGrpSpPr>
        <p:grpSpPr>
          <a:xfrm>
            <a:off x="990600" y="4038600"/>
            <a:ext cx="2772894" cy="1861433"/>
            <a:chOff x="990600" y="4038600"/>
            <a:chExt cx="2772894" cy="1861433"/>
          </a:xfrm>
        </p:grpSpPr>
        <p:pic>
          <p:nvPicPr>
            <p:cNvPr id="8" name="Picture 7"/>
            <p:cNvPicPr>
              <a:picLocks noChangeAspect="1"/>
            </p:cNvPicPr>
            <p:nvPr/>
          </p:nvPicPr>
          <p:blipFill>
            <a:blip r:embed="rId3"/>
            <a:stretch>
              <a:fillRect/>
            </a:stretch>
          </p:blipFill>
          <p:spPr>
            <a:xfrm>
              <a:off x="990600" y="4038600"/>
              <a:ext cx="2772894" cy="1861433"/>
            </a:xfrm>
            <a:prstGeom prst="rect">
              <a:avLst/>
            </a:prstGeom>
          </p:spPr>
        </p:pic>
        <p:sp>
          <p:nvSpPr>
            <p:cNvPr id="10" name="TextBox 9"/>
            <p:cNvSpPr txBox="1"/>
            <p:nvPr/>
          </p:nvSpPr>
          <p:spPr>
            <a:xfrm>
              <a:off x="1219200" y="4191000"/>
              <a:ext cx="1789080" cy="400110"/>
            </a:xfrm>
            <a:prstGeom prst="rect">
              <a:avLst/>
            </a:prstGeom>
            <a:solidFill>
              <a:srgbClr val="FFFF00"/>
            </a:solidFill>
          </p:spPr>
          <p:txBody>
            <a:bodyPr wrap="none" rtlCol="0">
              <a:spAutoFit/>
            </a:bodyPr>
            <a:lstStyle/>
            <a:p>
              <a:r>
                <a:rPr lang="en-US" sz="2000" b="1" dirty="0" smtClean="0"/>
                <a:t>Aviation Safety</a:t>
              </a:r>
              <a:endParaRPr lang="en-US" sz="2000" b="1" dirty="0"/>
            </a:p>
          </p:txBody>
        </p:sp>
      </p:grpSp>
      <p:sp>
        <p:nvSpPr>
          <p:cNvPr id="11" name="TextBox 10"/>
          <p:cNvSpPr txBox="1"/>
          <p:nvPr/>
        </p:nvSpPr>
        <p:spPr>
          <a:xfrm>
            <a:off x="5257800" y="3341628"/>
            <a:ext cx="2603983" cy="400110"/>
          </a:xfrm>
          <a:prstGeom prst="rect">
            <a:avLst/>
          </a:prstGeom>
          <a:solidFill>
            <a:srgbClr val="FFFF00"/>
          </a:solidFill>
        </p:spPr>
        <p:txBody>
          <a:bodyPr wrap="none" rtlCol="0">
            <a:spAutoFit/>
          </a:bodyPr>
          <a:lstStyle/>
          <a:p>
            <a:r>
              <a:rPr lang="en-US" sz="2000" b="1" dirty="0" smtClean="0"/>
              <a:t>Aviation Administrator</a:t>
            </a:r>
            <a:endParaRPr lang="en-US" sz="2000" b="1" dirty="0"/>
          </a:p>
        </p:txBody>
      </p:sp>
      <p:sp>
        <p:nvSpPr>
          <p:cNvPr id="12" name="TextBox 11"/>
          <p:cNvSpPr txBox="1"/>
          <p:nvPr/>
        </p:nvSpPr>
        <p:spPr>
          <a:xfrm>
            <a:off x="1783233" y="1291118"/>
            <a:ext cx="2450094" cy="707886"/>
          </a:xfrm>
          <a:prstGeom prst="rect">
            <a:avLst/>
          </a:prstGeom>
          <a:solidFill>
            <a:srgbClr val="FFFF00"/>
          </a:solidFill>
        </p:spPr>
        <p:txBody>
          <a:bodyPr wrap="none" rtlCol="0">
            <a:spAutoFit/>
          </a:bodyPr>
          <a:lstStyle/>
          <a:p>
            <a:r>
              <a:rPr lang="en-US" sz="2000" b="1" dirty="0" smtClean="0"/>
              <a:t>Anomalous events &amp; </a:t>
            </a:r>
          </a:p>
          <a:p>
            <a:r>
              <a:rPr lang="en-US" sz="2000" b="1" dirty="0" smtClean="0"/>
              <a:t>causes</a:t>
            </a:r>
          </a:p>
        </p:txBody>
      </p:sp>
      <p:sp>
        <p:nvSpPr>
          <p:cNvPr id="3" name="Title 2"/>
          <p:cNvSpPr>
            <a:spLocks noGrp="1"/>
          </p:cNvSpPr>
          <p:nvPr>
            <p:ph type="title"/>
          </p:nvPr>
        </p:nvSpPr>
        <p:spPr/>
        <p:txBody>
          <a:bodyPr/>
          <a:lstStyle/>
          <a:p>
            <a:r>
              <a:rPr lang="en-US" dirty="0" err="1" smtClean="0"/>
              <a:t>TextScope</a:t>
            </a:r>
            <a:r>
              <a:rPr lang="en-US" dirty="0" smtClean="0"/>
              <a:t> Application 1: Aviation Safety</a:t>
            </a:r>
            <a:endParaRPr lang="en-US" dirty="0"/>
          </a:p>
        </p:txBody>
      </p:sp>
    </p:spTree>
    <p:extLst>
      <p:ext uri="{BB962C8B-B14F-4D97-AF65-F5344CB8AC3E}">
        <p14:creationId xmlns:p14="http://schemas.microsoft.com/office/powerpoint/2010/main" val="387657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3600" b="1" dirty="0"/>
              <a:t>Abundance</a:t>
            </a:r>
            <a:r>
              <a:rPr lang="en-US" altLang="en-US" sz="3600" dirty="0"/>
              <a:t> of </a:t>
            </a:r>
            <a:r>
              <a:rPr lang="en-US" altLang="en-US" sz="3600" b="1" dirty="0"/>
              <a:t>text</a:t>
            </a:r>
            <a:r>
              <a:rPr lang="en-US" altLang="en-US" sz="3600" dirty="0"/>
              <a:t> data in the aviation domain </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2344" t="40396" r="16229" b="6250"/>
          <a:stretch>
            <a:fillRect/>
          </a:stretch>
        </p:blipFill>
        <p:spPr bwMode="auto">
          <a:xfrm>
            <a:off x="1944688" y="2359026"/>
            <a:ext cx="7942262"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p:cNvSpPr>
            <a:spLocks noChangeArrowheads="1"/>
          </p:cNvSpPr>
          <p:nvPr/>
        </p:nvSpPr>
        <p:spPr bwMode="auto">
          <a:xfrm>
            <a:off x="4173539" y="1047751"/>
            <a:ext cx="4935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000"/>
              <a:t>Collecting reports since 1976</a:t>
            </a:r>
          </a:p>
          <a:p>
            <a:pPr eaLnBrk="1" hangingPunct="1"/>
            <a:r>
              <a:rPr lang="en-US" altLang="en-US" sz="2000"/>
              <a:t>&gt;860,000 reports as of Dec. 2009 </a:t>
            </a:r>
          </a:p>
        </p:txBody>
      </p:sp>
      <p:sp>
        <p:nvSpPr>
          <p:cNvPr id="14342" name="AutoShape 4" descr="data:image/jpg;base64,/9j/4AAQSkZJRgABAQAAAQABAAD/2wCEAAkGBggQEBQUEBQUFBUVFiIVFxYXFhcWFRYaHhcbIBwcHxoXGyYgGhovJRgZKzUsJSc1LjE4GSA3OTw2QScsNCkBCQoKDQsNGg8PGTUkHiQ1LCwqNSo1NDUsLC81NDUqNCw1NDQsLDUsLC01NS8rKTAtMTU1NTEtNTQ1MDQsLCwsLP/AABEIAEQAUgMBIgACEQEDEQH/xAAbAAABBQEBAAAAAAAAAAAAAAAAAwQFBgcBAv/EADgQAAIBAwIEAwUHAwQDAAAAAAECAwAEERIhBQYTMUFRYQcUIoGRFSNxkqGx0TJCoiRScvA0Q1P/xAAYAQADAQEAAAAAAAAAAAAAAAAAAQIDBP/EACQRAAIBAwIGAwAAAAAAAAAAAAABAhESIQNRIjFBYaHwE3GR/9oADAMBAAIRAxEAPwDIae8L4NfXTOtuhkKIZGAxsi9zvTKrTyfzjb8ORyITJK8qEkuUURoS2kaTkktjIPw4WtCSu29lPI6Kiklu22AQTjOTsF9e1Kw8Jvnk6SRs7mTpAKM6nGQVBGxOx8fCrXa892EKBEik+G4+BjoytoZ1mMWx/r1p+GGNS3DfaxwuFVCxz5EwlIDoVH+paRsDXsSjspwB5EkHZAjPJuF3aaMofvAWUD4mwrFWyoyRgg96Q6MmnVpOn/dg6fr28D9KvVl7QbFFVMXS4QqZ42Rbj/ymlG5bGGDANv3HiKT4x7RIZ4JohHIiyxSKIwR0lke8aYNjO+FbTnGc+lAFcg5V4q8HXVAU0s4GtBIyIcMyxk6mUYO4HgfKm/DOB8QuX0QxlmKmTfCjQBktqbA0+uasPCucbCOy6E0cs2lHURuIXhy5JDK7L1YSM5wmQSM+NTV57U7Mx6YkuVIiljUlwSvUgRFGrqE6QyZ2x4EDO1AGf23DL2UMY43YLGZWwp2QYy2/9u4pF4ZBnKkYODkEYPlv41o3E/arazCRVS4RZYJI9IMYEbOI9IXDZMY6ZG5GzbDvmF575gt50t442R20Ca4dDlXnMaJ3wNwsYJ9XagCoUUUUxCnTo6dOenR06YFs9k3LiXN+skgzHb/etnsW/wDWv1yfwU1sXPfL9rfWMsKqgkxriIUA613XfHY7r+DGoH2bcGa1slOVWSU9R8kAjOAo38gR/lVpW5kP9yjbJ3Az3/Xb9qdpNxhvJhsIra9knKIyGMKzW8Vy65ZtWIpiAe2/iMVYeK8mctMbuQbFZnUCKRFjhC6OmNBG4fUTsduy9t4D2j8CFvfOygaJcyDG4Bz8YB/Hf5005S5Xgu2kyzBogCiRiMzPltygkdRgdzg58hUtFJllv+QeAxzFMOrLJMscJuU1XQjQFMNp+5y2V3ydvPNe7PlblSC4gDoZepdCIq06FIvuomZXwv3mGdl8AflVc4pyfxN5JZGPUDNIzSSDpuxjdVbWj7q5MibH/eKXb2acRVZtTQ641XEaurmQtKI9AwdiCcb9yQPHNIZMW/LHAHW3M64J6MRRJUQoZbqZGLEJlyoVdzvsN8Ux4tyTwuKwlmjWRikKOs3VUqztMyOvTC7aQBvnf6Uwk9m3FlbSwgAC5LGVNA+8WMgt2yGYDH0zSXH7Pj1pFHb3EuYjq0xrIroDG+llOnsVY9j2zTAq3Top106KYhxoqT5b4T7xcopGVB1t/wARvj9h86Z9M1d+RbmKzSSRly8qFQc40jtn5/F/jVxi5PBM5KKyWv3l/I/Q15m4rGcaAchfixvk+f7V4f2iQavhiYAOWHxD/wCPTUdvDvUdbcx21uq6MOXtem2n4Skmc5O25GB2rqUJdUcbnHoxlzfbtc25+E6ovjU4PYf1D6ftVG4ZxSe31aVidXxqSWNZEODkHDdiPStUuPaBbv1AYm0uX21A4DhfTwZdXzrLuI2YSQhf6T8S/gfD5HI+VYakGstUN9KaeEyTuOcrx7aSNtRkmnE8khK6TpxhVTTsMomckg9NRRcc/cdfYtGBp0gLGAF+8Dhh5MGUEY2GNhUH0zR0zWNDcl7rnPi8jMWMY1gBtMaqDiVZM7eOpR+1MeLcavbrT1ip0tI4woXeV9b/AOXbypt0zR0zRQBDRRS/SNFMDlmJZHVc9zucDYePhWr2PALJ+HMWX/USQvcQ7sAscZQDYHBBzkbdj6VmvCbcHTqyqyMEL4J0JkazsP8AuK02Ln7hv2gE6EYtVj93W46b9QR6O3omrPh2ro04SUbl9/hzak4uVr9qI2HDuHRWdpM1obmKZS1xKpdniPkqodsb/SvHCrHhzWttIlm1yZbh42OqUMED4UnQdIOPPA2pPgFzwa3e3mt7xrZUGLiArM3VKk7quCCGG3psRvTTiPODCyUWjywye+SSlFDKRGzMVzgYI7bVtSTdFXz39wYcKVXTx29yTMfArCP333e3F48NwE6ZkOViKAkjSdyCSPl6GqJzd7mZZPdRIiIdQSRSrqCBqBDb7HB38KtvFL3gM91cyQzPbyvokhuFEyoDpxIjaOx2G+PGofn3i9vPNbmMmd44RHPMIyolbxxkDP8Ad9aSi58Lrkdyg7lTBROvL5/oK715fP8AQV7uItDFT4fj28DvSepa4Dv5nevL5/oK515fP9B/FGpaMrQM715fP9BRXNS0UAcW+mAA2wBtsD4k+XqaPtCb0/KP4ooovkuTJsi+gfaE/p+UfxR7/N6flH8UUU/knuFkdg+0J/T8o/ij7Qm9Pyj+KKKPknuFkdhOa4kc5bvgDsB2GB2/CvGTRRUstBk1zUaKKADUaKKKAP/Z"/>
          <p:cNvSpPr>
            <a:spLocks noChangeAspect="1" noChangeArrowheads="1"/>
          </p:cNvSpPr>
          <p:nvPr/>
        </p:nvSpPr>
        <p:spPr bwMode="auto">
          <a:xfrm>
            <a:off x="1604963" y="-304800"/>
            <a:ext cx="781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endParaRPr lang="en-US" altLang="en-US"/>
          </a:p>
        </p:txBody>
      </p:sp>
      <p:pic>
        <p:nvPicPr>
          <p:cNvPr id="14343" name="Picture 6" descr="http://human-factors.arc.nasa.gov/display.news_icon.php?news_id=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047751"/>
            <a:ext cx="157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306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z="3600" dirty="0"/>
              <a:t>Lots of </a:t>
            </a:r>
            <a:r>
              <a:rPr lang="en-US" altLang="en-US" sz="3600" b="1" dirty="0"/>
              <a:t>useful knowledge </a:t>
            </a:r>
            <a:r>
              <a:rPr lang="en-US" altLang="en-US" sz="3600" dirty="0"/>
              <a:t>buried in text</a:t>
            </a:r>
          </a:p>
        </p:txBody>
      </p:sp>
      <p:sp>
        <p:nvSpPr>
          <p:cNvPr id="16388" name="Rectangle 4"/>
          <p:cNvSpPr>
            <a:spLocks noChangeArrowheads="1"/>
          </p:cNvSpPr>
          <p:nvPr/>
        </p:nvSpPr>
        <p:spPr bwMode="auto">
          <a:xfrm>
            <a:off x="2039938" y="1530351"/>
            <a:ext cx="80772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endParaRPr lang="en-US" altLang="en-US"/>
          </a:p>
          <a:p>
            <a:pPr eaLnBrk="1" hangingPunct="1"/>
            <a:r>
              <a:rPr lang="en-US" altLang="en-US" sz="2000">
                <a:latin typeface="Times New Roman" panose="02020603050405020304" pitchFamily="18" charset="0"/>
                <a:cs typeface="Times New Roman" panose="02020603050405020304" pitchFamily="18" charset="0"/>
              </a:rPr>
              <a:t>We were delayed inbound for about 2 hours and 20 minutes. On the approach there was ice that accumulated on the aircraft. … The Captain wrote up … The flight crew [who picked up the plane] the following morning notified us of an </a:t>
            </a:r>
            <a:r>
              <a:rPr lang="en-US" altLang="en-US" sz="2000" b="1">
                <a:solidFill>
                  <a:srgbClr val="FF0000"/>
                </a:solidFill>
                <a:latin typeface="Times New Roman" panose="02020603050405020304" pitchFamily="18" charset="0"/>
                <a:cs typeface="Times New Roman" panose="02020603050405020304" pitchFamily="18" charset="0"/>
              </a:rPr>
              <a:t>incorrect remark section write up. </a:t>
            </a:r>
            <a:r>
              <a:rPr lang="en-US" altLang="en-US" sz="2000">
                <a:latin typeface="Times New Roman" panose="02020603050405020304" pitchFamily="18" charset="0"/>
                <a:cs typeface="Times New Roman" panose="02020603050405020304" pitchFamily="18" charset="0"/>
              </a:rPr>
              <a:t>I believe a few years ago, there was a different procedure for writing up aborted takeoffs. I think there was some </a:t>
            </a:r>
            <a:r>
              <a:rPr lang="en-US" altLang="en-US" sz="2000" b="1">
                <a:solidFill>
                  <a:srgbClr val="FF0000"/>
                </a:solidFill>
                <a:latin typeface="Times New Roman" panose="02020603050405020304" pitchFamily="18" charset="0"/>
                <a:cs typeface="Times New Roman" panose="02020603050405020304" pitchFamily="18" charset="0"/>
              </a:rPr>
              <a:t>confusion as to what the proper write-up for the aborted takeoff was</a:t>
            </a:r>
            <a:r>
              <a:rPr lang="en-US" altLang="en-US" sz="2000">
                <a:latin typeface="Times New Roman" panose="02020603050405020304" pitchFamily="18" charset="0"/>
                <a:cs typeface="Times New Roman" panose="02020603050405020304" pitchFamily="18" charset="0"/>
              </a:rPr>
              <a:t>. A </a:t>
            </a:r>
            <a:r>
              <a:rPr lang="en-US" altLang="en-US" sz="2000" b="1" u="sng">
                <a:solidFill>
                  <a:srgbClr val="FF0000"/>
                </a:solidFill>
                <a:latin typeface="Times New Roman" panose="02020603050405020304" pitchFamily="18" charset="0"/>
                <a:cs typeface="Times New Roman" panose="02020603050405020304" pitchFamily="18" charset="0"/>
              </a:rPr>
              <a:t>contributing factor</a:t>
            </a:r>
            <a:r>
              <a:rPr lang="en-US" altLang="en-US" sz="2000" u="sng">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for this incorrect entry into the log may have been </a:t>
            </a:r>
            <a:r>
              <a:rPr lang="en-US" altLang="en-US" sz="2000" b="1">
                <a:solidFill>
                  <a:srgbClr val="FF0000"/>
                </a:solidFill>
                <a:latin typeface="Times New Roman" panose="02020603050405020304" pitchFamily="18" charset="0"/>
                <a:cs typeface="Times New Roman" panose="02020603050405020304" pitchFamily="18" charset="0"/>
              </a:rPr>
              <a:t>fatigue</a:t>
            </a:r>
            <a:r>
              <a:rPr lang="en-US" altLang="en-US" sz="2000">
                <a:latin typeface="Times New Roman" panose="02020603050405020304" pitchFamily="18" charset="0"/>
                <a:cs typeface="Times New Roman" panose="02020603050405020304" pitchFamily="18" charset="0"/>
              </a:rPr>
              <a:t>. I had personally been awake for about 14 hours and still had another leg to do. …Also </a:t>
            </a:r>
            <a:r>
              <a:rPr lang="en-US" altLang="en-US" sz="2000" b="1">
                <a:solidFill>
                  <a:srgbClr val="FF0000"/>
                </a:solidFill>
                <a:latin typeface="Times New Roman" panose="02020603050405020304" pitchFamily="18" charset="0"/>
                <a:cs typeface="Times New Roman" panose="02020603050405020304" pitchFamily="18" charset="0"/>
              </a:rPr>
              <a:t>a </a:t>
            </a:r>
            <a:r>
              <a:rPr lang="en-US" altLang="en-US" sz="2000" b="1" u="sng">
                <a:solidFill>
                  <a:srgbClr val="FF0000"/>
                </a:solidFill>
                <a:latin typeface="Times New Roman" panose="02020603050405020304" pitchFamily="18" charset="0"/>
                <a:cs typeface="Times New Roman" panose="02020603050405020304" pitchFamily="18" charset="0"/>
              </a:rPr>
              <a:t>contributing factor </a:t>
            </a:r>
            <a:r>
              <a:rPr lang="en-US" altLang="en-US" sz="2000">
                <a:latin typeface="Times New Roman" panose="02020603050405020304" pitchFamily="18" charset="0"/>
                <a:cs typeface="Times New Roman" panose="02020603050405020304" pitchFamily="18" charset="0"/>
              </a:rPr>
              <a:t>is that </a:t>
            </a:r>
            <a:r>
              <a:rPr lang="en-US" altLang="en-US" sz="2000" b="1">
                <a:solidFill>
                  <a:srgbClr val="FF0000"/>
                </a:solidFill>
                <a:latin typeface="Times New Roman" panose="02020603050405020304" pitchFamily="18" charset="0"/>
                <a:cs typeface="Times New Roman" panose="02020603050405020304" pitchFamily="18" charset="0"/>
              </a:rPr>
              <a:t>this event does not happen regularly…. </a:t>
            </a:r>
            <a:r>
              <a:rPr lang="en-US" altLang="en-US" sz="2000">
                <a:latin typeface="Times New Roman" panose="02020603050405020304" pitchFamily="18" charset="0"/>
                <a:cs typeface="Times New Roman" panose="02020603050405020304" pitchFamily="18" charset="0"/>
              </a:rPr>
              <a:t> A </a:t>
            </a:r>
            <a:r>
              <a:rPr lang="en-US" altLang="en-US" sz="2000" b="1">
                <a:solidFill>
                  <a:srgbClr val="FF0000"/>
                </a:solidFill>
                <a:latin typeface="Times New Roman" panose="02020603050405020304" pitchFamily="18" charset="0"/>
                <a:cs typeface="Times New Roman" panose="02020603050405020304" pitchFamily="18" charset="0"/>
              </a:rPr>
              <a:t>more thorough review and adherence to the operations manual section regarding aircraft status </a:t>
            </a:r>
            <a:r>
              <a:rPr lang="en-US" altLang="en-US" sz="2000" b="1" u="sng">
                <a:solidFill>
                  <a:srgbClr val="FF0000"/>
                </a:solidFill>
                <a:latin typeface="Times New Roman" panose="02020603050405020304" pitchFamily="18" charset="0"/>
                <a:cs typeface="Times New Roman" panose="02020603050405020304" pitchFamily="18" charset="0"/>
              </a:rPr>
              <a:t>would have prevented this</a:t>
            </a:r>
            <a:r>
              <a:rPr lang="en-US" altLang="en-US" sz="2000">
                <a:latin typeface="Times New Roman" panose="02020603050405020304" pitchFamily="18" charset="0"/>
                <a:cs typeface="Times New Roman" panose="02020603050405020304" pitchFamily="18" charset="0"/>
              </a:rPr>
              <a:t>, [as well as], a better recognition of the onset of </a:t>
            </a:r>
            <a:r>
              <a:rPr lang="en-US" altLang="en-US" sz="2000" b="1">
                <a:latin typeface="Times New Roman" panose="02020603050405020304" pitchFamily="18" charset="0"/>
                <a:cs typeface="Times New Roman" panose="02020603050405020304" pitchFamily="18" charset="0"/>
              </a:rPr>
              <a:t>fatigue</a:t>
            </a:r>
            <a:r>
              <a:rPr lang="en-US" altLang="en-US" sz="2000">
                <a:latin typeface="Times New Roman" panose="02020603050405020304" pitchFamily="18" charset="0"/>
                <a:cs typeface="Times New Roman" panose="02020603050405020304" pitchFamily="18" charset="0"/>
              </a:rPr>
              <a:t>. The </a:t>
            </a:r>
            <a:r>
              <a:rPr lang="en-US" altLang="en-US" sz="2000" b="1">
                <a:solidFill>
                  <a:srgbClr val="FF0000"/>
                </a:solidFill>
                <a:latin typeface="Times New Roman" panose="02020603050405020304" pitchFamily="18" charset="0"/>
                <a:cs typeface="Times New Roman" panose="02020603050405020304" pitchFamily="18" charset="0"/>
              </a:rPr>
              <a:t>manual is sometimes so large that </a:t>
            </a:r>
            <a:r>
              <a:rPr lang="en-US" altLang="en-US" sz="2000" b="1" u="sng">
                <a:solidFill>
                  <a:srgbClr val="FF0000"/>
                </a:solidFill>
                <a:latin typeface="Times New Roman" panose="02020603050405020304" pitchFamily="18" charset="0"/>
                <a:cs typeface="Times New Roman" panose="02020603050405020304" pitchFamily="18" charset="0"/>
              </a:rPr>
              <a:t>finding pertinent data is difficult</a:t>
            </a:r>
            <a:r>
              <a:rPr lang="en-US" altLang="en-US" sz="2000">
                <a:latin typeface="Times New Roman" panose="02020603050405020304" pitchFamily="18" charset="0"/>
                <a:cs typeface="Times New Roman" panose="02020603050405020304" pitchFamily="18" charset="0"/>
              </a:rPr>
              <a:t>. Even after it was determined that the event had occurred, it took me 15 to 20 minutes to find the section regarding aborted takeoffs.</a:t>
            </a:r>
          </a:p>
        </p:txBody>
      </p:sp>
      <p:sp>
        <p:nvSpPr>
          <p:cNvPr id="16389" name="Rectangle 5"/>
          <p:cNvSpPr>
            <a:spLocks noChangeArrowheads="1"/>
          </p:cNvSpPr>
          <p:nvPr/>
        </p:nvSpPr>
        <p:spPr bwMode="auto">
          <a:xfrm>
            <a:off x="1646239" y="1001714"/>
            <a:ext cx="9102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000"/>
              <a:t>ASRS Report ACN: 928983 (Date: 201101,  Time: 1801-2400. …) </a:t>
            </a:r>
            <a:br>
              <a:rPr lang="en-US" altLang="en-US" sz="2000"/>
            </a:br>
            <a:endParaRPr lang="en-US" altLang="en-US" sz="2000"/>
          </a:p>
        </p:txBody>
      </p:sp>
    </p:spTree>
    <p:extLst>
      <p:ext uri="{BB962C8B-B14F-4D97-AF65-F5344CB8AC3E}">
        <p14:creationId xmlns:p14="http://schemas.microsoft.com/office/powerpoint/2010/main" val="4278752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8206"/>
            <a:ext cx="12344400" cy="990600"/>
          </a:xfrm>
        </p:spPr>
        <p:txBody>
          <a:bodyPr vert="horz" lIns="90000" tIns="46800" rIns="90000" bIns="46800" rtlCol="0" anchor="ctr">
            <a:normAutofit fontScale="90000"/>
          </a:bodyPr>
          <a:lstStyle/>
          <a:p>
            <a:r>
              <a:rPr lang="en-US" altLang="en-US" sz="3600" b="1" dirty="0" smtClean="0"/>
              <a:t>Interactive Analysis </a:t>
            </a:r>
            <a:r>
              <a:rPr lang="en-US" altLang="en-US" sz="3600" dirty="0" smtClean="0"/>
              <a:t>of </a:t>
            </a:r>
            <a:r>
              <a:rPr lang="en-US" altLang="en-US" sz="3600" b="1" dirty="0" smtClean="0"/>
              <a:t>Multidimensional Text Databases</a:t>
            </a:r>
            <a:r>
              <a:rPr lang="en-US" altLang="en-US" sz="3600" b="1" dirty="0"/>
              <a:t> </a:t>
            </a:r>
            <a:r>
              <a:rPr lang="en-US" altLang="en-US" sz="2700" dirty="0" smtClean="0"/>
              <a:t>[Yu et al. 2009]</a:t>
            </a:r>
            <a:endParaRPr lang="en-US" altLang="en-US" sz="3100" dirty="0"/>
          </a:p>
        </p:txBody>
      </p:sp>
      <p:pic>
        <p:nvPicPr>
          <p:cNvPr id="20483" name="Picture 1" descr="C:\Documents and Settings\ChengXiang Zhai\My Documents\My 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49" y="4819434"/>
            <a:ext cx="6490489"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20"/>
          <p:cNvSpPr>
            <a:spLocks noChangeArrowheads="1"/>
          </p:cNvSpPr>
          <p:nvPr/>
        </p:nvSpPr>
        <p:spPr bwMode="auto">
          <a:xfrm>
            <a:off x="1008032" y="4768944"/>
            <a:ext cx="2444900" cy="77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smtClean="0">
                <a:latin typeface="Calibri" panose="020F0502020204030204" pitchFamily="34" charset="0"/>
              </a:rPr>
              <a:t>Multidimensional</a:t>
            </a:r>
            <a:endParaRPr lang="en-US" altLang="en-US" sz="2400" b="1" dirty="0">
              <a:latin typeface="Calibri" panose="020F0502020204030204" pitchFamily="34" charset="0"/>
            </a:endParaRPr>
          </a:p>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Text Database</a:t>
            </a:r>
            <a:endParaRPr lang="en-US" altLang="en-US" sz="2400" dirty="0">
              <a:solidFill>
                <a:schemeClr val="bg1"/>
              </a:solidFill>
              <a:latin typeface="Calibri" panose="020F0502020204030204" pitchFamily="34" charset="0"/>
            </a:endParaRPr>
          </a:p>
        </p:txBody>
      </p:sp>
      <p:grpSp>
        <p:nvGrpSpPr>
          <p:cNvPr id="20485" name="Group 127"/>
          <p:cNvGrpSpPr>
            <a:grpSpLocks/>
          </p:cNvGrpSpPr>
          <p:nvPr/>
        </p:nvGrpSpPr>
        <p:grpSpPr bwMode="auto">
          <a:xfrm>
            <a:off x="872595" y="2520928"/>
            <a:ext cx="9264198" cy="2732088"/>
            <a:chOff x="-1340642" y="2790693"/>
            <a:chExt cx="8114601" cy="2732424"/>
          </a:xfrm>
        </p:grpSpPr>
        <p:grpSp>
          <p:nvGrpSpPr>
            <p:cNvPr id="20501" name="组合 4"/>
            <p:cNvGrpSpPr>
              <a:grpSpLocks/>
            </p:cNvGrpSpPr>
            <p:nvPr/>
          </p:nvGrpSpPr>
          <p:grpSpPr bwMode="auto">
            <a:xfrm>
              <a:off x="693317" y="2790693"/>
              <a:ext cx="6080642" cy="2470178"/>
              <a:chOff x="493090" y="828948"/>
              <a:chExt cx="9384511" cy="4805009"/>
            </a:xfrm>
          </p:grpSpPr>
          <p:sp>
            <p:nvSpPr>
              <p:cNvPr id="20505" name="Text Box 12"/>
              <p:cNvSpPr txBox="1">
                <a:spLocks noChangeArrowheads="1"/>
              </p:cNvSpPr>
              <p:nvPr/>
            </p:nvSpPr>
            <p:spPr bwMode="auto">
              <a:xfrm>
                <a:off x="3058201" y="3519487"/>
                <a:ext cx="81938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98.01</a:t>
                </a:r>
              </a:p>
            </p:txBody>
          </p:sp>
          <p:sp>
            <p:nvSpPr>
              <p:cNvPr id="20506" name="Text Box 12"/>
              <p:cNvSpPr txBox="1">
                <a:spLocks noChangeArrowheads="1"/>
              </p:cNvSpPr>
              <p:nvPr/>
            </p:nvSpPr>
            <p:spPr bwMode="auto">
              <a:xfrm>
                <a:off x="2914550" y="3714749"/>
                <a:ext cx="832050"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99.02</a:t>
                </a:r>
              </a:p>
            </p:txBody>
          </p:sp>
          <p:sp>
            <p:nvSpPr>
              <p:cNvPr id="20507" name="Text Box 12"/>
              <p:cNvSpPr txBox="1">
                <a:spLocks noChangeArrowheads="1"/>
              </p:cNvSpPr>
              <p:nvPr/>
            </p:nvSpPr>
            <p:spPr bwMode="auto">
              <a:xfrm>
                <a:off x="2692635" y="3857625"/>
                <a:ext cx="821858"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99.01</a:t>
                </a:r>
              </a:p>
            </p:txBody>
          </p:sp>
          <p:sp>
            <p:nvSpPr>
              <p:cNvPr id="20508" name="Text Box 12"/>
              <p:cNvSpPr txBox="1">
                <a:spLocks noChangeArrowheads="1"/>
              </p:cNvSpPr>
              <p:nvPr/>
            </p:nvSpPr>
            <p:spPr bwMode="auto">
              <a:xfrm>
                <a:off x="3272181" y="3305174"/>
                <a:ext cx="829576"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98.02</a:t>
                </a:r>
              </a:p>
            </p:txBody>
          </p:sp>
          <p:sp>
            <p:nvSpPr>
              <p:cNvPr id="20509" name="Text Box 11"/>
              <p:cNvSpPr txBox="1">
                <a:spLocks noChangeArrowheads="1"/>
              </p:cNvSpPr>
              <p:nvPr/>
            </p:nvSpPr>
            <p:spPr bwMode="auto">
              <a:xfrm>
                <a:off x="493090" y="4000500"/>
                <a:ext cx="698159"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LAX</a:t>
                </a:r>
              </a:p>
            </p:txBody>
          </p:sp>
          <p:sp>
            <p:nvSpPr>
              <p:cNvPr id="20510" name="Text Box 11"/>
              <p:cNvSpPr txBox="1">
                <a:spLocks noChangeArrowheads="1"/>
              </p:cNvSpPr>
              <p:nvPr/>
            </p:nvSpPr>
            <p:spPr bwMode="auto">
              <a:xfrm>
                <a:off x="1144543" y="4019549"/>
                <a:ext cx="646204"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SJC</a:t>
                </a:r>
              </a:p>
            </p:txBody>
          </p:sp>
          <p:sp>
            <p:nvSpPr>
              <p:cNvPr id="20511" name="Text Box 11"/>
              <p:cNvSpPr txBox="1">
                <a:spLocks noChangeArrowheads="1"/>
              </p:cNvSpPr>
              <p:nvPr/>
            </p:nvSpPr>
            <p:spPr bwMode="auto">
              <a:xfrm>
                <a:off x="1635039" y="4019549"/>
                <a:ext cx="69073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MIA</a:t>
                </a:r>
              </a:p>
            </p:txBody>
          </p:sp>
          <p:sp>
            <p:nvSpPr>
              <p:cNvPr id="20512" name="Text Box 11"/>
              <p:cNvSpPr txBox="1">
                <a:spLocks noChangeArrowheads="1"/>
              </p:cNvSpPr>
              <p:nvPr/>
            </p:nvSpPr>
            <p:spPr bwMode="auto">
              <a:xfrm>
                <a:off x="2211448" y="4038601"/>
                <a:ext cx="725371"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AUS</a:t>
                </a:r>
              </a:p>
            </p:txBody>
          </p:sp>
          <p:sp>
            <p:nvSpPr>
              <p:cNvPr id="20513" name="Text Box 13"/>
              <p:cNvSpPr txBox="1">
                <a:spLocks noChangeArrowheads="1"/>
              </p:cNvSpPr>
              <p:nvPr/>
            </p:nvSpPr>
            <p:spPr bwMode="auto">
              <a:xfrm>
                <a:off x="3412947" y="3057991"/>
                <a:ext cx="149478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overshoot</a:t>
                </a:r>
              </a:p>
            </p:txBody>
          </p:sp>
          <p:sp>
            <p:nvSpPr>
              <p:cNvPr id="20514" name="Text Box 13"/>
              <p:cNvSpPr txBox="1">
                <a:spLocks noChangeArrowheads="1"/>
              </p:cNvSpPr>
              <p:nvPr/>
            </p:nvSpPr>
            <p:spPr bwMode="auto">
              <a:xfrm>
                <a:off x="3431279" y="2489128"/>
                <a:ext cx="166301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undershoot</a:t>
                </a:r>
              </a:p>
            </p:txBody>
          </p:sp>
          <p:sp>
            <p:nvSpPr>
              <p:cNvPr id="20515" name="Text Box 13"/>
              <p:cNvSpPr txBox="1">
                <a:spLocks noChangeArrowheads="1"/>
              </p:cNvSpPr>
              <p:nvPr/>
            </p:nvSpPr>
            <p:spPr bwMode="auto">
              <a:xfrm>
                <a:off x="3527004" y="2007409"/>
                <a:ext cx="87381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birds</a:t>
                </a:r>
              </a:p>
            </p:txBody>
          </p:sp>
          <p:sp>
            <p:nvSpPr>
              <p:cNvPr id="20516" name="Text Box 13"/>
              <p:cNvSpPr txBox="1">
                <a:spLocks noChangeArrowheads="1"/>
              </p:cNvSpPr>
              <p:nvPr/>
            </p:nvSpPr>
            <p:spPr bwMode="auto">
              <a:xfrm>
                <a:off x="3426712" y="1533889"/>
                <a:ext cx="1566525"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turbulence</a:t>
                </a:r>
              </a:p>
            </p:txBody>
          </p:sp>
          <p:grpSp>
            <p:nvGrpSpPr>
              <p:cNvPr id="20517" name="Group 5"/>
              <p:cNvGrpSpPr>
                <a:grpSpLocks/>
              </p:cNvGrpSpPr>
              <p:nvPr/>
            </p:nvGrpSpPr>
            <p:grpSpPr bwMode="auto">
              <a:xfrm>
                <a:off x="636714" y="1552579"/>
                <a:ext cx="2865312" cy="2519363"/>
                <a:chOff x="1352" y="1428"/>
                <a:chExt cx="2762" cy="2432"/>
              </a:xfrm>
            </p:grpSpPr>
            <p:sp>
              <p:nvSpPr>
                <p:cNvPr id="20552" name="AutoShape 12"/>
                <p:cNvSpPr>
                  <a:spLocks noChangeArrowheads="1"/>
                </p:cNvSpPr>
                <p:nvPr/>
              </p:nvSpPr>
              <p:spPr bwMode="auto">
                <a:xfrm>
                  <a:off x="3473" y="2787"/>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3" name="AutoShape 13"/>
                <p:cNvSpPr>
                  <a:spLocks noChangeArrowheads="1"/>
                </p:cNvSpPr>
                <p:nvPr/>
              </p:nvSpPr>
              <p:spPr bwMode="auto">
                <a:xfrm>
                  <a:off x="3473" y="2328"/>
                  <a:ext cx="640"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4" name="AutoShape 14"/>
                <p:cNvSpPr>
                  <a:spLocks noChangeArrowheads="1"/>
                </p:cNvSpPr>
                <p:nvPr/>
              </p:nvSpPr>
              <p:spPr bwMode="auto">
                <a:xfrm>
                  <a:off x="3473" y="1870"/>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5" name="AutoShape 15"/>
                <p:cNvSpPr>
                  <a:spLocks noChangeArrowheads="1"/>
                </p:cNvSpPr>
                <p:nvPr/>
              </p:nvSpPr>
              <p:spPr bwMode="auto">
                <a:xfrm>
                  <a:off x="3296" y="2958"/>
                  <a:ext cx="640"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6" name="AutoShape 16"/>
                <p:cNvSpPr>
                  <a:spLocks noChangeArrowheads="1"/>
                </p:cNvSpPr>
                <p:nvPr/>
              </p:nvSpPr>
              <p:spPr bwMode="auto">
                <a:xfrm>
                  <a:off x="3296" y="2500"/>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7" name="AutoShape 17"/>
                <p:cNvSpPr>
                  <a:spLocks noChangeArrowheads="1"/>
                </p:cNvSpPr>
                <p:nvPr/>
              </p:nvSpPr>
              <p:spPr bwMode="auto">
                <a:xfrm>
                  <a:off x="3296" y="2043"/>
                  <a:ext cx="640" cy="562"/>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8" name="AutoShape 18"/>
                <p:cNvSpPr>
                  <a:spLocks noChangeArrowheads="1"/>
                </p:cNvSpPr>
                <p:nvPr/>
              </p:nvSpPr>
              <p:spPr bwMode="auto">
                <a:xfrm>
                  <a:off x="3118" y="3130"/>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9" name="AutoShape 19"/>
                <p:cNvSpPr>
                  <a:spLocks noChangeArrowheads="1"/>
                </p:cNvSpPr>
                <p:nvPr/>
              </p:nvSpPr>
              <p:spPr bwMode="auto">
                <a:xfrm>
                  <a:off x="3118" y="2673"/>
                  <a:ext cx="641" cy="562"/>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0" name="AutoShape 20"/>
                <p:cNvSpPr>
                  <a:spLocks noChangeArrowheads="1"/>
                </p:cNvSpPr>
                <p:nvPr/>
              </p:nvSpPr>
              <p:spPr bwMode="auto">
                <a:xfrm>
                  <a:off x="3118" y="2214"/>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1" name="AutoShape 26"/>
                <p:cNvSpPr>
                  <a:spLocks noChangeArrowheads="1"/>
                </p:cNvSpPr>
                <p:nvPr/>
              </p:nvSpPr>
              <p:spPr bwMode="auto">
                <a:xfrm>
                  <a:off x="1879" y="1428"/>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2" name="AutoShape 27"/>
                <p:cNvSpPr>
                  <a:spLocks noChangeArrowheads="1"/>
                </p:cNvSpPr>
                <p:nvPr/>
              </p:nvSpPr>
              <p:spPr bwMode="auto">
                <a:xfrm>
                  <a:off x="1701" y="1599"/>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3" name="AutoShape 28"/>
                <p:cNvSpPr>
                  <a:spLocks noChangeArrowheads="1"/>
                </p:cNvSpPr>
                <p:nvPr/>
              </p:nvSpPr>
              <p:spPr bwMode="auto">
                <a:xfrm>
                  <a:off x="1524"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4" name="AutoShape 29"/>
                <p:cNvSpPr>
                  <a:spLocks noChangeArrowheads="1"/>
                </p:cNvSpPr>
                <p:nvPr/>
              </p:nvSpPr>
              <p:spPr bwMode="auto">
                <a:xfrm>
                  <a:off x="2410" y="1428"/>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5" name="AutoShape 30"/>
                <p:cNvSpPr>
                  <a:spLocks noChangeArrowheads="1"/>
                </p:cNvSpPr>
                <p:nvPr/>
              </p:nvSpPr>
              <p:spPr bwMode="auto">
                <a:xfrm>
                  <a:off x="2233" y="1599"/>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6" name="AutoShape 31"/>
                <p:cNvSpPr>
                  <a:spLocks noChangeArrowheads="1"/>
                </p:cNvSpPr>
                <p:nvPr/>
              </p:nvSpPr>
              <p:spPr bwMode="auto">
                <a:xfrm>
                  <a:off x="2055"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7" name="AutoShape 32"/>
                <p:cNvSpPr>
                  <a:spLocks noChangeArrowheads="1"/>
                </p:cNvSpPr>
                <p:nvPr/>
              </p:nvSpPr>
              <p:spPr bwMode="auto">
                <a:xfrm>
                  <a:off x="2942" y="1428"/>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8" name="AutoShape 33"/>
                <p:cNvSpPr>
                  <a:spLocks noChangeArrowheads="1"/>
                </p:cNvSpPr>
                <p:nvPr/>
              </p:nvSpPr>
              <p:spPr bwMode="auto">
                <a:xfrm>
                  <a:off x="2766" y="1599"/>
                  <a:ext cx="639"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9" name="AutoShape 34"/>
                <p:cNvSpPr>
                  <a:spLocks noChangeArrowheads="1"/>
                </p:cNvSpPr>
                <p:nvPr/>
              </p:nvSpPr>
              <p:spPr bwMode="auto">
                <a:xfrm>
                  <a:off x="2588" y="1771"/>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0" name="AutoShape 35"/>
                <p:cNvSpPr>
                  <a:spLocks noChangeArrowheads="1"/>
                </p:cNvSpPr>
                <p:nvPr/>
              </p:nvSpPr>
              <p:spPr bwMode="auto">
                <a:xfrm>
                  <a:off x="3475" y="1428"/>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1" name="AutoShape 36"/>
                <p:cNvSpPr>
                  <a:spLocks noChangeArrowheads="1"/>
                </p:cNvSpPr>
                <p:nvPr/>
              </p:nvSpPr>
              <p:spPr bwMode="auto">
                <a:xfrm>
                  <a:off x="3297" y="1599"/>
                  <a:ext cx="639"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2" name="AutoShape 37"/>
                <p:cNvSpPr>
                  <a:spLocks noChangeArrowheads="1"/>
                </p:cNvSpPr>
                <p:nvPr/>
              </p:nvSpPr>
              <p:spPr bwMode="auto">
                <a:xfrm>
                  <a:off x="3119"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grpSp>
              <p:nvGrpSpPr>
                <p:cNvPr id="20573" name="Group 38"/>
                <p:cNvGrpSpPr>
                  <a:grpSpLocks/>
                </p:cNvGrpSpPr>
                <p:nvPr/>
              </p:nvGrpSpPr>
              <p:grpSpPr bwMode="auto">
                <a:xfrm>
                  <a:off x="1352" y="1924"/>
                  <a:ext cx="2237" cy="1936"/>
                  <a:chOff x="1778" y="1937"/>
                  <a:chExt cx="1636" cy="1310"/>
                </a:xfrm>
              </p:grpSpPr>
              <p:sp>
                <p:nvSpPr>
                  <p:cNvPr id="20574" name="AutoShape 40"/>
                  <p:cNvSpPr>
                    <a:spLocks noChangeArrowheads="1"/>
                  </p:cNvSpPr>
                  <p:nvPr/>
                </p:nvSpPr>
                <p:spPr bwMode="auto">
                  <a:xfrm>
                    <a:off x="1778" y="2867"/>
                    <a:ext cx="468"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5" name="AutoShape 43"/>
                  <p:cNvSpPr>
                    <a:spLocks noChangeArrowheads="1"/>
                  </p:cNvSpPr>
                  <p:nvPr/>
                </p:nvSpPr>
                <p:spPr bwMode="auto">
                  <a:xfrm>
                    <a:off x="1778" y="255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6" name="AutoShape 44"/>
                  <p:cNvSpPr>
                    <a:spLocks noChangeArrowheads="1"/>
                  </p:cNvSpPr>
                  <p:nvPr/>
                </p:nvSpPr>
                <p:spPr bwMode="auto">
                  <a:xfrm>
                    <a:off x="1778"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7" name="AutoShape 45"/>
                  <p:cNvSpPr>
                    <a:spLocks noChangeArrowheads="1"/>
                  </p:cNvSpPr>
                  <p:nvPr/>
                </p:nvSpPr>
                <p:spPr bwMode="auto">
                  <a:xfrm>
                    <a:off x="2167" y="2867"/>
                    <a:ext cx="469"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8" name="AutoShape 46"/>
                  <p:cNvSpPr>
                    <a:spLocks noChangeArrowheads="1"/>
                  </p:cNvSpPr>
                  <p:nvPr/>
                </p:nvSpPr>
                <p:spPr bwMode="auto">
                  <a:xfrm>
                    <a:off x="2167" y="255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9" name="AutoShape 47"/>
                  <p:cNvSpPr>
                    <a:spLocks noChangeArrowheads="1"/>
                  </p:cNvSpPr>
                  <p:nvPr/>
                </p:nvSpPr>
                <p:spPr bwMode="auto">
                  <a:xfrm>
                    <a:off x="2167"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0" name="AutoShape 48"/>
                  <p:cNvSpPr>
                    <a:spLocks noChangeArrowheads="1"/>
                  </p:cNvSpPr>
                  <p:nvPr/>
                </p:nvSpPr>
                <p:spPr bwMode="auto">
                  <a:xfrm>
                    <a:off x="2556" y="2867"/>
                    <a:ext cx="469"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1" name="AutoShape 49"/>
                  <p:cNvSpPr>
                    <a:spLocks noChangeArrowheads="1"/>
                  </p:cNvSpPr>
                  <p:nvPr/>
                </p:nvSpPr>
                <p:spPr bwMode="auto">
                  <a:xfrm>
                    <a:off x="2556" y="255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2" name="AutoShape 50"/>
                  <p:cNvSpPr>
                    <a:spLocks noChangeArrowheads="1"/>
                  </p:cNvSpPr>
                  <p:nvPr/>
                </p:nvSpPr>
                <p:spPr bwMode="auto">
                  <a:xfrm>
                    <a:off x="2556"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3" name="AutoShape 51"/>
                  <p:cNvSpPr>
                    <a:spLocks noChangeArrowheads="1"/>
                  </p:cNvSpPr>
                  <p:nvPr/>
                </p:nvSpPr>
                <p:spPr bwMode="auto">
                  <a:xfrm>
                    <a:off x="2946" y="2867"/>
                    <a:ext cx="468"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4" name="AutoShape 52"/>
                  <p:cNvSpPr>
                    <a:spLocks noChangeArrowheads="1"/>
                  </p:cNvSpPr>
                  <p:nvPr/>
                </p:nvSpPr>
                <p:spPr bwMode="auto">
                  <a:xfrm>
                    <a:off x="2946" y="255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5" name="AutoShape 53"/>
                  <p:cNvSpPr>
                    <a:spLocks noChangeArrowheads="1"/>
                  </p:cNvSpPr>
                  <p:nvPr/>
                </p:nvSpPr>
                <p:spPr bwMode="auto">
                  <a:xfrm>
                    <a:off x="2946"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6" name="AutoShape 55"/>
                  <p:cNvSpPr>
                    <a:spLocks noChangeArrowheads="1"/>
                  </p:cNvSpPr>
                  <p:nvPr/>
                </p:nvSpPr>
                <p:spPr bwMode="auto">
                  <a:xfrm>
                    <a:off x="1779" y="1948"/>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7" name="AutoShape 56"/>
                  <p:cNvSpPr>
                    <a:spLocks noChangeArrowheads="1"/>
                  </p:cNvSpPr>
                  <p:nvPr/>
                </p:nvSpPr>
                <p:spPr bwMode="auto">
                  <a:xfrm>
                    <a:off x="2168"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8" name="AutoShape 57"/>
                  <p:cNvSpPr>
                    <a:spLocks noChangeArrowheads="1"/>
                  </p:cNvSpPr>
                  <p:nvPr/>
                </p:nvSpPr>
                <p:spPr bwMode="auto">
                  <a:xfrm>
                    <a:off x="2557"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9" name="AutoShape 58"/>
                  <p:cNvSpPr>
                    <a:spLocks noChangeArrowheads="1"/>
                  </p:cNvSpPr>
                  <p:nvPr/>
                </p:nvSpPr>
                <p:spPr bwMode="auto">
                  <a:xfrm>
                    <a:off x="2946" y="193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a:lnSpc>
                        <a:spcPct val="93000"/>
                      </a:lnSpc>
                      <a:buClr>
                        <a:srgbClr val="000000"/>
                      </a:buClr>
                      <a:buSzPct val="100000"/>
                      <a:buFont typeface="Arial" panose="020B0604020202020204" pitchFamily="34" charset="0"/>
                      <a:buNone/>
                    </a:pPr>
                    <a:endParaRPr lang="zh-CN" altLang="zh-CN" sz="1200" b="1">
                      <a:solidFill>
                        <a:srgbClr val="000000"/>
                      </a:solidFill>
                      <a:latin typeface="Times New Roman" panose="02020603050405020304" pitchFamily="18" charset="0"/>
                    </a:endParaRPr>
                  </a:p>
                </p:txBody>
              </p:sp>
            </p:grpSp>
          </p:grpSp>
          <p:sp>
            <p:nvSpPr>
              <p:cNvPr id="20518" name="Text Box 12"/>
              <p:cNvSpPr txBox="1">
                <a:spLocks noChangeArrowheads="1"/>
              </p:cNvSpPr>
              <p:nvPr/>
            </p:nvSpPr>
            <p:spPr bwMode="auto">
              <a:xfrm rot="-2989849">
                <a:off x="3148924" y="3914591"/>
                <a:ext cx="1341438" cy="5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Time</a:t>
                </a:r>
              </a:p>
            </p:txBody>
          </p:sp>
          <p:sp>
            <p:nvSpPr>
              <p:cNvPr id="20519" name="Text Box 11"/>
              <p:cNvSpPr txBox="1">
                <a:spLocks noChangeArrowheads="1"/>
              </p:cNvSpPr>
              <p:nvPr/>
            </p:nvSpPr>
            <p:spPr bwMode="auto">
              <a:xfrm>
                <a:off x="602585" y="4400166"/>
                <a:ext cx="1838989"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Location</a:t>
                </a:r>
              </a:p>
            </p:txBody>
          </p:sp>
          <p:sp>
            <p:nvSpPr>
              <p:cNvPr id="20520" name="Text Box 13"/>
              <p:cNvSpPr txBox="1">
                <a:spLocks noChangeArrowheads="1"/>
              </p:cNvSpPr>
              <p:nvPr/>
            </p:nvSpPr>
            <p:spPr bwMode="auto">
              <a:xfrm>
                <a:off x="3303434" y="828948"/>
                <a:ext cx="1048907" cy="7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2000" b="1" dirty="0">
                    <a:solidFill>
                      <a:srgbClr val="FF0000"/>
                    </a:solidFill>
                    <a:latin typeface="Corbel" panose="020B0503020204020204" pitchFamily="34" charset="0"/>
                  </a:rPr>
                  <a:t>Topic</a:t>
                </a:r>
              </a:p>
            </p:txBody>
          </p:sp>
          <p:grpSp>
            <p:nvGrpSpPr>
              <p:cNvPr id="20521" name="Group 5"/>
              <p:cNvGrpSpPr>
                <a:grpSpLocks/>
              </p:cNvGrpSpPr>
              <p:nvPr/>
            </p:nvGrpSpPr>
            <p:grpSpPr bwMode="auto">
              <a:xfrm>
                <a:off x="5357817" y="1643063"/>
                <a:ext cx="2714625" cy="2500312"/>
                <a:chOff x="1888" y="1771"/>
                <a:chExt cx="1872" cy="1173"/>
              </a:xfrm>
            </p:grpSpPr>
            <p:sp>
              <p:nvSpPr>
                <p:cNvPr id="20541" name="AutoShape 20"/>
                <p:cNvSpPr>
                  <a:spLocks noChangeArrowheads="1"/>
                </p:cNvSpPr>
                <p:nvPr/>
              </p:nvSpPr>
              <p:spPr bwMode="auto">
                <a:xfrm>
                  <a:off x="3118" y="2214"/>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2" name="AutoShape 31"/>
                <p:cNvSpPr>
                  <a:spLocks noChangeArrowheads="1"/>
                </p:cNvSpPr>
                <p:nvPr/>
              </p:nvSpPr>
              <p:spPr bwMode="auto">
                <a:xfrm>
                  <a:off x="2055"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3" name="AutoShape 34"/>
                <p:cNvSpPr>
                  <a:spLocks noChangeArrowheads="1"/>
                </p:cNvSpPr>
                <p:nvPr/>
              </p:nvSpPr>
              <p:spPr bwMode="auto">
                <a:xfrm>
                  <a:off x="2588" y="1771"/>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4" name="AutoShape 37"/>
                <p:cNvSpPr>
                  <a:spLocks noChangeArrowheads="1"/>
                </p:cNvSpPr>
                <p:nvPr/>
              </p:nvSpPr>
              <p:spPr bwMode="auto">
                <a:xfrm>
                  <a:off x="3119"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grpSp>
              <p:nvGrpSpPr>
                <p:cNvPr id="20545" name="Group 38"/>
                <p:cNvGrpSpPr>
                  <a:grpSpLocks/>
                </p:cNvGrpSpPr>
                <p:nvPr/>
              </p:nvGrpSpPr>
              <p:grpSpPr bwMode="auto">
                <a:xfrm>
                  <a:off x="1888" y="1923"/>
                  <a:ext cx="1705" cy="1021"/>
                  <a:chOff x="2167" y="1937"/>
                  <a:chExt cx="1247" cy="691"/>
                </a:xfrm>
              </p:grpSpPr>
              <p:sp>
                <p:nvSpPr>
                  <p:cNvPr id="20546" name="AutoShape 47"/>
                  <p:cNvSpPr>
                    <a:spLocks noChangeArrowheads="1"/>
                  </p:cNvSpPr>
                  <p:nvPr/>
                </p:nvSpPr>
                <p:spPr bwMode="auto">
                  <a:xfrm>
                    <a:off x="2167"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7" name="AutoShape 50"/>
                  <p:cNvSpPr>
                    <a:spLocks noChangeArrowheads="1"/>
                  </p:cNvSpPr>
                  <p:nvPr/>
                </p:nvSpPr>
                <p:spPr bwMode="auto">
                  <a:xfrm>
                    <a:off x="2556"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8" name="AutoShape 53"/>
                  <p:cNvSpPr>
                    <a:spLocks noChangeArrowheads="1"/>
                  </p:cNvSpPr>
                  <p:nvPr/>
                </p:nvSpPr>
                <p:spPr bwMode="auto">
                  <a:xfrm>
                    <a:off x="2946"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9" name="AutoShape 56"/>
                  <p:cNvSpPr>
                    <a:spLocks noChangeArrowheads="1"/>
                  </p:cNvSpPr>
                  <p:nvPr/>
                </p:nvSpPr>
                <p:spPr bwMode="auto">
                  <a:xfrm>
                    <a:off x="2168"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0" name="AutoShape 57"/>
                  <p:cNvSpPr>
                    <a:spLocks noChangeArrowheads="1"/>
                  </p:cNvSpPr>
                  <p:nvPr/>
                </p:nvSpPr>
                <p:spPr bwMode="auto">
                  <a:xfrm>
                    <a:off x="2557"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1" name="AutoShape 58"/>
                  <p:cNvSpPr>
                    <a:spLocks noChangeArrowheads="1"/>
                  </p:cNvSpPr>
                  <p:nvPr/>
                </p:nvSpPr>
                <p:spPr bwMode="auto">
                  <a:xfrm>
                    <a:off x="2946" y="193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a:lnSpc>
                        <a:spcPct val="93000"/>
                      </a:lnSpc>
                      <a:buClr>
                        <a:srgbClr val="000000"/>
                      </a:buClr>
                      <a:buSzPct val="100000"/>
                      <a:buFont typeface="Arial" panose="020B0604020202020204" pitchFamily="34" charset="0"/>
                      <a:buNone/>
                    </a:pPr>
                    <a:endParaRPr lang="zh-CN" altLang="zh-CN" sz="1200" b="1">
                      <a:solidFill>
                        <a:srgbClr val="000000"/>
                      </a:solidFill>
                      <a:latin typeface="Times New Roman" panose="02020603050405020304" pitchFamily="18" charset="0"/>
                    </a:endParaRPr>
                  </a:p>
                </p:txBody>
              </p:sp>
            </p:grpSp>
          </p:grpSp>
          <p:cxnSp>
            <p:nvCxnSpPr>
              <p:cNvPr id="27" name="直接箭头连接符 22"/>
              <p:cNvCxnSpPr/>
              <p:nvPr/>
            </p:nvCxnSpPr>
            <p:spPr>
              <a:xfrm>
                <a:off x="501481" y="4430019"/>
                <a:ext cx="2785641" cy="0"/>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直接箭头连接符 23"/>
              <p:cNvCxnSpPr/>
              <p:nvPr/>
            </p:nvCxnSpPr>
            <p:spPr>
              <a:xfrm rot="5400000">
                <a:off x="3215542" y="3571993"/>
                <a:ext cx="929607" cy="786448"/>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直接箭头连接符 24"/>
              <p:cNvCxnSpPr/>
              <p:nvPr/>
            </p:nvCxnSpPr>
            <p:spPr>
              <a:xfrm rot="5400000">
                <a:off x="1678387" y="2821284"/>
                <a:ext cx="3215020" cy="244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直接箭头连接符 25"/>
              <p:cNvCxnSpPr/>
              <p:nvPr/>
            </p:nvCxnSpPr>
            <p:spPr>
              <a:xfrm>
                <a:off x="5144216" y="4497964"/>
                <a:ext cx="2785642" cy="3089"/>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26"/>
              <p:cNvCxnSpPr/>
              <p:nvPr/>
            </p:nvCxnSpPr>
            <p:spPr>
              <a:xfrm rot="5400000">
                <a:off x="7859822" y="3641480"/>
                <a:ext cx="926519" cy="786447"/>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接箭头连接符 27"/>
              <p:cNvCxnSpPr/>
              <p:nvPr/>
            </p:nvCxnSpPr>
            <p:spPr>
              <a:xfrm rot="5400000">
                <a:off x="6322028" y="2890774"/>
                <a:ext cx="3218110" cy="244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28" name="Text Box 11"/>
              <p:cNvSpPr txBox="1">
                <a:spLocks noChangeArrowheads="1"/>
              </p:cNvSpPr>
              <p:nvPr/>
            </p:nvSpPr>
            <p:spPr bwMode="auto">
              <a:xfrm>
                <a:off x="5374192" y="4020158"/>
                <a:ext cx="532387"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CA</a:t>
                </a:r>
              </a:p>
            </p:txBody>
          </p:sp>
          <p:sp>
            <p:nvSpPr>
              <p:cNvPr id="20529" name="Text Box 11"/>
              <p:cNvSpPr txBox="1">
                <a:spLocks noChangeArrowheads="1"/>
              </p:cNvSpPr>
              <p:nvPr/>
            </p:nvSpPr>
            <p:spPr bwMode="auto">
              <a:xfrm>
                <a:off x="6140736" y="4029686"/>
                <a:ext cx="65115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a:solidFill>
                      <a:srgbClr val="002060"/>
                    </a:solidFill>
                    <a:latin typeface="Corbel" panose="020B0503020204020204" pitchFamily="34" charset="0"/>
                  </a:rPr>
                  <a:t>FL</a:t>
                </a:r>
              </a:p>
            </p:txBody>
          </p:sp>
          <p:sp>
            <p:nvSpPr>
              <p:cNvPr id="20530" name="Text Box 11"/>
              <p:cNvSpPr txBox="1">
                <a:spLocks noChangeArrowheads="1"/>
              </p:cNvSpPr>
              <p:nvPr/>
            </p:nvSpPr>
            <p:spPr bwMode="auto">
              <a:xfrm>
                <a:off x="6865056" y="4029686"/>
                <a:ext cx="690735"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a:solidFill>
                      <a:srgbClr val="002060"/>
                    </a:solidFill>
                    <a:latin typeface="Corbel" panose="020B0503020204020204" pitchFamily="34" charset="0"/>
                  </a:rPr>
                  <a:t>TX</a:t>
                </a:r>
              </a:p>
            </p:txBody>
          </p:sp>
          <p:sp>
            <p:nvSpPr>
              <p:cNvPr id="20531" name="Text Box 11"/>
              <p:cNvSpPr txBox="1">
                <a:spLocks noChangeArrowheads="1"/>
              </p:cNvSpPr>
              <p:nvPr/>
            </p:nvSpPr>
            <p:spPr bwMode="auto">
              <a:xfrm>
                <a:off x="5468181" y="4506357"/>
                <a:ext cx="1919965"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Location</a:t>
                </a:r>
              </a:p>
            </p:txBody>
          </p:sp>
          <p:sp>
            <p:nvSpPr>
              <p:cNvPr id="20532" name="Text Box 12"/>
              <p:cNvSpPr txBox="1">
                <a:spLocks noChangeArrowheads="1"/>
              </p:cNvSpPr>
              <p:nvPr/>
            </p:nvSpPr>
            <p:spPr bwMode="auto">
              <a:xfrm>
                <a:off x="7986321" y="3174363"/>
                <a:ext cx="710509"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1998</a:t>
                </a:r>
              </a:p>
            </p:txBody>
          </p:sp>
          <p:sp>
            <p:nvSpPr>
              <p:cNvPr id="20533" name="Text Box 12"/>
              <p:cNvSpPr txBox="1">
                <a:spLocks noChangeArrowheads="1"/>
              </p:cNvSpPr>
              <p:nvPr/>
            </p:nvSpPr>
            <p:spPr bwMode="auto">
              <a:xfrm>
                <a:off x="7659237" y="3611194"/>
                <a:ext cx="710509"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1999</a:t>
                </a:r>
              </a:p>
            </p:txBody>
          </p:sp>
          <p:sp>
            <p:nvSpPr>
              <p:cNvPr id="20534" name="Text Box 12"/>
              <p:cNvSpPr txBox="1">
                <a:spLocks noChangeArrowheads="1"/>
              </p:cNvSpPr>
              <p:nvPr/>
            </p:nvSpPr>
            <p:spPr bwMode="auto">
              <a:xfrm rot="-2939684">
                <a:off x="7850982" y="3974916"/>
                <a:ext cx="1341438" cy="5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Time</a:t>
                </a:r>
              </a:p>
            </p:txBody>
          </p:sp>
          <p:sp>
            <p:nvSpPr>
              <p:cNvPr id="20535" name="Text Box 13"/>
              <p:cNvSpPr txBox="1">
                <a:spLocks noChangeArrowheads="1"/>
              </p:cNvSpPr>
              <p:nvPr/>
            </p:nvSpPr>
            <p:spPr bwMode="auto">
              <a:xfrm>
                <a:off x="7992591" y="2731919"/>
                <a:ext cx="177998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dirty="0">
                    <a:solidFill>
                      <a:srgbClr val="FF0000"/>
                    </a:solidFill>
                    <a:latin typeface="Corbel" panose="020B0503020204020204" pitchFamily="34" charset="0"/>
                  </a:rPr>
                  <a:t>Deviation</a:t>
                </a:r>
              </a:p>
            </p:txBody>
          </p:sp>
          <p:sp>
            <p:nvSpPr>
              <p:cNvPr id="20536" name="Text Box 13"/>
              <p:cNvSpPr txBox="1">
                <a:spLocks noChangeArrowheads="1"/>
              </p:cNvSpPr>
              <p:nvPr/>
            </p:nvSpPr>
            <p:spPr bwMode="auto">
              <a:xfrm>
                <a:off x="8004300" y="1864534"/>
                <a:ext cx="187330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FF0000"/>
                    </a:solidFill>
                    <a:latin typeface="Corbel" panose="020B0503020204020204" pitchFamily="34" charset="0"/>
                  </a:rPr>
                  <a:t>Encounter</a:t>
                </a:r>
              </a:p>
            </p:txBody>
          </p:sp>
          <p:sp>
            <p:nvSpPr>
              <p:cNvPr id="20537" name="Text Box 13"/>
              <p:cNvSpPr txBox="1">
                <a:spLocks noChangeArrowheads="1"/>
              </p:cNvSpPr>
              <p:nvPr/>
            </p:nvSpPr>
            <p:spPr bwMode="auto">
              <a:xfrm>
                <a:off x="7883685" y="935138"/>
                <a:ext cx="1048907" cy="7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2000" b="1" dirty="0">
                    <a:solidFill>
                      <a:srgbClr val="FF0000"/>
                    </a:solidFill>
                    <a:latin typeface="Corbel" panose="020B0503020204020204" pitchFamily="34" charset="0"/>
                  </a:rPr>
                  <a:t>Topic</a:t>
                </a:r>
              </a:p>
            </p:txBody>
          </p:sp>
          <p:cxnSp>
            <p:nvCxnSpPr>
              <p:cNvPr id="43" name="直接箭头连接符 38"/>
              <p:cNvCxnSpPr/>
              <p:nvPr/>
            </p:nvCxnSpPr>
            <p:spPr>
              <a:xfrm>
                <a:off x="3644820" y="4714152"/>
                <a:ext cx="1283796" cy="3089"/>
              </a:xfrm>
              <a:prstGeom prst="straightConnector1">
                <a:avLst/>
              </a:prstGeom>
              <a:ln w="38100">
                <a:solidFill>
                  <a:schemeClr val="tx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539" name="Text Box 11"/>
              <p:cNvSpPr txBox="1">
                <a:spLocks noChangeArrowheads="1"/>
              </p:cNvSpPr>
              <p:nvPr/>
            </p:nvSpPr>
            <p:spPr bwMode="auto">
              <a:xfrm>
                <a:off x="3000375" y="4786313"/>
                <a:ext cx="1285874"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b="1">
                    <a:solidFill>
                      <a:schemeClr val="bg1"/>
                    </a:solidFill>
                    <a:latin typeface="Tahoma" panose="020B0604030504040204" pitchFamily="34" charset="0"/>
                  </a:rPr>
                  <a:t>drill-down</a:t>
                </a:r>
              </a:p>
            </p:txBody>
          </p:sp>
          <p:sp>
            <p:nvSpPr>
              <p:cNvPr id="20540" name="Text Box 11"/>
              <p:cNvSpPr txBox="1">
                <a:spLocks noChangeArrowheads="1"/>
              </p:cNvSpPr>
              <p:nvPr/>
            </p:nvSpPr>
            <p:spPr bwMode="auto">
              <a:xfrm>
                <a:off x="4714876" y="4805363"/>
                <a:ext cx="115252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b="1">
                    <a:solidFill>
                      <a:schemeClr val="bg1"/>
                    </a:solidFill>
                    <a:latin typeface="Tahoma" panose="020B0604030504040204" pitchFamily="34" charset="0"/>
                  </a:rPr>
                  <a:t>roll-up</a:t>
                </a:r>
              </a:p>
            </p:txBody>
          </p:sp>
        </p:grpSp>
        <p:sp>
          <p:nvSpPr>
            <p:cNvPr id="95" name="Up Arrow 94"/>
            <p:cNvSpPr/>
            <p:nvPr/>
          </p:nvSpPr>
          <p:spPr>
            <a:xfrm>
              <a:off x="4421345" y="4967424"/>
              <a:ext cx="614347" cy="5556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96" name="Up Arrow 95"/>
            <p:cNvSpPr/>
            <p:nvPr/>
          </p:nvSpPr>
          <p:spPr>
            <a:xfrm>
              <a:off x="1681390" y="4888039"/>
              <a:ext cx="614347" cy="5556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20504" name="Rectangle 125"/>
            <p:cNvSpPr>
              <a:spLocks noChangeArrowheads="1"/>
            </p:cNvSpPr>
            <p:nvPr/>
          </p:nvSpPr>
          <p:spPr bwMode="auto">
            <a:xfrm>
              <a:off x="-1340642" y="3449808"/>
              <a:ext cx="2142776" cy="7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smtClean="0">
                  <a:latin typeface="Calibri" panose="020F0502020204030204" pitchFamily="34" charset="0"/>
                </a:rPr>
                <a:t>Topic </a:t>
              </a:r>
              <a:r>
                <a:rPr lang="en-US" altLang="en-US" sz="2400" b="1" dirty="0">
                  <a:latin typeface="Calibri" panose="020F0502020204030204" pitchFamily="34" charset="0"/>
                </a:rPr>
                <a:t>Cube</a:t>
              </a:r>
            </a:p>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Representation</a:t>
              </a:r>
              <a:endParaRPr lang="en-US" altLang="en-US" sz="2400" dirty="0">
                <a:solidFill>
                  <a:schemeClr val="bg1"/>
                </a:solidFill>
                <a:latin typeface="Calibri" panose="020F0502020204030204" pitchFamily="34" charset="0"/>
              </a:endParaRPr>
            </a:p>
          </p:txBody>
        </p:sp>
      </p:grpSp>
      <p:sp>
        <p:nvSpPr>
          <p:cNvPr id="20490" name="TextBox 100"/>
          <p:cNvSpPr txBox="1">
            <a:spLocks noChangeArrowheads="1"/>
          </p:cNvSpPr>
          <p:nvPr/>
        </p:nvSpPr>
        <p:spPr bwMode="auto">
          <a:xfrm>
            <a:off x="4755269" y="1033592"/>
            <a:ext cx="129240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800" b="1" dirty="0">
                <a:latin typeface="Calibri" panose="020F0502020204030204" pitchFamily="34" charset="0"/>
              </a:rPr>
              <a:t>Analyst</a:t>
            </a:r>
          </a:p>
        </p:txBody>
      </p:sp>
      <p:pic>
        <p:nvPicPr>
          <p:cNvPr id="20498"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759" y="990600"/>
            <a:ext cx="630839" cy="6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057400" y="1341644"/>
            <a:ext cx="8577533" cy="1888955"/>
            <a:chOff x="2057400" y="1341644"/>
            <a:chExt cx="8577533" cy="1888955"/>
          </a:xfrm>
        </p:grpSpPr>
        <p:sp>
          <p:nvSpPr>
            <p:cNvPr id="99" name="Up-Down Arrow 98"/>
            <p:cNvSpPr/>
            <p:nvPr/>
          </p:nvSpPr>
          <p:spPr bwMode="auto">
            <a:xfrm>
              <a:off x="7619332" y="2411000"/>
              <a:ext cx="465137" cy="7524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100" name="Rectangle 99"/>
            <p:cNvSpPr/>
            <p:nvPr/>
          </p:nvSpPr>
          <p:spPr bwMode="auto">
            <a:xfrm>
              <a:off x="2057400" y="1811649"/>
              <a:ext cx="8420125" cy="64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cxnSp>
          <p:nvCxnSpPr>
            <p:cNvPr id="103" name="Straight Arrow Connector 102"/>
            <p:cNvCxnSpPr/>
            <p:nvPr/>
          </p:nvCxnSpPr>
          <p:spPr bwMode="auto">
            <a:xfrm rot="10800000" flipV="1">
              <a:off x="3163959" y="1351574"/>
              <a:ext cx="1463675" cy="42386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bwMode="auto">
            <a:xfrm>
              <a:off x="6829969" y="1359078"/>
              <a:ext cx="1100136" cy="51593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bwMode="auto">
            <a:xfrm rot="10800000" flipV="1">
              <a:off x="4913184" y="1507421"/>
              <a:ext cx="546100" cy="28733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494" name="TextBox 114"/>
            <p:cNvSpPr txBox="1">
              <a:spLocks noChangeArrowheads="1"/>
            </p:cNvSpPr>
            <p:nvPr/>
          </p:nvSpPr>
          <p:spPr bwMode="auto">
            <a:xfrm>
              <a:off x="6033736" y="1376050"/>
              <a:ext cx="646331"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3600" dirty="0"/>
                <a:t>…</a:t>
              </a:r>
            </a:p>
          </p:txBody>
        </p:sp>
        <p:sp>
          <p:nvSpPr>
            <p:cNvPr id="20495" name="Rectangle 116"/>
            <p:cNvSpPr>
              <a:spLocks noChangeArrowheads="1"/>
            </p:cNvSpPr>
            <p:nvPr/>
          </p:nvSpPr>
          <p:spPr bwMode="auto">
            <a:xfrm>
              <a:off x="2057400" y="1920848"/>
              <a:ext cx="8420125"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Multidimensional OLAP, Ranking</a:t>
              </a:r>
              <a:r>
                <a:rPr lang="en-US" altLang="en-US" sz="2400" b="1" dirty="0" smtClean="0">
                  <a:latin typeface="Calibri" panose="020F0502020204030204" pitchFamily="34" charset="0"/>
                </a:rPr>
                <a:t>, Comparison, </a:t>
              </a:r>
              <a:r>
                <a:rPr lang="en-US" altLang="en-US" sz="2400" b="1" dirty="0">
                  <a:latin typeface="Calibri" panose="020F0502020204030204" pitchFamily="34" charset="0"/>
                </a:rPr>
                <a:t>Cause Analysis, </a:t>
              </a:r>
              <a:r>
                <a:rPr lang="en-US" altLang="en-US" sz="2400" b="1" dirty="0" smtClean="0">
                  <a:latin typeface="Calibri" panose="020F0502020204030204" pitchFamily="34" charset="0"/>
                </a:rPr>
                <a:t>…</a:t>
              </a:r>
              <a:endParaRPr lang="en-US" altLang="en-US" sz="2400" dirty="0">
                <a:solidFill>
                  <a:schemeClr val="bg1"/>
                </a:solidFill>
                <a:latin typeface="Calibri" panose="020F0502020204030204" pitchFamily="34" charset="0"/>
              </a:endParaRPr>
            </a:p>
          </p:txBody>
        </p:sp>
        <p:sp>
          <p:nvSpPr>
            <p:cNvPr id="20499" name="Rectangle 124"/>
            <p:cNvSpPr>
              <a:spLocks noChangeArrowheads="1"/>
            </p:cNvSpPr>
            <p:nvPr/>
          </p:nvSpPr>
          <p:spPr bwMode="auto">
            <a:xfrm>
              <a:off x="7892178" y="1341644"/>
              <a:ext cx="2742755"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a:t>  </a:t>
              </a:r>
              <a:r>
                <a:rPr lang="en-US" altLang="en-US" sz="2400" b="1" dirty="0">
                  <a:latin typeface="Calibri" panose="020F0502020204030204" pitchFamily="34" charset="0"/>
                </a:rPr>
                <a:t>Analysis </a:t>
              </a:r>
              <a:r>
                <a:rPr lang="en-US" altLang="en-US" sz="2400" b="1" dirty="0" smtClean="0">
                  <a:latin typeface="Calibri" panose="020F0502020204030204" pitchFamily="34" charset="0"/>
                </a:rPr>
                <a:t>Support</a:t>
              </a:r>
              <a:endParaRPr lang="en-US" altLang="en-US" sz="2400" dirty="0">
                <a:solidFill>
                  <a:schemeClr val="bg1"/>
                </a:solidFill>
                <a:latin typeface="Calibri" panose="020F0502020204030204" pitchFamily="34" charset="0"/>
              </a:endParaRPr>
            </a:p>
          </p:txBody>
        </p:sp>
        <p:sp>
          <p:nvSpPr>
            <p:cNvPr id="98" name="Up-Down Arrow 97"/>
            <p:cNvSpPr/>
            <p:nvPr/>
          </p:nvSpPr>
          <p:spPr bwMode="auto">
            <a:xfrm>
              <a:off x="3704081" y="2478125"/>
              <a:ext cx="393129" cy="7524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grpSp>
      <p:sp>
        <p:nvSpPr>
          <p:cNvPr id="2" name="Rectangle 1"/>
          <p:cNvSpPr/>
          <p:nvPr/>
        </p:nvSpPr>
        <p:spPr>
          <a:xfrm>
            <a:off x="675573" y="6003399"/>
            <a:ext cx="10744200" cy="523220"/>
          </a:xfrm>
          <a:prstGeom prst="rect">
            <a:avLst/>
          </a:prstGeom>
          <a:solidFill>
            <a:srgbClr val="FFFF99"/>
          </a:solidFill>
        </p:spPr>
        <p:txBody>
          <a:bodyPr wrap="square">
            <a:spAutoFit/>
          </a:bodyPr>
          <a:lstStyle/>
          <a:p>
            <a:r>
              <a:rPr lang="en-US" altLang="en-US" sz="1400" b="1" dirty="0" err="1">
                <a:latin typeface="Times New Roman" panose="02020603050405020304" pitchFamily="18" charset="0"/>
                <a:cs typeface="Times New Roman" panose="02020603050405020304" pitchFamily="18" charset="0"/>
              </a:rPr>
              <a:t>Yintao</a:t>
            </a:r>
            <a:r>
              <a:rPr lang="en-US" altLang="en-US" sz="1400" b="1" dirty="0">
                <a:latin typeface="Times New Roman" panose="02020603050405020304" pitchFamily="18" charset="0"/>
                <a:cs typeface="Times New Roman" panose="02020603050405020304" pitchFamily="18" charset="0"/>
              </a:rPr>
              <a:t> Yu, Cindy X. Lin, </a:t>
            </a:r>
            <a:r>
              <a:rPr lang="en-US" altLang="en-US" sz="1400" b="1" dirty="0" err="1">
                <a:latin typeface="Times New Roman" panose="02020603050405020304" pitchFamily="18" charset="0"/>
                <a:cs typeface="Times New Roman" panose="02020603050405020304" pitchFamily="18" charset="0"/>
              </a:rPr>
              <a:t>Yizhou</a:t>
            </a:r>
            <a:r>
              <a:rPr lang="en-US" altLang="en-US" sz="1400" b="1" dirty="0">
                <a:latin typeface="Times New Roman" panose="02020603050405020304" pitchFamily="18" charset="0"/>
                <a:cs typeface="Times New Roman" panose="02020603050405020304" pitchFamily="18" charset="0"/>
              </a:rPr>
              <a:t> Sun, Chen </a:t>
            </a:r>
            <a:r>
              <a:rPr lang="en-US" altLang="en-US" sz="1400" b="1" dirty="0" err="1">
                <a:latin typeface="Times New Roman" panose="02020603050405020304" pitchFamily="18" charset="0"/>
                <a:cs typeface="Times New Roman" panose="02020603050405020304" pitchFamily="18" charset="0"/>
              </a:rPr>
              <a:t>Chen</a:t>
            </a: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Jiawei</a:t>
            </a:r>
            <a:r>
              <a:rPr lang="en-US" altLang="en-US" sz="1400" b="1" dirty="0">
                <a:latin typeface="Times New Roman" panose="02020603050405020304" pitchFamily="18" charset="0"/>
                <a:cs typeface="Times New Roman" panose="02020603050405020304" pitchFamily="18" charset="0"/>
              </a:rPr>
              <a:t> Han, </a:t>
            </a:r>
            <a:r>
              <a:rPr lang="en-US" altLang="en-US" sz="1400" b="1" dirty="0" err="1">
                <a:latin typeface="Times New Roman" panose="02020603050405020304" pitchFamily="18" charset="0"/>
                <a:cs typeface="Times New Roman" panose="02020603050405020304" pitchFamily="18" charset="0"/>
              </a:rPr>
              <a:t>Binbin</a:t>
            </a:r>
            <a:r>
              <a:rPr lang="en-US" altLang="en-US" sz="1400" b="1" dirty="0">
                <a:latin typeface="Times New Roman" panose="02020603050405020304" pitchFamily="18" charset="0"/>
                <a:cs typeface="Times New Roman" panose="02020603050405020304" pitchFamily="18" charset="0"/>
              </a:rPr>
              <a:t> Liao, </a:t>
            </a:r>
            <a:r>
              <a:rPr lang="en-US" altLang="en-US" sz="1400" b="1" dirty="0" err="1">
                <a:latin typeface="Times New Roman" panose="02020603050405020304" pitchFamily="18" charset="0"/>
                <a:cs typeface="Times New Roman" panose="02020603050405020304" pitchFamily="18" charset="0"/>
              </a:rPr>
              <a:t>Tianyi</a:t>
            </a:r>
            <a:r>
              <a:rPr lang="en-US" altLang="en-US" sz="1400" b="1" dirty="0">
                <a:latin typeface="Times New Roman" panose="02020603050405020304" pitchFamily="18" charset="0"/>
                <a:cs typeface="Times New Roman" panose="02020603050405020304" pitchFamily="18" charset="0"/>
              </a:rPr>
              <a:t> Wu, </a:t>
            </a:r>
            <a:r>
              <a:rPr lang="en-US" altLang="en-US" sz="1400" b="1" dirty="0" err="1">
                <a:latin typeface="Times New Roman" panose="02020603050405020304" pitchFamily="18" charset="0"/>
                <a:cs typeface="Times New Roman" panose="02020603050405020304" pitchFamily="18" charset="0"/>
              </a:rPr>
              <a:t>ChengXiang</a:t>
            </a:r>
            <a:r>
              <a:rPr lang="en-US" altLang="en-US" sz="1400" b="1" dirty="0">
                <a:latin typeface="Times New Roman" panose="02020603050405020304" pitchFamily="18" charset="0"/>
                <a:cs typeface="Times New Roman" panose="02020603050405020304" pitchFamily="18" charset="0"/>
              </a:rPr>
              <a:t> Zhai, Duo Zhang, and Bo Zhao, “</a:t>
            </a:r>
            <a:r>
              <a:rPr lang="en-US" altLang="en-US" sz="1400" b="1" dirty="0" err="1">
                <a:latin typeface="Times New Roman" panose="02020603050405020304" pitchFamily="18" charset="0"/>
                <a:cs typeface="Times New Roman" panose="02020603050405020304" pitchFamily="18" charset="0"/>
              </a:rPr>
              <a:t>iNextCube</a:t>
            </a:r>
            <a:r>
              <a:rPr lang="en-US" altLang="en-US" sz="1400" b="1" dirty="0">
                <a:latin typeface="Times New Roman" panose="02020603050405020304" pitchFamily="18" charset="0"/>
                <a:cs typeface="Times New Roman" panose="02020603050405020304" pitchFamily="18" charset="0"/>
              </a:rPr>
              <a:t>: Information Network-Enhanced Text Cube", </a:t>
            </a:r>
            <a:r>
              <a:rPr lang="en-US" altLang="en-US" sz="1400" b="1" i="1" dirty="0">
                <a:latin typeface="Times New Roman" panose="02020603050405020304" pitchFamily="18" charset="0"/>
                <a:cs typeface="Times New Roman" panose="02020603050405020304" pitchFamily="18" charset="0"/>
              </a:rPr>
              <a:t>Proc. 2009 Int. Conf. on Very Large Data Bases (VLDB'09)</a:t>
            </a:r>
            <a:r>
              <a:rPr lang="en-US" altLang="en-US" sz="1400" b="1" dirty="0">
                <a:latin typeface="Times New Roman" panose="02020603050405020304" pitchFamily="18" charset="0"/>
                <a:cs typeface="Times New Roman" panose="02020603050405020304" pitchFamily="18" charset="0"/>
              </a:rPr>
              <a:t> (system demo</a:t>
            </a:r>
            <a:r>
              <a:rPr lang="en-US" altLang="en-US" sz="1400" b="1" dirty="0" smtClean="0">
                <a:latin typeface="Times New Roman" panose="02020603050405020304" pitchFamily="18" charset="0"/>
                <a:cs typeface="Times New Roman" panose="02020603050405020304" pitchFamily="18" charset="0"/>
              </a:rPr>
              <a:t>), 2009</a:t>
            </a:r>
            <a:endParaRPr lang="en-US" sz="1400" b="1" dirty="0"/>
          </a:p>
        </p:txBody>
      </p:sp>
    </p:spTree>
    <p:extLst>
      <p:ext uri="{BB962C8B-B14F-4D97-AF65-F5344CB8AC3E}">
        <p14:creationId xmlns:p14="http://schemas.microsoft.com/office/powerpoint/2010/main" val="3490199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dirty="0" smtClean="0"/>
              <a:t> </a:t>
            </a:r>
            <a:r>
              <a:rPr lang="en-US" altLang="zh-CN" sz="3600" b="1" dirty="0"/>
              <a:t>Topic Cube </a:t>
            </a:r>
            <a:r>
              <a:rPr lang="en-US" altLang="zh-CN" sz="3600" b="1" dirty="0" smtClean="0"/>
              <a:t>Construction </a:t>
            </a:r>
            <a:r>
              <a:rPr lang="en-US" altLang="zh-CN" sz="2800" dirty="0" smtClean="0"/>
              <a:t>[Zhang  et al. 2010]</a:t>
            </a:r>
            <a:endParaRPr lang="zh-CN" altLang="en-US" sz="2800" dirty="0"/>
          </a:p>
        </p:txBody>
      </p:sp>
      <p:graphicFrame>
        <p:nvGraphicFramePr>
          <p:cNvPr id="53" name="表格 52"/>
          <p:cNvGraphicFramePr>
            <a:graphicFrameLocks noGrp="1"/>
          </p:cNvGraphicFramePr>
          <p:nvPr>
            <p:extLst/>
          </p:nvPr>
        </p:nvGraphicFramePr>
        <p:xfrm>
          <a:off x="2133600" y="2724150"/>
          <a:ext cx="3500438" cy="2997200"/>
        </p:xfrm>
        <a:graphic>
          <a:graphicData uri="http://schemas.openxmlformats.org/drawingml/2006/table">
            <a:tbl>
              <a:tblPr/>
              <a:tblGrid>
                <a:gridCol w="64770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785813">
                  <a:extLst>
                    <a:ext uri="{9D8B030D-6E8A-4147-A177-3AD203B41FA5}">
                      <a16:colId xmlns:a16="http://schemas.microsoft.com/office/drawing/2014/main" val="20002"/>
                    </a:ext>
                  </a:extLst>
                </a:gridCol>
                <a:gridCol w="598487">
                  <a:extLst>
                    <a:ext uri="{9D8B030D-6E8A-4147-A177-3AD203B41FA5}">
                      <a16:colId xmlns:a16="http://schemas.microsoft.com/office/drawing/2014/main" val="20003"/>
                    </a:ext>
                  </a:extLst>
                </a:gridCol>
                <a:gridCol w="973138">
                  <a:extLst>
                    <a:ext uri="{9D8B030D-6E8A-4147-A177-3AD203B41FA5}">
                      <a16:colId xmlns:a16="http://schemas.microsoft.com/office/drawing/2014/main" val="20004"/>
                    </a:ext>
                  </a:extLst>
                </a:gridCol>
              </a:tblGrid>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Time</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Loc</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Env</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Narrative</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98.01</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TX</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0000"/>
                          </a:solidFill>
                          <a:effectLst/>
                          <a:latin typeface="Arial" pitchFamily="34" charset="0"/>
                          <a:ea typeface="SimSun"/>
                          <a:cs typeface="Arial" pitchFamily="34" charset="0"/>
                        </a:rPr>
                        <a:t>Daylight</a:t>
                      </a:r>
                      <a:endParaRPr kumimoji="0" lang="zh-CN" altLang="en-US" sz="1200" b="1" i="0" u="none" strike="noStrike" cap="none" normalizeH="0" baseline="0" smtClean="0">
                        <a:ln>
                          <a:noFill/>
                        </a:ln>
                        <a:solidFill>
                          <a:srgbClr val="FF00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1"/>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98.01</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LA</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0000"/>
                          </a:solidFill>
                          <a:effectLst/>
                          <a:latin typeface="Arial" pitchFamily="34" charset="0"/>
                          <a:ea typeface="SimSun"/>
                          <a:cs typeface="Arial" pitchFamily="34" charset="0"/>
                        </a:rPr>
                        <a:t>Daylight</a:t>
                      </a:r>
                      <a:endParaRPr kumimoji="0" lang="zh-CN" altLang="en-US" sz="1200" b="1" i="0" u="none" strike="noStrike" cap="none" normalizeH="0" baseline="0" smtClean="0">
                        <a:ln>
                          <a:noFill/>
                        </a:ln>
                        <a:solidFill>
                          <a:srgbClr val="FF00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98.01</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LA</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B050"/>
                          </a:solidFill>
                          <a:effectLst/>
                          <a:latin typeface="Arial" pitchFamily="34" charset="0"/>
                          <a:ea typeface="SimSun"/>
                          <a:cs typeface="Arial" pitchFamily="34" charset="0"/>
                        </a:rPr>
                        <a:t>Night</a:t>
                      </a:r>
                      <a:endParaRPr kumimoji="0" lang="zh-CN" altLang="en-US" sz="1200" b="1" i="0" u="none" strike="noStrike" cap="none" normalizeH="0" baseline="0" smtClean="0">
                        <a:ln>
                          <a:noFill/>
                        </a:ln>
                        <a:solidFill>
                          <a:srgbClr val="00B05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3"/>
                  </a:ext>
                </a:extLst>
              </a:tr>
              <a:tr h="657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99.02</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a:cs typeface="Arial" pitchFamily="34" charset="0"/>
                        </a:rPr>
                        <a:t>FL</a:t>
                      </a:r>
                      <a:endParaRPr kumimoji="0" lang="zh-CN" altLang="en-US" sz="1200" b="1"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B050"/>
                          </a:solidFill>
                          <a:effectLst/>
                          <a:latin typeface="Arial" pitchFamily="34" charset="0"/>
                          <a:ea typeface="SimSun"/>
                          <a:cs typeface="Arial" pitchFamily="34" charset="0"/>
                        </a:rPr>
                        <a:t>Night</a:t>
                      </a:r>
                      <a:endParaRPr kumimoji="0" lang="zh-CN" altLang="en-US" sz="1200" b="1" i="0" u="none" strike="noStrike" cap="none" normalizeH="0" baseline="0" smtClean="0">
                        <a:ln>
                          <a:noFill/>
                        </a:ln>
                        <a:solidFill>
                          <a:srgbClr val="00B05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pitchFamily="34" charset="0"/>
                          <a:ea typeface="SimSun"/>
                          <a:cs typeface="Arial" pitchFamily="34" charset="0"/>
                        </a:rPr>
                        <a:t>…</a:t>
                      </a:r>
                      <a:endParaRPr kumimoji="0" lang="zh-CN" altLang="en-US" sz="1200" b="0" i="0" u="none" strike="noStrike" cap="none" normalizeH="0" baseline="0" smtClean="0">
                        <a:ln>
                          <a:noFill/>
                        </a:ln>
                        <a:solidFill>
                          <a:schemeClr val="tx1"/>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rgbClr val="FFFF00"/>
                        </a:solidFill>
                        <a:effectLst/>
                        <a:latin typeface="Arial" pitchFamily="34" charset="0"/>
                        <a:ea typeface="SimSun"/>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4" name="流程图: 多文档 53"/>
          <p:cNvSpPr/>
          <p:nvPr/>
        </p:nvSpPr>
        <p:spPr>
          <a:xfrm>
            <a:off x="4848225" y="3152776"/>
            <a:ext cx="571500" cy="500063"/>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55" name="流程图: 多文档 54"/>
          <p:cNvSpPr/>
          <p:nvPr/>
        </p:nvSpPr>
        <p:spPr>
          <a:xfrm>
            <a:off x="4848225" y="3867151"/>
            <a:ext cx="571500" cy="500063"/>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56" name="流程图: 多文档 55"/>
          <p:cNvSpPr/>
          <p:nvPr/>
        </p:nvSpPr>
        <p:spPr>
          <a:xfrm>
            <a:off x="4848225" y="4510088"/>
            <a:ext cx="571500" cy="500062"/>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57" name="流程图: 多文档 56"/>
          <p:cNvSpPr/>
          <p:nvPr/>
        </p:nvSpPr>
        <p:spPr>
          <a:xfrm>
            <a:off x="4848225" y="5153026"/>
            <a:ext cx="571500" cy="500063"/>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grpSp>
        <p:nvGrpSpPr>
          <p:cNvPr id="22574" name="组合 39"/>
          <p:cNvGrpSpPr>
            <a:grpSpLocks/>
          </p:cNvGrpSpPr>
          <p:nvPr/>
        </p:nvGrpSpPr>
        <p:grpSpPr bwMode="auto">
          <a:xfrm>
            <a:off x="2560639" y="849504"/>
            <a:ext cx="6715125" cy="1773237"/>
            <a:chOff x="714380" y="1928802"/>
            <a:chExt cx="7858173" cy="2398583"/>
          </a:xfrm>
        </p:grpSpPr>
        <p:grpSp>
          <p:nvGrpSpPr>
            <p:cNvPr id="22589" name="组合 52"/>
            <p:cNvGrpSpPr>
              <a:grpSpLocks/>
            </p:cNvGrpSpPr>
            <p:nvPr/>
          </p:nvGrpSpPr>
          <p:grpSpPr bwMode="auto">
            <a:xfrm>
              <a:off x="714380" y="1928802"/>
              <a:ext cx="7858173" cy="2398583"/>
              <a:chOff x="571504" y="1928802"/>
              <a:chExt cx="7858173" cy="2398583"/>
            </a:xfrm>
          </p:grpSpPr>
          <p:sp>
            <p:nvSpPr>
              <p:cNvPr id="22594" name="TextBox 45"/>
              <p:cNvSpPr txBox="1">
                <a:spLocks noChangeArrowheads="1"/>
              </p:cNvSpPr>
              <p:nvPr/>
            </p:nvSpPr>
            <p:spPr bwMode="auto">
              <a:xfrm>
                <a:off x="4214810" y="1928802"/>
                <a:ext cx="500066"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ALL</a:t>
                </a:r>
                <a:endParaRPr lang="zh-CN" altLang="en-US" b="1" i="1">
                  <a:solidFill>
                    <a:srgbClr val="000000"/>
                  </a:solidFill>
                  <a:latin typeface="Tahoma" panose="020B0604030504040204" pitchFamily="34" charset="0"/>
                  <a:cs typeface="Arial" panose="020B0604020202020204" pitchFamily="34" charset="0"/>
                </a:endParaRPr>
              </a:p>
            </p:txBody>
          </p:sp>
          <p:sp>
            <p:nvSpPr>
              <p:cNvPr id="22595" name="TextBox 46"/>
              <p:cNvSpPr txBox="1">
                <a:spLocks noChangeArrowheads="1"/>
              </p:cNvSpPr>
              <p:nvPr/>
            </p:nvSpPr>
            <p:spPr bwMode="auto">
              <a:xfrm>
                <a:off x="785786" y="2857497"/>
                <a:ext cx="2481301"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70C0"/>
                    </a:solidFill>
                    <a:latin typeface="Tahoma" panose="020B0604030504040204" pitchFamily="34" charset="0"/>
                    <a:cs typeface="Arial" panose="020B0604020202020204" pitchFamily="34" charset="0"/>
                  </a:rPr>
                  <a:t>Anomaly Altitude Deviation</a:t>
                </a:r>
                <a:endParaRPr lang="zh-CN" altLang="en-US" b="1" i="1">
                  <a:solidFill>
                    <a:srgbClr val="0070C0"/>
                  </a:solidFill>
                  <a:latin typeface="Tahoma" panose="020B0604030504040204" pitchFamily="34" charset="0"/>
                  <a:cs typeface="Arial" panose="020B0604020202020204" pitchFamily="34" charset="0"/>
                </a:endParaRPr>
              </a:p>
            </p:txBody>
          </p:sp>
          <p:cxnSp>
            <p:nvCxnSpPr>
              <p:cNvPr id="66" name="直接箭头连接符 65"/>
              <p:cNvCxnSpPr>
                <a:endCxn id="22595" idx="0"/>
              </p:cNvCxnSpPr>
              <p:nvPr/>
            </p:nvCxnSpPr>
            <p:spPr>
              <a:xfrm rot="10800000" flipV="1">
                <a:off x="2026101" y="2214398"/>
                <a:ext cx="2188399" cy="6420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7" name="TextBox 48"/>
              <p:cNvSpPr txBox="1">
                <a:spLocks noChangeArrowheads="1"/>
              </p:cNvSpPr>
              <p:nvPr/>
            </p:nvSpPr>
            <p:spPr bwMode="auto">
              <a:xfrm>
                <a:off x="2857487" y="2866248"/>
                <a:ext cx="639945"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cxnSp>
            <p:nvCxnSpPr>
              <p:cNvPr id="68" name="直接箭头连接符 67"/>
              <p:cNvCxnSpPr/>
              <p:nvPr/>
            </p:nvCxnSpPr>
            <p:spPr>
              <a:xfrm rot="5400000">
                <a:off x="4108041" y="2536645"/>
                <a:ext cx="642055" cy="18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9" name="TextBox 50"/>
              <p:cNvSpPr txBox="1">
                <a:spLocks noChangeArrowheads="1"/>
              </p:cNvSpPr>
              <p:nvPr/>
            </p:nvSpPr>
            <p:spPr bwMode="auto">
              <a:xfrm>
                <a:off x="3286116" y="2857497"/>
                <a:ext cx="2571787"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Anomaly Maintenance Problem</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70" name="直接箭头连接符 69"/>
              <p:cNvCxnSpPr/>
              <p:nvPr/>
            </p:nvCxnSpPr>
            <p:spPr>
              <a:xfrm>
                <a:off x="4643635" y="2214398"/>
                <a:ext cx="2428045" cy="6420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01" name="TextBox 52"/>
              <p:cNvSpPr txBox="1">
                <a:spLocks noChangeArrowheads="1"/>
              </p:cNvSpPr>
              <p:nvPr/>
            </p:nvSpPr>
            <p:spPr bwMode="auto">
              <a:xfrm>
                <a:off x="5643570" y="2866248"/>
                <a:ext cx="612594"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sp>
            <p:nvSpPr>
              <p:cNvPr id="22602" name="TextBox 53"/>
              <p:cNvSpPr txBox="1">
                <a:spLocks noChangeArrowheads="1"/>
              </p:cNvSpPr>
              <p:nvPr/>
            </p:nvSpPr>
            <p:spPr bwMode="auto">
              <a:xfrm>
                <a:off x="6072197" y="2857497"/>
                <a:ext cx="2357480"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Anomaly Inflight Encounter</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73" name="直接箭头连接符 72"/>
              <p:cNvCxnSpPr/>
              <p:nvPr/>
            </p:nvCxnSpPr>
            <p:spPr>
              <a:xfrm rot="5400000">
                <a:off x="1036427" y="3322317"/>
                <a:ext cx="571194" cy="35668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rot="5400000">
                <a:off x="1499929" y="3499729"/>
                <a:ext cx="571194" cy="185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05" name="TextBox 56"/>
              <p:cNvSpPr txBox="1">
                <a:spLocks noChangeArrowheads="1"/>
              </p:cNvSpPr>
              <p:nvPr/>
            </p:nvSpPr>
            <p:spPr bwMode="auto">
              <a:xfrm>
                <a:off x="571504" y="3786190"/>
                <a:ext cx="1170371"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70C0"/>
                    </a:solidFill>
                    <a:latin typeface="Tahoma" panose="020B0604030504040204" pitchFamily="34" charset="0"/>
                    <a:cs typeface="Arial" panose="020B0604020202020204" pitchFamily="34" charset="0"/>
                  </a:rPr>
                  <a:t>Undershoot</a:t>
                </a:r>
                <a:endParaRPr lang="zh-CN" altLang="en-US" sz="1200" b="1" i="1">
                  <a:solidFill>
                    <a:srgbClr val="0070C0"/>
                  </a:solidFill>
                  <a:latin typeface="Tahoma" panose="020B0604030504040204" pitchFamily="34" charset="0"/>
                  <a:cs typeface="Arial" panose="020B0604020202020204" pitchFamily="34" charset="0"/>
                </a:endParaRPr>
              </a:p>
            </p:txBody>
          </p:sp>
          <p:sp>
            <p:nvSpPr>
              <p:cNvPr id="22606" name="TextBox 57"/>
              <p:cNvSpPr txBox="1">
                <a:spLocks noChangeArrowheads="1"/>
              </p:cNvSpPr>
              <p:nvPr/>
            </p:nvSpPr>
            <p:spPr bwMode="auto">
              <a:xfrm>
                <a:off x="1500165" y="3786190"/>
                <a:ext cx="576101"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sp>
            <p:nvSpPr>
              <p:cNvPr id="22607" name="TextBox 58"/>
              <p:cNvSpPr txBox="1">
                <a:spLocks noChangeArrowheads="1"/>
              </p:cNvSpPr>
              <p:nvPr/>
            </p:nvSpPr>
            <p:spPr bwMode="auto">
              <a:xfrm>
                <a:off x="1928794" y="3786190"/>
                <a:ext cx="1000132"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Overshoot</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78" name="直接箭头连接符 77"/>
              <p:cNvCxnSpPr/>
              <p:nvPr/>
            </p:nvCxnSpPr>
            <p:spPr>
              <a:xfrm rot="10800000" flipV="1">
                <a:off x="3571728" y="3142051"/>
                <a:ext cx="715224" cy="64420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4571183" y="3142051"/>
                <a:ext cx="715224" cy="64420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10" name="TextBox 61"/>
              <p:cNvSpPr txBox="1">
                <a:spLocks noChangeArrowheads="1"/>
              </p:cNvSpPr>
              <p:nvPr/>
            </p:nvSpPr>
            <p:spPr bwMode="auto">
              <a:xfrm>
                <a:off x="2857487" y="3753154"/>
                <a:ext cx="1428774" cy="5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Improper Documentation</a:t>
                </a:r>
                <a:endParaRPr lang="zh-CN" altLang="en-US" b="1" i="1">
                  <a:solidFill>
                    <a:srgbClr val="000000"/>
                  </a:solidFill>
                  <a:latin typeface="Tahoma" panose="020B0604030504040204" pitchFamily="34" charset="0"/>
                  <a:cs typeface="Arial" panose="020B0604020202020204" pitchFamily="34" charset="0"/>
                </a:endParaRPr>
              </a:p>
            </p:txBody>
          </p:sp>
          <p:sp>
            <p:nvSpPr>
              <p:cNvPr id="22611" name="TextBox 62"/>
              <p:cNvSpPr txBox="1">
                <a:spLocks noChangeArrowheads="1"/>
              </p:cNvSpPr>
              <p:nvPr/>
            </p:nvSpPr>
            <p:spPr bwMode="auto">
              <a:xfrm>
                <a:off x="4857752" y="3786190"/>
                <a:ext cx="1214464" cy="54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Improper Maintenance</a:t>
                </a:r>
                <a:endParaRPr lang="zh-CN" altLang="en-US" b="1" i="1">
                  <a:solidFill>
                    <a:srgbClr val="000000"/>
                  </a:solidFill>
                  <a:latin typeface="Tahoma" panose="020B0604030504040204" pitchFamily="34" charset="0"/>
                  <a:cs typeface="Arial" panose="020B0604020202020204" pitchFamily="34" charset="0"/>
                </a:endParaRPr>
              </a:p>
            </p:txBody>
          </p:sp>
          <p:cxnSp>
            <p:nvCxnSpPr>
              <p:cNvPr id="82" name="直接箭头连接符 81"/>
              <p:cNvCxnSpPr/>
              <p:nvPr/>
            </p:nvCxnSpPr>
            <p:spPr>
              <a:xfrm rot="5400000">
                <a:off x="6393174" y="3250794"/>
                <a:ext cx="571194" cy="49972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rot="5400000">
                <a:off x="6787012" y="3499729"/>
                <a:ext cx="571194" cy="185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rot="16200000" flipH="1">
                <a:off x="7178992" y="3250794"/>
                <a:ext cx="571194" cy="49972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15" name="TextBox 66"/>
              <p:cNvSpPr txBox="1">
                <a:spLocks noChangeArrowheads="1"/>
              </p:cNvSpPr>
              <p:nvPr/>
            </p:nvSpPr>
            <p:spPr bwMode="auto">
              <a:xfrm>
                <a:off x="6054091" y="3813351"/>
                <a:ext cx="642942"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Birds</a:t>
                </a:r>
                <a:endParaRPr lang="zh-CN" altLang="en-US" b="1" i="1">
                  <a:solidFill>
                    <a:srgbClr val="000000"/>
                  </a:solidFill>
                  <a:latin typeface="Tahoma" panose="020B0604030504040204" pitchFamily="34" charset="0"/>
                  <a:cs typeface="Arial" panose="020B0604020202020204" pitchFamily="34" charset="0"/>
                </a:endParaRPr>
              </a:p>
            </p:txBody>
          </p:sp>
          <p:sp>
            <p:nvSpPr>
              <p:cNvPr id="22616" name="TextBox 67"/>
              <p:cNvSpPr txBox="1">
                <a:spLocks noChangeArrowheads="1"/>
              </p:cNvSpPr>
              <p:nvPr/>
            </p:nvSpPr>
            <p:spPr bwMode="auto">
              <a:xfrm>
                <a:off x="7215206" y="3831457"/>
                <a:ext cx="1071570" cy="33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b="1" i="1">
                    <a:solidFill>
                      <a:srgbClr val="000000"/>
                    </a:solidFill>
                    <a:latin typeface="Tahoma" panose="020B0604030504040204" pitchFamily="34" charset="0"/>
                    <a:cs typeface="Arial" panose="020B0604020202020204" pitchFamily="34" charset="0"/>
                  </a:rPr>
                  <a:t>Turbulence</a:t>
                </a:r>
                <a:endParaRPr lang="zh-CN" altLang="en-US" b="1" i="1">
                  <a:solidFill>
                    <a:srgbClr val="000000"/>
                  </a:solidFill>
                  <a:latin typeface="Tahoma" panose="020B0604030504040204" pitchFamily="34" charset="0"/>
                  <a:cs typeface="Arial" panose="020B0604020202020204" pitchFamily="34" charset="0"/>
                </a:endParaRPr>
              </a:p>
            </p:txBody>
          </p:sp>
        </p:grpSp>
        <p:cxnSp>
          <p:nvCxnSpPr>
            <p:cNvPr id="60" name="直接箭头连接符 59"/>
            <p:cNvCxnSpPr/>
            <p:nvPr/>
          </p:nvCxnSpPr>
          <p:spPr>
            <a:xfrm rot="16200000" flipH="1">
              <a:off x="2108165" y="3322317"/>
              <a:ext cx="571194" cy="356683"/>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1" name="TextBox 42"/>
            <p:cNvSpPr txBox="1">
              <a:spLocks noChangeArrowheads="1"/>
            </p:cNvSpPr>
            <p:nvPr/>
          </p:nvSpPr>
          <p:spPr bwMode="auto">
            <a:xfrm>
              <a:off x="4286247" y="3794943"/>
              <a:ext cx="608029"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cxnSp>
          <p:nvCxnSpPr>
            <p:cNvPr id="62" name="直接箭头连接符 61"/>
            <p:cNvCxnSpPr/>
            <p:nvPr/>
          </p:nvCxnSpPr>
          <p:spPr>
            <a:xfrm rot="5400000">
              <a:off x="4249843" y="3465371"/>
              <a:ext cx="644203" cy="185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3" name="TextBox 44"/>
            <p:cNvSpPr txBox="1">
              <a:spLocks noChangeArrowheads="1"/>
            </p:cNvSpPr>
            <p:nvPr/>
          </p:nvSpPr>
          <p:spPr bwMode="auto">
            <a:xfrm>
              <a:off x="6929453" y="3794943"/>
              <a:ext cx="639959" cy="37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t>
              </a:r>
              <a:endParaRPr lang="zh-CN" altLang="en-US" sz="1200" b="1" i="1">
                <a:solidFill>
                  <a:srgbClr val="000000"/>
                </a:solidFill>
                <a:latin typeface="Tahoma" panose="020B0604030504040204" pitchFamily="34" charset="0"/>
                <a:cs typeface="Arial" panose="020B0604020202020204" pitchFamily="34" charset="0"/>
              </a:endParaRPr>
            </a:p>
          </p:txBody>
        </p:sp>
      </p:grpSp>
      <p:grpSp>
        <p:nvGrpSpPr>
          <p:cNvPr id="4" name="Group 3"/>
          <p:cNvGrpSpPr/>
          <p:nvPr/>
        </p:nvGrpSpPr>
        <p:grpSpPr>
          <a:xfrm>
            <a:off x="4348163" y="2608263"/>
            <a:ext cx="5310188" cy="1758951"/>
            <a:chOff x="4348163" y="2608263"/>
            <a:chExt cx="5310188" cy="1758951"/>
          </a:xfrm>
        </p:grpSpPr>
        <p:sp>
          <p:nvSpPr>
            <p:cNvPr id="87" name="矩形 86"/>
            <p:cNvSpPr/>
            <p:nvPr/>
          </p:nvSpPr>
          <p:spPr>
            <a:xfrm>
              <a:off x="4348163" y="3009901"/>
              <a:ext cx="1571625" cy="13573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22577" name="TextBox 88"/>
            <p:cNvSpPr txBox="1">
              <a:spLocks noChangeArrowheads="1"/>
            </p:cNvSpPr>
            <p:nvPr/>
          </p:nvSpPr>
          <p:spPr bwMode="auto">
            <a:xfrm>
              <a:off x="6838950" y="3536951"/>
              <a:ext cx="1371600" cy="83026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dirty="0">
                  <a:solidFill>
                    <a:srgbClr val="000000"/>
                  </a:solidFill>
                  <a:latin typeface="Tahoma" panose="020B0604030504040204" pitchFamily="34" charset="0"/>
                  <a:cs typeface="Arial" panose="020B0604020202020204" pitchFamily="34" charset="0"/>
                </a:rPr>
                <a:t>Descent  0.06</a:t>
              </a:r>
            </a:p>
            <a:p>
              <a:pPr eaLnBrk="1" hangingPunct="1"/>
              <a:r>
                <a:rPr lang="en-US" altLang="zh-CN" sz="1200" b="1" i="1" dirty="0">
                  <a:solidFill>
                    <a:srgbClr val="000000"/>
                  </a:solidFill>
                  <a:latin typeface="Tahoma" panose="020B0604030504040204" pitchFamily="34" charset="0"/>
                  <a:cs typeface="Arial" panose="020B0604020202020204" pitchFamily="34" charset="0"/>
                </a:rPr>
                <a:t>Cloud      0.03</a:t>
              </a:r>
            </a:p>
            <a:p>
              <a:pPr eaLnBrk="1" hangingPunct="1"/>
              <a:r>
                <a:rPr lang="en-US" altLang="zh-CN" sz="1200" b="1" i="1" dirty="0">
                  <a:solidFill>
                    <a:srgbClr val="000000"/>
                  </a:solidFill>
                  <a:latin typeface="Tahoma" panose="020B0604030504040204" pitchFamily="34" charset="0"/>
                  <a:cs typeface="Arial" panose="020B0604020202020204" pitchFamily="34" charset="0"/>
                </a:rPr>
                <a:t>Ft             0.01</a:t>
              </a:r>
            </a:p>
            <a:p>
              <a:pPr eaLnBrk="1" hangingPunct="1"/>
              <a:r>
                <a:rPr lang="en-US" altLang="zh-CN" sz="1200" b="1" i="1" dirty="0">
                  <a:solidFill>
                    <a:srgbClr val="000000"/>
                  </a:solidFill>
                  <a:latin typeface="Tahoma" panose="020B0604030504040204" pitchFamily="34" charset="0"/>
                  <a:cs typeface="Arial" panose="020B0604020202020204" pitchFamily="34" charset="0"/>
                </a:rPr>
                <a:t>…             ….</a:t>
              </a:r>
              <a:endParaRPr lang="zh-CN" altLang="en-US" sz="1200" b="1" i="1" dirty="0">
                <a:solidFill>
                  <a:srgbClr val="000000"/>
                </a:solidFill>
                <a:latin typeface="Tahoma" panose="020B0604030504040204" pitchFamily="34" charset="0"/>
                <a:cs typeface="Arial" panose="020B0604020202020204" pitchFamily="34" charset="0"/>
              </a:endParaRPr>
            </a:p>
          </p:txBody>
        </p:sp>
        <p:cxnSp>
          <p:nvCxnSpPr>
            <p:cNvPr id="90" name="直接箭头连接符 89"/>
            <p:cNvCxnSpPr/>
            <p:nvPr/>
          </p:nvCxnSpPr>
          <p:spPr>
            <a:xfrm rot="5400000">
              <a:off x="8277225" y="3438526"/>
              <a:ext cx="357188" cy="35718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80" name="TextBox 91"/>
            <p:cNvSpPr txBox="1">
              <a:spLocks noChangeArrowheads="1"/>
            </p:cNvSpPr>
            <p:nvPr/>
          </p:nvSpPr>
          <p:spPr bwMode="auto">
            <a:xfrm>
              <a:off x="8277226" y="2608263"/>
              <a:ext cx="1381125" cy="8302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Altitude  0.03</a:t>
              </a:r>
            </a:p>
            <a:p>
              <a:pPr eaLnBrk="1" hangingPunct="1"/>
              <a:r>
                <a:rPr lang="en-US" altLang="zh-CN" sz="1200" b="1" i="1">
                  <a:solidFill>
                    <a:srgbClr val="000000"/>
                  </a:solidFill>
                  <a:latin typeface="Tahoma" panose="020B0604030504040204" pitchFamily="34" charset="0"/>
                  <a:cs typeface="Arial" panose="020B0604020202020204" pitchFamily="34" charset="0"/>
                </a:rPr>
                <a:t>Ft            0.02</a:t>
              </a:r>
            </a:p>
            <a:p>
              <a:pPr eaLnBrk="1" hangingPunct="1"/>
              <a:r>
                <a:rPr lang="en-US" altLang="zh-CN" sz="1200" b="1" i="1">
                  <a:solidFill>
                    <a:srgbClr val="000000"/>
                  </a:solidFill>
                  <a:latin typeface="Tahoma" panose="020B0604030504040204" pitchFamily="34" charset="0"/>
                  <a:cs typeface="Arial" panose="020B0604020202020204" pitchFamily="34" charset="0"/>
                </a:rPr>
                <a:t>Climb     0.01</a:t>
              </a:r>
            </a:p>
            <a:p>
              <a:pPr eaLnBrk="1" hangingPunct="1"/>
              <a:r>
                <a:rPr lang="en-US" altLang="zh-CN" sz="1200" b="1" i="1">
                  <a:solidFill>
                    <a:srgbClr val="000000"/>
                  </a:solidFill>
                  <a:latin typeface="Tahoma" panose="020B0604030504040204" pitchFamily="34" charset="0"/>
                  <a:cs typeface="Arial" panose="020B0604020202020204" pitchFamily="34" charset="0"/>
                </a:rPr>
                <a:t>…             ….</a:t>
              </a:r>
              <a:endParaRPr lang="zh-CN" altLang="en-US" sz="1200" b="1" i="1">
                <a:solidFill>
                  <a:srgbClr val="000000"/>
                </a:solidFill>
                <a:latin typeface="Tahoma" panose="020B0604030504040204" pitchFamily="34" charset="0"/>
                <a:cs typeface="Arial" panose="020B0604020202020204" pitchFamily="34" charset="0"/>
              </a:endParaRPr>
            </a:p>
          </p:txBody>
        </p:sp>
        <p:cxnSp>
          <p:nvCxnSpPr>
            <p:cNvPr id="93" name="直接箭头连接符 92"/>
            <p:cNvCxnSpPr/>
            <p:nvPr/>
          </p:nvCxnSpPr>
          <p:spPr>
            <a:xfrm>
              <a:off x="9134476" y="3438525"/>
              <a:ext cx="428625" cy="357188"/>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6000750" y="3509963"/>
              <a:ext cx="785812" cy="571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87" name="Text Box 11"/>
            <p:cNvSpPr txBox="1">
              <a:spLocks noChangeArrowheads="1"/>
            </p:cNvSpPr>
            <p:nvPr/>
          </p:nvSpPr>
          <p:spPr bwMode="auto">
            <a:xfrm>
              <a:off x="6062663" y="3108326"/>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a:solidFill>
                    <a:srgbClr val="FF0000"/>
                  </a:solidFill>
                  <a:latin typeface="Tahoma" panose="020B0604030504040204" pitchFamily="34" charset="0"/>
                </a:rPr>
                <a:t>Topics in daylight</a:t>
              </a:r>
              <a:endParaRPr lang="en-US" altLang="zh-CN" sz="1600" b="1">
                <a:solidFill>
                  <a:srgbClr val="FF0000"/>
                </a:solidFill>
                <a:latin typeface="Tahoma" panose="020B0604030504040204" pitchFamily="34" charset="0"/>
              </a:endParaRPr>
            </a:p>
          </p:txBody>
        </p:sp>
      </p:grpSp>
      <p:grpSp>
        <p:nvGrpSpPr>
          <p:cNvPr id="5" name="Group 4"/>
          <p:cNvGrpSpPr/>
          <p:nvPr/>
        </p:nvGrpSpPr>
        <p:grpSpPr>
          <a:xfrm>
            <a:off x="4348163" y="4322763"/>
            <a:ext cx="5386387" cy="1544637"/>
            <a:chOff x="4348163" y="4322763"/>
            <a:chExt cx="5386387" cy="1544637"/>
          </a:xfrm>
        </p:grpSpPr>
        <p:sp>
          <p:nvSpPr>
            <p:cNvPr id="88" name="矩形 87"/>
            <p:cNvSpPr/>
            <p:nvPr/>
          </p:nvSpPr>
          <p:spPr>
            <a:xfrm>
              <a:off x="4348163" y="4510089"/>
              <a:ext cx="1571625" cy="1214437"/>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FFFFFF"/>
                </a:solidFill>
                <a:cs typeface="SimSun"/>
              </a:endParaRPr>
            </a:p>
          </p:txBody>
        </p:sp>
        <p:sp>
          <p:nvSpPr>
            <p:cNvPr id="22579" name="TextBox 90"/>
            <p:cNvSpPr txBox="1">
              <a:spLocks noChangeArrowheads="1"/>
            </p:cNvSpPr>
            <p:nvPr/>
          </p:nvSpPr>
          <p:spPr bwMode="auto">
            <a:xfrm>
              <a:off x="6838951" y="5037138"/>
              <a:ext cx="1366837" cy="8302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a:solidFill>
                    <a:srgbClr val="000000"/>
                  </a:solidFill>
                  <a:latin typeface="Tahoma" panose="020B0604030504040204" pitchFamily="34" charset="0"/>
                  <a:cs typeface="Arial" panose="020B0604020202020204" pitchFamily="34" charset="0"/>
                </a:rPr>
                <a:t>Descent  0.05</a:t>
              </a:r>
            </a:p>
            <a:p>
              <a:pPr eaLnBrk="1" hangingPunct="1"/>
              <a:r>
                <a:rPr lang="en-US" altLang="zh-CN" sz="1200" b="1" i="1">
                  <a:solidFill>
                    <a:srgbClr val="000000"/>
                  </a:solidFill>
                  <a:latin typeface="Tahoma" panose="020B0604030504040204" pitchFamily="34" charset="0"/>
                  <a:cs typeface="Arial" panose="020B0604020202020204" pitchFamily="34" charset="0"/>
                </a:rPr>
                <a:t>System    0.02</a:t>
              </a:r>
            </a:p>
            <a:p>
              <a:pPr eaLnBrk="1" hangingPunct="1"/>
              <a:r>
                <a:rPr lang="en-US" altLang="zh-CN" sz="1200" b="1" i="1">
                  <a:solidFill>
                    <a:srgbClr val="000000"/>
                  </a:solidFill>
                  <a:latin typeface="Tahoma" panose="020B0604030504040204" pitchFamily="34" charset="0"/>
                  <a:cs typeface="Arial" panose="020B0604020202020204" pitchFamily="34" charset="0"/>
                </a:rPr>
                <a:t>View         0.01</a:t>
              </a:r>
            </a:p>
            <a:p>
              <a:pPr eaLnBrk="1" hangingPunct="1"/>
              <a:r>
                <a:rPr lang="en-US" altLang="zh-CN" sz="1200" b="1" i="1">
                  <a:solidFill>
                    <a:srgbClr val="000000"/>
                  </a:solidFill>
                  <a:latin typeface="Tahoma" panose="020B0604030504040204" pitchFamily="34" charset="0"/>
                  <a:cs typeface="Arial" panose="020B0604020202020204" pitchFamily="34" charset="0"/>
                </a:rPr>
                <a:t>…             ….</a:t>
              </a:r>
              <a:endParaRPr lang="zh-CN" altLang="en-US" sz="1200" b="1" i="1">
                <a:solidFill>
                  <a:srgbClr val="000000"/>
                </a:solidFill>
                <a:latin typeface="Tahoma" panose="020B0604030504040204" pitchFamily="34" charset="0"/>
                <a:cs typeface="Arial" panose="020B0604020202020204" pitchFamily="34" charset="0"/>
              </a:endParaRPr>
            </a:p>
          </p:txBody>
        </p:sp>
        <p:sp>
          <p:nvSpPr>
            <p:cNvPr id="22582" name="TextBox 93"/>
            <p:cNvSpPr txBox="1">
              <a:spLocks noChangeArrowheads="1"/>
            </p:cNvSpPr>
            <p:nvPr/>
          </p:nvSpPr>
          <p:spPr bwMode="auto">
            <a:xfrm>
              <a:off x="8348662" y="4322763"/>
              <a:ext cx="1385888" cy="83026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i="1" dirty="0">
                  <a:solidFill>
                    <a:srgbClr val="000000"/>
                  </a:solidFill>
                  <a:latin typeface="Tahoma" panose="020B0604030504040204" pitchFamily="34" charset="0"/>
                  <a:cs typeface="Arial" panose="020B0604020202020204" pitchFamily="34" charset="0"/>
                </a:rPr>
                <a:t>Altitude  0.04</a:t>
              </a:r>
            </a:p>
            <a:p>
              <a:pPr eaLnBrk="1" hangingPunct="1"/>
              <a:r>
                <a:rPr lang="en-US" altLang="zh-CN" sz="1200" b="1" i="1" dirty="0">
                  <a:solidFill>
                    <a:srgbClr val="000000"/>
                  </a:solidFill>
                  <a:latin typeface="Tahoma" panose="020B0604030504040204" pitchFamily="34" charset="0"/>
                  <a:cs typeface="Arial" panose="020B0604020202020204" pitchFamily="34" charset="0"/>
                </a:rPr>
                <a:t>Ft            0.03</a:t>
              </a:r>
            </a:p>
            <a:p>
              <a:pPr eaLnBrk="1" hangingPunct="1"/>
              <a:r>
                <a:rPr lang="en-US" altLang="zh-CN" sz="1200" b="1" i="1" dirty="0">
                  <a:solidFill>
                    <a:srgbClr val="000000"/>
                  </a:solidFill>
                  <a:latin typeface="Tahoma" panose="020B0604030504040204" pitchFamily="34" charset="0"/>
                  <a:cs typeface="Arial" panose="020B0604020202020204" pitchFamily="34" charset="0"/>
                </a:rPr>
                <a:t>Instruct  0.01</a:t>
              </a:r>
            </a:p>
            <a:p>
              <a:pPr eaLnBrk="1" hangingPunct="1"/>
              <a:r>
                <a:rPr lang="en-US" altLang="zh-CN" sz="1200" b="1" i="1" dirty="0">
                  <a:solidFill>
                    <a:srgbClr val="000000"/>
                  </a:solidFill>
                  <a:latin typeface="Tahoma" panose="020B0604030504040204" pitchFamily="34" charset="0"/>
                  <a:cs typeface="Arial" panose="020B0604020202020204" pitchFamily="34" charset="0"/>
                </a:rPr>
                <a:t>…             ….</a:t>
              </a:r>
              <a:endParaRPr lang="zh-CN" altLang="en-US" sz="1200" b="1" i="1" dirty="0">
                <a:solidFill>
                  <a:srgbClr val="000000"/>
                </a:solidFill>
                <a:latin typeface="Tahoma" panose="020B0604030504040204" pitchFamily="34" charset="0"/>
                <a:cs typeface="Arial" panose="020B0604020202020204" pitchFamily="34" charset="0"/>
              </a:endParaRPr>
            </a:p>
          </p:txBody>
        </p:sp>
        <p:cxnSp>
          <p:nvCxnSpPr>
            <p:cNvPr id="96" name="直接箭头连接符 95"/>
            <p:cNvCxnSpPr/>
            <p:nvPr/>
          </p:nvCxnSpPr>
          <p:spPr>
            <a:xfrm>
              <a:off x="6000750" y="4938713"/>
              <a:ext cx="785812" cy="5715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rot="5400000">
              <a:off x="8277226" y="5224464"/>
              <a:ext cx="357187" cy="35718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9205913" y="5224464"/>
              <a:ext cx="428625" cy="357187"/>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88" name="Text Box 11"/>
            <p:cNvSpPr txBox="1">
              <a:spLocks noChangeArrowheads="1"/>
            </p:cNvSpPr>
            <p:nvPr/>
          </p:nvSpPr>
          <p:spPr bwMode="auto">
            <a:xfrm>
              <a:off x="6062663" y="4618039"/>
              <a:ext cx="164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Black" panose="020B0A04020102020204" pitchFamily="34" charset="0"/>
                  <a:ea typeface="ＭＳ Ｐゴシック" panose="020B0600070205080204" pitchFamily="34" charset="-128"/>
                </a:defRPr>
              </a:lvl1pPr>
              <a:lvl2pPr marL="742950" indent="-285750" eaLnBrk="0" hangingPunct="0">
                <a:defRPr sz="1000">
                  <a:solidFill>
                    <a:schemeClr val="tx1"/>
                  </a:solidFill>
                  <a:latin typeface="Arial Black" panose="020B0A04020102020204" pitchFamily="34" charset="0"/>
                  <a:ea typeface="ＭＳ Ｐゴシック" panose="020B0600070205080204" pitchFamily="34" charset="-128"/>
                </a:defRPr>
              </a:lvl2pPr>
              <a:lvl3pPr marL="1143000" indent="-228600" eaLnBrk="0" hangingPunct="0">
                <a:defRPr sz="1000">
                  <a:solidFill>
                    <a:schemeClr val="tx1"/>
                  </a:solidFill>
                  <a:latin typeface="Arial Black" panose="020B0A04020102020204" pitchFamily="34" charset="0"/>
                  <a:ea typeface="ＭＳ Ｐゴシック" panose="020B0600070205080204" pitchFamily="34" charset="-128"/>
                </a:defRPr>
              </a:lvl3pPr>
              <a:lvl4pPr marL="1600200" indent="-228600" eaLnBrk="0" hangingPunct="0">
                <a:defRPr sz="1000">
                  <a:solidFill>
                    <a:schemeClr val="tx1"/>
                  </a:solidFill>
                  <a:latin typeface="Arial Black" panose="020B0A04020102020204" pitchFamily="34" charset="0"/>
                  <a:ea typeface="ＭＳ Ｐゴシック" panose="020B0600070205080204" pitchFamily="34" charset="-128"/>
                </a:defRPr>
              </a:lvl4pPr>
              <a:lvl5pPr marL="2057400" indent="-228600" eaLnBrk="0" hangingPunct="0">
                <a:defRPr sz="1000">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ＭＳ Ｐゴシック" panose="020B0600070205080204" pitchFamily="34" charset="-128"/>
                </a:defRPr>
              </a:lvl9pPr>
            </a:lstStyle>
            <a:p>
              <a:pPr eaLnBrk="1" hangingPunct="1"/>
              <a:r>
                <a:rPr lang="en-US" altLang="zh-CN" sz="1200" b="1">
                  <a:solidFill>
                    <a:srgbClr val="00B050"/>
                  </a:solidFill>
                  <a:latin typeface="Tahoma" panose="020B0604030504040204" pitchFamily="34" charset="0"/>
                </a:rPr>
                <a:t>Topics in night</a:t>
              </a:r>
              <a:endParaRPr lang="en-US" altLang="zh-CN" sz="1600" b="1">
                <a:solidFill>
                  <a:srgbClr val="00B050"/>
                </a:solidFill>
                <a:latin typeface="Tahoma" panose="020B0604030504040204" pitchFamily="34" charset="0"/>
              </a:endParaRPr>
            </a:p>
          </p:txBody>
        </p:sp>
      </p:grpSp>
      <p:sp>
        <p:nvSpPr>
          <p:cNvPr id="3" name="Rectangle 2"/>
          <p:cNvSpPr/>
          <p:nvPr/>
        </p:nvSpPr>
        <p:spPr>
          <a:xfrm>
            <a:off x="342900" y="5965538"/>
            <a:ext cx="11506199" cy="584775"/>
          </a:xfrm>
          <a:prstGeom prst="rect">
            <a:avLst/>
          </a:prstGeom>
          <a:solidFill>
            <a:srgbClr val="FFFF99"/>
          </a:solidFill>
        </p:spPr>
        <p:txBody>
          <a:bodyPr wrap="square">
            <a:spAutoFit/>
          </a:bodyPr>
          <a:lstStyle/>
          <a:p>
            <a:r>
              <a:rPr lang="en-US" altLang="en-US" sz="1600" b="1" dirty="0">
                <a:latin typeface="Times New Roman" panose="02020603050405020304" pitchFamily="18" charset="0"/>
                <a:cs typeface="Times New Roman" panose="02020603050405020304" pitchFamily="18" charset="0"/>
              </a:rPr>
              <a:t>Duo Zhang, </a:t>
            </a:r>
            <a:r>
              <a:rPr lang="en-US" altLang="en-US" sz="1600" b="1" dirty="0" err="1">
                <a:latin typeface="Times New Roman" panose="02020603050405020304" pitchFamily="18" charset="0"/>
                <a:cs typeface="Times New Roman" panose="02020603050405020304" pitchFamily="18" charset="0"/>
              </a:rPr>
              <a:t>ChengXiang</a:t>
            </a:r>
            <a:r>
              <a:rPr lang="en-US" altLang="en-US" sz="1600" b="1" dirty="0">
                <a:latin typeface="Times New Roman" panose="02020603050405020304" pitchFamily="18" charset="0"/>
                <a:cs typeface="Times New Roman" panose="02020603050405020304" pitchFamily="18" charset="0"/>
              </a:rPr>
              <a:t> Zhai, </a:t>
            </a:r>
            <a:r>
              <a:rPr lang="en-US" altLang="en-US" sz="1600" b="1" dirty="0" err="1">
                <a:latin typeface="Times New Roman" panose="02020603050405020304" pitchFamily="18" charset="0"/>
                <a:cs typeface="Times New Roman" panose="02020603050405020304" pitchFamily="18" charset="0"/>
              </a:rPr>
              <a:t>Jiawei</a:t>
            </a:r>
            <a:r>
              <a:rPr lang="en-US" altLang="en-US" sz="1600" b="1" dirty="0">
                <a:latin typeface="Times New Roman" panose="02020603050405020304" pitchFamily="18" charset="0"/>
                <a:cs typeface="Times New Roman" panose="02020603050405020304" pitchFamily="18" charset="0"/>
              </a:rPr>
              <a:t> Han, Ashok Srivastava, </a:t>
            </a:r>
            <a:r>
              <a:rPr lang="en-US" altLang="en-US" sz="1600" b="1" dirty="0" err="1">
                <a:latin typeface="Times New Roman" panose="02020603050405020304" pitchFamily="18" charset="0"/>
                <a:cs typeface="Times New Roman" panose="02020603050405020304" pitchFamily="18" charset="0"/>
              </a:rPr>
              <a:t>Nikunj</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Oza</a:t>
            </a:r>
            <a:r>
              <a:rPr lang="en-US" altLang="en-US" sz="1600" dirty="0">
                <a:latin typeface="Times New Roman" panose="02020603050405020304" pitchFamily="18" charset="0"/>
                <a:cs typeface="Times New Roman" panose="02020603050405020304" pitchFamily="18" charset="0"/>
              </a:rPr>
              <a:t>. </a:t>
            </a:r>
            <a:r>
              <a:rPr lang="en-US" altLang="en-US" sz="1600" b="1" dirty="0">
                <a:latin typeface="Times New Roman" panose="02020603050405020304" pitchFamily="18" charset="0"/>
                <a:cs typeface="Times New Roman" panose="02020603050405020304" pitchFamily="18" charset="0"/>
              </a:rPr>
              <a:t>Topic Modeling for OLAP on Multidimensional Text Databases: Topic Cube and its Applications, </a:t>
            </a:r>
            <a:r>
              <a:rPr lang="en-US" altLang="en-US" sz="1600" b="1" i="1" dirty="0">
                <a:latin typeface="Times New Roman" panose="02020603050405020304" pitchFamily="18" charset="0"/>
                <a:cs typeface="Times New Roman" panose="02020603050405020304" pitchFamily="18" charset="0"/>
              </a:rPr>
              <a:t>Statistical Analysis and Data Mining</a:t>
            </a:r>
            <a:r>
              <a:rPr lang="en-US" altLang="en-US" sz="1600" b="1" dirty="0">
                <a:latin typeface="Times New Roman" panose="02020603050405020304" pitchFamily="18" charset="0"/>
                <a:cs typeface="Times New Roman" panose="02020603050405020304" pitchFamily="18" charset="0"/>
              </a:rPr>
              <a:t>, Vol. 2, pp.378-395, </a:t>
            </a:r>
            <a:r>
              <a:rPr lang="en-US" altLang="en-US" sz="1600" b="1" dirty="0" smtClean="0">
                <a:latin typeface="Times New Roman" panose="02020603050405020304" pitchFamily="18" charset="0"/>
                <a:cs typeface="Times New Roman" panose="02020603050405020304" pitchFamily="18" charset="0"/>
              </a:rPr>
              <a:t> 2010. </a:t>
            </a:r>
            <a:endParaRPr lang="en-US" sz="1600" dirty="0"/>
          </a:p>
        </p:txBody>
      </p:sp>
    </p:spTree>
    <p:extLst>
      <p:ext uri="{BB962C8B-B14F-4D97-AF65-F5344CB8AC3E}">
        <p14:creationId xmlns:p14="http://schemas.microsoft.com/office/powerpoint/2010/main" val="38654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8" y="70019"/>
            <a:ext cx="12082463" cy="788514"/>
          </a:xfrm>
        </p:spPr>
        <p:txBody>
          <a:bodyPr>
            <a:noAutofit/>
          </a:bodyPr>
          <a:lstStyle/>
          <a:p>
            <a:r>
              <a:rPr lang="en-US" sz="3200" b="1" dirty="0" smtClean="0"/>
              <a:t>Humans have invented many tools to augment human capabilities</a:t>
            </a:r>
            <a:endParaRPr lang="en-US" sz="3200" b="1" dirty="0"/>
          </a:p>
        </p:txBody>
      </p:sp>
      <p:pic>
        <p:nvPicPr>
          <p:cNvPr id="6" name="Picture 5"/>
          <p:cNvPicPr>
            <a:picLocks noChangeAspect="1"/>
          </p:cNvPicPr>
          <p:nvPr/>
        </p:nvPicPr>
        <p:blipFill>
          <a:blip r:embed="rId2"/>
          <a:stretch>
            <a:fillRect/>
          </a:stretch>
        </p:blipFill>
        <p:spPr>
          <a:xfrm>
            <a:off x="838201" y="1473772"/>
            <a:ext cx="4904232" cy="3045786"/>
          </a:xfrm>
          <a:prstGeom prst="rect">
            <a:avLst/>
          </a:prstGeom>
        </p:spPr>
      </p:pic>
      <p:pic>
        <p:nvPicPr>
          <p:cNvPr id="8" name="Picture 7"/>
          <p:cNvPicPr>
            <a:picLocks noChangeAspect="1"/>
          </p:cNvPicPr>
          <p:nvPr/>
        </p:nvPicPr>
        <p:blipFill rotWithShape="1">
          <a:blip r:embed="rId3"/>
          <a:srcRect t="10883" b="10212"/>
          <a:stretch/>
        </p:blipFill>
        <p:spPr>
          <a:xfrm>
            <a:off x="8971516" y="1815977"/>
            <a:ext cx="2021368" cy="2046085"/>
          </a:xfrm>
          <a:prstGeom prst="rect">
            <a:avLst/>
          </a:prstGeom>
        </p:spPr>
      </p:pic>
      <p:pic>
        <p:nvPicPr>
          <p:cNvPr id="10" name="Picture 4" descr="Image result for space telescope watching"/>
          <p:cNvPicPr>
            <a:picLocks noChangeAspect="1" noChangeArrowheads="1"/>
          </p:cNvPicPr>
          <p:nvPr/>
        </p:nvPicPr>
        <p:blipFill rotWithShape="1">
          <a:blip r:embed="rId4">
            <a:extLst>
              <a:ext uri="{28A0092B-C50C-407E-A947-70E740481C1C}">
                <a14:useLocalDpi xmlns:a14="http://schemas.microsoft.com/office/drawing/2010/main" val="0"/>
              </a:ext>
            </a:extLst>
          </a:blip>
          <a:srcRect t="21793"/>
          <a:stretch/>
        </p:blipFill>
        <p:spPr bwMode="auto">
          <a:xfrm>
            <a:off x="6096000" y="2364962"/>
            <a:ext cx="2300975" cy="134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637739" y="4652648"/>
            <a:ext cx="1961900" cy="1305555"/>
          </a:xfrm>
          <a:prstGeom prst="rect">
            <a:avLst/>
          </a:prstGeom>
        </p:spPr>
      </p:pic>
      <p:pic>
        <p:nvPicPr>
          <p:cNvPr id="12" name="Picture 10" descr="Image result for IBM 3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289" y="4642501"/>
            <a:ext cx="2185538" cy="1374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5557488" y="4566535"/>
            <a:ext cx="2035283" cy="1354388"/>
          </a:xfrm>
          <a:prstGeom prst="rect">
            <a:avLst/>
          </a:prstGeom>
        </p:spPr>
      </p:pic>
      <p:pic>
        <p:nvPicPr>
          <p:cNvPr id="14" name="Picture 13"/>
          <p:cNvPicPr>
            <a:picLocks noChangeAspect="1"/>
          </p:cNvPicPr>
          <p:nvPr/>
        </p:nvPicPr>
        <p:blipFill>
          <a:blip r:embed="rId8"/>
          <a:stretch>
            <a:fillRect/>
          </a:stretch>
        </p:blipFill>
        <p:spPr>
          <a:xfrm>
            <a:off x="7876141" y="4210050"/>
            <a:ext cx="2190750" cy="2190750"/>
          </a:xfrm>
          <a:prstGeom prst="rect">
            <a:avLst/>
          </a:prstGeom>
        </p:spPr>
      </p:pic>
      <p:pic>
        <p:nvPicPr>
          <p:cNvPr id="15" name="Picture 14"/>
          <p:cNvPicPr>
            <a:picLocks noChangeAspect="1"/>
          </p:cNvPicPr>
          <p:nvPr/>
        </p:nvPicPr>
        <p:blipFill>
          <a:blip r:embed="rId9"/>
          <a:stretch>
            <a:fillRect/>
          </a:stretch>
        </p:blipFill>
        <p:spPr>
          <a:xfrm>
            <a:off x="10158600" y="4012699"/>
            <a:ext cx="1247775" cy="2190750"/>
          </a:xfrm>
          <a:prstGeom prst="rect">
            <a:avLst/>
          </a:prstGeom>
        </p:spPr>
      </p:pic>
      <p:sp>
        <p:nvSpPr>
          <p:cNvPr id="16" name="Slide Number Placeholder 15"/>
          <p:cNvSpPr>
            <a:spLocks noGrp="1"/>
          </p:cNvSpPr>
          <p:nvPr>
            <p:ph type="sldNum" sz="quarter" idx="12"/>
          </p:nvPr>
        </p:nvSpPr>
        <p:spPr/>
        <p:txBody>
          <a:bodyPr/>
          <a:lstStyle/>
          <a:p>
            <a:fld id="{88AD08FE-21CA-447A-B5E0-10774CCDBD3A}" type="slidenum">
              <a:rPr lang="en-US" smtClean="0"/>
              <a:t>2</a:t>
            </a:fld>
            <a:endParaRPr lang="en-US"/>
          </a:p>
        </p:txBody>
      </p:sp>
      <p:sp>
        <p:nvSpPr>
          <p:cNvPr id="18" name="Title 1"/>
          <p:cNvSpPr txBox="1">
            <a:spLocks/>
          </p:cNvSpPr>
          <p:nvPr/>
        </p:nvSpPr>
        <p:spPr>
          <a:xfrm>
            <a:off x="544806" y="989175"/>
            <a:ext cx="4027194" cy="535398"/>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A</a:t>
            </a:r>
            <a:r>
              <a:rPr lang="en-US" sz="2400" b="1" dirty="0" smtClean="0"/>
              <a:t>ugment </a:t>
            </a:r>
            <a:r>
              <a:rPr lang="en-US" sz="2400" b="1" dirty="0" smtClean="0"/>
              <a:t>human </a:t>
            </a:r>
            <a:r>
              <a:rPr lang="en-US" sz="2400" b="1" dirty="0" smtClean="0">
                <a:solidFill>
                  <a:srgbClr val="C00000"/>
                </a:solidFill>
              </a:rPr>
              <a:t>intelligence</a:t>
            </a:r>
            <a:r>
              <a:rPr lang="en-US" sz="2400" b="1" dirty="0" smtClean="0"/>
              <a:t>? </a:t>
            </a:r>
            <a:endParaRPr lang="en-US" sz="2400" b="1" dirty="0"/>
          </a:p>
        </p:txBody>
      </p:sp>
      <p:sp>
        <p:nvSpPr>
          <p:cNvPr id="19" name="Title 1"/>
          <p:cNvSpPr txBox="1">
            <a:spLocks/>
          </p:cNvSpPr>
          <p:nvPr/>
        </p:nvSpPr>
        <p:spPr>
          <a:xfrm>
            <a:off x="4697637" y="989175"/>
            <a:ext cx="4331994" cy="535398"/>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Make</a:t>
            </a:r>
            <a:r>
              <a:rPr lang="en-US" sz="2400" b="1" dirty="0" smtClean="0"/>
              <a:t> </a:t>
            </a:r>
            <a:r>
              <a:rPr lang="en-US" sz="2400" b="1" dirty="0" smtClean="0"/>
              <a:t>more intelligent </a:t>
            </a:r>
            <a:r>
              <a:rPr lang="en-US" sz="2400" b="1" dirty="0" smtClean="0">
                <a:solidFill>
                  <a:srgbClr val="C00000"/>
                </a:solidFill>
              </a:rPr>
              <a:t>decisions</a:t>
            </a:r>
            <a:r>
              <a:rPr lang="en-US" sz="2400" b="1" dirty="0" smtClean="0"/>
              <a:t>? </a:t>
            </a:r>
            <a:endParaRPr lang="en-US" sz="2400" b="1" dirty="0"/>
          </a:p>
        </p:txBody>
      </p:sp>
      <p:sp>
        <p:nvSpPr>
          <p:cNvPr id="20" name="Title 1"/>
          <p:cNvSpPr txBox="1">
            <a:spLocks/>
          </p:cNvSpPr>
          <p:nvPr/>
        </p:nvSpPr>
        <p:spPr>
          <a:xfrm>
            <a:off x="9099470" y="989175"/>
            <a:ext cx="2960394" cy="535398"/>
          </a:xfrm>
          <a:prstGeom prst="rect">
            <a:avLst/>
          </a:prstGeom>
          <a:solidFill>
            <a:srgbClr val="FFFF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P</a:t>
            </a:r>
            <a:r>
              <a:rPr lang="en-US" sz="2400" b="1" dirty="0" smtClean="0"/>
              <a:t>articularly for</a:t>
            </a:r>
            <a:r>
              <a:rPr lang="en-US" sz="2400" b="1" dirty="0" smtClean="0"/>
              <a:t> </a:t>
            </a:r>
            <a:r>
              <a:rPr lang="en-US" sz="2400" b="1" dirty="0" err="1" smtClean="0">
                <a:solidFill>
                  <a:srgbClr val="C00000"/>
                </a:solidFill>
              </a:rPr>
              <a:t>AIOps</a:t>
            </a:r>
            <a:r>
              <a:rPr lang="en-US" sz="2400" b="1" dirty="0" smtClean="0"/>
              <a:t>? </a:t>
            </a:r>
            <a:endParaRPr lang="en-US" sz="2400" b="1" dirty="0"/>
          </a:p>
        </p:txBody>
      </p:sp>
    </p:spTree>
    <p:extLst>
      <p:ext uri="{BB962C8B-B14F-4D97-AF65-F5344CB8AC3E}">
        <p14:creationId xmlns:p14="http://schemas.microsoft.com/office/powerpoint/2010/main" val="3124643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vert="horz" lIns="90000" tIns="46800" rIns="90000" bIns="46800" rtlCol="0" anchor="ctr">
            <a:normAutofit/>
          </a:bodyPr>
          <a:lstStyle/>
          <a:p>
            <a:r>
              <a:rPr lang="en-US" altLang="en-US" sz="3200" b="1" dirty="0"/>
              <a:t>Comparison </a:t>
            </a:r>
            <a:r>
              <a:rPr lang="en-US" altLang="en-US" sz="3200" dirty="0"/>
              <a:t>of distributions of </a:t>
            </a:r>
            <a:r>
              <a:rPr lang="en-US" altLang="en-US" sz="3200" b="1" dirty="0"/>
              <a:t>anomalies </a:t>
            </a:r>
            <a:r>
              <a:rPr lang="en-US" altLang="en-US" sz="3200" dirty="0"/>
              <a:t>in</a:t>
            </a:r>
            <a:r>
              <a:rPr lang="en-US" altLang="en-US" sz="3200" b="1" dirty="0"/>
              <a:t> FL, TX, </a:t>
            </a:r>
            <a:r>
              <a:rPr lang="en-US" altLang="en-US" sz="3200" dirty="0"/>
              <a:t>and</a:t>
            </a:r>
            <a:r>
              <a:rPr lang="en-US" altLang="en-US" sz="3200" b="1" dirty="0"/>
              <a:t> </a:t>
            </a:r>
            <a:r>
              <a:rPr lang="en-US" altLang="en-US" sz="3200" b="1" dirty="0" smtClean="0"/>
              <a:t>CA</a:t>
            </a:r>
            <a:endParaRPr lang="en-US" altLang="en-US" sz="3200" b="1" dirty="0"/>
          </a:p>
        </p:txBody>
      </p:sp>
      <p:pic>
        <p:nvPicPr>
          <p:cNvPr id="21508" name="图表 4"/>
          <p:cNvPicPr>
            <a:picLocks noChangeArrowheads="1"/>
          </p:cNvPicPr>
          <p:nvPr/>
        </p:nvPicPr>
        <p:blipFill>
          <a:blip r:embed="rId3"/>
          <a:srcRect r="14063"/>
          <a:stretch>
            <a:fillRect/>
          </a:stretch>
        </p:blipFill>
        <p:spPr bwMode="auto">
          <a:xfrm>
            <a:off x="1434663" y="956026"/>
            <a:ext cx="8779313" cy="4911374"/>
          </a:xfrm>
          <a:prstGeom prst="rect">
            <a:avLst/>
          </a:prstGeom>
          <a:solidFill>
            <a:schemeClr val="tx1">
              <a:lumMod val="75000"/>
              <a:lumOff val="25000"/>
            </a:schemeClr>
          </a:solidFill>
          <a:ln w="9525">
            <a:noFill/>
            <a:miter lim="800000"/>
            <a:headEnd/>
            <a:tailEnd/>
          </a:ln>
        </p:spPr>
      </p:pic>
      <p:pic>
        <p:nvPicPr>
          <p:cNvPr id="21509" name="图表 4"/>
          <p:cNvPicPr>
            <a:picLocks noChangeArrowheads="1"/>
          </p:cNvPicPr>
          <p:nvPr/>
        </p:nvPicPr>
        <p:blipFill>
          <a:blip r:embed="rId3"/>
          <a:srcRect l="94373" t="39130" r="1376" b="41304"/>
          <a:stretch>
            <a:fillRect/>
          </a:stretch>
        </p:blipFill>
        <p:spPr bwMode="auto">
          <a:xfrm>
            <a:off x="566772" y="2225379"/>
            <a:ext cx="831850" cy="2011362"/>
          </a:xfrm>
          <a:prstGeom prst="rect">
            <a:avLst/>
          </a:prstGeom>
          <a:solidFill>
            <a:schemeClr val="tx1">
              <a:lumMod val="75000"/>
              <a:lumOff val="25000"/>
            </a:schemeClr>
          </a:solidFill>
          <a:ln w="9525">
            <a:noFill/>
            <a:miter lim="800000"/>
            <a:headEnd/>
            <a:tailEnd/>
          </a:ln>
        </p:spPr>
      </p:pic>
      <p:sp>
        <p:nvSpPr>
          <p:cNvPr id="25607" name="TextBox 6"/>
          <p:cNvSpPr txBox="1">
            <a:spLocks noChangeArrowheads="1"/>
          </p:cNvSpPr>
          <p:nvPr/>
        </p:nvSpPr>
        <p:spPr bwMode="auto">
          <a:xfrm>
            <a:off x="13928725" y="1011238"/>
            <a:ext cx="185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endParaRPr lang="en-US" altLang="en-US"/>
          </a:p>
        </p:txBody>
      </p:sp>
      <p:grpSp>
        <p:nvGrpSpPr>
          <p:cNvPr id="12" name="Group 11"/>
          <p:cNvGrpSpPr/>
          <p:nvPr/>
        </p:nvGrpSpPr>
        <p:grpSpPr>
          <a:xfrm>
            <a:off x="9212532" y="2400063"/>
            <a:ext cx="2216523" cy="830997"/>
            <a:chOff x="9602636" y="2815562"/>
            <a:chExt cx="2216523" cy="830997"/>
          </a:xfrm>
        </p:grpSpPr>
        <p:sp>
          <p:nvSpPr>
            <p:cNvPr id="2" name="TextBox 1"/>
            <p:cNvSpPr txBox="1"/>
            <p:nvPr/>
          </p:nvSpPr>
          <p:spPr>
            <a:xfrm>
              <a:off x="10213976" y="2815562"/>
              <a:ext cx="1605183" cy="830997"/>
            </a:xfrm>
            <a:prstGeom prst="rect">
              <a:avLst/>
            </a:prstGeom>
            <a:solidFill>
              <a:srgbClr val="FFFF00"/>
            </a:solidFill>
          </p:spPr>
          <p:txBody>
            <a:bodyPr wrap="none" rtlCol="0">
              <a:spAutoFit/>
            </a:bodyPr>
            <a:lstStyle/>
            <a:p>
              <a:r>
                <a:rPr lang="en-US" altLang="zh-CN" sz="2400" b="1" dirty="0" smtClean="0"/>
                <a:t>Turbulence</a:t>
              </a:r>
            </a:p>
            <a:p>
              <a:r>
                <a:rPr lang="en-US" sz="2400" b="1" dirty="0" smtClean="0"/>
                <a:t>(Texas)</a:t>
              </a:r>
              <a:endParaRPr lang="en-US" sz="2400" b="1" dirty="0"/>
            </a:p>
          </p:txBody>
        </p:sp>
        <p:cxnSp>
          <p:nvCxnSpPr>
            <p:cNvPr id="4" name="Straight Arrow Connector 3"/>
            <p:cNvCxnSpPr/>
            <p:nvPr/>
          </p:nvCxnSpPr>
          <p:spPr>
            <a:xfrm flipH="1" flipV="1">
              <a:off x="9602636" y="2815562"/>
              <a:ext cx="575299" cy="396277"/>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8113584" y="841801"/>
            <a:ext cx="4114459" cy="830997"/>
            <a:chOff x="8756547" y="1151202"/>
            <a:chExt cx="2993034" cy="830997"/>
          </a:xfrm>
        </p:grpSpPr>
        <p:sp>
          <p:nvSpPr>
            <p:cNvPr id="11" name="TextBox 10"/>
            <p:cNvSpPr txBox="1"/>
            <p:nvPr/>
          </p:nvSpPr>
          <p:spPr>
            <a:xfrm>
              <a:off x="9249057" y="1151202"/>
              <a:ext cx="2500524" cy="830997"/>
            </a:xfrm>
            <a:prstGeom prst="rect">
              <a:avLst/>
            </a:prstGeom>
            <a:solidFill>
              <a:srgbClr val="FFFF00"/>
            </a:solidFill>
          </p:spPr>
          <p:txBody>
            <a:bodyPr wrap="none" rtlCol="0">
              <a:spAutoFit/>
            </a:bodyPr>
            <a:lstStyle/>
            <a:p>
              <a:r>
                <a:rPr lang="en-US" altLang="zh-CN" sz="2400" b="1" dirty="0" smtClean="0"/>
                <a:t>Improper Documentation</a:t>
              </a:r>
            </a:p>
            <a:p>
              <a:r>
                <a:rPr lang="en-US" sz="2400" b="1" dirty="0" smtClean="0"/>
                <a:t>(Florida)</a:t>
              </a:r>
              <a:endParaRPr lang="en-US" sz="2400" b="1" dirty="0"/>
            </a:p>
          </p:txBody>
        </p:sp>
        <p:cxnSp>
          <p:nvCxnSpPr>
            <p:cNvPr id="14" name="Straight Arrow Connector 13"/>
            <p:cNvCxnSpPr/>
            <p:nvPr/>
          </p:nvCxnSpPr>
          <p:spPr>
            <a:xfrm flipH="1">
              <a:off x="8756547" y="1461935"/>
              <a:ext cx="521392" cy="348521"/>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929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idx="4294967295"/>
          </p:nvPr>
        </p:nvSpPr>
        <p:spPr>
          <a:xfrm>
            <a:off x="1219200" y="234093"/>
            <a:ext cx="10143016" cy="685800"/>
          </a:xfrm>
        </p:spPr>
        <p:txBody>
          <a:bodyPr vert="horz" lIns="90000" tIns="46800" rIns="90000" bIns="46800" rtlCol="0" anchor="ctr">
            <a:normAutofit fontScale="90000"/>
          </a:bodyPr>
          <a:lstStyle/>
          <a:p>
            <a:pPr eaLnBrk="1" hangingPunct="1"/>
            <a:r>
              <a:rPr lang="en-US" altLang="zh-CN" sz="3600" b="1" dirty="0" smtClean="0">
                <a:ea typeface="SimSun" panose="02010600030101010101" pitchFamily="2" charset="-122"/>
              </a:rPr>
              <a:t>Comparative</a:t>
            </a:r>
            <a:r>
              <a:rPr lang="en-US" altLang="zh-CN" sz="3600" dirty="0" smtClean="0">
                <a:ea typeface="SimSun" panose="02010600030101010101" pitchFamily="2" charset="-122"/>
              </a:rPr>
              <a:t> Analysis of </a:t>
            </a:r>
            <a:r>
              <a:rPr lang="en-US" altLang="zh-CN" sz="3600" b="1" dirty="0" smtClean="0">
                <a:ea typeface="SimSun" panose="02010600030101010101" pitchFamily="2" charset="-122"/>
              </a:rPr>
              <a:t>Shaping Factors</a:t>
            </a:r>
            <a:r>
              <a:rPr lang="en-US" altLang="zh-CN" sz="3600" dirty="0" smtClean="0">
                <a:ea typeface="SimSun" panose="02010600030101010101" pitchFamily="2" charset="-122"/>
              </a:rPr>
              <a:t>: </a:t>
            </a:r>
            <a:r>
              <a:rPr lang="en-US" altLang="zh-CN" sz="3600" b="1" dirty="0" smtClean="0">
                <a:ea typeface="SimSun" panose="02010600030101010101" pitchFamily="2" charset="-122"/>
              </a:rPr>
              <a:t>Texas</a:t>
            </a:r>
            <a:r>
              <a:rPr lang="en-US" altLang="zh-CN" sz="3600" dirty="0" smtClean="0">
                <a:ea typeface="SimSun" panose="02010600030101010101" pitchFamily="2" charset="-122"/>
              </a:rPr>
              <a:t> vs. </a:t>
            </a:r>
            <a:r>
              <a:rPr lang="en-US" altLang="zh-CN" sz="3600" b="1" dirty="0" smtClean="0">
                <a:ea typeface="SimSun" panose="02010600030101010101" pitchFamily="2" charset="-122"/>
              </a:rPr>
              <a:t>Florida </a:t>
            </a:r>
            <a:endParaRPr lang="zh-CN" altLang="en-US" sz="3600" b="1" dirty="0">
              <a:ea typeface="SimSun" panose="02010600030101010101" pitchFamily="2" charset="-122"/>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882" t="13150" r="51707" b="73164"/>
          <a:stretch/>
        </p:blipFill>
        <p:spPr bwMode="auto">
          <a:xfrm>
            <a:off x="7627883" y="1322452"/>
            <a:ext cx="4495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4021" r="65222" b="75071"/>
          <a:stretch/>
        </p:blipFill>
        <p:spPr bwMode="auto">
          <a:xfrm>
            <a:off x="171110" y="1313587"/>
            <a:ext cx="7346771" cy="124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461" t="14901" r="14222" b="61292"/>
          <a:stretch/>
        </p:blipFill>
        <p:spPr bwMode="auto">
          <a:xfrm>
            <a:off x="76200" y="2904877"/>
            <a:ext cx="7460436" cy="311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3048000" y="1322452"/>
            <a:ext cx="11841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400" b="1" dirty="0"/>
              <a:t>Texas</a:t>
            </a:r>
          </a:p>
        </p:txBody>
      </p:sp>
      <p:sp>
        <p:nvSpPr>
          <p:cNvPr id="26630" name="TextBox 5"/>
          <p:cNvSpPr txBox="1">
            <a:spLocks noChangeArrowheads="1"/>
          </p:cNvSpPr>
          <p:nvPr/>
        </p:nvSpPr>
        <p:spPr bwMode="auto">
          <a:xfrm>
            <a:off x="2853987" y="3200777"/>
            <a:ext cx="1349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eaLnBrk="1" hangingPunct="1"/>
            <a:r>
              <a:rPr lang="en-US" altLang="en-US" sz="2400" b="1" dirty="0"/>
              <a:t>Florida</a:t>
            </a:r>
          </a:p>
        </p:txBody>
      </p:sp>
      <p:grpSp>
        <p:nvGrpSpPr>
          <p:cNvPr id="14" name="Group 13"/>
          <p:cNvGrpSpPr/>
          <p:nvPr/>
        </p:nvGrpSpPr>
        <p:grpSpPr>
          <a:xfrm>
            <a:off x="6523854" y="2133600"/>
            <a:ext cx="4838362" cy="2199376"/>
            <a:chOff x="6523854" y="2133600"/>
            <a:chExt cx="4838362" cy="2199376"/>
          </a:xfrm>
        </p:grpSpPr>
        <p:sp>
          <p:nvSpPr>
            <p:cNvPr id="11" name="Rounded Rectangle 10"/>
            <p:cNvSpPr/>
            <p:nvPr/>
          </p:nvSpPr>
          <p:spPr>
            <a:xfrm>
              <a:off x="6523854" y="2133600"/>
              <a:ext cx="483902" cy="2044700"/>
            </a:xfrm>
            <a:prstGeom prst="round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924800" y="3871311"/>
              <a:ext cx="3437416" cy="461665"/>
            </a:xfrm>
            <a:prstGeom prst="rect">
              <a:avLst/>
            </a:prstGeom>
            <a:solidFill>
              <a:srgbClr val="FFFF00"/>
            </a:solidFill>
          </p:spPr>
          <p:txBody>
            <a:bodyPr wrap="none" rtlCol="0">
              <a:spAutoFit/>
            </a:bodyPr>
            <a:lstStyle/>
            <a:p>
              <a:r>
                <a:rPr lang="en-US" altLang="zh-CN" sz="2400" b="1" dirty="0" smtClean="0"/>
                <a:t>Improper Documentation</a:t>
              </a:r>
            </a:p>
          </p:txBody>
        </p:sp>
        <p:cxnSp>
          <p:nvCxnSpPr>
            <p:cNvPr id="4" name="Straight Arrow Connector 3"/>
            <p:cNvCxnSpPr/>
            <p:nvPr/>
          </p:nvCxnSpPr>
          <p:spPr>
            <a:xfrm flipH="1" flipV="1">
              <a:off x="6981054" y="3471533"/>
              <a:ext cx="943746" cy="436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3999" y="2133600"/>
            <a:ext cx="3997592" cy="3008836"/>
            <a:chOff x="5333999" y="2133600"/>
            <a:chExt cx="3997592" cy="3008836"/>
          </a:xfrm>
        </p:grpSpPr>
        <p:sp>
          <p:nvSpPr>
            <p:cNvPr id="2" name="Rounded Rectangle 1"/>
            <p:cNvSpPr/>
            <p:nvPr/>
          </p:nvSpPr>
          <p:spPr>
            <a:xfrm>
              <a:off x="5333999" y="2133600"/>
              <a:ext cx="543025" cy="2044700"/>
            </a:xfrm>
            <a:prstGeom prst="round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5759517" y="4147523"/>
              <a:ext cx="1954191" cy="7312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26408" y="4680771"/>
              <a:ext cx="1605183" cy="461665"/>
            </a:xfrm>
            <a:prstGeom prst="rect">
              <a:avLst/>
            </a:prstGeom>
            <a:solidFill>
              <a:srgbClr val="FFFF00"/>
            </a:solidFill>
          </p:spPr>
          <p:txBody>
            <a:bodyPr wrap="none" rtlCol="0">
              <a:spAutoFit/>
            </a:bodyPr>
            <a:lstStyle/>
            <a:p>
              <a:r>
                <a:rPr lang="en-US" altLang="zh-CN" sz="2400" b="1" dirty="0" smtClean="0"/>
                <a:t>Turbulence</a:t>
              </a:r>
            </a:p>
          </p:txBody>
        </p:sp>
      </p:grpSp>
    </p:spTree>
    <p:extLst>
      <p:ext uri="{BB962C8B-B14F-4D97-AF65-F5344CB8AC3E}">
        <p14:creationId xmlns:p14="http://schemas.microsoft.com/office/powerpoint/2010/main" val="1320386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descr="C:\Documents and Settings\ChengXiang Zhai\My Documents\My 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49" y="4819434"/>
            <a:ext cx="6490489"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20"/>
          <p:cNvSpPr>
            <a:spLocks noChangeArrowheads="1"/>
          </p:cNvSpPr>
          <p:nvPr/>
        </p:nvSpPr>
        <p:spPr bwMode="auto">
          <a:xfrm>
            <a:off x="1008032" y="4768944"/>
            <a:ext cx="2444900" cy="77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smtClean="0">
                <a:latin typeface="Calibri" panose="020F0502020204030204" pitchFamily="34" charset="0"/>
              </a:rPr>
              <a:t>Multidimensional</a:t>
            </a:r>
            <a:endParaRPr lang="en-US" altLang="en-US" sz="2400" b="1" dirty="0">
              <a:latin typeface="Calibri" panose="020F0502020204030204" pitchFamily="34" charset="0"/>
            </a:endParaRPr>
          </a:p>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Text Database</a:t>
            </a:r>
            <a:endParaRPr lang="en-US" altLang="en-US" sz="2400" dirty="0">
              <a:solidFill>
                <a:schemeClr val="bg1"/>
              </a:solidFill>
              <a:latin typeface="Calibri" panose="020F0502020204030204" pitchFamily="34" charset="0"/>
            </a:endParaRPr>
          </a:p>
        </p:txBody>
      </p:sp>
      <p:grpSp>
        <p:nvGrpSpPr>
          <p:cNvPr id="20485" name="Group 127"/>
          <p:cNvGrpSpPr>
            <a:grpSpLocks/>
          </p:cNvGrpSpPr>
          <p:nvPr/>
        </p:nvGrpSpPr>
        <p:grpSpPr bwMode="auto">
          <a:xfrm>
            <a:off x="872595" y="2520928"/>
            <a:ext cx="9264198" cy="2732088"/>
            <a:chOff x="-1340642" y="2790693"/>
            <a:chExt cx="8114601" cy="2732424"/>
          </a:xfrm>
        </p:grpSpPr>
        <p:grpSp>
          <p:nvGrpSpPr>
            <p:cNvPr id="20501" name="组合 4"/>
            <p:cNvGrpSpPr>
              <a:grpSpLocks/>
            </p:cNvGrpSpPr>
            <p:nvPr/>
          </p:nvGrpSpPr>
          <p:grpSpPr bwMode="auto">
            <a:xfrm>
              <a:off x="693317" y="2790693"/>
              <a:ext cx="6080642" cy="2470178"/>
              <a:chOff x="493090" y="828948"/>
              <a:chExt cx="9384511" cy="4805009"/>
            </a:xfrm>
          </p:grpSpPr>
          <p:sp>
            <p:nvSpPr>
              <p:cNvPr id="20505" name="Text Box 12"/>
              <p:cNvSpPr txBox="1">
                <a:spLocks noChangeArrowheads="1"/>
              </p:cNvSpPr>
              <p:nvPr/>
            </p:nvSpPr>
            <p:spPr bwMode="auto">
              <a:xfrm>
                <a:off x="3058201" y="3519487"/>
                <a:ext cx="81938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98.01</a:t>
                </a:r>
              </a:p>
            </p:txBody>
          </p:sp>
          <p:sp>
            <p:nvSpPr>
              <p:cNvPr id="20506" name="Text Box 12"/>
              <p:cNvSpPr txBox="1">
                <a:spLocks noChangeArrowheads="1"/>
              </p:cNvSpPr>
              <p:nvPr/>
            </p:nvSpPr>
            <p:spPr bwMode="auto">
              <a:xfrm>
                <a:off x="2914550" y="3714749"/>
                <a:ext cx="832050"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99.02</a:t>
                </a:r>
              </a:p>
            </p:txBody>
          </p:sp>
          <p:sp>
            <p:nvSpPr>
              <p:cNvPr id="20507" name="Text Box 12"/>
              <p:cNvSpPr txBox="1">
                <a:spLocks noChangeArrowheads="1"/>
              </p:cNvSpPr>
              <p:nvPr/>
            </p:nvSpPr>
            <p:spPr bwMode="auto">
              <a:xfrm>
                <a:off x="2692635" y="3857625"/>
                <a:ext cx="821858"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99.01</a:t>
                </a:r>
              </a:p>
            </p:txBody>
          </p:sp>
          <p:sp>
            <p:nvSpPr>
              <p:cNvPr id="20508" name="Text Box 12"/>
              <p:cNvSpPr txBox="1">
                <a:spLocks noChangeArrowheads="1"/>
              </p:cNvSpPr>
              <p:nvPr/>
            </p:nvSpPr>
            <p:spPr bwMode="auto">
              <a:xfrm>
                <a:off x="3272181" y="3305174"/>
                <a:ext cx="829576"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98.02</a:t>
                </a:r>
              </a:p>
            </p:txBody>
          </p:sp>
          <p:sp>
            <p:nvSpPr>
              <p:cNvPr id="20509" name="Text Box 11"/>
              <p:cNvSpPr txBox="1">
                <a:spLocks noChangeArrowheads="1"/>
              </p:cNvSpPr>
              <p:nvPr/>
            </p:nvSpPr>
            <p:spPr bwMode="auto">
              <a:xfrm>
                <a:off x="493090" y="4000500"/>
                <a:ext cx="698159"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LAX</a:t>
                </a:r>
              </a:p>
            </p:txBody>
          </p:sp>
          <p:sp>
            <p:nvSpPr>
              <p:cNvPr id="20510" name="Text Box 11"/>
              <p:cNvSpPr txBox="1">
                <a:spLocks noChangeArrowheads="1"/>
              </p:cNvSpPr>
              <p:nvPr/>
            </p:nvSpPr>
            <p:spPr bwMode="auto">
              <a:xfrm>
                <a:off x="1144543" y="4019549"/>
                <a:ext cx="646204"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SJC</a:t>
                </a:r>
              </a:p>
            </p:txBody>
          </p:sp>
          <p:sp>
            <p:nvSpPr>
              <p:cNvPr id="20511" name="Text Box 11"/>
              <p:cNvSpPr txBox="1">
                <a:spLocks noChangeArrowheads="1"/>
              </p:cNvSpPr>
              <p:nvPr/>
            </p:nvSpPr>
            <p:spPr bwMode="auto">
              <a:xfrm>
                <a:off x="1635039" y="4019549"/>
                <a:ext cx="69073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MIA</a:t>
                </a:r>
              </a:p>
            </p:txBody>
          </p:sp>
          <p:sp>
            <p:nvSpPr>
              <p:cNvPr id="20512" name="Text Box 11"/>
              <p:cNvSpPr txBox="1">
                <a:spLocks noChangeArrowheads="1"/>
              </p:cNvSpPr>
              <p:nvPr/>
            </p:nvSpPr>
            <p:spPr bwMode="auto">
              <a:xfrm>
                <a:off x="2211448" y="4038601"/>
                <a:ext cx="725371"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a:solidFill>
                      <a:srgbClr val="002060"/>
                    </a:solidFill>
                    <a:latin typeface="Corbel" panose="020B0503020204020204" pitchFamily="34" charset="0"/>
                  </a:rPr>
                  <a:t>AUS</a:t>
                </a:r>
              </a:p>
            </p:txBody>
          </p:sp>
          <p:sp>
            <p:nvSpPr>
              <p:cNvPr id="20513" name="Text Box 13"/>
              <p:cNvSpPr txBox="1">
                <a:spLocks noChangeArrowheads="1"/>
              </p:cNvSpPr>
              <p:nvPr/>
            </p:nvSpPr>
            <p:spPr bwMode="auto">
              <a:xfrm>
                <a:off x="3412947" y="3057991"/>
                <a:ext cx="149478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overshoot</a:t>
                </a:r>
              </a:p>
            </p:txBody>
          </p:sp>
          <p:sp>
            <p:nvSpPr>
              <p:cNvPr id="20514" name="Text Box 13"/>
              <p:cNvSpPr txBox="1">
                <a:spLocks noChangeArrowheads="1"/>
              </p:cNvSpPr>
              <p:nvPr/>
            </p:nvSpPr>
            <p:spPr bwMode="auto">
              <a:xfrm>
                <a:off x="3431279" y="2489128"/>
                <a:ext cx="166301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dirty="0">
                    <a:solidFill>
                      <a:srgbClr val="FF0000"/>
                    </a:solidFill>
                    <a:latin typeface="Corbel" panose="020B0503020204020204" pitchFamily="34" charset="0"/>
                  </a:rPr>
                  <a:t>undershoot</a:t>
                </a:r>
              </a:p>
            </p:txBody>
          </p:sp>
          <p:sp>
            <p:nvSpPr>
              <p:cNvPr id="20515" name="Text Box 13"/>
              <p:cNvSpPr txBox="1">
                <a:spLocks noChangeArrowheads="1"/>
              </p:cNvSpPr>
              <p:nvPr/>
            </p:nvSpPr>
            <p:spPr bwMode="auto">
              <a:xfrm>
                <a:off x="3527004" y="2007409"/>
                <a:ext cx="873811"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birds</a:t>
                </a:r>
              </a:p>
            </p:txBody>
          </p:sp>
          <p:sp>
            <p:nvSpPr>
              <p:cNvPr id="20516" name="Text Box 13"/>
              <p:cNvSpPr txBox="1">
                <a:spLocks noChangeArrowheads="1"/>
              </p:cNvSpPr>
              <p:nvPr/>
            </p:nvSpPr>
            <p:spPr bwMode="auto">
              <a:xfrm>
                <a:off x="3426712" y="1533889"/>
                <a:ext cx="1566525" cy="5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400" b="1">
                    <a:solidFill>
                      <a:srgbClr val="FF0000"/>
                    </a:solidFill>
                    <a:latin typeface="Corbel" panose="020B0503020204020204" pitchFamily="34" charset="0"/>
                  </a:rPr>
                  <a:t>turbulence</a:t>
                </a:r>
              </a:p>
            </p:txBody>
          </p:sp>
          <p:grpSp>
            <p:nvGrpSpPr>
              <p:cNvPr id="20517" name="Group 5"/>
              <p:cNvGrpSpPr>
                <a:grpSpLocks/>
              </p:cNvGrpSpPr>
              <p:nvPr/>
            </p:nvGrpSpPr>
            <p:grpSpPr bwMode="auto">
              <a:xfrm>
                <a:off x="636714" y="1552579"/>
                <a:ext cx="2865312" cy="2519363"/>
                <a:chOff x="1352" y="1428"/>
                <a:chExt cx="2762" cy="2432"/>
              </a:xfrm>
            </p:grpSpPr>
            <p:sp>
              <p:nvSpPr>
                <p:cNvPr id="20552" name="AutoShape 12"/>
                <p:cNvSpPr>
                  <a:spLocks noChangeArrowheads="1"/>
                </p:cNvSpPr>
                <p:nvPr/>
              </p:nvSpPr>
              <p:spPr bwMode="auto">
                <a:xfrm>
                  <a:off x="3473" y="2787"/>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3" name="AutoShape 13"/>
                <p:cNvSpPr>
                  <a:spLocks noChangeArrowheads="1"/>
                </p:cNvSpPr>
                <p:nvPr/>
              </p:nvSpPr>
              <p:spPr bwMode="auto">
                <a:xfrm>
                  <a:off x="3473" y="2328"/>
                  <a:ext cx="640"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4" name="AutoShape 14"/>
                <p:cNvSpPr>
                  <a:spLocks noChangeArrowheads="1"/>
                </p:cNvSpPr>
                <p:nvPr/>
              </p:nvSpPr>
              <p:spPr bwMode="auto">
                <a:xfrm>
                  <a:off x="3473" y="1870"/>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5" name="AutoShape 15"/>
                <p:cNvSpPr>
                  <a:spLocks noChangeArrowheads="1"/>
                </p:cNvSpPr>
                <p:nvPr/>
              </p:nvSpPr>
              <p:spPr bwMode="auto">
                <a:xfrm>
                  <a:off x="3296" y="2958"/>
                  <a:ext cx="640"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6" name="AutoShape 16"/>
                <p:cNvSpPr>
                  <a:spLocks noChangeArrowheads="1"/>
                </p:cNvSpPr>
                <p:nvPr/>
              </p:nvSpPr>
              <p:spPr bwMode="auto">
                <a:xfrm>
                  <a:off x="3296" y="2500"/>
                  <a:ext cx="640"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7" name="AutoShape 17"/>
                <p:cNvSpPr>
                  <a:spLocks noChangeArrowheads="1"/>
                </p:cNvSpPr>
                <p:nvPr/>
              </p:nvSpPr>
              <p:spPr bwMode="auto">
                <a:xfrm>
                  <a:off x="3296" y="2043"/>
                  <a:ext cx="640" cy="562"/>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8" name="AutoShape 18"/>
                <p:cNvSpPr>
                  <a:spLocks noChangeArrowheads="1"/>
                </p:cNvSpPr>
                <p:nvPr/>
              </p:nvSpPr>
              <p:spPr bwMode="auto">
                <a:xfrm>
                  <a:off x="3118" y="3130"/>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9" name="AutoShape 19"/>
                <p:cNvSpPr>
                  <a:spLocks noChangeArrowheads="1"/>
                </p:cNvSpPr>
                <p:nvPr/>
              </p:nvSpPr>
              <p:spPr bwMode="auto">
                <a:xfrm>
                  <a:off x="3118" y="2673"/>
                  <a:ext cx="641" cy="562"/>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0" name="AutoShape 20"/>
                <p:cNvSpPr>
                  <a:spLocks noChangeArrowheads="1"/>
                </p:cNvSpPr>
                <p:nvPr/>
              </p:nvSpPr>
              <p:spPr bwMode="auto">
                <a:xfrm>
                  <a:off x="3118" y="2214"/>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1" name="AutoShape 26"/>
                <p:cNvSpPr>
                  <a:spLocks noChangeArrowheads="1"/>
                </p:cNvSpPr>
                <p:nvPr/>
              </p:nvSpPr>
              <p:spPr bwMode="auto">
                <a:xfrm>
                  <a:off x="1879" y="1428"/>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2" name="AutoShape 27"/>
                <p:cNvSpPr>
                  <a:spLocks noChangeArrowheads="1"/>
                </p:cNvSpPr>
                <p:nvPr/>
              </p:nvSpPr>
              <p:spPr bwMode="auto">
                <a:xfrm>
                  <a:off x="1701" y="1599"/>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3" name="AutoShape 28"/>
                <p:cNvSpPr>
                  <a:spLocks noChangeArrowheads="1"/>
                </p:cNvSpPr>
                <p:nvPr/>
              </p:nvSpPr>
              <p:spPr bwMode="auto">
                <a:xfrm>
                  <a:off x="1524"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4" name="AutoShape 29"/>
                <p:cNvSpPr>
                  <a:spLocks noChangeArrowheads="1"/>
                </p:cNvSpPr>
                <p:nvPr/>
              </p:nvSpPr>
              <p:spPr bwMode="auto">
                <a:xfrm>
                  <a:off x="2410" y="1428"/>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5" name="AutoShape 30"/>
                <p:cNvSpPr>
                  <a:spLocks noChangeArrowheads="1"/>
                </p:cNvSpPr>
                <p:nvPr/>
              </p:nvSpPr>
              <p:spPr bwMode="auto">
                <a:xfrm>
                  <a:off x="2233" y="1599"/>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6" name="AutoShape 31"/>
                <p:cNvSpPr>
                  <a:spLocks noChangeArrowheads="1"/>
                </p:cNvSpPr>
                <p:nvPr/>
              </p:nvSpPr>
              <p:spPr bwMode="auto">
                <a:xfrm>
                  <a:off x="2055"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7" name="AutoShape 32"/>
                <p:cNvSpPr>
                  <a:spLocks noChangeArrowheads="1"/>
                </p:cNvSpPr>
                <p:nvPr/>
              </p:nvSpPr>
              <p:spPr bwMode="auto">
                <a:xfrm>
                  <a:off x="2942" y="1428"/>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8" name="AutoShape 33"/>
                <p:cNvSpPr>
                  <a:spLocks noChangeArrowheads="1"/>
                </p:cNvSpPr>
                <p:nvPr/>
              </p:nvSpPr>
              <p:spPr bwMode="auto">
                <a:xfrm>
                  <a:off x="2766" y="1599"/>
                  <a:ext cx="639"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69" name="AutoShape 34"/>
                <p:cNvSpPr>
                  <a:spLocks noChangeArrowheads="1"/>
                </p:cNvSpPr>
                <p:nvPr/>
              </p:nvSpPr>
              <p:spPr bwMode="auto">
                <a:xfrm>
                  <a:off x="2588" y="1771"/>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0" name="AutoShape 35"/>
                <p:cNvSpPr>
                  <a:spLocks noChangeArrowheads="1"/>
                </p:cNvSpPr>
                <p:nvPr/>
              </p:nvSpPr>
              <p:spPr bwMode="auto">
                <a:xfrm>
                  <a:off x="3475" y="1428"/>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1" name="AutoShape 36"/>
                <p:cNvSpPr>
                  <a:spLocks noChangeArrowheads="1"/>
                </p:cNvSpPr>
                <p:nvPr/>
              </p:nvSpPr>
              <p:spPr bwMode="auto">
                <a:xfrm>
                  <a:off x="3297" y="1599"/>
                  <a:ext cx="639"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2" name="AutoShape 37"/>
                <p:cNvSpPr>
                  <a:spLocks noChangeArrowheads="1"/>
                </p:cNvSpPr>
                <p:nvPr/>
              </p:nvSpPr>
              <p:spPr bwMode="auto">
                <a:xfrm>
                  <a:off x="3119"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grpSp>
              <p:nvGrpSpPr>
                <p:cNvPr id="20573" name="Group 38"/>
                <p:cNvGrpSpPr>
                  <a:grpSpLocks/>
                </p:cNvGrpSpPr>
                <p:nvPr/>
              </p:nvGrpSpPr>
              <p:grpSpPr bwMode="auto">
                <a:xfrm>
                  <a:off x="1352" y="1924"/>
                  <a:ext cx="2237" cy="1936"/>
                  <a:chOff x="1778" y="1937"/>
                  <a:chExt cx="1636" cy="1310"/>
                </a:xfrm>
              </p:grpSpPr>
              <p:sp>
                <p:nvSpPr>
                  <p:cNvPr id="20574" name="AutoShape 40"/>
                  <p:cNvSpPr>
                    <a:spLocks noChangeArrowheads="1"/>
                  </p:cNvSpPr>
                  <p:nvPr/>
                </p:nvSpPr>
                <p:spPr bwMode="auto">
                  <a:xfrm>
                    <a:off x="1778" y="2867"/>
                    <a:ext cx="468"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5" name="AutoShape 43"/>
                  <p:cNvSpPr>
                    <a:spLocks noChangeArrowheads="1"/>
                  </p:cNvSpPr>
                  <p:nvPr/>
                </p:nvSpPr>
                <p:spPr bwMode="auto">
                  <a:xfrm>
                    <a:off x="1778" y="255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6" name="AutoShape 44"/>
                  <p:cNvSpPr>
                    <a:spLocks noChangeArrowheads="1"/>
                  </p:cNvSpPr>
                  <p:nvPr/>
                </p:nvSpPr>
                <p:spPr bwMode="auto">
                  <a:xfrm>
                    <a:off x="1778"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7" name="AutoShape 45"/>
                  <p:cNvSpPr>
                    <a:spLocks noChangeArrowheads="1"/>
                  </p:cNvSpPr>
                  <p:nvPr/>
                </p:nvSpPr>
                <p:spPr bwMode="auto">
                  <a:xfrm>
                    <a:off x="2167" y="2867"/>
                    <a:ext cx="469"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8" name="AutoShape 46"/>
                  <p:cNvSpPr>
                    <a:spLocks noChangeArrowheads="1"/>
                  </p:cNvSpPr>
                  <p:nvPr/>
                </p:nvSpPr>
                <p:spPr bwMode="auto">
                  <a:xfrm>
                    <a:off x="2167" y="255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79" name="AutoShape 47"/>
                  <p:cNvSpPr>
                    <a:spLocks noChangeArrowheads="1"/>
                  </p:cNvSpPr>
                  <p:nvPr/>
                </p:nvSpPr>
                <p:spPr bwMode="auto">
                  <a:xfrm>
                    <a:off x="2167"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0" name="AutoShape 48"/>
                  <p:cNvSpPr>
                    <a:spLocks noChangeArrowheads="1"/>
                  </p:cNvSpPr>
                  <p:nvPr/>
                </p:nvSpPr>
                <p:spPr bwMode="auto">
                  <a:xfrm>
                    <a:off x="2556" y="2867"/>
                    <a:ext cx="469"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1" name="AutoShape 49"/>
                  <p:cNvSpPr>
                    <a:spLocks noChangeArrowheads="1"/>
                  </p:cNvSpPr>
                  <p:nvPr/>
                </p:nvSpPr>
                <p:spPr bwMode="auto">
                  <a:xfrm>
                    <a:off x="2556" y="255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2" name="AutoShape 50"/>
                  <p:cNvSpPr>
                    <a:spLocks noChangeArrowheads="1"/>
                  </p:cNvSpPr>
                  <p:nvPr/>
                </p:nvSpPr>
                <p:spPr bwMode="auto">
                  <a:xfrm>
                    <a:off x="2556"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3" name="AutoShape 51"/>
                  <p:cNvSpPr>
                    <a:spLocks noChangeArrowheads="1"/>
                  </p:cNvSpPr>
                  <p:nvPr/>
                </p:nvSpPr>
                <p:spPr bwMode="auto">
                  <a:xfrm>
                    <a:off x="2946" y="2867"/>
                    <a:ext cx="468" cy="380"/>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4" name="AutoShape 52"/>
                  <p:cNvSpPr>
                    <a:spLocks noChangeArrowheads="1"/>
                  </p:cNvSpPr>
                  <p:nvPr/>
                </p:nvSpPr>
                <p:spPr bwMode="auto">
                  <a:xfrm>
                    <a:off x="2946" y="255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5" name="AutoShape 53"/>
                  <p:cNvSpPr>
                    <a:spLocks noChangeArrowheads="1"/>
                  </p:cNvSpPr>
                  <p:nvPr/>
                </p:nvSpPr>
                <p:spPr bwMode="auto">
                  <a:xfrm>
                    <a:off x="2946"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6" name="AutoShape 55"/>
                  <p:cNvSpPr>
                    <a:spLocks noChangeArrowheads="1"/>
                  </p:cNvSpPr>
                  <p:nvPr/>
                </p:nvSpPr>
                <p:spPr bwMode="auto">
                  <a:xfrm>
                    <a:off x="1779" y="1948"/>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7" name="AutoShape 56"/>
                  <p:cNvSpPr>
                    <a:spLocks noChangeArrowheads="1"/>
                  </p:cNvSpPr>
                  <p:nvPr/>
                </p:nvSpPr>
                <p:spPr bwMode="auto">
                  <a:xfrm>
                    <a:off x="2168"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8" name="AutoShape 57"/>
                  <p:cNvSpPr>
                    <a:spLocks noChangeArrowheads="1"/>
                  </p:cNvSpPr>
                  <p:nvPr/>
                </p:nvSpPr>
                <p:spPr bwMode="auto">
                  <a:xfrm>
                    <a:off x="2557"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89" name="AutoShape 58"/>
                  <p:cNvSpPr>
                    <a:spLocks noChangeArrowheads="1"/>
                  </p:cNvSpPr>
                  <p:nvPr/>
                </p:nvSpPr>
                <p:spPr bwMode="auto">
                  <a:xfrm>
                    <a:off x="2946" y="193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a:lnSpc>
                        <a:spcPct val="93000"/>
                      </a:lnSpc>
                      <a:buClr>
                        <a:srgbClr val="000000"/>
                      </a:buClr>
                      <a:buSzPct val="100000"/>
                      <a:buFont typeface="Arial" panose="020B0604020202020204" pitchFamily="34" charset="0"/>
                      <a:buNone/>
                    </a:pPr>
                    <a:endParaRPr lang="zh-CN" altLang="zh-CN" sz="1200" b="1">
                      <a:solidFill>
                        <a:srgbClr val="000000"/>
                      </a:solidFill>
                      <a:latin typeface="Times New Roman" panose="02020603050405020304" pitchFamily="18" charset="0"/>
                    </a:endParaRPr>
                  </a:p>
                </p:txBody>
              </p:sp>
            </p:grpSp>
          </p:grpSp>
          <p:sp>
            <p:nvSpPr>
              <p:cNvPr id="20518" name="Text Box 12"/>
              <p:cNvSpPr txBox="1">
                <a:spLocks noChangeArrowheads="1"/>
              </p:cNvSpPr>
              <p:nvPr/>
            </p:nvSpPr>
            <p:spPr bwMode="auto">
              <a:xfrm rot="-2989849">
                <a:off x="3148924" y="3914591"/>
                <a:ext cx="1341438" cy="5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Time</a:t>
                </a:r>
              </a:p>
            </p:txBody>
          </p:sp>
          <p:sp>
            <p:nvSpPr>
              <p:cNvPr id="20519" name="Text Box 11"/>
              <p:cNvSpPr txBox="1">
                <a:spLocks noChangeArrowheads="1"/>
              </p:cNvSpPr>
              <p:nvPr/>
            </p:nvSpPr>
            <p:spPr bwMode="auto">
              <a:xfrm>
                <a:off x="602585" y="4400166"/>
                <a:ext cx="1838989"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Location</a:t>
                </a:r>
              </a:p>
            </p:txBody>
          </p:sp>
          <p:sp>
            <p:nvSpPr>
              <p:cNvPr id="20520" name="Text Box 13"/>
              <p:cNvSpPr txBox="1">
                <a:spLocks noChangeArrowheads="1"/>
              </p:cNvSpPr>
              <p:nvPr/>
            </p:nvSpPr>
            <p:spPr bwMode="auto">
              <a:xfrm>
                <a:off x="3303434" y="828948"/>
                <a:ext cx="1048907" cy="7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2000" b="1" dirty="0">
                    <a:solidFill>
                      <a:srgbClr val="FF0000"/>
                    </a:solidFill>
                    <a:latin typeface="Corbel" panose="020B0503020204020204" pitchFamily="34" charset="0"/>
                  </a:rPr>
                  <a:t>Topic</a:t>
                </a:r>
              </a:p>
            </p:txBody>
          </p:sp>
          <p:grpSp>
            <p:nvGrpSpPr>
              <p:cNvPr id="20521" name="Group 5"/>
              <p:cNvGrpSpPr>
                <a:grpSpLocks/>
              </p:cNvGrpSpPr>
              <p:nvPr/>
            </p:nvGrpSpPr>
            <p:grpSpPr bwMode="auto">
              <a:xfrm>
                <a:off x="5357817" y="1643063"/>
                <a:ext cx="2714625" cy="2500312"/>
                <a:chOff x="1888" y="1771"/>
                <a:chExt cx="1872" cy="1173"/>
              </a:xfrm>
            </p:grpSpPr>
            <p:sp>
              <p:nvSpPr>
                <p:cNvPr id="20541" name="AutoShape 20"/>
                <p:cNvSpPr>
                  <a:spLocks noChangeArrowheads="1"/>
                </p:cNvSpPr>
                <p:nvPr/>
              </p:nvSpPr>
              <p:spPr bwMode="auto">
                <a:xfrm>
                  <a:off x="3118" y="2214"/>
                  <a:ext cx="641" cy="564"/>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2" name="AutoShape 31"/>
                <p:cNvSpPr>
                  <a:spLocks noChangeArrowheads="1"/>
                </p:cNvSpPr>
                <p:nvPr/>
              </p:nvSpPr>
              <p:spPr bwMode="auto">
                <a:xfrm>
                  <a:off x="2055"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3" name="AutoShape 34"/>
                <p:cNvSpPr>
                  <a:spLocks noChangeArrowheads="1"/>
                </p:cNvSpPr>
                <p:nvPr/>
              </p:nvSpPr>
              <p:spPr bwMode="auto">
                <a:xfrm>
                  <a:off x="2588" y="1771"/>
                  <a:ext cx="639"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4" name="AutoShape 37"/>
                <p:cNvSpPr>
                  <a:spLocks noChangeArrowheads="1"/>
                </p:cNvSpPr>
                <p:nvPr/>
              </p:nvSpPr>
              <p:spPr bwMode="auto">
                <a:xfrm>
                  <a:off x="3119" y="1771"/>
                  <a:ext cx="641" cy="563"/>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grpSp>
              <p:nvGrpSpPr>
                <p:cNvPr id="20545" name="Group 38"/>
                <p:cNvGrpSpPr>
                  <a:grpSpLocks/>
                </p:cNvGrpSpPr>
                <p:nvPr/>
              </p:nvGrpSpPr>
              <p:grpSpPr bwMode="auto">
                <a:xfrm>
                  <a:off x="1888" y="1923"/>
                  <a:ext cx="1705" cy="1021"/>
                  <a:chOff x="2167" y="1937"/>
                  <a:chExt cx="1247" cy="691"/>
                </a:xfrm>
              </p:grpSpPr>
              <p:sp>
                <p:nvSpPr>
                  <p:cNvPr id="20546" name="AutoShape 47"/>
                  <p:cNvSpPr>
                    <a:spLocks noChangeArrowheads="1"/>
                  </p:cNvSpPr>
                  <p:nvPr/>
                </p:nvSpPr>
                <p:spPr bwMode="auto">
                  <a:xfrm>
                    <a:off x="2167"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7" name="AutoShape 50"/>
                  <p:cNvSpPr>
                    <a:spLocks noChangeArrowheads="1"/>
                  </p:cNvSpPr>
                  <p:nvPr/>
                </p:nvSpPr>
                <p:spPr bwMode="auto">
                  <a:xfrm>
                    <a:off x="2556" y="2247"/>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8" name="AutoShape 53"/>
                  <p:cNvSpPr>
                    <a:spLocks noChangeArrowheads="1"/>
                  </p:cNvSpPr>
                  <p:nvPr/>
                </p:nvSpPr>
                <p:spPr bwMode="auto">
                  <a:xfrm>
                    <a:off x="2946" y="224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49" name="AutoShape 56"/>
                  <p:cNvSpPr>
                    <a:spLocks noChangeArrowheads="1"/>
                  </p:cNvSpPr>
                  <p:nvPr/>
                </p:nvSpPr>
                <p:spPr bwMode="auto">
                  <a:xfrm>
                    <a:off x="2168"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0" name="AutoShape 57"/>
                  <p:cNvSpPr>
                    <a:spLocks noChangeArrowheads="1"/>
                  </p:cNvSpPr>
                  <p:nvPr/>
                </p:nvSpPr>
                <p:spPr bwMode="auto">
                  <a:xfrm>
                    <a:off x="2557" y="1948"/>
                    <a:ext cx="469"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endParaRPr lang="zh-CN" altLang="en-US" sz="1200">
                      <a:solidFill>
                        <a:srgbClr val="000000"/>
                      </a:solidFill>
                      <a:latin typeface="Tahoma" panose="020B0604030504040204" pitchFamily="34" charset="0"/>
                    </a:endParaRPr>
                  </a:p>
                </p:txBody>
              </p:sp>
              <p:sp>
                <p:nvSpPr>
                  <p:cNvPr id="20551" name="AutoShape 58"/>
                  <p:cNvSpPr>
                    <a:spLocks noChangeArrowheads="1"/>
                  </p:cNvSpPr>
                  <p:nvPr/>
                </p:nvSpPr>
                <p:spPr bwMode="auto">
                  <a:xfrm>
                    <a:off x="2946" y="1937"/>
                    <a:ext cx="468" cy="381"/>
                  </a:xfrm>
                  <a:prstGeom prst="cube">
                    <a:avLst>
                      <a:gd name="adj" fmla="val 24995"/>
                    </a:avLst>
                  </a:prstGeom>
                  <a:solidFill>
                    <a:srgbClr val="FFCC99"/>
                  </a:solidFill>
                  <a:ln w="12700">
                    <a:solidFill>
                      <a:srgbClr val="000000"/>
                    </a:solidFill>
                    <a:miter lim="800000"/>
                    <a:headEnd/>
                    <a:tailEnd/>
                  </a:ln>
                </p:spPr>
                <p:txBody>
                  <a:bodyPr wrap="none" anchor="ct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a:lnSpc>
                        <a:spcPct val="93000"/>
                      </a:lnSpc>
                      <a:buClr>
                        <a:srgbClr val="000000"/>
                      </a:buClr>
                      <a:buSzPct val="100000"/>
                      <a:buFont typeface="Arial" panose="020B0604020202020204" pitchFamily="34" charset="0"/>
                      <a:buNone/>
                    </a:pPr>
                    <a:endParaRPr lang="zh-CN" altLang="zh-CN" sz="1200" b="1">
                      <a:solidFill>
                        <a:srgbClr val="000000"/>
                      </a:solidFill>
                      <a:latin typeface="Times New Roman" panose="02020603050405020304" pitchFamily="18" charset="0"/>
                    </a:endParaRPr>
                  </a:p>
                </p:txBody>
              </p:sp>
            </p:grpSp>
          </p:grpSp>
          <p:cxnSp>
            <p:nvCxnSpPr>
              <p:cNvPr id="27" name="直接箭头连接符 22"/>
              <p:cNvCxnSpPr/>
              <p:nvPr/>
            </p:nvCxnSpPr>
            <p:spPr>
              <a:xfrm>
                <a:off x="501481" y="4430019"/>
                <a:ext cx="2785641" cy="0"/>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直接箭头连接符 23"/>
              <p:cNvCxnSpPr/>
              <p:nvPr/>
            </p:nvCxnSpPr>
            <p:spPr>
              <a:xfrm rot="5400000">
                <a:off x="3215542" y="3571993"/>
                <a:ext cx="929607" cy="786448"/>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直接箭头连接符 24"/>
              <p:cNvCxnSpPr/>
              <p:nvPr/>
            </p:nvCxnSpPr>
            <p:spPr>
              <a:xfrm rot="5400000">
                <a:off x="1678387" y="2821284"/>
                <a:ext cx="3215020" cy="244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直接箭头连接符 25"/>
              <p:cNvCxnSpPr/>
              <p:nvPr/>
            </p:nvCxnSpPr>
            <p:spPr>
              <a:xfrm>
                <a:off x="5144216" y="4497964"/>
                <a:ext cx="2785642" cy="3089"/>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26"/>
              <p:cNvCxnSpPr/>
              <p:nvPr/>
            </p:nvCxnSpPr>
            <p:spPr>
              <a:xfrm rot="5400000">
                <a:off x="7859822" y="3641480"/>
                <a:ext cx="926519" cy="786447"/>
              </a:xfrm>
              <a:prstGeom prst="straightConnector1">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接箭头连接符 27"/>
              <p:cNvCxnSpPr/>
              <p:nvPr/>
            </p:nvCxnSpPr>
            <p:spPr>
              <a:xfrm rot="5400000">
                <a:off x="6322028" y="2890774"/>
                <a:ext cx="3218110" cy="2449"/>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28" name="Text Box 11"/>
              <p:cNvSpPr txBox="1">
                <a:spLocks noChangeArrowheads="1"/>
              </p:cNvSpPr>
              <p:nvPr/>
            </p:nvSpPr>
            <p:spPr bwMode="auto">
              <a:xfrm>
                <a:off x="5374192" y="4020158"/>
                <a:ext cx="532387"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CA</a:t>
                </a:r>
              </a:p>
            </p:txBody>
          </p:sp>
          <p:sp>
            <p:nvSpPr>
              <p:cNvPr id="20529" name="Text Box 11"/>
              <p:cNvSpPr txBox="1">
                <a:spLocks noChangeArrowheads="1"/>
              </p:cNvSpPr>
              <p:nvPr/>
            </p:nvSpPr>
            <p:spPr bwMode="auto">
              <a:xfrm>
                <a:off x="6140736" y="4029686"/>
                <a:ext cx="65115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a:solidFill>
                      <a:srgbClr val="002060"/>
                    </a:solidFill>
                    <a:latin typeface="Corbel" panose="020B0503020204020204" pitchFamily="34" charset="0"/>
                  </a:rPr>
                  <a:t>FL</a:t>
                </a:r>
              </a:p>
            </p:txBody>
          </p:sp>
          <p:sp>
            <p:nvSpPr>
              <p:cNvPr id="20530" name="Text Box 11"/>
              <p:cNvSpPr txBox="1">
                <a:spLocks noChangeArrowheads="1"/>
              </p:cNvSpPr>
              <p:nvPr/>
            </p:nvSpPr>
            <p:spPr bwMode="auto">
              <a:xfrm>
                <a:off x="6865056" y="4029686"/>
                <a:ext cx="690735"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a:solidFill>
                      <a:srgbClr val="002060"/>
                    </a:solidFill>
                    <a:latin typeface="Corbel" panose="020B0503020204020204" pitchFamily="34" charset="0"/>
                  </a:rPr>
                  <a:t>TX</a:t>
                </a:r>
              </a:p>
            </p:txBody>
          </p:sp>
          <p:sp>
            <p:nvSpPr>
              <p:cNvPr id="20531" name="Text Box 11"/>
              <p:cNvSpPr txBox="1">
                <a:spLocks noChangeArrowheads="1"/>
              </p:cNvSpPr>
              <p:nvPr/>
            </p:nvSpPr>
            <p:spPr bwMode="auto">
              <a:xfrm>
                <a:off x="5468181" y="4506357"/>
                <a:ext cx="1919965"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Location</a:t>
                </a:r>
              </a:p>
            </p:txBody>
          </p:sp>
          <p:sp>
            <p:nvSpPr>
              <p:cNvPr id="20532" name="Text Box 12"/>
              <p:cNvSpPr txBox="1">
                <a:spLocks noChangeArrowheads="1"/>
              </p:cNvSpPr>
              <p:nvPr/>
            </p:nvSpPr>
            <p:spPr bwMode="auto">
              <a:xfrm>
                <a:off x="7986321" y="3174363"/>
                <a:ext cx="710509"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1998</a:t>
                </a:r>
              </a:p>
            </p:txBody>
          </p:sp>
          <p:sp>
            <p:nvSpPr>
              <p:cNvPr id="20533" name="Text Box 12"/>
              <p:cNvSpPr txBox="1">
                <a:spLocks noChangeArrowheads="1"/>
              </p:cNvSpPr>
              <p:nvPr/>
            </p:nvSpPr>
            <p:spPr bwMode="auto">
              <a:xfrm>
                <a:off x="7659237" y="3611194"/>
                <a:ext cx="710509" cy="45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b="1">
                    <a:solidFill>
                      <a:srgbClr val="002060"/>
                    </a:solidFill>
                    <a:latin typeface="Corbel" panose="020B0503020204020204" pitchFamily="34" charset="0"/>
                  </a:rPr>
                  <a:t>1999</a:t>
                </a:r>
              </a:p>
            </p:txBody>
          </p:sp>
          <p:sp>
            <p:nvSpPr>
              <p:cNvPr id="20534" name="Text Box 12"/>
              <p:cNvSpPr txBox="1">
                <a:spLocks noChangeArrowheads="1"/>
              </p:cNvSpPr>
              <p:nvPr/>
            </p:nvSpPr>
            <p:spPr bwMode="auto">
              <a:xfrm rot="-2939684">
                <a:off x="7850982" y="3974916"/>
                <a:ext cx="1341438" cy="5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002060"/>
                    </a:solidFill>
                    <a:latin typeface="Corbel" panose="020B0503020204020204" pitchFamily="34" charset="0"/>
                  </a:rPr>
                  <a:t>Time</a:t>
                </a:r>
              </a:p>
            </p:txBody>
          </p:sp>
          <p:sp>
            <p:nvSpPr>
              <p:cNvPr id="20535" name="Text Box 13"/>
              <p:cNvSpPr txBox="1">
                <a:spLocks noChangeArrowheads="1"/>
              </p:cNvSpPr>
              <p:nvPr/>
            </p:nvSpPr>
            <p:spPr bwMode="auto">
              <a:xfrm>
                <a:off x="7992591" y="2731919"/>
                <a:ext cx="177998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dirty="0">
                    <a:solidFill>
                      <a:srgbClr val="FF0000"/>
                    </a:solidFill>
                    <a:latin typeface="Corbel" panose="020B0503020204020204" pitchFamily="34" charset="0"/>
                  </a:rPr>
                  <a:t>Deviation</a:t>
                </a:r>
              </a:p>
            </p:txBody>
          </p:sp>
          <p:sp>
            <p:nvSpPr>
              <p:cNvPr id="20536" name="Text Box 13"/>
              <p:cNvSpPr txBox="1">
                <a:spLocks noChangeArrowheads="1"/>
              </p:cNvSpPr>
              <p:nvPr/>
            </p:nvSpPr>
            <p:spPr bwMode="auto">
              <a:xfrm>
                <a:off x="8004300" y="1864534"/>
                <a:ext cx="1873301" cy="6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800" b="1">
                    <a:solidFill>
                      <a:srgbClr val="FF0000"/>
                    </a:solidFill>
                    <a:latin typeface="Corbel" panose="020B0503020204020204" pitchFamily="34" charset="0"/>
                  </a:rPr>
                  <a:t>Encounter</a:t>
                </a:r>
              </a:p>
            </p:txBody>
          </p:sp>
          <p:sp>
            <p:nvSpPr>
              <p:cNvPr id="20537" name="Text Box 13"/>
              <p:cNvSpPr txBox="1">
                <a:spLocks noChangeArrowheads="1"/>
              </p:cNvSpPr>
              <p:nvPr/>
            </p:nvSpPr>
            <p:spPr bwMode="auto">
              <a:xfrm>
                <a:off x="7883685" y="935138"/>
                <a:ext cx="1048907" cy="73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2000" b="1" dirty="0">
                    <a:solidFill>
                      <a:srgbClr val="FF0000"/>
                    </a:solidFill>
                    <a:latin typeface="Corbel" panose="020B0503020204020204" pitchFamily="34" charset="0"/>
                  </a:rPr>
                  <a:t>Topic</a:t>
                </a:r>
              </a:p>
            </p:txBody>
          </p:sp>
          <p:cxnSp>
            <p:nvCxnSpPr>
              <p:cNvPr id="43" name="直接箭头连接符 38"/>
              <p:cNvCxnSpPr/>
              <p:nvPr/>
            </p:nvCxnSpPr>
            <p:spPr>
              <a:xfrm>
                <a:off x="3644820" y="4714152"/>
                <a:ext cx="1283796" cy="3089"/>
              </a:xfrm>
              <a:prstGeom prst="straightConnector1">
                <a:avLst/>
              </a:prstGeom>
              <a:ln w="38100">
                <a:solidFill>
                  <a:schemeClr val="tx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539" name="Text Box 11"/>
              <p:cNvSpPr txBox="1">
                <a:spLocks noChangeArrowheads="1"/>
              </p:cNvSpPr>
              <p:nvPr/>
            </p:nvSpPr>
            <p:spPr bwMode="auto">
              <a:xfrm>
                <a:off x="3000375" y="4786313"/>
                <a:ext cx="1285874"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b="1">
                    <a:solidFill>
                      <a:schemeClr val="bg1"/>
                    </a:solidFill>
                    <a:latin typeface="Tahoma" panose="020B0604030504040204" pitchFamily="34" charset="0"/>
                  </a:rPr>
                  <a:t>drill-down</a:t>
                </a:r>
              </a:p>
            </p:txBody>
          </p:sp>
          <p:sp>
            <p:nvSpPr>
              <p:cNvPr id="20540" name="Text Box 11"/>
              <p:cNvSpPr txBox="1">
                <a:spLocks noChangeArrowheads="1"/>
              </p:cNvSpPr>
              <p:nvPr/>
            </p:nvSpPr>
            <p:spPr bwMode="auto">
              <a:xfrm>
                <a:off x="4714876" y="4805363"/>
                <a:ext cx="1152525" cy="51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zh-CN" sz="1200" b="1">
                    <a:solidFill>
                      <a:schemeClr val="bg1"/>
                    </a:solidFill>
                    <a:latin typeface="Tahoma" panose="020B0604030504040204" pitchFamily="34" charset="0"/>
                  </a:rPr>
                  <a:t>roll-up</a:t>
                </a:r>
              </a:p>
            </p:txBody>
          </p:sp>
        </p:grpSp>
        <p:sp>
          <p:nvSpPr>
            <p:cNvPr id="95" name="Up Arrow 94"/>
            <p:cNvSpPr/>
            <p:nvPr/>
          </p:nvSpPr>
          <p:spPr>
            <a:xfrm>
              <a:off x="4421345" y="4967424"/>
              <a:ext cx="614347" cy="5556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96" name="Up Arrow 95"/>
            <p:cNvSpPr/>
            <p:nvPr/>
          </p:nvSpPr>
          <p:spPr>
            <a:xfrm>
              <a:off x="1681390" y="4888039"/>
              <a:ext cx="614347" cy="5556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20504" name="Rectangle 125"/>
            <p:cNvSpPr>
              <a:spLocks noChangeArrowheads="1"/>
            </p:cNvSpPr>
            <p:nvPr/>
          </p:nvSpPr>
          <p:spPr bwMode="auto">
            <a:xfrm>
              <a:off x="-1340642" y="3449808"/>
              <a:ext cx="2142776" cy="7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smtClean="0">
                  <a:latin typeface="Calibri" panose="020F0502020204030204" pitchFamily="34" charset="0"/>
                </a:rPr>
                <a:t>Topic </a:t>
              </a:r>
              <a:r>
                <a:rPr lang="en-US" altLang="en-US" sz="2400" b="1" dirty="0">
                  <a:latin typeface="Calibri" panose="020F0502020204030204" pitchFamily="34" charset="0"/>
                </a:rPr>
                <a:t>Cube</a:t>
              </a:r>
            </a:p>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Representation</a:t>
              </a:r>
              <a:endParaRPr lang="en-US" altLang="en-US" sz="2400" dirty="0">
                <a:solidFill>
                  <a:schemeClr val="bg1"/>
                </a:solidFill>
                <a:latin typeface="Calibri" panose="020F0502020204030204" pitchFamily="34" charset="0"/>
              </a:endParaRPr>
            </a:p>
          </p:txBody>
        </p:sp>
      </p:grpSp>
      <p:sp>
        <p:nvSpPr>
          <p:cNvPr id="20490" name="TextBox 100"/>
          <p:cNvSpPr txBox="1">
            <a:spLocks noChangeArrowheads="1"/>
          </p:cNvSpPr>
          <p:nvPr/>
        </p:nvSpPr>
        <p:spPr bwMode="auto">
          <a:xfrm>
            <a:off x="4755269" y="1033592"/>
            <a:ext cx="129240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800" b="1" dirty="0">
                <a:latin typeface="Calibri" panose="020F0502020204030204" pitchFamily="34" charset="0"/>
              </a:rPr>
              <a:t>Analyst</a:t>
            </a:r>
          </a:p>
        </p:txBody>
      </p:sp>
      <p:pic>
        <p:nvPicPr>
          <p:cNvPr id="20498"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759" y="990600"/>
            <a:ext cx="630839" cy="6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057400" y="1341644"/>
            <a:ext cx="8577533" cy="1888955"/>
            <a:chOff x="2057400" y="1341644"/>
            <a:chExt cx="8577533" cy="1888955"/>
          </a:xfrm>
        </p:grpSpPr>
        <p:sp>
          <p:nvSpPr>
            <p:cNvPr id="99" name="Up-Down Arrow 98"/>
            <p:cNvSpPr/>
            <p:nvPr/>
          </p:nvSpPr>
          <p:spPr bwMode="auto">
            <a:xfrm>
              <a:off x="7619332" y="2411000"/>
              <a:ext cx="465137" cy="7524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sp>
          <p:nvSpPr>
            <p:cNvPr id="100" name="Rectangle 99"/>
            <p:cNvSpPr/>
            <p:nvPr/>
          </p:nvSpPr>
          <p:spPr bwMode="auto">
            <a:xfrm>
              <a:off x="2057400" y="1811649"/>
              <a:ext cx="8420125" cy="64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cxnSp>
          <p:nvCxnSpPr>
            <p:cNvPr id="103" name="Straight Arrow Connector 102"/>
            <p:cNvCxnSpPr/>
            <p:nvPr/>
          </p:nvCxnSpPr>
          <p:spPr bwMode="auto">
            <a:xfrm rot="10800000" flipV="1">
              <a:off x="3163959" y="1351574"/>
              <a:ext cx="1463675" cy="42386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bwMode="auto">
            <a:xfrm>
              <a:off x="6829969" y="1359078"/>
              <a:ext cx="1100136" cy="51593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bwMode="auto">
            <a:xfrm rot="10800000" flipV="1">
              <a:off x="4913184" y="1507421"/>
              <a:ext cx="546100" cy="28733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494" name="TextBox 114"/>
            <p:cNvSpPr txBox="1">
              <a:spLocks noChangeArrowheads="1"/>
            </p:cNvSpPr>
            <p:nvPr/>
          </p:nvSpPr>
          <p:spPr bwMode="auto">
            <a:xfrm>
              <a:off x="6033736" y="1376050"/>
              <a:ext cx="646331"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3600" dirty="0"/>
                <a:t>…</a:t>
              </a:r>
            </a:p>
          </p:txBody>
        </p:sp>
        <p:sp>
          <p:nvSpPr>
            <p:cNvPr id="20495" name="Rectangle 116"/>
            <p:cNvSpPr>
              <a:spLocks noChangeArrowheads="1"/>
            </p:cNvSpPr>
            <p:nvPr/>
          </p:nvSpPr>
          <p:spPr bwMode="auto">
            <a:xfrm>
              <a:off x="2057400" y="1920848"/>
              <a:ext cx="8420125"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a:latin typeface="Calibri" panose="020F0502020204030204" pitchFamily="34" charset="0"/>
                </a:rPr>
                <a:t>Multidimensional OLAP, Ranking</a:t>
              </a:r>
              <a:r>
                <a:rPr lang="en-US" altLang="en-US" sz="2400" b="1" dirty="0" smtClean="0">
                  <a:latin typeface="Calibri" panose="020F0502020204030204" pitchFamily="34" charset="0"/>
                </a:rPr>
                <a:t>, Comparison, </a:t>
              </a:r>
              <a:r>
                <a:rPr lang="en-US" altLang="en-US" sz="2400" b="1" dirty="0">
                  <a:latin typeface="Calibri" panose="020F0502020204030204" pitchFamily="34" charset="0"/>
                </a:rPr>
                <a:t>Cause Analysis, </a:t>
              </a:r>
              <a:r>
                <a:rPr lang="en-US" altLang="en-US" sz="2400" b="1" dirty="0" smtClean="0">
                  <a:latin typeface="Calibri" panose="020F0502020204030204" pitchFamily="34" charset="0"/>
                </a:rPr>
                <a:t>…</a:t>
              </a:r>
              <a:endParaRPr lang="en-US" altLang="en-US" sz="2400" dirty="0">
                <a:solidFill>
                  <a:schemeClr val="bg1"/>
                </a:solidFill>
                <a:latin typeface="Calibri" panose="020F0502020204030204" pitchFamily="34" charset="0"/>
              </a:endParaRPr>
            </a:p>
          </p:txBody>
        </p:sp>
        <p:sp>
          <p:nvSpPr>
            <p:cNvPr id="20499" name="Rectangle 124"/>
            <p:cNvSpPr>
              <a:spLocks noChangeArrowheads="1"/>
            </p:cNvSpPr>
            <p:nvPr/>
          </p:nvSpPr>
          <p:spPr bwMode="auto">
            <a:xfrm>
              <a:off x="7892178" y="1341644"/>
              <a:ext cx="2742755"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000">
                  <a:solidFill>
                    <a:schemeClr val="tx1"/>
                  </a:solidFill>
                  <a:latin typeface="Arial Black" panose="020B0A04020102020204" pitchFamily="34" charset="0"/>
                  <a:ea typeface="MS PGothic" panose="020B0600070205080204" pitchFamily="34" charset="-128"/>
                </a:defRPr>
              </a:lvl1pPr>
              <a:lvl2pPr marL="742950" indent="-285750" defTabSz="457200" eaLnBrk="0" hangingPunct="0">
                <a:defRPr sz="1000">
                  <a:solidFill>
                    <a:schemeClr val="tx1"/>
                  </a:solidFill>
                  <a:latin typeface="Arial Black" panose="020B0A04020102020204" pitchFamily="34" charset="0"/>
                  <a:ea typeface="MS PGothic" panose="020B0600070205080204" pitchFamily="34" charset="-128"/>
                </a:defRPr>
              </a:lvl2pPr>
              <a:lvl3pPr marL="1143000" indent="-228600" defTabSz="457200" eaLnBrk="0" hangingPunct="0">
                <a:defRPr sz="1000">
                  <a:solidFill>
                    <a:schemeClr val="tx1"/>
                  </a:solidFill>
                  <a:latin typeface="Arial Black" panose="020B0A04020102020204" pitchFamily="34" charset="0"/>
                  <a:ea typeface="MS PGothic" panose="020B0600070205080204" pitchFamily="34" charset="-128"/>
                </a:defRPr>
              </a:lvl3pPr>
              <a:lvl4pPr marL="1600200" indent="-228600" defTabSz="457200" eaLnBrk="0" hangingPunct="0">
                <a:defRPr sz="1000">
                  <a:solidFill>
                    <a:schemeClr val="tx1"/>
                  </a:solidFill>
                  <a:latin typeface="Arial Black" panose="020B0A04020102020204" pitchFamily="34" charset="0"/>
                  <a:ea typeface="MS PGothic" panose="020B0600070205080204" pitchFamily="34" charset="-128"/>
                </a:defRPr>
              </a:lvl4pPr>
              <a:lvl5pPr marL="2057400" indent="-228600" defTabSz="457200" eaLnBrk="0" hangingPunct="0">
                <a:defRPr sz="1000">
                  <a:solidFill>
                    <a:schemeClr val="tx1"/>
                  </a:solidFill>
                  <a:latin typeface="Arial Black" panose="020B0A04020102020204" pitchFamily="34" charset="0"/>
                  <a:ea typeface="MS PGothic" panose="020B0600070205080204" pitchFamily="34" charset="-128"/>
                </a:defRPr>
              </a:lvl5pPr>
              <a:lvl6pPr marL="25146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6pPr>
              <a:lvl7pPr marL="29718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7pPr>
              <a:lvl8pPr marL="34290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8pPr>
              <a:lvl9pPr marL="3886200" indent="-228600" defTabSz="457200" eaLnBrk="0" fontAlgn="base" hangingPunct="0">
                <a:spcBef>
                  <a:spcPct val="0"/>
                </a:spcBef>
                <a:spcAft>
                  <a:spcPct val="0"/>
                </a:spcAft>
                <a:defRPr sz="1000">
                  <a:solidFill>
                    <a:schemeClr val="tx1"/>
                  </a:solidFill>
                  <a:latin typeface="Arial Black" panose="020B0A04020102020204" pitchFamily="34" charset="0"/>
                  <a:ea typeface="MS PGothic" panose="020B0600070205080204" pitchFamily="34" charset="-128"/>
                </a:defRPr>
              </a:lvl9pPr>
            </a:lstStyle>
            <a:p>
              <a:pPr algn="ctr" eaLnBrk="1" hangingPunct="1">
                <a:lnSpc>
                  <a:spcPct val="93000"/>
                </a:lnSpc>
                <a:buClr>
                  <a:srgbClr val="000000"/>
                </a:buClr>
                <a:buSzPct val="100000"/>
                <a:buFont typeface="Arial" panose="020B0604020202020204" pitchFamily="34" charset="0"/>
                <a:buNone/>
              </a:pPr>
              <a:r>
                <a:rPr lang="en-US" altLang="en-US" sz="2400" b="1" dirty="0"/>
                <a:t>  </a:t>
              </a:r>
              <a:r>
                <a:rPr lang="en-US" altLang="en-US" sz="2400" b="1" dirty="0">
                  <a:latin typeface="Calibri" panose="020F0502020204030204" pitchFamily="34" charset="0"/>
                </a:rPr>
                <a:t>Analysis </a:t>
              </a:r>
              <a:r>
                <a:rPr lang="en-US" altLang="en-US" sz="2400" b="1" dirty="0" smtClean="0">
                  <a:latin typeface="Calibri" panose="020F0502020204030204" pitchFamily="34" charset="0"/>
                </a:rPr>
                <a:t>Support</a:t>
              </a:r>
              <a:endParaRPr lang="en-US" altLang="en-US" sz="2400" dirty="0">
                <a:solidFill>
                  <a:schemeClr val="bg1"/>
                </a:solidFill>
                <a:latin typeface="Calibri" panose="020F0502020204030204" pitchFamily="34" charset="0"/>
              </a:endParaRPr>
            </a:p>
          </p:txBody>
        </p:sp>
        <p:sp>
          <p:nvSpPr>
            <p:cNvPr id="98" name="Up-Down Arrow 97"/>
            <p:cNvSpPr/>
            <p:nvPr/>
          </p:nvSpPr>
          <p:spPr bwMode="auto">
            <a:xfrm>
              <a:off x="3704081" y="2478125"/>
              <a:ext cx="393129" cy="75247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lnSpc>
                  <a:spcPct val="93000"/>
                </a:lnSpc>
                <a:buClr>
                  <a:srgbClr val="000000"/>
                </a:buClr>
                <a:buSzPct val="100000"/>
                <a:defRPr/>
              </a:pPr>
              <a:endParaRPr lang="en-US" sz="2400">
                <a:solidFill>
                  <a:srgbClr val="FFFFFF"/>
                </a:solidFill>
              </a:endParaRPr>
            </a:p>
          </p:txBody>
        </p:sp>
      </p:grpSp>
      <p:sp>
        <p:nvSpPr>
          <p:cNvPr id="2" name="Rectangle 1"/>
          <p:cNvSpPr/>
          <p:nvPr/>
        </p:nvSpPr>
        <p:spPr>
          <a:xfrm>
            <a:off x="675573" y="6003399"/>
            <a:ext cx="10744200" cy="523220"/>
          </a:xfrm>
          <a:prstGeom prst="rect">
            <a:avLst/>
          </a:prstGeom>
          <a:solidFill>
            <a:srgbClr val="FFFF99"/>
          </a:solidFill>
        </p:spPr>
        <p:txBody>
          <a:bodyPr wrap="square">
            <a:spAutoFit/>
          </a:bodyPr>
          <a:lstStyle/>
          <a:p>
            <a:r>
              <a:rPr lang="en-US" altLang="en-US" sz="1400" b="1" dirty="0" err="1">
                <a:latin typeface="Times New Roman" panose="02020603050405020304" pitchFamily="18" charset="0"/>
                <a:cs typeface="Times New Roman" panose="02020603050405020304" pitchFamily="18" charset="0"/>
              </a:rPr>
              <a:t>Yintao</a:t>
            </a:r>
            <a:r>
              <a:rPr lang="en-US" altLang="en-US" sz="1400" b="1" dirty="0">
                <a:latin typeface="Times New Roman" panose="02020603050405020304" pitchFamily="18" charset="0"/>
                <a:cs typeface="Times New Roman" panose="02020603050405020304" pitchFamily="18" charset="0"/>
              </a:rPr>
              <a:t> Yu, Cindy X. Lin, </a:t>
            </a:r>
            <a:r>
              <a:rPr lang="en-US" altLang="en-US" sz="1400" b="1" dirty="0" err="1">
                <a:latin typeface="Times New Roman" panose="02020603050405020304" pitchFamily="18" charset="0"/>
                <a:cs typeface="Times New Roman" panose="02020603050405020304" pitchFamily="18" charset="0"/>
              </a:rPr>
              <a:t>Yizhou</a:t>
            </a:r>
            <a:r>
              <a:rPr lang="en-US" altLang="en-US" sz="1400" b="1" dirty="0">
                <a:latin typeface="Times New Roman" panose="02020603050405020304" pitchFamily="18" charset="0"/>
                <a:cs typeface="Times New Roman" panose="02020603050405020304" pitchFamily="18" charset="0"/>
              </a:rPr>
              <a:t> Sun, Chen </a:t>
            </a:r>
            <a:r>
              <a:rPr lang="en-US" altLang="en-US" sz="1400" b="1" dirty="0" err="1">
                <a:latin typeface="Times New Roman" panose="02020603050405020304" pitchFamily="18" charset="0"/>
                <a:cs typeface="Times New Roman" panose="02020603050405020304" pitchFamily="18" charset="0"/>
              </a:rPr>
              <a:t>Chen</a:t>
            </a:r>
            <a:r>
              <a:rPr lang="en-US" altLang="en-US" sz="1400" b="1" dirty="0">
                <a:latin typeface="Times New Roman" panose="02020603050405020304" pitchFamily="18" charset="0"/>
                <a:cs typeface="Times New Roman" panose="02020603050405020304" pitchFamily="18" charset="0"/>
              </a:rPr>
              <a:t>, </a:t>
            </a:r>
            <a:r>
              <a:rPr lang="en-US" altLang="en-US" sz="1400" b="1" dirty="0" err="1">
                <a:latin typeface="Times New Roman" panose="02020603050405020304" pitchFamily="18" charset="0"/>
                <a:cs typeface="Times New Roman" panose="02020603050405020304" pitchFamily="18" charset="0"/>
              </a:rPr>
              <a:t>Jiawei</a:t>
            </a:r>
            <a:r>
              <a:rPr lang="en-US" altLang="en-US" sz="1400" b="1" dirty="0">
                <a:latin typeface="Times New Roman" panose="02020603050405020304" pitchFamily="18" charset="0"/>
                <a:cs typeface="Times New Roman" panose="02020603050405020304" pitchFamily="18" charset="0"/>
              </a:rPr>
              <a:t> Han, </a:t>
            </a:r>
            <a:r>
              <a:rPr lang="en-US" altLang="en-US" sz="1400" b="1" dirty="0" err="1">
                <a:latin typeface="Times New Roman" panose="02020603050405020304" pitchFamily="18" charset="0"/>
                <a:cs typeface="Times New Roman" panose="02020603050405020304" pitchFamily="18" charset="0"/>
              </a:rPr>
              <a:t>Binbin</a:t>
            </a:r>
            <a:r>
              <a:rPr lang="en-US" altLang="en-US" sz="1400" b="1" dirty="0">
                <a:latin typeface="Times New Roman" panose="02020603050405020304" pitchFamily="18" charset="0"/>
                <a:cs typeface="Times New Roman" panose="02020603050405020304" pitchFamily="18" charset="0"/>
              </a:rPr>
              <a:t> Liao, </a:t>
            </a:r>
            <a:r>
              <a:rPr lang="en-US" altLang="en-US" sz="1400" b="1" dirty="0" err="1">
                <a:latin typeface="Times New Roman" panose="02020603050405020304" pitchFamily="18" charset="0"/>
                <a:cs typeface="Times New Roman" panose="02020603050405020304" pitchFamily="18" charset="0"/>
              </a:rPr>
              <a:t>Tianyi</a:t>
            </a:r>
            <a:r>
              <a:rPr lang="en-US" altLang="en-US" sz="1400" b="1" dirty="0">
                <a:latin typeface="Times New Roman" panose="02020603050405020304" pitchFamily="18" charset="0"/>
                <a:cs typeface="Times New Roman" panose="02020603050405020304" pitchFamily="18" charset="0"/>
              </a:rPr>
              <a:t> Wu, </a:t>
            </a:r>
            <a:r>
              <a:rPr lang="en-US" altLang="en-US" sz="1400" b="1" dirty="0" err="1">
                <a:latin typeface="Times New Roman" panose="02020603050405020304" pitchFamily="18" charset="0"/>
                <a:cs typeface="Times New Roman" panose="02020603050405020304" pitchFamily="18" charset="0"/>
              </a:rPr>
              <a:t>ChengXiang</a:t>
            </a:r>
            <a:r>
              <a:rPr lang="en-US" altLang="en-US" sz="1400" b="1" dirty="0">
                <a:latin typeface="Times New Roman" panose="02020603050405020304" pitchFamily="18" charset="0"/>
                <a:cs typeface="Times New Roman" panose="02020603050405020304" pitchFamily="18" charset="0"/>
              </a:rPr>
              <a:t> Zhai, Duo Zhang, and Bo Zhao, “</a:t>
            </a:r>
            <a:r>
              <a:rPr lang="en-US" altLang="en-US" sz="1400" b="1" dirty="0" err="1">
                <a:latin typeface="Times New Roman" panose="02020603050405020304" pitchFamily="18" charset="0"/>
                <a:cs typeface="Times New Roman" panose="02020603050405020304" pitchFamily="18" charset="0"/>
              </a:rPr>
              <a:t>iNextCube</a:t>
            </a:r>
            <a:r>
              <a:rPr lang="en-US" altLang="en-US" sz="1400" b="1" dirty="0">
                <a:latin typeface="Times New Roman" panose="02020603050405020304" pitchFamily="18" charset="0"/>
                <a:cs typeface="Times New Roman" panose="02020603050405020304" pitchFamily="18" charset="0"/>
              </a:rPr>
              <a:t>: Information Network-Enhanced Text Cube", </a:t>
            </a:r>
            <a:r>
              <a:rPr lang="en-US" altLang="en-US" sz="1400" b="1" i="1" dirty="0">
                <a:latin typeface="Times New Roman" panose="02020603050405020304" pitchFamily="18" charset="0"/>
                <a:cs typeface="Times New Roman" panose="02020603050405020304" pitchFamily="18" charset="0"/>
              </a:rPr>
              <a:t>Proc. 2009 Int. Conf. on Very Large Data Bases (VLDB'09)</a:t>
            </a:r>
            <a:r>
              <a:rPr lang="en-US" altLang="en-US" sz="1400" b="1" dirty="0">
                <a:latin typeface="Times New Roman" panose="02020603050405020304" pitchFamily="18" charset="0"/>
                <a:cs typeface="Times New Roman" panose="02020603050405020304" pitchFamily="18" charset="0"/>
              </a:rPr>
              <a:t> (system demo</a:t>
            </a:r>
            <a:r>
              <a:rPr lang="en-US" altLang="en-US" sz="1400" b="1" dirty="0" smtClean="0">
                <a:latin typeface="Times New Roman" panose="02020603050405020304" pitchFamily="18" charset="0"/>
                <a:cs typeface="Times New Roman" panose="02020603050405020304" pitchFamily="18" charset="0"/>
              </a:rPr>
              <a:t>), 2009</a:t>
            </a:r>
            <a:endParaRPr lang="en-US" sz="1400" b="1" dirty="0"/>
          </a:p>
        </p:txBody>
      </p:sp>
      <p:sp>
        <p:nvSpPr>
          <p:cNvPr id="109" name="Rectangle 2"/>
          <p:cNvSpPr txBox="1">
            <a:spLocks noChangeArrowheads="1"/>
          </p:cNvSpPr>
          <p:nvPr/>
        </p:nvSpPr>
        <p:spPr>
          <a:xfrm>
            <a:off x="103701" y="52691"/>
            <a:ext cx="11963400" cy="784605"/>
          </a:xfrm>
          <a:prstGeom prst="rect">
            <a:avLst/>
          </a:prstGeom>
          <a:solidFill>
            <a:srgbClr val="FFFF00"/>
          </a:solidFill>
        </p:spPr>
        <p:txBody>
          <a:bodyPr vert="horz" lIns="90000" tIns="46800" rIns="90000" bIns="46800" rtlCol="0" anchor="ctr">
            <a:no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altLang="en-US" sz="3000" b="1" dirty="0" smtClean="0">
                <a:solidFill>
                  <a:schemeClr val="tx1"/>
                </a:solidFill>
              </a:rPr>
              <a:t>Future</a:t>
            </a:r>
            <a:r>
              <a:rPr lang="en-US" altLang="en-US" sz="3000" dirty="0" smtClean="0">
                <a:solidFill>
                  <a:schemeClr val="tx1"/>
                </a:solidFill>
              </a:rPr>
              <a:t>: Similar interactive analysis of multidimensional text data for </a:t>
            </a:r>
            <a:r>
              <a:rPr lang="en-US" altLang="en-US" sz="3000" dirty="0" err="1" smtClean="0">
                <a:solidFill>
                  <a:schemeClr val="tx1"/>
                </a:solidFill>
              </a:rPr>
              <a:t>AIOps</a:t>
            </a:r>
            <a:r>
              <a:rPr lang="en-US" altLang="en-US" sz="3000" dirty="0" smtClean="0">
                <a:solidFill>
                  <a:schemeClr val="tx1"/>
                </a:solidFill>
              </a:rPr>
              <a:t>? </a:t>
            </a:r>
            <a:endParaRPr lang="en-US" altLang="en-US" sz="3000" dirty="0">
              <a:solidFill>
                <a:schemeClr val="tx1"/>
              </a:solidFill>
            </a:endParaRPr>
          </a:p>
        </p:txBody>
      </p:sp>
    </p:spTree>
    <p:extLst>
      <p:ext uri="{BB962C8B-B14F-4D97-AF65-F5344CB8AC3E}">
        <p14:creationId xmlns:p14="http://schemas.microsoft.com/office/powerpoint/2010/main" val="23275727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TextScope</a:t>
            </a:r>
            <a:r>
              <a:rPr lang="en-US" sz="4000" dirty="0" smtClean="0"/>
              <a:t> Application </a:t>
            </a:r>
            <a:r>
              <a:rPr lang="en-US" sz="4000" dirty="0" smtClean="0"/>
              <a:t>2: Medical &amp; Health</a:t>
            </a:r>
            <a:endParaRPr lang="en-US" sz="4000" dirty="0"/>
          </a:p>
        </p:txBody>
      </p:sp>
      <p:sp>
        <p:nvSpPr>
          <p:cNvPr id="4" name="Slide Number Placeholder 3"/>
          <p:cNvSpPr>
            <a:spLocks noGrp="1"/>
          </p:cNvSpPr>
          <p:nvPr>
            <p:ph type="sldNum" sz="quarter" idx="12"/>
          </p:nvPr>
        </p:nvSpPr>
        <p:spPr/>
        <p:txBody>
          <a:bodyPr/>
          <a:lstStyle/>
          <a:p>
            <a:fld id="{88AD08FE-21CA-447A-B5E0-10774CCDBD3A}" type="slidenum">
              <a:rPr lang="en-US" smtClean="0"/>
              <a:t>23</a:t>
            </a:fld>
            <a:endParaRPr lang="en-US"/>
          </a:p>
        </p:txBody>
      </p:sp>
      <p:pic>
        <p:nvPicPr>
          <p:cNvPr id="7" name="Picture 6"/>
          <p:cNvPicPr>
            <a:picLocks noChangeAspect="1"/>
          </p:cNvPicPr>
          <p:nvPr/>
        </p:nvPicPr>
        <p:blipFill>
          <a:blip r:embed="rId2"/>
          <a:stretch>
            <a:fillRect/>
          </a:stretch>
        </p:blipFill>
        <p:spPr>
          <a:xfrm>
            <a:off x="990600" y="917576"/>
            <a:ext cx="10593576" cy="5562600"/>
          </a:xfrm>
          <a:prstGeom prst="rect">
            <a:avLst/>
          </a:prstGeom>
        </p:spPr>
      </p:pic>
      <p:grpSp>
        <p:nvGrpSpPr>
          <p:cNvPr id="3" name="Group 2"/>
          <p:cNvGrpSpPr/>
          <p:nvPr/>
        </p:nvGrpSpPr>
        <p:grpSpPr>
          <a:xfrm>
            <a:off x="892996" y="4050662"/>
            <a:ext cx="3025372" cy="2011738"/>
            <a:chOff x="892996" y="4050662"/>
            <a:chExt cx="3025372" cy="2011738"/>
          </a:xfrm>
        </p:grpSpPr>
        <p:pic>
          <p:nvPicPr>
            <p:cNvPr id="1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996" y="4050662"/>
              <a:ext cx="3025372" cy="2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972420" y="4083695"/>
              <a:ext cx="2037866" cy="400110"/>
            </a:xfrm>
            <a:prstGeom prst="rect">
              <a:avLst/>
            </a:prstGeom>
            <a:solidFill>
              <a:srgbClr val="FFFF00"/>
            </a:solidFill>
          </p:spPr>
          <p:txBody>
            <a:bodyPr wrap="none" rtlCol="0">
              <a:spAutoFit/>
            </a:bodyPr>
            <a:lstStyle/>
            <a:p>
              <a:r>
                <a:rPr lang="en-US" sz="2000" b="1" dirty="0" smtClean="0"/>
                <a:t>Medical &amp; Health</a:t>
              </a:r>
              <a:endParaRPr lang="en-US" sz="2000" b="1" dirty="0"/>
            </a:p>
          </p:txBody>
        </p:sp>
      </p:grpSp>
      <p:sp>
        <p:nvSpPr>
          <p:cNvPr id="16" name="TextBox 15"/>
          <p:cNvSpPr txBox="1"/>
          <p:nvPr/>
        </p:nvSpPr>
        <p:spPr>
          <a:xfrm>
            <a:off x="4876800" y="3298766"/>
            <a:ext cx="3851439" cy="400110"/>
          </a:xfrm>
          <a:prstGeom prst="rect">
            <a:avLst/>
          </a:prstGeom>
          <a:solidFill>
            <a:srgbClr val="FFFF00"/>
          </a:solidFill>
        </p:spPr>
        <p:txBody>
          <a:bodyPr wrap="none" rtlCol="0">
            <a:spAutoFit/>
          </a:bodyPr>
          <a:lstStyle/>
          <a:p>
            <a:r>
              <a:rPr lang="en-US" sz="2000" b="1" dirty="0" smtClean="0"/>
              <a:t>Physicians, </a:t>
            </a:r>
            <a:r>
              <a:rPr lang="en-US" sz="2000" b="1" dirty="0"/>
              <a:t>P</a:t>
            </a:r>
            <a:r>
              <a:rPr lang="en-US" sz="2000" b="1" dirty="0" smtClean="0"/>
              <a:t>atients, Researchers…</a:t>
            </a:r>
            <a:endParaRPr lang="en-US" sz="2000" b="1" dirty="0"/>
          </a:p>
        </p:txBody>
      </p:sp>
      <p:sp>
        <p:nvSpPr>
          <p:cNvPr id="18" name="TextBox 17"/>
          <p:cNvSpPr txBox="1"/>
          <p:nvPr/>
        </p:nvSpPr>
        <p:spPr>
          <a:xfrm>
            <a:off x="1295400" y="1425954"/>
            <a:ext cx="3285836" cy="707886"/>
          </a:xfrm>
          <a:prstGeom prst="rect">
            <a:avLst/>
          </a:prstGeom>
          <a:solidFill>
            <a:srgbClr val="FFFF00"/>
          </a:solidFill>
        </p:spPr>
        <p:txBody>
          <a:bodyPr wrap="none" rtlCol="0">
            <a:spAutoFit/>
          </a:bodyPr>
          <a:lstStyle/>
          <a:p>
            <a:r>
              <a:rPr lang="en-US" sz="2000" b="1" dirty="0" smtClean="0"/>
              <a:t>Diagnosis, optimal treatment</a:t>
            </a:r>
          </a:p>
          <a:p>
            <a:r>
              <a:rPr lang="en-US" sz="2000" b="1" dirty="0" smtClean="0"/>
              <a:t>Side effects of drugs, … </a:t>
            </a:r>
          </a:p>
        </p:txBody>
      </p:sp>
    </p:spTree>
    <p:extLst>
      <p:ext uri="{BB962C8B-B14F-4D97-AF65-F5344CB8AC3E}">
        <p14:creationId xmlns:p14="http://schemas.microsoft.com/office/powerpoint/2010/main" val="17324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AD08FE-21CA-447A-B5E0-10774CCDBD3A}" type="slidenum">
              <a:rPr lang="en-US" smtClean="0"/>
              <a:t>24</a:t>
            </a:fld>
            <a:endParaRPr lang="en-US"/>
          </a:p>
        </p:txBody>
      </p:sp>
      <p:sp>
        <p:nvSpPr>
          <p:cNvPr id="3" name="Title 1"/>
          <p:cNvSpPr txBox="1">
            <a:spLocks noChangeArrowheads="1"/>
          </p:cNvSpPr>
          <p:nvPr/>
        </p:nvSpPr>
        <p:spPr>
          <a:xfrm>
            <a:off x="76200" y="0"/>
            <a:ext cx="12192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altLang="en-US" sz="3600" b="1" dirty="0" smtClean="0"/>
              <a:t>2.1 </a:t>
            </a:r>
            <a:r>
              <a:rPr lang="en-US" altLang="en-US" sz="3600" b="1" dirty="0" smtClean="0"/>
              <a:t>Extraction of Adverse Drug Reactions from Forums</a:t>
            </a:r>
            <a:endParaRPr lang="en-US" altLang="en-US" sz="2800"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l="26633"/>
          <a:stretch>
            <a:fillRect/>
          </a:stretch>
        </p:blipFill>
        <p:spPr>
          <a:xfrm>
            <a:off x="515546" y="1590659"/>
            <a:ext cx="5335201" cy="3924175"/>
          </a:xfrm>
          <a:prstGeom prst="rect">
            <a:avLst/>
          </a:prstGeom>
        </p:spPr>
      </p:pic>
      <p:sp>
        <p:nvSpPr>
          <p:cNvPr id="5" name="TextBox 4"/>
          <p:cNvSpPr>
            <a:spLocks noChangeArrowheads="1"/>
          </p:cNvSpPr>
          <p:nvPr/>
        </p:nvSpPr>
        <p:spPr bwMode="auto">
          <a:xfrm>
            <a:off x="6034153" y="1535885"/>
            <a:ext cx="474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sz="2400" b="1" dirty="0" smtClean="0">
                <a:solidFill>
                  <a:srgbClr val="00B050"/>
                </a:solidFill>
                <a:latin typeface="Segoe UI" panose="020B0502040204020203" pitchFamily="34" charset="0"/>
                <a:ea typeface="Microsoft YaHei" panose="020B0503020204020204" pitchFamily="34" charset="-122"/>
                <a:sym typeface="Segoe UI" panose="020B0502040204020203" pitchFamily="34" charset="0"/>
              </a:rPr>
              <a:t>Green</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Disease symptoms</a:t>
            </a:r>
          </a:p>
          <a:p>
            <a:pPr eaLnBrk="1" hangingPunct="1">
              <a:spcBef>
                <a:spcPct val="0"/>
              </a:spcBef>
              <a:buSzTx/>
              <a:buFontTx/>
              <a:buNone/>
            </a:pPr>
            <a:r>
              <a:rPr lang="en-US" altLang="en-US" sz="2400" b="1" dirty="0" smtClean="0">
                <a:solidFill>
                  <a:srgbClr val="6868CF"/>
                </a:solidFill>
                <a:latin typeface="Segoe UI" panose="020B0502040204020203" pitchFamily="34" charset="0"/>
                <a:ea typeface="Microsoft YaHei" panose="020B0503020204020204" pitchFamily="34" charset="-122"/>
                <a:sym typeface="Segoe UI" panose="020B0502040204020203" pitchFamily="34" charset="0"/>
              </a:rPr>
              <a:t>Blue</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Side effect symptoms</a:t>
            </a:r>
          </a:p>
          <a:p>
            <a:pPr eaLnBrk="1" hangingPunct="1">
              <a:spcBef>
                <a:spcPct val="0"/>
              </a:spcBef>
              <a:buSzTx/>
              <a:buFontTx/>
              <a:buNone/>
            </a:pPr>
            <a:r>
              <a:rPr lang="en-US" altLang="en-US" sz="2400" b="1" dirty="0" smtClean="0">
                <a:solidFill>
                  <a:srgbClr val="FF0000"/>
                </a:solidFill>
                <a:latin typeface="Segoe UI" panose="020B0502040204020203" pitchFamily="34" charset="0"/>
                <a:ea typeface="Microsoft YaHei" panose="020B0503020204020204" pitchFamily="34" charset="-122"/>
                <a:sym typeface="Segoe UI" panose="020B0502040204020203" pitchFamily="34" charset="0"/>
              </a:rPr>
              <a:t>Red</a:t>
            </a:r>
            <a:r>
              <a:rPr lang="en-US" altLang="en-US" sz="2400" dirty="0" smtClean="0">
                <a:solidFill>
                  <a:srgbClr val="000000"/>
                </a:solidFill>
                <a:latin typeface="Segoe UI" panose="020B0502040204020203" pitchFamily="34" charset="0"/>
                <a:ea typeface="Microsoft YaHei" panose="020B0503020204020204" pitchFamily="34" charset="-122"/>
                <a:sym typeface="Segoe UI" panose="020B0502040204020203" pitchFamily="34" charset="0"/>
              </a:rPr>
              <a:t>: Drug</a:t>
            </a:r>
            <a:endParaRPr lang="en-US" altLang="en-US" sz="2400" dirty="0">
              <a:solidFill>
                <a:srgbClr val="000000"/>
              </a:solidFill>
              <a:latin typeface="Segoe UI" panose="020B0502040204020203" pitchFamily="34" charset="0"/>
              <a:ea typeface="Microsoft YaHei" panose="020B0503020204020204" pitchFamily="34" charset="-122"/>
              <a:sym typeface="Segoe UI" panose="020B0502040204020203" pitchFamily="34" charset="0"/>
            </a:endParaRPr>
          </a:p>
        </p:txBody>
      </p:sp>
      <p:grpSp>
        <p:nvGrpSpPr>
          <p:cNvPr id="6" name="Group 5"/>
          <p:cNvGrpSpPr/>
          <p:nvPr/>
        </p:nvGrpSpPr>
        <p:grpSpPr>
          <a:xfrm>
            <a:off x="5850747" y="3046934"/>
            <a:ext cx="5886219" cy="2439466"/>
            <a:chOff x="5850747" y="2754638"/>
            <a:chExt cx="5886219" cy="2439466"/>
          </a:xfrm>
        </p:grpSpPr>
        <p:grpSp>
          <p:nvGrpSpPr>
            <p:cNvPr id="7" name="Group 6"/>
            <p:cNvGrpSpPr/>
            <p:nvPr/>
          </p:nvGrpSpPr>
          <p:grpSpPr>
            <a:xfrm>
              <a:off x="5850747" y="2947335"/>
              <a:ext cx="5886219" cy="2246769"/>
              <a:chOff x="5850747" y="2730591"/>
              <a:chExt cx="5886219" cy="2246769"/>
            </a:xfrm>
          </p:grpSpPr>
          <p:sp>
            <p:nvSpPr>
              <p:cNvPr id="9" name="Right Arrow 8"/>
              <p:cNvSpPr/>
              <p:nvPr/>
            </p:nvSpPr>
            <p:spPr>
              <a:xfrm>
                <a:off x="5850747" y="3552747"/>
                <a:ext cx="643701" cy="64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2"/>
              <p:cNvSpPr txBox="1">
                <a:spLocks noChangeArrowheads="1"/>
              </p:cNvSpPr>
              <p:nvPr/>
            </p:nvSpPr>
            <p:spPr bwMode="auto">
              <a:xfrm>
                <a:off x="9317616" y="2730591"/>
                <a:ext cx="2419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b="1" dirty="0">
                    <a:solidFill>
                      <a:srgbClr val="FF0000"/>
                    </a:solidFill>
                    <a:latin typeface="Calibri" panose="020F0502020204030204" pitchFamily="34" charset="0"/>
                    <a:cs typeface="Arial" panose="020B0604020202020204" pitchFamily="34" charset="0"/>
                  </a:rPr>
                  <a:t>Drug:</a:t>
                </a:r>
                <a:r>
                  <a:rPr lang="en-US" altLang="en-US" dirty="0">
                    <a:solidFill>
                      <a:srgbClr val="FF0000"/>
                    </a:solidFill>
                    <a:latin typeface="Calibri" panose="020F0502020204030204" pitchFamily="34" charset="0"/>
                    <a:cs typeface="Arial" panose="020B0604020202020204" pitchFamily="34" charset="0"/>
                  </a:rPr>
                  <a:t> </a:t>
                </a:r>
                <a:r>
                  <a:rPr lang="en-US" altLang="en-US" dirty="0" err="1">
                    <a:solidFill>
                      <a:srgbClr val="FF0000"/>
                    </a:solidFill>
                    <a:latin typeface="Calibri" panose="020F0502020204030204" pitchFamily="34" charset="0"/>
                    <a:cs typeface="Arial" panose="020B0604020202020204" pitchFamily="34" charset="0"/>
                  </a:rPr>
                  <a:t>Cefalexin</a:t>
                </a:r>
                <a:endParaRPr lang="en-US" altLang="en-US" dirty="0">
                  <a:solidFill>
                    <a:srgbClr val="FF0000"/>
                  </a:solidFill>
                  <a:latin typeface="Calibri" panose="020F0502020204030204" pitchFamily="34" charset="0"/>
                  <a:cs typeface="Arial" panose="020B0604020202020204" pitchFamily="34" charset="0"/>
                </a:endParaRPr>
              </a:p>
              <a:p>
                <a:pPr eaLnBrk="1" hangingPunct="1">
                  <a:spcBef>
                    <a:spcPct val="0"/>
                  </a:spcBef>
                  <a:buSzTx/>
                  <a:buFontTx/>
                  <a:buNone/>
                </a:pPr>
                <a:r>
                  <a:rPr lang="en-US" altLang="en-US" b="1" dirty="0">
                    <a:solidFill>
                      <a:srgbClr val="0033CC"/>
                    </a:solidFill>
                    <a:latin typeface="Calibri" panose="020F0502020204030204" pitchFamily="34" charset="0"/>
                    <a:cs typeface="Arial" panose="020B0604020202020204" pitchFamily="34" charset="0"/>
                  </a:rPr>
                  <a:t>ADR:</a:t>
                </a:r>
                <a:r>
                  <a:rPr lang="en-US" altLang="en-US" dirty="0">
                    <a:solidFill>
                      <a:srgbClr val="0033CC"/>
                    </a:solidFill>
                    <a:latin typeface="Calibri" panose="020F0502020204030204" pitchFamily="34" charset="0"/>
                    <a:cs typeface="Arial" panose="020B0604020202020204" pitchFamily="34" charset="0"/>
                  </a:rPr>
                  <a:t> </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panic attack</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faint</a:t>
                </a:r>
              </a:p>
              <a:p>
                <a:pPr eaLnBrk="1" hangingPunct="1">
                  <a:spcBef>
                    <a:spcPct val="0"/>
                  </a:spcBef>
                  <a:buSzTx/>
                  <a:buFontTx/>
                  <a:buNone/>
                </a:pPr>
                <a:r>
                  <a:rPr lang="en-US" altLang="en-US" dirty="0">
                    <a:solidFill>
                      <a:srgbClr val="0033CC"/>
                    </a:solidFill>
                    <a:latin typeface="Calibri" panose="020F0502020204030204" pitchFamily="34" charset="0"/>
                    <a:cs typeface="Arial" panose="020B0604020202020204" pitchFamily="34" charset="0"/>
                  </a:rPr>
                  <a:t>…. </a:t>
                </a:r>
              </a:p>
            </p:txBody>
          </p:sp>
          <p:pic>
            <p:nvPicPr>
              <p:cNvPr id="11"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35" y="3213758"/>
                <a:ext cx="1826048" cy="128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8620918" y="3515944"/>
                <a:ext cx="643701" cy="64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8" name="TextBox 7"/>
            <p:cNvSpPr txBox="1"/>
            <p:nvPr/>
          </p:nvSpPr>
          <p:spPr>
            <a:xfrm>
              <a:off x="6565887" y="2754638"/>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grpSp>
    </p:spTree>
    <p:extLst>
      <p:ext uri="{BB962C8B-B14F-4D97-AF65-F5344CB8AC3E}">
        <p14:creationId xmlns:p14="http://schemas.microsoft.com/office/powerpoint/2010/main" val="40177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 Probabilistic Model for ADR Extraction</a:t>
            </a:r>
            <a:r>
              <a:rPr lang="en-US" altLang="en-US" dirty="0"/>
              <a:t> </a:t>
            </a:r>
            <a:r>
              <a:rPr lang="en-US" altLang="en-US" sz="2800" dirty="0"/>
              <a:t>[Wang et al. 14] </a:t>
            </a:r>
            <a:endParaRPr lang="en-US" dirty="0"/>
          </a:p>
        </p:txBody>
      </p:sp>
      <p:sp>
        <p:nvSpPr>
          <p:cNvPr id="4" name="Content Placeholder 3"/>
          <p:cNvSpPr>
            <a:spLocks noGrp="1"/>
          </p:cNvSpPr>
          <p:nvPr>
            <p:ph idx="1"/>
          </p:nvPr>
        </p:nvSpPr>
        <p:spPr/>
        <p:txBody>
          <a:bodyPr>
            <a:normAutofit fontScale="92500" lnSpcReduction="20000"/>
          </a:bodyPr>
          <a:lstStyle/>
          <a:p>
            <a:r>
              <a:rPr lang="en-US" b="1" dirty="0" smtClean="0"/>
              <a:t>Challenge</a:t>
            </a:r>
            <a:r>
              <a:rPr lang="en-US" dirty="0" smtClean="0"/>
              <a:t>: how do we separate treated symptoms from side-effect symptoms? </a:t>
            </a:r>
          </a:p>
          <a:p>
            <a:r>
              <a:rPr lang="en-US" b="1" dirty="0" smtClean="0"/>
              <a:t>Solution</a:t>
            </a:r>
            <a:r>
              <a:rPr lang="en-US" dirty="0" smtClean="0"/>
              <a:t>: leverage knowledge about known symptoms of diseases treated by a drug</a:t>
            </a:r>
          </a:p>
          <a:p>
            <a:r>
              <a:rPr lang="en-US" b="1" dirty="0" smtClean="0"/>
              <a:t>Probabilistic model</a:t>
            </a:r>
          </a:p>
          <a:p>
            <a:pPr lvl="1"/>
            <a:r>
              <a:rPr lang="en-US" dirty="0" smtClean="0"/>
              <a:t>Assume forum posts are generated from a mixture language model</a:t>
            </a:r>
          </a:p>
          <a:p>
            <a:pPr lvl="1"/>
            <a:r>
              <a:rPr lang="en-US" dirty="0" smtClean="0"/>
              <a:t>Most words are generated using a background language model</a:t>
            </a:r>
          </a:p>
          <a:p>
            <a:pPr lvl="1"/>
            <a:r>
              <a:rPr lang="en-US" dirty="0"/>
              <a:t>T</a:t>
            </a:r>
            <a:r>
              <a:rPr lang="en-US" dirty="0" smtClean="0"/>
              <a:t>reated (disease) symptoms and side-effect symptoms are generated from separate models, enabled by the use of external knowledge about known disease symptoms</a:t>
            </a:r>
          </a:p>
          <a:p>
            <a:pPr lvl="1"/>
            <a:r>
              <a:rPr lang="en-US" dirty="0" smtClean="0"/>
              <a:t>Fitting the model to the forum data allows us to learn the side-effect symptom distributions </a:t>
            </a:r>
            <a:endParaRPr lang="en-US" dirty="0"/>
          </a:p>
          <a:p>
            <a:endParaRPr lang="en-US" dirty="0" smtClean="0"/>
          </a:p>
        </p:txBody>
      </p:sp>
      <p:sp>
        <p:nvSpPr>
          <p:cNvPr id="5" name="Rectangle 3"/>
          <p:cNvSpPr>
            <a:spLocks noChangeArrowheads="1"/>
          </p:cNvSpPr>
          <p:nvPr/>
        </p:nvSpPr>
        <p:spPr bwMode="auto">
          <a:xfrm>
            <a:off x="762000" y="5827170"/>
            <a:ext cx="10287000" cy="646112"/>
          </a:xfrm>
          <a:prstGeom prst="rect">
            <a:avLst/>
          </a:prstGeom>
          <a:solidFill>
            <a:srgbClr val="FFFF99"/>
          </a:solidFill>
          <a:ln>
            <a:noFill/>
          </a:ln>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1800" b="1" dirty="0">
                <a:latin typeface="Gill Sans MT" panose="020B0502020104020203" pitchFamily="34" charset="0"/>
              </a:rPr>
              <a:t>Sheng Wang et al.  2014. </a:t>
            </a:r>
            <a:r>
              <a:rPr lang="en-US" altLang="en-US" sz="1800" b="1" dirty="0" err="1">
                <a:latin typeface="Gill Sans MT" panose="020B0502020104020203" pitchFamily="34" charset="0"/>
              </a:rPr>
              <a:t>SideEffectPTM</a:t>
            </a:r>
            <a:r>
              <a:rPr lang="en-US" altLang="en-US" sz="1800" b="1" dirty="0">
                <a:latin typeface="Gill Sans MT" panose="020B0502020104020203" pitchFamily="34" charset="0"/>
              </a:rPr>
              <a:t>: an unsupervised topic model to mine adverse drug reactions from health forums. In </a:t>
            </a:r>
            <a:r>
              <a:rPr lang="en-US" altLang="en-US" sz="1800" b="1" i="1" dirty="0">
                <a:latin typeface="Gill Sans MT" panose="020B0502020104020203" pitchFamily="34" charset="0"/>
              </a:rPr>
              <a:t>ACM BCB 2014</a:t>
            </a:r>
            <a:r>
              <a:rPr lang="en-US" altLang="en-US" sz="1800" b="1" dirty="0">
                <a:latin typeface="Gill Sans MT" panose="020B0502020104020203" pitchFamily="34" charset="0"/>
              </a:rPr>
              <a:t>. </a:t>
            </a:r>
            <a:r>
              <a:rPr lang="en-US" altLang="en-US" sz="1800" dirty="0">
                <a:latin typeface="Gill Sans MT" panose="020B0502020104020203" pitchFamily="34" charset="0"/>
              </a:rPr>
              <a:t> </a:t>
            </a:r>
          </a:p>
        </p:txBody>
      </p:sp>
      <p:sp>
        <p:nvSpPr>
          <p:cNvPr id="6" name="Slide Number Placeholder 5"/>
          <p:cNvSpPr>
            <a:spLocks noGrp="1"/>
          </p:cNvSpPr>
          <p:nvPr>
            <p:ph type="sldNum" sz="quarter" idx="12"/>
          </p:nvPr>
        </p:nvSpPr>
        <p:spPr/>
        <p:txBody>
          <a:bodyPr/>
          <a:lstStyle/>
          <a:p>
            <a:fld id="{88AD08FE-21CA-447A-B5E0-10774CCDBD3A}" type="slidenum">
              <a:rPr lang="en-US" smtClean="0"/>
              <a:t>25</a:t>
            </a:fld>
            <a:endParaRPr lang="en-US"/>
          </a:p>
        </p:txBody>
      </p:sp>
    </p:spTree>
    <p:extLst>
      <p:ext uri="{BB962C8B-B14F-4D97-AF65-F5344CB8AC3E}">
        <p14:creationId xmlns:p14="http://schemas.microsoft.com/office/powerpoint/2010/main" val="3625616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AD08FE-21CA-447A-B5E0-10774CCDBD3A}" type="slidenum">
              <a:rPr lang="en-US" smtClean="0"/>
              <a:t>26</a:t>
            </a:fld>
            <a:endParaRPr lang="en-US"/>
          </a:p>
        </p:txBody>
      </p:sp>
      <p:sp>
        <p:nvSpPr>
          <p:cNvPr id="3" name="标题 1"/>
          <p:cNvSpPr txBox="1">
            <a:spLocks noChangeArrowheads="1"/>
          </p:cNvSpPr>
          <p:nvPr/>
        </p:nvSpPr>
        <p:spPr>
          <a:xfrm>
            <a:off x="485775" y="55563"/>
            <a:ext cx="1170622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C00000"/>
                </a:solidFill>
                <a:latin typeface="+mj-lt"/>
                <a:ea typeface="+mj-ea"/>
                <a:cs typeface="+mj-cs"/>
              </a:defRPr>
            </a:lvl1pPr>
          </a:lstStyle>
          <a:p>
            <a:r>
              <a:rPr lang="en-US" altLang="en-US" b="1" smtClean="0"/>
              <a:t>Sample ADRs Discovered </a:t>
            </a:r>
            <a:r>
              <a:rPr lang="en-US" altLang="en-US" sz="3200" smtClean="0"/>
              <a:t>[Wang et al. 14]</a:t>
            </a:r>
            <a:endParaRPr lang="en-US" altLang="en-US" sz="3200" dirty="0" smtClean="0"/>
          </a:p>
        </p:txBody>
      </p:sp>
      <p:graphicFrame>
        <p:nvGraphicFramePr>
          <p:cNvPr id="4" name="Group 5"/>
          <p:cNvGraphicFramePr>
            <a:graphicFrameLocks noGrp="1"/>
          </p:cNvGraphicFramePr>
          <p:nvPr/>
        </p:nvGraphicFramePr>
        <p:xfrm>
          <a:off x="1871664" y="1198563"/>
          <a:ext cx="8448675" cy="4578349"/>
        </p:xfrm>
        <a:graphic>
          <a:graphicData uri="http://schemas.openxmlformats.org/drawingml/2006/table">
            <a:tbl>
              <a:tblPr/>
              <a:tblGrid>
                <a:gridCol w="1433513">
                  <a:extLst>
                    <a:ext uri="{9D8B030D-6E8A-4147-A177-3AD203B41FA5}">
                      <a16:colId xmlns:a16="http://schemas.microsoft.com/office/drawing/2014/main" val="339310108"/>
                    </a:ext>
                  </a:extLst>
                </a:gridCol>
                <a:gridCol w="1782762">
                  <a:extLst>
                    <a:ext uri="{9D8B030D-6E8A-4147-A177-3AD203B41FA5}">
                      <a16:colId xmlns:a16="http://schemas.microsoft.com/office/drawing/2014/main" val="1187207181"/>
                    </a:ext>
                  </a:extLst>
                </a:gridCol>
                <a:gridCol w="5232400">
                  <a:extLst>
                    <a:ext uri="{9D8B030D-6E8A-4147-A177-3AD203B41FA5}">
                      <a16:colId xmlns:a16="http://schemas.microsoft.com/office/drawing/2014/main" val="3174610545"/>
                    </a:ext>
                  </a:extLst>
                </a:gridCol>
              </a:tblGrid>
              <a:tr h="371446">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Drug(Freq)</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Drug Use</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smtClean="0">
                          <a:ln>
                            <a:noFill/>
                          </a:ln>
                          <a:solidFill>
                            <a:srgbClr val="FFFFFF"/>
                          </a:solidFill>
                          <a:effectLst/>
                          <a:latin typeface="Segoe UI" panose="020B0502040204020203" pitchFamily="34" charset="0"/>
                          <a:ea typeface="Microsoft YaHei" panose="020B0503020204020204" pitchFamily="34" charset="-122"/>
                          <a:sym typeface="Segoe UI" panose="020B0502040204020203" pitchFamily="34" charset="0"/>
                        </a:rPr>
                        <a:t>Symptoms in Descending Order</a:t>
                      </a:r>
                    </a:p>
                  </a:txBody>
                  <a:tcPr marT="45717" marB="45717"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D2D8A"/>
                    </a:solidFill>
                  </a:tcPr>
                </a:tc>
                <a:extLst>
                  <a:ext uri="{0D108BD9-81ED-4DB2-BD59-A6C34878D82A}">
                    <a16:rowId xmlns:a16="http://schemas.microsoft.com/office/drawing/2014/main" val="850654029"/>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Zoloft</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(84)</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antidepressant</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weigh gain, weight,</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depression, side effects, mgs,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gain weight</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anxiety,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nausea</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head, brain,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pregnancy, pregnant, headaches</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depressed,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tired</a:t>
                      </a:r>
                    </a:p>
                  </a:txBody>
                  <a:tcPr marT="45717" marB="45717"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505961537"/>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Ativan</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(33)</a:t>
                      </a:r>
                    </a:p>
                  </a:txBody>
                  <a:tcPr marT="45717" marB="45717" horzOverflow="overflow">
                    <a:lnL>
                      <a:noFill/>
                    </a:lnL>
                    <a:lnR>
                      <a:noFill/>
                    </a:lnR>
                    <a:lnT>
                      <a:noFill/>
                    </a:lnT>
                    <a:lnB>
                      <a:noFill/>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anxiety disorders</a:t>
                      </a:r>
                    </a:p>
                  </a:txBody>
                  <a:tcPr marT="45717" marB="45717" horzOverflow="overflow">
                    <a:lnL>
                      <a:noFill/>
                    </a:lnL>
                    <a:lnR>
                      <a:noFill/>
                    </a:lnR>
                    <a:lnT>
                      <a:noFill/>
                    </a:lnT>
                    <a:lnB>
                      <a:noFill/>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Ativan,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sleep</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Seroquel, doc prescribed seroqual,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raising blood sugar levels</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anti-psychotic drug,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diabetic, constipation, diabetes</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10mg, benzo,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addicted</a:t>
                      </a:r>
                    </a:p>
                  </a:txBody>
                  <a:tcPr marT="45717" marB="45717"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899492331"/>
                  </a:ext>
                </a:extLst>
              </a:tr>
              <a:tr h="1188943">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Topamax</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(20)</a:t>
                      </a:r>
                    </a:p>
                  </a:txBody>
                  <a:tcPr marT="45717" marB="45717" horzOverflow="overflow">
                    <a:lnL>
                      <a:noFill/>
                    </a:lnL>
                    <a:lnR>
                      <a:noFill/>
                    </a:lnR>
                    <a:lnT>
                      <a:noFill/>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anticonvulsant</a:t>
                      </a:r>
                    </a:p>
                  </a:txBody>
                  <a:tcPr marT="45717" marB="45717" horzOverflow="overflow">
                    <a:lnL>
                      <a:noFill/>
                    </a:lnL>
                    <a:lnR>
                      <a:noFill/>
                    </a:lnR>
                    <a:lnT>
                      <a:noFill/>
                    </a:lnT>
                    <a:lnB>
                      <a:noFill/>
                    </a:lnB>
                    <a:lnTlToBr>
                      <a:noFill/>
                    </a:lnTlToBr>
                    <a:lnBlToTr>
                      <a:noFill/>
                    </a:lnBlToTr>
                    <a:solidFill>
                      <a:srgbClr val="E7E7E7"/>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Topmax,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liver</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side effects,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migraines, headaches, weight</a:t>
                      </a: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Topamax, pdoc, neurologist, supplement, </a:t>
                      </a:r>
                      <a:r>
                        <a:rPr kumimoji="0" lang="en-US" altLang="en-US" sz="1800" b="1"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sleep, fatigue, seizures, liver problems, kidney stones</a:t>
                      </a:r>
                    </a:p>
                  </a:txBody>
                  <a:tcPr marT="45717" marB="45717"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47213444"/>
                  </a:ext>
                </a:extLst>
              </a:tr>
              <a:tr h="640074">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Ephedrine</a:t>
                      </a:r>
                    </a:p>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(2)</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stimulant</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0">
                        <a:spcBef>
                          <a:spcPct val="20000"/>
                        </a:spcBef>
                        <a:buClr>
                          <a:srgbClr val="006DD4"/>
                        </a:buClr>
                        <a:defRPr sz="2000">
                          <a:solidFill>
                            <a:srgbClr val="7F7F7F"/>
                          </a:solidFill>
                          <a:latin typeface="Segoe UI" panose="020B0502040204020203" pitchFamily="34" charset="0"/>
                          <a:ea typeface="Microsoft YaHei" panose="020B0503020204020204" pitchFamily="34" charset="-122"/>
                          <a:sym typeface="Segoe UI" panose="020B0502040204020203" pitchFamily="34" charset="0"/>
                        </a:defRPr>
                      </a:lvl1pPr>
                      <a:lvl2pPr marL="742950" indent="-28575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2pPr>
                      <a:lvl3pPr marL="11430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3pPr>
                      <a:lvl4pPr marL="16002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4pPr>
                      <a:lvl5pPr marL="2057400" indent="-228600" defTabSz="0">
                        <a:spcBef>
                          <a:spcPct val="20000"/>
                        </a:spcBef>
                        <a:buClr>
                          <a:srgbClr val="006DD4"/>
                        </a:buClr>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5pPr>
                      <a:lvl6pPr marL="25146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6pPr>
                      <a:lvl7pPr marL="29718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7pPr>
                      <a:lvl8pPr marL="34290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8pPr>
                      <a:lvl9pPr marL="3886200" indent="-228600" defTabSz="0" eaLnBrk="0" fontAlgn="base" hangingPunct="0">
                        <a:spcBef>
                          <a:spcPct val="20000"/>
                        </a:spcBef>
                        <a:spcAft>
                          <a:spcPct val="0"/>
                        </a:spcAft>
                        <a:buClr>
                          <a:srgbClr val="006DD4"/>
                        </a:buClr>
                        <a:buFont typeface="Arial" panose="020B0604020202020204" pitchFamily="34" charset="0"/>
                        <a:defRPr>
                          <a:solidFill>
                            <a:srgbClr val="525051"/>
                          </a:solidFill>
                          <a:latin typeface="Segoe UI" panose="020B0502040204020203" pitchFamily="34" charset="0"/>
                          <a:ea typeface="Microsoft YaHei" panose="020B0503020204020204" pitchFamily="34" charset="-122"/>
                          <a:sym typeface="Segoe UI" panose="020B0502040204020203"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dizziness, stomach</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Benadryl,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dizzy, tired, lethargic</a:t>
                      </a:r>
                      <a:r>
                        <a:rPr kumimoji="0" lang="en-US" altLang="en-US" sz="1800" b="0"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 tapering, </a:t>
                      </a:r>
                      <a:r>
                        <a:rPr kumimoji="0" lang="en-US" altLang="en-US" sz="1800" b="1" i="0" u="none" strike="noStrike" cap="none" normalizeH="0" baseline="0" dirty="0" smtClean="0">
                          <a:ln>
                            <a:noFill/>
                          </a:ln>
                          <a:solidFill>
                            <a:srgbClr val="000000"/>
                          </a:solidFill>
                          <a:effectLst/>
                          <a:latin typeface="Segoe UI" panose="020B0502040204020203" pitchFamily="34" charset="0"/>
                          <a:ea typeface="Microsoft YaHei" panose="020B0503020204020204" pitchFamily="34" charset="-122"/>
                          <a:sym typeface="Segoe UI" panose="020B0502040204020203" pitchFamily="34" charset="0"/>
                        </a:rPr>
                        <a:t>tremors, panic attach, head</a:t>
                      </a:r>
                    </a:p>
                  </a:txBody>
                  <a:tcPr marT="45717" marB="45717"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47904"/>
                  </a:ext>
                </a:extLst>
              </a:tr>
            </a:tbl>
          </a:graphicData>
        </a:graphic>
      </p:graphicFrame>
      <p:sp>
        <p:nvSpPr>
          <p:cNvPr id="5" name="TextBox 2"/>
          <p:cNvSpPr txBox="1">
            <a:spLocks noChangeArrowheads="1"/>
          </p:cNvSpPr>
          <p:nvPr/>
        </p:nvSpPr>
        <p:spPr bwMode="auto">
          <a:xfrm>
            <a:off x="485775" y="3409951"/>
            <a:ext cx="349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eaLnBrk="1" hangingPunct="1">
              <a:spcBef>
                <a:spcPct val="0"/>
              </a:spcBef>
              <a:buSzTx/>
              <a:buFontTx/>
              <a:buNone/>
            </a:pPr>
            <a:r>
              <a:rPr lang="en-US" altLang="en-US" sz="3200" b="1" dirty="0">
                <a:solidFill>
                  <a:srgbClr val="FF0000"/>
                </a:solidFill>
                <a:latin typeface="Calibri" panose="020F0502020204030204" pitchFamily="34" charset="0"/>
                <a:cs typeface="Arial" panose="020B0604020202020204" pitchFamily="34" charset="0"/>
              </a:rPr>
              <a:t>Unreported to FDA </a:t>
            </a:r>
          </a:p>
        </p:txBody>
      </p:sp>
      <p:cxnSp>
        <p:nvCxnSpPr>
          <p:cNvPr id="6" name="Straight Connector 5"/>
          <p:cNvCxnSpPr/>
          <p:nvPr/>
        </p:nvCxnSpPr>
        <p:spPr>
          <a:xfrm>
            <a:off x="5029201" y="3352800"/>
            <a:ext cx="30384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10000" y="3409952"/>
            <a:ext cx="1219200" cy="292099"/>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3429000" y="5912243"/>
            <a:ext cx="7697787" cy="646112"/>
          </a:xfrm>
          <a:prstGeom prst="rect">
            <a:avLst/>
          </a:prstGeom>
          <a:solidFill>
            <a:srgbClr val="FFFF99"/>
          </a:solidFill>
          <a:ln>
            <a:noFill/>
          </a:ln>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1800" b="1" dirty="0">
                <a:latin typeface="Gill Sans MT" panose="020B0502020104020203" pitchFamily="34" charset="0"/>
              </a:rPr>
              <a:t>Sheng Wang et al.  2014. </a:t>
            </a:r>
            <a:r>
              <a:rPr lang="en-US" altLang="en-US" sz="1800" b="1" dirty="0" err="1">
                <a:latin typeface="Gill Sans MT" panose="020B0502020104020203" pitchFamily="34" charset="0"/>
              </a:rPr>
              <a:t>SideEffectPTM</a:t>
            </a:r>
            <a:r>
              <a:rPr lang="en-US" altLang="en-US" sz="1800" b="1" dirty="0">
                <a:latin typeface="Gill Sans MT" panose="020B0502020104020203" pitchFamily="34" charset="0"/>
              </a:rPr>
              <a:t>: an unsupervised topic model to mine adverse drug reactions from health forums. In </a:t>
            </a:r>
            <a:r>
              <a:rPr lang="en-US" altLang="en-US" sz="1800" b="1" i="1" dirty="0">
                <a:latin typeface="Gill Sans MT" panose="020B0502020104020203" pitchFamily="34" charset="0"/>
              </a:rPr>
              <a:t>ACM BCB 2014</a:t>
            </a:r>
            <a:r>
              <a:rPr lang="en-US" altLang="en-US" sz="1800" b="1" dirty="0">
                <a:latin typeface="Gill Sans MT" panose="020B0502020104020203" pitchFamily="34" charset="0"/>
              </a:rPr>
              <a:t>. </a:t>
            </a:r>
            <a:r>
              <a:rPr lang="en-US" altLang="en-US" sz="1800" dirty="0">
                <a:latin typeface="Gill Sans MT" panose="020B0502020104020203" pitchFamily="34" charset="0"/>
              </a:rPr>
              <a:t> </a:t>
            </a:r>
          </a:p>
        </p:txBody>
      </p:sp>
    </p:spTree>
    <p:extLst>
      <p:ext uri="{BB962C8B-B14F-4D97-AF65-F5344CB8AC3E}">
        <p14:creationId xmlns:p14="http://schemas.microsoft.com/office/powerpoint/2010/main" val="1343909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18066" y="2061219"/>
            <a:ext cx="4724400" cy="2739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p:cNvSpPr>
            <a:spLocks noGrp="1"/>
          </p:cNvSpPr>
          <p:nvPr>
            <p:ph type="title"/>
          </p:nvPr>
        </p:nvSpPr>
        <p:spPr/>
        <p:txBody>
          <a:bodyPr/>
          <a:lstStyle/>
          <a:p>
            <a:r>
              <a:rPr lang="en-US" altLang="en-US" dirty="0" smtClean="0"/>
              <a:t>2.2 </a:t>
            </a:r>
            <a:r>
              <a:rPr lang="en-US" altLang="en-US" dirty="0" smtClean="0"/>
              <a:t>Analysis of Electronic Medical Records (EMRs)</a:t>
            </a:r>
          </a:p>
        </p:txBody>
      </p:sp>
      <p:pic>
        <p:nvPicPr>
          <p:cNvPr id="22531"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6268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7792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9316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840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http://t3.gstatic.com/images?q=tbn:ANd9GcSCb9nmbeXwurSyicKE4dISixJgSOo9_Qrmrn_Zkiy0Yc1h0MnUU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236441"/>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Magnetic Disk 3"/>
          <p:cNvSpPr/>
          <p:nvPr/>
        </p:nvSpPr>
        <p:spPr>
          <a:xfrm>
            <a:off x="914400" y="2169641"/>
            <a:ext cx="2133600" cy="234473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7" name="TextBox 8"/>
          <p:cNvSpPr txBox="1">
            <a:spLocks noChangeArrowheads="1"/>
          </p:cNvSpPr>
          <p:nvPr/>
        </p:nvSpPr>
        <p:spPr bwMode="auto">
          <a:xfrm>
            <a:off x="270000" y="1519421"/>
            <a:ext cx="3650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b="1" dirty="0" smtClean="0">
                <a:latin typeface="+mj-lt"/>
              </a:rPr>
              <a:t>EMRs </a:t>
            </a:r>
            <a:r>
              <a:rPr lang="en-US" altLang="en-US" b="1" dirty="0">
                <a:latin typeface="+mj-lt"/>
              </a:rPr>
              <a:t>(Patient Records)</a:t>
            </a:r>
          </a:p>
        </p:txBody>
      </p:sp>
      <p:sp>
        <p:nvSpPr>
          <p:cNvPr id="17" name="Right Arrow 16"/>
          <p:cNvSpPr/>
          <p:nvPr/>
        </p:nvSpPr>
        <p:spPr>
          <a:xfrm>
            <a:off x="3180254" y="2905447"/>
            <a:ext cx="1136227" cy="67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5" name="TextBox 17"/>
          <p:cNvSpPr txBox="1">
            <a:spLocks noChangeArrowheads="1"/>
          </p:cNvSpPr>
          <p:nvPr/>
        </p:nvSpPr>
        <p:spPr bwMode="auto">
          <a:xfrm>
            <a:off x="8154982" y="1372315"/>
            <a:ext cx="2384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lgn="ctr">
              <a:spcBef>
                <a:spcPct val="0"/>
              </a:spcBef>
              <a:buSzTx/>
              <a:buFontTx/>
              <a:buNone/>
            </a:pPr>
            <a:r>
              <a:rPr lang="en-US" altLang="en-US" b="1" dirty="0" smtClean="0">
                <a:latin typeface="+mj-lt"/>
              </a:rPr>
              <a:t>Disease Profile</a:t>
            </a:r>
            <a:endParaRPr lang="en-US" altLang="en-US" b="1" dirty="0">
              <a:latin typeface="+mj-lt"/>
            </a:endParaRPr>
          </a:p>
        </p:txBody>
      </p:sp>
      <p:pic>
        <p:nvPicPr>
          <p:cNvPr id="25" name="Picture 2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682" y="2960897"/>
            <a:ext cx="1934718" cy="135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4352304" y="2285033"/>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sp>
        <p:nvSpPr>
          <p:cNvPr id="3" name="TextBox 2"/>
          <p:cNvSpPr txBox="1"/>
          <p:nvPr/>
        </p:nvSpPr>
        <p:spPr>
          <a:xfrm>
            <a:off x="7369499" y="2325590"/>
            <a:ext cx="4463401" cy="400110"/>
          </a:xfrm>
          <a:prstGeom prst="rect">
            <a:avLst/>
          </a:prstGeom>
          <a:noFill/>
        </p:spPr>
        <p:txBody>
          <a:bodyPr wrap="none" rtlCol="0">
            <a:spAutoFit/>
          </a:bodyPr>
          <a:lstStyle/>
          <a:p>
            <a:r>
              <a:rPr lang="en-US" sz="2000" b="1" dirty="0" smtClean="0"/>
              <a:t>Typical symptoms</a:t>
            </a:r>
            <a:r>
              <a:rPr lang="en-US" sz="2000" dirty="0" smtClean="0"/>
              <a:t>: P(</a:t>
            </a:r>
            <a:r>
              <a:rPr lang="en-US" sz="2000" dirty="0" err="1" smtClean="0"/>
              <a:t>Symptom|Disease</a:t>
            </a:r>
            <a:r>
              <a:rPr lang="en-US" sz="2000" dirty="0" smtClean="0"/>
              <a:t>) </a:t>
            </a:r>
            <a:endParaRPr lang="en-US" sz="2000" dirty="0"/>
          </a:p>
        </p:txBody>
      </p:sp>
      <p:sp>
        <p:nvSpPr>
          <p:cNvPr id="28" name="TextBox 27"/>
          <p:cNvSpPr txBox="1"/>
          <p:nvPr/>
        </p:nvSpPr>
        <p:spPr>
          <a:xfrm>
            <a:off x="7369499" y="2776159"/>
            <a:ext cx="4636719" cy="400110"/>
          </a:xfrm>
          <a:prstGeom prst="rect">
            <a:avLst/>
          </a:prstGeom>
          <a:noFill/>
        </p:spPr>
        <p:txBody>
          <a:bodyPr wrap="none" rtlCol="0">
            <a:spAutoFit/>
          </a:bodyPr>
          <a:lstStyle/>
          <a:p>
            <a:r>
              <a:rPr lang="en-US" sz="2000" b="1" dirty="0" smtClean="0"/>
              <a:t>Typical treatments</a:t>
            </a:r>
            <a:r>
              <a:rPr lang="en-US" sz="2000" dirty="0" smtClean="0"/>
              <a:t>: P(</a:t>
            </a:r>
            <a:r>
              <a:rPr lang="en-US" sz="2000" dirty="0" err="1" smtClean="0"/>
              <a:t>Treatment|Disease</a:t>
            </a:r>
            <a:r>
              <a:rPr lang="en-US" sz="2000" dirty="0" smtClean="0"/>
              <a:t>) </a:t>
            </a:r>
            <a:endParaRPr lang="en-US" sz="2000" dirty="0"/>
          </a:p>
        </p:txBody>
      </p:sp>
      <p:sp>
        <p:nvSpPr>
          <p:cNvPr id="30" name="Right Arrow 29"/>
          <p:cNvSpPr/>
          <p:nvPr/>
        </p:nvSpPr>
        <p:spPr>
          <a:xfrm>
            <a:off x="6271009" y="2958821"/>
            <a:ext cx="947057" cy="43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31"/>
          <p:cNvSpPr txBox="1"/>
          <p:nvPr/>
        </p:nvSpPr>
        <p:spPr>
          <a:xfrm>
            <a:off x="8115035" y="3614609"/>
            <a:ext cx="2748509" cy="707886"/>
          </a:xfrm>
          <a:prstGeom prst="rect">
            <a:avLst/>
          </a:prstGeom>
          <a:noFill/>
        </p:spPr>
        <p:txBody>
          <a:bodyPr wrap="none" rtlCol="0">
            <a:spAutoFit/>
          </a:bodyPr>
          <a:lstStyle/>
          <a:p>
            <a:r>
              <a:rPr lang="en-US" sz="2000" b="1" dirty="0" smtClean="0"/>
              <a:t>Subcategories</a:t>
            </a:r>
            <a:r>
              <a:rPr lang="en-US" sz="2000" dirty="0" smtClean="0"/>
              <a:t> of disease</a:t>
            </a:r>
          </a:p>
          <a:p>
            <a:r>
              <a:rPr lang="en-US" sz="2000" dirty="0" smtClean="0"/>
              <a:t>                 … …  </a:t>
            </a:r>
            <a:endParaRPr lang="en-US" dirty="0"/>
          </a:p>
        </p:txBody>
      </p:sp>
      <p:sp>
        <p:nvSpPr>
          <p:cNvPr id="34" name="TextBox 33"/>
          <p:cNvSpPr txBox="1"/>
          <p:nvPr/>
        </p:nvSpPr>
        <p:spPr>
          <a:xfrm>
            <a:off x="7818030" y="3214499"/>
            <a:ext cx="3045514" cy="400110"/>
          </a:xfrm>
          <a:prstGeom prst="rect">
            <a:avLst/>
          </a:prstGeom>
          <a:noFill/>
        </p:spPr>
        <p:txBody>
          <a:bodyPr wrap="none" rtlCol="0">
            <a:spAutoFit/>
          </a:bodyPr>
          <a:lstStyle/>
          <a:p>
            <a:r>
              <a:rPr lang="en-US" sz="2000" b="1" dirty="0" smtClean="0"/>
              <a:t>Effectiveness  </a:t>
            </a:r>
            <a:r>
              <a:rPr lang="en-US" sz="2000" dirty="0" smtClean="0"/>
              <a:t>of treatment</a:t>
            </a:r>
            <a:endParaRPr lang="en-US" sz="2000" dirty="0"/>
          </a:p>
        </p:txBody>
      </p:sp>
      <p:sp>
        <p:nvSpPr>
          <p:cNvPr id="2" name="Slide Number Placeholder 1"/>
          <p:cNvSpPr>
            <a:spLocks noGrp="1"/>
          </p:cNvSpPr>
          <p:nvPr>
            <p:ph type="sldNum" sz="quarter" idx="12"/>
          </p:nvPr>
        </p:nvSpPr>
        <p:spPr/>
        <p:txBody>
          <a:bodyPr/>
          <a:lstStyle/>
          <a:p>
            <a:fld id="{88AD08FE-21CA-447A-B5E0-10774CCDBD3A}" type="slidenum">
              <a:rPr lang="en-US" smtClean="0"/>
              <a:t>27</a:t>
            </a:fld>
            <a:endParaRPr lang="en-US"/>
          </a:p>
        </p:txBody>
      </p:sp>
    </p:spTree>
    <p:extLst>
      <p:ext uri="{BB962C8B-B14F-4D97-AF65-F5344CB8AC3E}">
        <p14:creationId xmlns:p14="http://schemas.microsoft.com/office/powerpoint/2010/main" val="4183844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300288"/>
            <a:ext cx="731202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60325"/>
            <a:ext cx="11506200" cy="1004888"/>
          </a:xfrm>
        </p:spPr>
        <p:txBody>
          <a:bodyPr>
            <a:normAutofit fontScale="90000"/>
          </a:bodyPr>
          <a:lstStyle/>
          <a:p>
            <a:pPr>
              <a:defRPr/>
            </a:pPr>
            <a:r>
              <a:rPr lang="en-US" sz="4000" dirty="0" smtClean="0"/>
              <a:t>The Conditional Symptom-Treatment Model </a:t>
            </a:r>
            <a:r>
              <a:rPr lang="en-US" sz="3100" dirty="0" smtClean="0"/>
              <a:t>[Wang et al. 16] </a:t>
            </a:r>
            <a:endParaRPr lang="en-US" dirty="0"/>
          </a:p>
        </p:txBody>
      </p:sp>
      <p:grpSp>
        <p:nvGrpSpPr>
          <p:cNvPr id="4" name="Group 3"/>
          <p:cNvGrpSpPr/>
          <p:nvPr/>
        </p:nvGrpSpPr>
        <p:grpSpPr>
          <a:xfrm>
            <a:off x="1752600" y="2949575"/>
            <a:ext cx="5638800" cy="2003426"/>
            <a:chOff x="1752600" y="2949575"/>
            <a:chExt cx="5638800" cy="2003426"/>
          </a:xfrm>
        </p:grpSpPr>
        <p:grpSp>
          <p:nvGrpSpPr>
            <p:cNvPr id="48" name="Group 47"/>
            <p:cNvGrpSpPr>
              <a:grpSpLocks/>
            </p:cNvGrpSpPr>
            <p:nvPr/>
          </p:nvGrpSpPr>
          <p:grpSpPr bwMode="auto">
            <a:xfrm>
              <a:off x="1905001" y="2949576"/>
              <a:ext cx="1368425" cy="1109663"/>
              <a:chOff x="381000" y="2949365"/>
              <a:chExt cx="1367682" cy="1110456"/>
            </a:xfrm>
          </p:grpSpPr>
          <p:cxnSp>
            <p:nvCxnSpPr>
              <p:cNvPr id="14" name="Straight Arrow Connector 13"/>
              <p:cNvCxnSpPr/>
              <p:nvPr/>
            </p:nvCxnSpPr>
            <p:spPr>
              <a:xfrm flipV="1">
                <a:off x="1071188" y="2949365"/>
                <a:ext cx="437912" cy="832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913" name="TextBox 4"/>
              <p:cNvSpPr txBox="1">
                <a:spLocks noChangeArrowheads="1"/>
              </p:cNvSpPr>
              <p:nvPr/>
            </p:nvSpPr>
            <p:spPr bwMode="auto">
              <a:xfrm>
                <a:off x="381000" y="3659711"/>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Symptom</a:t>
                </a:r>
              </a:p>
            </p:txBody>
          </p:sp>
        </p:grpSp>
        <p:grpSp>
          <p:nvGrpSpPr>
            <p:cNvPr id="49" name="Group 48"/>
            <p:cNvGrpSpPr>
              <a:grpSpLocks/>
            </p:cNvGrpSpPr>
            <p:nvPr/>
          </p:nvGrpSpPr>
          <p:grpSpPr bwMode="auto">
            <a:xfrm>
              <a:off x="3061581" y="2949575"/>
              <a:ext cx="1468351" cy="1384698"/>
              <a:chOff x="1536764" y="2949366"/>
              <a:chExt cx="1468629" cy="1384654"/>
            </a:xfrm>
          </p:grpSpPr>
          <p:sp>
            <p:nvSpPr>
              <p:cNvPr id="37910" name="TextBox 15"/>
              <p:cNvSpPr txBox="1">
                <a:spLocks noChangeArrowheads="1"/>
              </p:cNvSpPr>
              <p:nvPr/>
            </p:nvSpPr>
            <p:spPr bwMode="auto">
              <a:xfrm>
                <a:off x="1536764" y="3933923"/>
                <a:ext cx="1468629"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smtClean="0">
                    <a:latin typeface="Gill Sans MT" panose="020B0502020104020203" pitchFamily="34" charset="0"/>
                  </a:rPr>
                  <a:t>Treatment</a:t>
                </a:r>
                <a:endParaRPr lang="en-US" altLang="en-US" sz="2000" b="1" dirty="0">
                  <a:latin typeface="Gill Sans MT" panose="020B0502020104020203" pitchFamily="34" charset="0"/>
                </a:endParaRPr>
              </a:p>
            </p:txBody>
          </p:sp>
          <p:cxnSp>
            <p:nvCxnSpPr>
              <p:cNvPr id="18" name="Straight Arrow Connector 17"/>
              <p:cNvCxnSpPr/>
              <p:nvPr/>
            </p:nvCxnSpPr>
            <p:spPr>
              <a:xfrm flipH="1" flipV="1">
                <a:off x="1882021" y="2949366"/>
                <a:ext cx="239760" cy="1020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a:grpSpLocks/>
            </p:cNvGrpSpPr>
            <p:nvPr/>
          </p:nvGrpSpPr>
          <p:grpSpPr bwMode="auto">
            <a:xfrm>
              <a:off x="4214814" y="3365501"/>
              <a:ext cx="1093787" cy="709613"/>
              <a:chOff x="2690117" y="3365192"/>
              <a:chExt cx="1095172" cy="709450"/>
            </a:xfrm>
          </p:grpSpPr>
          <p:cxnSp>
            <p:nvCxnSpPr>
              <p:cNvPr id="21" name="Straight Arrow Connector 20"/>
              <p:cNvCxnSpPr/>
              <p:nvPr/>
            </p:nvCxnSpPr>
            <p:spPr>
              <a:xfrm flipV="1">
                <a:off x="3063651" y="3365192"/>
                <a:ext cx="208226" cy="415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909" name="TextBox 22"/>
              <p:cNvSpPr txBox="1">
                <a:spLocks noChangeArrowheads="1"/>
              </p:cNvSpPr>
              <p:nvPr/>
            </p:nvSpPr>
            <p:spPr bwMode="auto">
              <a:xfrm>
                <a:off x="2690117" y="3674532"/>
                <a:ext cx="10951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Disease</a:t>
                </a:r>
              </a:p>
            </p:txBody>
          </p:sp>
        </p:grpSp>
        <p:grpSp>
          <p:nvGrpSpPr>
            <p:cNvPr id="50" name="Group 49"/>
            <p:cNvGrpSpPr>
              <a:grpSpLocks/>
            </p:cNvGrpSpPr>
            <p:nvPr/>
          </p:nvGrpSpPr>
          <p:grpSpPr bwMode="auto">
            <a:xfrm>
              <a:off x="5273675" y="3398838"/>
              <a:ext cx="1727200" cy="1028700"/>
              <a:chOff x="3749498" y="3398408"/>
              <a:chExt cx="1727906" cy="1028605"/>
            </a:xfrm>
          </p:grpSpPr>
          <p:sp>
            <p:nvSpPr>
              <p:cNvPr id="37906" name="TextBox 19"/>
              <p:cNvSpPr txBox="1">
                <a:spLocks noChangeArrowheads="1"/>
              </p:cNvSpPr>
              <p:nvPr/>
            </p:nvSpPr>
            <p:spPr bwMode="auto">
              <a:xfrm>
                <a:off x="3920568" y="3719127"/>
                <a:ext cx="15568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a:latin typeface="Gill Sans MT" panose="020B0502020104020203" pitchFamily="34" charset="0"/>
                  </a:rPr>
                  <a:t>All diseases</a:t>
                </a:r>
              </a:p>
              <a:p>
                <a:pPr>
                  <a:spcBef>
                    <a:spcPct val="0"/>
                  </a:spcBef>
                  <a:buSzTx/>
                  <a:buFontTx/>
                  <a:buNone/>
                </a:pPr>
                <a:r>
                  <a:rPr lang="en-US" altLang="en-US" sz="2000" b="1">
                    <a:latin typeface="Gill Sans MT" panose="020B0502020104020203" pitchFamily="34" charset="0"/>
                  </a:rPr>
                  <a:t>of patient t</a:t>
                </a:r>
              </a:p>
            </p:txBody>
          </p:sp>
          <p:cxnSp>
            <p:nvCxnSpPr>
              <p:cNvPr id="25" name="Straight Arrow Connector 24"/>
              <p:cNvCxnSpPr/>
              <p:nvPr/>
            </p:nvCxnSpPr>
            <p:spPr>
              <a:xfrm flipH="1" flipV="1">
                <a:off x="3749498" y="3398408"/>
                <a:ext cx="609849" cy="320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a:grpSpLocks/>
            </p:cNvGrpSpPr>
            <p:nvPr/>
          </p:nvGrpSpPr>
          <p:grpSpPr bwMode="auto">
            <a:xfrm>
              <a:off x="1752600" y="3533776"/>
              <a:ext cx="5638800" cy="1419225"/>
              <a:chOff x="228600" y="3533961"/>
              <a:chExt cx="5356206" cy="1419039"/>
            </a:xfrm>
          </p:grpSpPr>
          <p:sp>
            <p:nvSpPr>
              <p:cNvPr id="31" name="Rectangle 30"/>
              <p:cNvSpPr/>
              <p:nvPr/>
            </p:nvSpPr>
            <p:spPr>
              <a:xfrm>
                <a:off x="228600" y="3533961"/>
                <a:ext cx="5356206" cy="14190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p:nvPr/>
            </p:nvSpPr>
            <p:spPr>
              <a:xfrm>
                <a:off x="228600" y="4430781"/>
                <a:ext cx="2681600" cy="400058"/>
              </a:xfrm>
              <a:prstGeom prst="rect">
                <a:avLst/>
              </a:prstGeom>
              <a:solidFill>
                <a:schemeClr val="accent3">
                  <a:lumMod val="60000"/>
                  <a:lumOff val="40000"/>
                </a:schemeClr>
              </a:solidFill>
            </p:spPr>
            <p:txBody>
              <a:bodyPr wrap="none">
                <a:spAutoFit/>
              </a:bodyPr>
              <a:lstStyle/>
              <a:p>
                <a:pPr>
                  <a:defRPr/>
                </a:pPr>
                <a:r>
                  <a:rPr lang="en-US" sz="2000" b="1" dirty="0"/>
                  <a:t>Observed Patient Record</a:t>
                </a:r>
              </a:p>
            </p:txBody>
          </p:sp>
        </p:grpSp>
      </p:grpSp>
      <p:grpSp>
        <p:nvGrpSpPr>
          <p:cNvPr id="6" name="Group 5"/>
          <p:cNvGrpSpPr/>
          <p:nvPr/>
        </p:nvGrpSpPr>
        <p:grpSpPr>
          <a:xfrm>
            <a:off x="2895601" y="1060450"/>
            <a:ext cx="8381999" cy="1365250"/>
            <a:chOff x="2895601" y="1060450"/>
            <a:chExt cx="8381999" cy="1365250"/>
          </a:xfrm>
        </p:grpSpPr>
        <p:grpSp>
          <p:nvGrpSpPr>
            <p:cNvPr id="53" name="Group 52"/>
            <p:cNvGrpSpPr>
              <a:grpSpLocks/>
            </p:cNvGrpSpPr>
            <p:nvPr/>
          </p:nvGrpSpPr>
          <p:grpSpPr bwMode="auto">
            <a:xfrm>
              <a:off x="2895601" y="1389064"/>
              <a:ext cx="3268663" cy="1031875"/>
              <a:chOff x="1371600" y="1389522"/>
              <a:chExt cx="3268403" cy="1030897"/>
            </a:xfrm>
          </p:grpSpPr>
          <p:sp>
            <p:nvSpPr>
              <p:cNvPr id="37916" name="TextBox 8"/>
              <p:cNvSpPr txBox="1">
                <a:spLocks noChangeArrowheads="1"/>
              </p:cNvSpPr>
              <p:nvPr/>
            </p:nvSpPr>
            <p:spPr bwMode="auto">
              <a:xfrm>
                <a:off x="1371600" y="1389522"/>
                <a:ext cx="32684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Likelihood of </a:t>
                </a:r>
              </a:p>
              <a:p>
                <a:pPr>
                  <a:spcBef>
                    <a:spcPct val="0"/>
                  </a:spcBef>
                  <a:buSzTx/>
                  <a:buFontTx/>
                  <a:buNone/>
                </a:pPr>
                <a:r>
                  <a:rPr lang="en-US" altLang="en-US" sz="2000" b="1" dirty="0">
                    <a:latin typeface="Gill Sans MT" panose="020B0502020104020203" pitchFamily="34" charset="0"/>
                  </a:rPr>
                  <a:t>patient t having disease d</a:t>
                </a:r>
              </a:p>
            </p:txBody>
          </p:sp>
          <p:cxnSp>
            <p:nvCxnSpPr>
              <p:cNvPr id="13" name="Straight Arrow Connector 12"/>
              <p:cNvCxnSpPr/>
              <p:nvPr/>
            </p:nvCxnSpPr>
            <p:spPr>
              <a:xfrm>
                <a:off x="4114582" y="2109564"/>
                <a:ext cx="244456" cy="310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a:grpSpLocks/>
            </p:cNvGrpSpPr>
            <p:nvPr/>
          </p:nvGrpSpPr>
          <p:grpSpPr bwMode="auto">
            <a:xfrm>
              <a:off x="6332538" y="1060450"/>
              <a:ext cx="2343150" cy="1365250"/>
              <a:chOff x="4808308" y="1061003"/>
              <a:chExt cx="2343150" cy="1364322"/>
            </a:xfrm>
          </p:grpSpPr>
          <p:sp>
            <p:nvSpPr>
              <p:cNvPr id="37914" name="TextBox 7"/>
              <p:cNvSpPr txBox="1">
                <a:spLocks noChangeArrowheads="1"/>
              </p:cNvSpPr>
              <p:nvPr/>
            </p:nvSpPr>
            <p:spPr bwMode="auto">
              <a:xfrm>
                <a:off x="4808308" y="1061003"/>
                <a:ext cx="2343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Typical symptoms </a:t>
                </a:r>
              </a:p>
              <a:p>
                <a:pPr>
                  <a:spcBef>
                    <a:spcPct val="0"/>
                  </a:spcBef>
                  <a:buSzTx/>
                  <a:buFontTx/>
                  <a:buNone/>
                </a:pPr>
                <a:r>
                  <a:rPr lang="en-US" altLang="en-US" sz="2000" b="1" dirty="0">
                    <a:latin typeface="Gill Sans MT" panose="020B0502020104020203" pitchFamily="34" charset="0"/>
                  </a:rPr>
                  <a:t>of disease d</a:t>
                </a:r>
              </a:p>
            </p:txBody>
          </p:sp>
          <p:cxnSp>
            <p:nvCxnSpPr>
              <p:cNvPr id="17" name="Straight Arrow Connector 16"/>
              <p:cNvCxnSpPr/>
              <p:nvPr/>
            </p:nvCxnSpPr>
            <p:spPr>
              <a:xfrm>
                <a:off x="5738583" y="1871665"/>
                <a:ext cx="128587" cy="553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a:grpSpLocks/>
            </p:cNvGrpSpPr>
            <p:nvPr/>
          </p:nvGrpSpPr>
          <p:grpSpPr bwMode="auto">
            <a:xfrm>
              <a:off x="8845550" y="1165226"/>
              <a:ext cx="2432050" cy="1255713"/>
              <a:chOff x="7321206" y="1164819"/>
              <a:chExt cx="2432050" cy="1255600"/>
            </a:xfrm>
          </p:grpSpPr>
          <p:sp>
            <p:nvSpPr>
              <p:cNvPr id="37902" name="TextBox 6"/>
              <p:cNvSpPr txBox="1">
                <a:spLocks noChangeArrowheads="1"/>
              </p:cNvSpPr>
              <p:nvPr/>
            </p:nvSpPr>
            <p:spPr bwMode="auto">
              <a:xfrm>
                <a:off x="7321206" y="1164819"/>
                <a:ext cx="2432050" cy="70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sz="2000" b="1" dirty="0">
                    <a:latin typeface="Gill Sans MT" panose="020B0502020104020203" pitchFamily="34" charset="0"/>
                  </a:rPr>
                  <a:t>Typical </a:t>
                </a:r>
                <a:r>
                  <a:rPr lang="en-US" altLang="en-US" sz="2000" b="1" dirty="0" smtClean="0">
                    <a:latin typeface="Gill Sans MT" panose="020B0502020104020203" pitchFamily="34" charset="0"/>
                  </a:rPr>
                  <a:t>treatments </a:t>
                </a:r>
                <a:endParaRPr lang="en-US" altLang="en-US" sz="2000" b="1" dirty="0">
                  <a:latin typeface="Gill Sans MT" panose="020B0502020104020203" pitchFamily="34" charset="0"/>
                </a:endParaRPr>
              </a:p>
              <a:p>
                <a:pPr>
                  <a:spcBef>
                    <a:spcPct val="0"/>
                  </a:spcBef>
                  <a:buSzTx/>
                  <a:buFontTx/>
                  <a:buNone/>
                </a:pPr>
                <a:r>
                  <a:rPr lang="en-US" altLang="en-US" sz="2000" b="1" dirty="0">
                    <a:latin typeface="Gill Sans MT" panose="020B0502020104020203" pitchFamily="34" charset="0"/>
                  </a:rPr>
                  <a:t>of disease d</a:t>
                </a:r>
              </a:p>
            </p:txBody>
          </p:sp>
          <p:cxnSp>
            <p:nvCxnSpPr>
              <p:cNvPr id="39" name="Straight Arrow Connector 38"/>
              <p:cNvCxnSpPr/>
              <p:nvPr/>
            </p:nvCxnSpPr>
            <p:spPr>
              <a:xfrm flipH="1">
                <a:off x="7578381" y="1928338"/>
                <a:ext cx="342900" cy="492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714511" y="5601546"/>
            <a:ext cx="10337528" cy="584775"/>
          </a:xfrm>
          <a:prstGeom prst="rect">
            <a:avLst/>
          </a:prstGeom>
          <a:solidFill>
            <a:srgbClr val="FFFF99"/>
          </a:solidFill>
        </p:spPr>
        <p:txBody>
          <a:bodyPr wrap="square">
            <a:spAutoFit/>
          </a:bodyPr>
          <a:lstStyle/>
          <a:p>
            <a:pPr>
              <a:spcBef>
                <a:spcPct val="0"/>
              </a:spcBef>
              <a:buSzTx/>
              <a:buFontTx/>
              <a:buNone/>
            </a:pPr>
            <a:r>
              <a:rPr lang="en-US" altLang="zh-CN" sz="1600" dirty="0">
                <a:latin typeface="Gill Sans MT" panose="020B0502020104020203" pitchFamily="34" charset="0"/>
                <a:ea typeface="SimSun" panose="02010600030101010101" pitchFamily="2" charset="-122"/>
              </a:rPr>
              <a:t>S.  Wang,  E. Huang, R. Zhang, X. Zhang, B. Liu. X. Zhou, C.  Zhai, </a:t>
            </a:r>
            <a:r>
              <a:rPr lang="en-US" altLang="zh-CN" sz="1600" b="1" dirty="0">
                <a:latin typeface="Gill Sans MT" panose="020B0502020104020203" pitchFamily="34" charset="0"/>
                <a:ea typeface="Arial Unicode MS" panose="020B0604020202020204" pitchFamily="34" charset="-128"/>
                <a:cs typeface="Arial" panose="020B0604020202020204" pitchFamily="34" charset="0"/>
              </a:rPr>
              <a:t>A Conditional Probabilistic Model for Joint Analysis of Symptoms, Diseases, and Herbs in Traditional Chinese Medicine Patient Records,</a:t>
            </a:r>
            <a:r>
              <a:rPr lang="en-US" altLang="zh-CN" sz="1600" dirty="0">
                <a:latin typeface="Gill Sans MT" panose="020B0502020104020203" pitchFamily="34" charset="0"/>
                <a:ea typeface="Arial Unicode MS" panose="020B0604020202020204" pitchFamily="34" charset="-128"/>
                <a:cs typeface="Arial" panose="020B0604020202020204" pitchFamily="34" charset="0"/>
              </a:rPr>
              <a:t> </a:t>
            </a:r>
            <a:r>
              <a:rPr lang="en-US" altLang="zh-CN" sz="1600" i="1" dirty="0">
                <a:latin typeface="Gill Sans MT" panose="020B0502020104020203" pitchFamily="34" charset="0"/>
                <a:ea typeface="Arial Unicode MS" panose="020B0604020202020204" pitchFamily="34" charset="-128"/>
                <a:cs typeface="Arial" panose="020B0604020202020204" pitchFamily="34" charset="0"/>
              </a:rPr>
              <a:t>IEEE BIBM </a:t>
            </a:r>
            <a:r>
              <a:rPr lang="en-US" altLang="zh-CN" sz="1600" dirty="0">
                <a:latin typeface="Gill Sans MT" panose="020B0502020104020203" pitchFamily="34" charset="0"/>
                <a:ea typeface="Arial Unicode MS" panose="020B0604020202020204" pitchFamily="34" charset="-128"/>
                <a:cs typeface="Arial" panose="020B0604020202020204" pitchFamily="34" charset="0"/>
              </a:rPr>
              <a:t>2016. </a:t>
            </a:r>
            <a:endParaRPr lang="en-US" altLang="zh-CN" sz="1600" dirty="0">
              <a:latin typeface="Gill Sans MT" panose="020B0502020104020203" pitchFamily="34" charset="0"/>
              <a:ea typeface="SimSun" panose="02010600030101010101" pitchFamily="2" charset="-122"/>
            </a:endParaRPr>
          </a:p>
        </p:txBody>
      </p:sp>
      <p:sp>
        <p:nvSpPr>
          <p:cNvPr id="5" name="Slide Number Placeholder 4"/>
          <p:cNvSpPr>
            <a:spLocks noGrp="1"/>
          </p:cNvSpPr>
          <p:nvPr>
            <p:ph type="sldNum" sz="quarter" idx="12"/>
          </p:nvPr>
        </p:nvSpPr>
        <p:spPr/>
        <p:txBody>
          <a:bodyPr/>
          <a:lstStyle/>
          <a:p>
            <a:fld id="{88AD08FE-21CA-447A-B5E0-10774CCDBD3A}" type="slidenum">
              <a:rPr lang="en-US" smtClean="0"/>
              <a:t>28</a:t>
            </a:fld>
            <a:endParaRPr lang="en-US"/>
          </a:p>
        </p:txBody>
      </p:sp>
    </p:spTree>
    <p:extLst>
      <p:ext uri="{BB962C8B-B14F-4D97-AF65-F5344CB8AC3E}">
        <p14:creationId xmlns:p14="http://schemas.microsoft.com/office/powerpoint/2010/main" val="21996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altLang="en-US" sz="3600" dirty="0" smtClean="0"/>
              <a:t>Evaluation: Traditional Chinese Medicine(TCM) EMRs</a:t>
            </a:r>
          </a:p>
        </p:txBody>
      </p:sp>
      <p:sp>
        <p:nvSpPr>
          <p:cNvPr id="39939" name="Content Placeholder 2"/>
          <p:cNvSpPr>
            <a:spLocks noGrp="1"/>
          </p:cNvSpPr>
          <p:nvPr>
            <p:ph idx="1"/>
          </p:nvPr>
        </p:nvSpPr>
        <p:spPr/>
        <p:txBody>
          <a:bodyPr/>
          <a:lstStyle/>
          <a:p>
            <a:r>
              <a:rPr lang="en-US" altLang="en-US" dirty="0" smtClean="0"/>
              <a:t>10,907 patients TCM records in digestive system treatment</a:t>
            </a:r>
          </a:p>
          <a:p>
            <a:r>
              <a:rPr lang="en-US" altLang="en-US" dirty="0" smtClean="0"/>
              <a:t>3,000 symptoms, 97 diseases and 652 herbs</a:t>
            </a:r>
          </a:p>
          <a:p>
            <a:r>
              <a:rPr lang="en-US" altLang="en-US" dirty="0" smtClean="0"/>
              <a:t>Ground truth: 27,285 manually curated herb-symptom relationship.</a:t>
            </a:r>
          </a:p>
          <a:p>
            <a:pPr lvl="1"/>
            <a:endParaRPr lang="en-US" altLang="en-US" dirty="0" smtClean="0"/>
          </a:p>
        </p:txBody>
      </p:sp>
      <p:sp>
        <p:nvSpPr>
          <p:cNvPr id="2" name="Slide Number Placeholder 1"/>
          <p:cNvSpPr>
            <a:spLocks noGrp="1"/>
          </p:cNvSpPr>
          <p:nvPr>
            <p:ph type="sldNum" sz="quarter" idx="12"/>
          </p:nvPr>
        </p:nvSpPr>
        <p:spPr/>
        <p:txBody>
          <a:bodyPr/>
          <a:lstStyle/>
          <a:p>
            <a:fld id="{88AD08FE-21CA-447A-B5E0-10774CCDBD3A}" type="slidenum">
              <a:rPr lang="en-US" smtClean="0"/>
              <a:t>29</a:t>
            </a:fld>
            <a:endParaRPr lang="en-US"/>
          </a:p>
        </p:txBody>
      </p:sp>
    </p:spTree>
    <p:extLst>
      <p:ext uri="{BB962C8B-B14F-4D97-AF65-F5344CB8AC3E}">
        <p14:creationId xmlns:p14="http://schemas.microsoft.com/office/powerpoint/2010/main" val="667983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Big Data to Intelligence: Autonomous AI vs. Assistive AI</a:t>
            </a:r>
          </a:p>
          <a:p>
            <a:r>
              <a:rPr lang="en-US" dirty="0" err="1" smtClean="0"/>
              <a:t>ITDataScope</a:t>
            </a:r>
            <a:r>
              <a:rPr lang="en-US" dirty="0" smtClean="0"/>
              <a:t>: Augmenting Human Intelligence in </a:t>
            </a:r>
            <a:r>
              <a:rPr lang="en-US" dirty="0" err="1" smtClean="0"/>
              <a:t>AIOps</a:t>
            </a:r>
            <a:endParaRPr lang="en-US" dirty="0" smtClean="0"/>
          </a:p>
          <a:p>
            <a:r>
              <a:rPr lang="en-US" dirty="0" smtClean="0"/>
              <a:t>Relevant Techniques and Results</a:t>
            </a:r>
          </a:p>
          <a:p>
            <a:r>
              <a:rPr lang="en-US" dirty="0" smtClean="0"/>
              <a:t>Roadmap for Future Directions </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3</a:t>
            </a:fld>
            <a:endParaRPr lang="en-US"/>
          </a:p>
        </p:txBody>
      </p:sp>
      <p:grpSp>
        <p:nvGrpSpPr>
          <p:cNvPr id="7" name="Group 6"/>
          <p:cNvGrpSpPr/>
          <p:nvPr/>
        </p:nvGrpSpPr>
        <p:grpSpPr>
          <a:xfrm>
            <a:off x="609600" y="1143000"/>
            <a:ext cx="10388600" cy="609600"/>
            <a:chOff x="609600" y="1143000"/>
            <a:chExt cx="10388600" cy="609600"/>
          </a:xfrm>
        </p:grpSpPr>
        <p:sp>
          <p:nvSpPr>
            <p:cNvPr id="5" name="Rectangle 4"/>
            <p:cNvSpPr/>
            <p:nvPr/>
          </p:nvSpPr>
          <p:spPr>
            <a:xfrm>
              <a:off x="609600" y="1143000"/>
              <a:ext cx="9448800" cy="609600"/>
            </a:xfrm>
            <a:prstGeom prst="rect">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0160000" y="1387476"/>
              <a:ext cx="838200" cy="304800"/>
            </a:xfrm>
            <a:prstGeom prst="lef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01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68399" y="-32657"/>
            <a:ext cx="9601201" cy="1143000"/>
          </a:xfrm>
        </p:spPr>
        <p:txBody>
          <a:bodyPr/>
          <a:lstStyle/>
          <a:p>
            <a:r>
              <a:rPr lang="en-US" altLang="en-US" dirty="0" smtClean="0"/>
              <a:t>“Typical Symptoms” of 3 Diseases: </a:t>
            </a:r>
            <a:r>
              <a:rPr lang="en-US" altLang="en-US" b="1" dirty="0" smtClean="0"/>
              <a:t>p(</a:t>
            </a:r>
            <a:r>
              <a:rPr lang="en-US" altLang="en-US" b="1" dirty="0" err="1" smtClean="0"/>
              <a:t>s|d</a:t>
            </a:r>
            <a:r>
              <a:rPr lang="en-US" altLang="en-US" b="1" dirty="0" smtClean="0"/>
              <a:t>)</a:t>
            </a:r>
          </a:p>
        </p:txBody>
      </p:sp>
      <p:pic>
        <p:nvPicPr>
          <p:cNvPr id="4403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11582400" cy="4267200"/>
          </a:xfrm>
        </p:spPr>
      </p:pic>
      <p:sp>
        <p:nvSpPr>
          <p:cNvPr id="2" name="Slide Number Placeholder 1"/>
          <p:cNvSpPr>
            <a:spLocks noGrp="1"/>
          </p:cNvSpPr>
          <p:nvPr>
            <p:ph type="sldNum" sz="quarter" idx="12"/>
          </p:nvPr>
        </p:nvSpPr>
        <p:spPr/>
        <p:txBody>
          <a:bodyPr/>
          <a:lstStyle/>
          <a:p>
            <a:fld id="{88AD08FE-21CA-447A-B5E0-10774CCDBD3A}" type="slidenum">
              <a:rPr lang="en-US" smtClean="0"/>
              <a:t>30</a:t>
            </a:fld>
            <a:endParaRPr lang="en-US"/>
          </a:p>
        </p:txBody>
      </p:sp>
    </p:spTree>
    <p:extLst>
      <p:ext uri="{BB962C8B-B14F-4D97-AF65-F5344CB8AC3E}">
        <p14:creationId xmlns:p14="http://schemas.microsoft.com/office/powerpoint/2010/main" val="1036962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dirty="0"/>
              <a:t>“Typical Herbs” Prescribed for 3 </a:t>
            </a:r>
            <a:r>
              <a:rPr lang="en-US" altLang="en-US" sz="3600" dirty="0" smtClean="0"/>
              <a:t>Diseases: </a:t>
            </a:r>
            <a:r>
              <a:rPr lang="en-US" altLang="en-US" sz="3600" b="1" dirty="0" smtClean="0"/>
              <a:t>p(</a:t>
            </a:r>
            <a:r>
              <a:rPr lang="en-US" altLang="en-US" sz="3600" b="1" dirty="0" err="1" smtClean="0"/>
              <a:t>h|d</a:t>
            </a:r>
            <a:r>
              <a:rPr lang="en-US" altLang="en-US" sz="3600" b="1" dirty="0" smtClean="0"/>
              <a:t>)</a:t>
            </a:r>
            <a:endParaRPr lang="en-US" altLang="en-US" sz="3600" b="1" dirty="0"/>
          </a:p>
        </p:txBody>
      </p:sp>
      <p:pic>
        <p:nvPicPr>
          <p:cNvPr id="460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1"/>
            <a:ext cx="11506200" cy="51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8AD08FE-21CA-447A-B5E0-10774CCDBD3A}" type="slidenum">
              <a:rPr lang="en-US" smtClean="0"/>
              <a:t>31</a:t>
            </a:fld>
            <a:endParaRPr lang="en-US"/>
          </a:p>
        </p:txBody>
      </p:sp>
    </p:spTree>
    <p:extLst>
      <p:ext uri="{BB962C8B-B14F-4D97-AF65-F5344CB8AC3E}">
        <p14:creationId xmlns:p14="http://schemas.microsoft.com/office/powerpoint/2010/main" val="87379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990600" y="10722"/>
            <a:ext cx="9601200" cy="1143000"/>
          </a:xfrm>
        </p:spPr>
        <p:txBody>
          <a:bodyPr/>
          <a:lstStyle/>
          <a:p>
            <a:r>
              <a:rPr lang="en-US" altLang="en-US" sz="3200" dirty="0"/>
              <a:t>Algorithm-Recommended Herbs vs. </a:t>
            </a:r>
            <a:br>
              <a:rPr lang="en-US" altLang="en-US" sz="3200" dirty="0"/>
            </a:br>
            <a:r>
              <a:rPr lang="en-US" altLang="en-US" sz="3200" dirty="0"/>
              <a:t> Physician-Prescribed Herbs</a:t>
            </a:r>
          </a:p>
        </p:txBody>
      </p:sp>
      <p:pic>
        <p:nvPicPr>
          <p:cNvPr id="481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1939"/>
            <a:ext cx="9589498" cy="51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1905000"/>
            <a:ext cx="1385316" cy="584775"/>
          </a:xfrm>
          <a:prstGeom prst="rect">
            <a:avLst/>
          </a:prstGeom>
          <a:solidFill>
            <a:srgbClr val="FFFF99"/>
          </a:solidFill>
        </p:spPr>
        <p:txBody>
          <a:bodyPr wrap="none" rtlCol="0">
            <a:spAutoFit/>
          </a:bodyPr>
          <a:lstStyle/>
          <a:p>
            <a:r>
              <a:rPr lang="en-US" sz="3200" b="1" dirty="0" smtClean="0"/>
              <a:t>Model </a:t>
            </a:r>
            <a:endParaRPr lang="en-US" sz="3200" b="1" dirty="0"/>
          </a:p>
        </p:txBody>
      </p:sp>
      <p:sp>
        <p:nvSpPr>
          <p:cNvPr id="6" name="TextBox 5"/>
          <p:cNvSpPr txBox="1"/>
          <p:nvPr/>
        </p:nvSpPr>
        <p:spPr>
          <a:xfrm>
            <a:off x="645087" y="4267200"/>
            <a:ext cx="1857753" cy="584775"/>
          </a:xfrm>
          <a:prstGeom prst="rect">
            <a:avLst/>
          </a:prstGeom>
          <a:solidFill>
            <a:srgbClr val="FFFF99"/>
          </a:solidFill>
        </p:spPr>
        <p:txBody>
          <a:bodyPr wrap="none" rtlCol="0">
            <a:spAutoFit/>
          </a:bodyPr>
          <a:lstStyle/>
          <a:p>
            <a:r>
              <a:rPr lang="en-US" sz="3200" b="1" dirty="0" smtClean="0"/>
              <a:t>Physician </a:t>
            </a:r>
            <a:endParaRPr lang="en-US" sz="3200" b="1" dirty="0"/>
          </a:p>
        </p:txBody>
      </p:sp>
      <p:sp>
        <p:nvSpPr>
          <p:cNvPr id="7" name="TextBox 6"/>
          <p:cNvSpPr txBox="1"/>
          <p:nvPr/>
        </p:nvSpPr>
        <p:spPr>
          <a:xfrm>
            <a:off x="7772400" y="2489775"/>
            <a:ext cx="1460849" cy="584775"/>
          </a:xfrm>
          <a:prstGeom prst="rect">
            <a:avLst/>
          </a:prstGeom>
          <a:solidFill>
            <a:srgbClr val="FFFF99"/>
          </a:solidFill>
        </p:spPr>
        <p:txBody>
          <a:bodyPr wrap="none" rtlCol="0">
            <a:spAutoFit/>
          </a:bodyPr>
          <a:lstStyle/>
          <a:p>
            <a:r>
              <a:rPr lang="en-US" sz="3200" b="1" dirty="0" smtClean="0"/>
              <a:t>Shared </a:t>
            </a:r>
            <a:endParaRPr lang="en-US" sz="3200" b="1" dirty="0"/>
          </a:p>
        </p:txBody>
      </p:sp>
      <p:sp>
        <p:nvSpPr>
          <p:cNvPr id="8" name="TextBox 7"/>
          <p:cNvSpPr txBox="1"/>
          <p:nvPr/>
        </p:nvSpPr>
        <p:spPr>
          <a:xfrm>
            <a:off x="3657600" y="3974812"/>
            <a:ext cx="1578445" cy="461665"/>
          </a:xfrm>
          <a:prstGeom prst="rect">
            <a:avLst/>
          </a:prstGeom>
          <a:solidFill>
            <a:srgbClr val="FFFF99"/>
          </a:solidFill>
        </p:spPr>
        <p:txBody>
          <a:bodyPr wrap="none" rtlCol="0">
            <a:spAutoFit/>
          </a:bodyPr>
          <a:lstStyle/>
          <a:p>
            <a:r>
              <a:rPr lang="en-US" sz="2400" b="1" dirty="0" smtClean="0"/>
              <a:t>Difference </a:t>
            </a:r>
            <a:endParaRPr lang="en-US" sz="2400" b="1" dirty="0"/>
          </a:p>
        </p:txBody>
      </p:sp>
      <p:sp>
        <p:nvSpPr>
          <p:cNvPr id="3" name="Slide Number Placeholder 2"/>
          <p:cNvSpPr>
            <a:spLocks noGrp="1"/>
          </p:cNvSpPr>
          <p:nvPr>
            <p:ph type="sldNum" sz="quarter" idx="12"/>
          </p:nvPr>
        </p:nvSpPr>
        <p:spPr/>
        <p:txBody>
          <a:bodyPr/>
          <a:lstStyle/>
          <a:p>
            <a:fld id="{88AD08FE-21CA-447A-B5E0-10774CCDBD3A}" type="slidenum">
              <a:rPr lang="en-US" smtClean="0"/>
              <a:t>32</a:t>
            </a:fld>
            <a:endParaRPr lang="en-US"/>
          </a:p>
        </p:txBody>
      </p:sp>
    </p:spTree>
    <p:extLst>
      <p:ext uri="{BB962C8B-B14F-4D97-AF65-F5344CB8AC3E}">
        <p14:creationId xmlns:p14="http://schemas.microsoft.com/office/powerpoint/2010/main" val="4113179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678"/>
            <a:ext cx="8420100" cy="730884"/>
          </a:xfrm>
          <a:solidFill>
            <a:srgbClr val="FFFF00"/>
          </a:solidFill>
        </p:spPr>
        <p:txBody>
          <a:bodyPr>
            <a:normAutofit/>
          </a:bodyPr>
          <a:lstStyle/>
          <a:p>
            <a:r>
              <a:rPr lang="en-US" sz="3600" b="1" dirty="0" smtClean="0">
                <a:solidFill>
                  <a:schemeClr val="tx1"/>
                </a:solidFill>
              </a:rPr>
              <a:t>Future</a:t>
            </a:r>
            <a:r>
              <a:rPr lang="en-US" sz="3600" dirty="0" smtClean="0">
                <a:solidFill>
                  <a:schemeClr val="tx1"/>
                </a:solidFill>
              </a:rPr>
              <a:t>: </a:t>
            </a:r>
            <a:r>
              <a:rPr lang="en-US" sz="3600" dirty="0" err="1" smtClean="0">
                <a:solidFill>
                  <a:schemeClr val="tx1"/>
                </a:solidFill>
              </a:rPr>
              <a:t>AIOps</a:t>
            </a:r>
            <a:r>
              <a:rPr lang="en-US" sz="3600" dirty="0" smtClean="0">
                <a:solidFill>
                  <a:schemeClr val="tx1"/>
                </a:solidFill>
              </a:rPr>
              <a:t> = AI for “</a:t>
            </a:r>
            <a:r>
              <a:rPr lang="en-US" sz="3600" b="1" dirty="0" smtClean="0">
                <a:solidFill>
                  <a:schemeClr val="tx1"/>
                </a:solidFill>
              </a:rPr>
              <a:t>system healthcare</a:t>
            </a:r>
            <a:r>
              <a:rPr lang="en-US" sz="3600" dirty="0" smtClean="0">
                <a:solidFill>
                  <a:schemeClr val="tx1"/>
                </a:solidFill>
              </a:rPr>
              <a:t>”?</a:t>
            </a:r>
            <a:endParaRPr lang="en-US" sz="3600" dirty="0">
              <a:solidFill>
                <a:schemeClr val="tx1"/>
              </a:solidFill>
            </a:endParaRPr>
          </a:p>
        </p:txBody>
      </p:sp>
      <p:sp>
        <p:nvSpPr>
          <p:cNvPr id="3" name="Content Placeholder 2"/>
          <p:cNvSpPr>
            <a:spLocks noGrp="1"/>
          </p:cNvSpPr>
          <p:nvPr>
            <p:ph idx="1"/>
          </p:nvPr>
        </p:nvSpPr>
        <p:spPr/>
        <p:txBody>
          <a:bodyPr/>
          <a:lstStyle/>
          <a:p>
            <a:r>
              <a:rPr lang="en-US" dirty="0" smtClean="0"/>
              <a:t>Electronic Health Records </a:t>
            </a:r>
            <a:r>
              <a:rPr lang="en-US" dirty="0" smtClean="0">
                <a:sym typeface="Wingdings" panose="05000000000000000000" pitchFamily="2" charset="2"/>
              </a:rPr>
              <a:t> </a:t>
            </a:r>
            <a:r>
              <a:rPr lang="en-US" b="1" dirty="0" smtClean="0">
                <a:sym typeface="Wingdings" panose="05000000000000000000" pitchFamily="2" charset="2"/>
              </a:rPr>
              <a:t>Electronic System Health Records</a:t>
            </a:r>
            <a:r>
              <a:rPr lang="en-US" dirty="0" smtClean="0">
                <a:sym typeface="Wingdings" panose="05000000000000000000" pitchFamily="2" charset="2"/>
              </a:rPr>
              <a:t>?</a:t>
            </a:r>
            <a:endParaRPr lang="en-US" dirty="0" smtClean="0"/>
          </a:p>
          <a:p>
            <a:r>
              <a:rPr lang="en-US" dirty="0" smtClean="0"/>
              <a:t>Discovery of adverse drug reactions </a:t>
            </a:r>
            <a:r>
              <a:rPr lang="en-US" dirty="0" smtClean="0">
                <a:sym typeface="Wingdings" panose="05000000000000000000" pitchFamily="2" charset="2"/>
              </a:rPr>
              <a:t> Early discovery of potential security concerns from online discussion?</a:t>
            </a:r>
          </a:p>
          <a:p>
            <a:pPr lvl="1"/>
            <a:r>
              <a:rPr lang="en-US" dirty="0" smtClean="0">
                <a:sym typeface="Wingdings" panose="05000000000000000000" pitchFamily="2" charset="2"/>
              </a:rPr>
              <a:t>Enable </a:t>
            </a:r>
            <a:r>
              <a:rPr lang="en-US" b="1" dirty="0" smtClean="0">
                <a:sym typeface="Wingdings" panose="05000000000000000000" pitchFamily="2" charset="2"/>
              </a:rPr>
              <a:t>proactive management of Potential IT problems</a:t>
            </a:r>
          </a:p>
          <a:p>
            <a:r>
              <a:rPr lang="en-US" dirty="0" smtClean="0">
                <a:sym typeface="Wingdings" panose="05000000000000000000" pitchFamily="2" charset="2"/>
              </a:rPr>
              <a:t>Generative models for medical records  Generative models of system health records?</a:t>
            </a:r>
          </a:p>
          <a:p>
            <a:pPr lvl="1"/>
            <a:r>
              <a:rPr lang="en-US" dirty="0" smtClean="0">
                <a:sym typeface="Wingdings" panose="05000000000000000000" pitchFamily="2" charset="2"/>
              </a:rPr>
              <a:t>Enable </a:t>
            </a:r>
            <a:r>
              <a:rPr lang="en-US" b="1" dirty="0" smtClean="0">
                <a:sym typeface="Wingdings" panose="05000000000000000000" pitchFamily="2" charset="2"/>
              </a:rPr>
              <a:t>model-based extraction of knowledge </a:t>
            </a:r>
            <a:r>
              <a:rPr lang="en-US" dirty="0" smtClean="0">
                <a:sym typeface="Wingdings" panose="05000000000000000000" pitchFamily="2" charset="2"/>
              </a:rPr>
              <a:t>from data</a:t>
            </a:r>
          </a:p>
          <a:p>
            <a:pPr lvl="1"/>
            <a:r>
              <a:rPr lang="en-US" dirty="0" smtClean="0">
                <a:sym typeface="Wingdings" panose="05000000000000000000" pitchFamily="2" charset="2"/>
              </a:rPr>
              <a:t>Enable </a:t>
            </a:r>
            <a:r>
              <a:rPr lang="en-US" b="1" dirty="0" smtClean="0">
                <a:sym typeface="Wingdings" panose="05000000000000000000" pitchFamily="2" charset="2"/>
              </a:rPr>
              <a:t>model-based (knowledge-based) diagnosis and treatment recommendation</a:t>
            </a:r>
          </a:p>
          <a:p>
            <a:pPr lvl="1"/>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88AD08FE-21CA-447A-B5E0-10774CCDBD3A}" type="slidenum">
              <a:rPr lang="en-US" smtClean="0"/>
              <a:t>33</a:t>
            </a:fld>
            <a:endParaRPr lang="en-US"/>
          </a:p>
        </p:txBody>
      </p:sp>
    </p:spTree>
    <p:extLst>
      <p:ext uri="{BB962C8B-B14F-4D97-AF65-F5344CB8AC3E}">
        <p14:creationId xmlns:p14="http://schemas.microsoft.com/office/powerpoint/2010/main" val="3637846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TextScope</a:t>
            </a:r>
            <a:r>
              <a:rPr lang="en-US" sz="4000" dirty="0" smtClean="0"/>
              <a:t> Application 3: IT Ticket Analysis </a:t>
            </a:r>
            <a:r>
              <a:rPr lang="en-US" sz="2700" dirty="0" smtClean="0"/>
              <a:t>[Zhang et al. 2010]</a:t>
            </a:r>
            <a:endParaRPr lang="en-US" dirty="0"/>
          </a:p>
        </p:txBody>
      </p:sp>
      <p:pic>
        <p:nvPicPr>
          <p:cNvPr id="6" name="Content Placeholder 5"/>
          <p:cNvPicPr>
            <a:picLocks noGrp="1" noChangeAspect="1"/>
          </p:cNvPicPr>
          <p:nvPr>
            <p:ph idx="1"/>
          </p:nvPr>
        </p:nvPicPr>
        <p:blipFill>
          <a:blip r:embed="rId2"/>
          <a:stretch>
            <a:fillRect/>
          </a:stretch>
        </p:blipFill>
        <p:spPr>
          <a:xfrm>
            <a:off x="6643687" y="1252210"/>
            <a:ext cx="5148263" cy="3720393"/>
          </a:xfrm>
          <a:prstGeom prst="rect">
            <a:avLst/>
          </a:prstGeom>
        </p:spPr>
      </p:pic>
      <p:sp>
        <p:nvSpPr>
          <p:cNvPr id="4" name="Slide Number Placeholder 3"/>
          <p:cNvSpPr>
            <a:spLocks noGrp="1"/>
          </p:cNvSpPr>
          <p:nvPr>
            <p:ph type="sldNum" sz="quarter" idx="12"/>
          </p:nvPr>
        </p:nvSpPr>
        <p:spPr/>
        <p:txBody>
          <a:bodyPr/>
          <a:lstStyle/>
          <a:p>
            <a:fld id="{88AD08FE-21CA-447A-B5E0-10774CCDBD3A}" type="slidenum">
              <a:rPr lang="en-US" smtClean="0"/>
              <a:t>34</a:t>
            </a:fld>
            <a:endParaRPr lang="en-US"/>
          </a:p>
        </p:txBody>
      </p:sp>
      <p:pic>
        <p:nvPicPr>
          <p:cNvPr id="5" name="Picture 4"/>
          <p:cNvPicPr>
            <a:picLocks noChangeAspect="1"/>
          </p:cNvPicPr>
          <p:nvPr/>
        </p:nvPicPr>
        <p:blipFill>
          <a:blip r:embed="rId3"/>
          <a:stretch>
            <a:fillRect/>
          </a:stretch>
        </p:blipFill>
        <p:spPr>
          <a:xfrm>
            <a:off x="773505" y="4162564"/>
            <a:ext cx="5257800" cy="2281687"/>
          </a:xfrm>
          <a:prstGeom prst="rect">
            <a:avLst/>
          </a:prstGeom>
        </p:spPr>
      </p:pic>
      <p:pic>
        <p:nvPicPr>
          <p:cNvPr id="9" name="Picture 2" descr="http://t3.gstatic.com/images?q=tbn:ANd9GcSCb9nmbeXwurSyicKE4dISixJgSOo9_Qrmrn_Zkiy0Yc1h0MnU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014210"/>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t3.gstatic.com/images?q=tbn:ANd9GcSCb9nmbeXwurSyicKE4dISixJgSOo9_Qrmrn_Zkiy0Yc1h0MnU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166610"/>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t3.gstatic.com/images?q=tbn:ANd9GcSCb9nmbeXwurSyicKE4dISixJgSOo9_Qrmrn_Zkiy0Yc1h0MnU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319010"/>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3.gstatic.com/images?q=tbn:ANd9GcSCb9nmbeXwurSyicKE4dISixJgSOo9_Qrmrn_Zkiy0Yc1h0MnU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471410"/>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t3.gstatic.com/images?q=tbn:ANd9GcSCb9nmbeXwurSyicKE4dISixJgSOo9_Qrmrn_Zkiy0Yc1h0MnU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623810"/>
            <a:ext cx="1143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Magnetic Disk 13"/>
          <p:cNvSpPr/>
          <p:nvPr/>
        </p:nvSpPr>
        <p:spPr>
          <a:xfrm>
            <a:off x="228600" y="1557010"/>
            <a:ext cx="2133600" cy="208233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8"/>
          <p:cNvSpPr txBox="1">
            <a:spLocks noChangeArrowheads="1"/>
          </p:cNvSpPr>
          <p:nvPr/>
        </p:nvSpPr>
        <p:spPr bwMode="auto">
          <a:xfrm>
            <a:off x="288273" y="990600"/>
            <a:ext cx="2206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b="1" dirty="0" smtClean="0">
                <a:latin typeface="+mj-lt"/>
              </a:rPr>
              <a:t>IT Ticket Data</a:t>
            </a:r>
            <a:endParaRPr lang="en-US" altLang="en-US" b="1" dirty="0">
              <a:latin typeface="+mj-lt"/>
            </a:endParaRPr>
          </a:p>
        </p:txBody>
      </p:sp>
      <p:sp>
        <p:nvSpPr>
          <p:cNvPr id="16" name="Right Arrow 15"/>
          <p:cNvSpPr/>
          <p:nvPr/>
        </p:nvSpPr>
        <p:spPr>
          <a:xfrm>
            <a:off x="2494454" y="2292816"/>
            <a:ext cx="1136227" cy="677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7"/>
          <p:cNvSpPr txBox="1">
            <a:spLocks noChangeArrowheads="1"/>
          </p:cNvSpPr>
          <p:nvPr/>
        </p:nvSpPr>
        <p:spPr bwMode="auto">
          <a:xfrm>
            <a:off x="6102178" y="902930"/>
            <a:ext cx="5751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lgn="ctr">
              <a:spcBef>
                <a:spcPct val="0"/>
              </a:spcBef>
              <a:buSzTx/>
              <a:buFontTx/>
              <a:buNone/>
            </a:pPr>
            <a:r>
              <a:rPr lang="en-US" altLang="en-US" sz="2400" b="1" dirty="0" smtClean="0">
                <a:latin typeface="+mj-lt"/>
              </a:rPr>
              <a:t>Probabilistic Problem-Resolution Topic Map</a:t>
            </a:r>
            <a:endParaRPr lang="en-US" altLang="en-US" sz="2400" b="1" dirty="0">
              <a:latin typeface="+mj-lt"/>
            </a:endParaRPr>
          </a:p>
        </p:txBody>
      </p:sp>
      <p:pic>
        <p:nvPicPr>
          <p:cNvPr id="18" name="Picture 17"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882" y="2348266"/>
            <a:ext cx="1934718" cy="135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666504" y="1672402"/>
            <a:ext cx="1896096" cy="584775"/>
          </a:xfrm>
          <a:prstGeom prst="rect">
            <a:avLst/>
          </a:prstGeom>
          <a:solidFill>
            <a:srgbClr val="FF0000"/>
          </a:solidFill>
        </p:spPr>
        <p:txBody>
          <a:bodyPr wrap="none" rtlCol="0">
            <a:spAutoFit/>
          </a:bodyPr>
          <a:lstStyle/>
          <a:p>
            <a:r>
              <a:rPr lang="en-US" sz="3200" b="1" dirty="0" smtClean="0"/>
              <a:t>TextScope</a:t>
            </a:r>
            <a:endParaRPr lang="en-US" sz="3200" b="1" dirty="0"/>
          </a:p>
        </p:txBody>
      </p:sp>
      <p:sp>
        <p:nvSpPr>
          <p:cNvPr id="22" name="Right Arrow 21"/>
          <p:cNvSpPr/>
          <p:nvPr/>
        </p:nvSpPr>
        <p:spPr>
          <a:xfrm>
            <a:off x="5585209" y="2346190"/>
            <a:ext cx="947057" cy="43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8"/>
          <p:cNvSpPr txBox="1">
            <a:spLocks noChangeArrowheads="1"/>
          </p:cNvSpPr>
          <p:nvPr/>
        </p:nvSpPr>
        <p:spPr bwMode="auto">
          <a:xfrm>
            <a:off x="1844349" y="3785552"/>
            <a:ext cx="2436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spcBef>
                <a:spcPct val="0"/>
              </a:spcBef>
              <a:buSzTx/>
              <a:buFontTx/>
              <a:buNone/>
            </a:pPr>
            <a:r>
              <a:rPr lang="en-US" altLang="en-US" b="1" dirty="0" smtClean="0">
                <a:latin typeface="+mj-lt"/>
              </a:rPr>
              <a:t>Sample Results</a:t>
            </a:r>
            <a:endParaRPr lang="en-US" altLang="en-US" b="1" dirty="0">
              <a:latin typeface="+mj-lt"/>
            </a:endParaRPr>
          </a:p>
        </p:txBody>
      </p:sp>
      <p:sp>
        <p:nvSpPr>
          <p:cNvPr id="27" name="Rectangle 26"/>
          <p:cNvSpPr/>
          <p:nvPr/>
        </p:nvSpPr>
        <p:spPr>
          <a:xfrm>
            <a:off x="6119752" y="5234213"/>
            <a:ext cx="5760645" cy="1015663"/>
          </a:xfrm>
          <a:prstGeom prst="rect">
            <a:avLst/>
          </a:prstGeom>
          <a:solidFill>
            <a:schemeClr val="bg1">
              <a:lumMod val="85000"/>
            </a:schemeClr>
          </a:solidFill>
        </p:spPr>
        <p:txBody>
          <a:bodyPr wrap="square">
            <a:spAutoFit/>
          </a:bodyPr>
          <a:lstStyle/>
          <a:p>
            <a:r>
              <a:rPr lang="en-US" sz="1200" dirty="0"/>
              <a:t>Duo Zhang, </a:t>
            </a:r>
            <a:r>
              <a:rPr lang="en-US" sz="1200" dirty="0" err="1"/>
              <a:t>Jimeng</a:t>
            </a:r>
            <a:r>
              <a:rPr lang="en-US" sz="1200" dirty="0"/>
              <a:t> Sun, </a:t>
            </a:r>
            <a:r>
              <a:rPr lang="en-US" sz="1200" dirty="0" err="1"/>
              <a:t>ChengXiang</a:t>
            </a:r>
            <a:r>
              <a:rPr lang="en-US" sz="1200" dirty="0"/>
              <a:t> Zhai, </a:t>
            </a:r>
            <a:r>
              <a:rPr lang="en-US" sz="1200" dirty="0" err="1"/>
              <a:t>Abhijit</a:t>
            </a:r>
            <a:r>
              <a:rPr lang="en-US" sz="1200" dirty="0"/>
              <a:t> Bose, and Nikos </a:t>
            </a:r>
            <a:r>
              <a:rPr lang="en-US" sz="1200" dirty="0" err="1"/>
              <a:t>Anerousis</a:t>
            </a:r>
            <a:r>
              <a:rPr lang="en-US" sz="1200" dirty="0"/>
              <a:t>. 2010. PTM: probabilistic topic mapping model for mining parallel document collections. In Proceedings of the 19th ACM international conference on Information and knowledge management (CIKM '10). Association for Computing Machinery, New York, NY, USA, 1653–1656. https://doi.org/10.1145/1871437.1871696</a:t>
            </a:r>
          </a:p>
        </p:txBody>
      </p:sp>
    </p:spTree>
    <p:extLst>
      <p:ext uri="{BB962C8B-B14F-4D97-AF65-F5344CB8AC3E}">
        <p14:creationId xmlns:p14="http://schemas.microsoft.com/office/powerpoint/2010/main" val="3899209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8255"/>
            <a:ext cx="12590584" cy="1325563"/>
          </a:xfrm>
        </p:spPr>
        <p:txBody>
          <a:bodyPr>
            <a:normAutofit/>
          </a:bodyPr>
          <a:lstStyle/>
          <a:p>
            <a:r>
              <a:rPr lang="en-US" sz="3600" b="0" dirty="0" err="1" smtClean="0"/>
              <a:t>TextScope</a:t>
            </a:r>
            <a:r>
              <a:rPr lang="en-US" sz="3600" b="0" dirty="0" smtClean="0"/>
              <a:t> Application 4: Entity </a:t>
            </a:r>
            <a:r>
              <a:rPr lang="en-US" sz="3600" b="0" dirty="0" smtClean="0"/>
              <a:t>Set </a:t>
            </a:r>
            <a:r>
              <a:rPr lang="en-US" sz="3600" b="0" dirty="0" smtClean="0"/>
              <a:t>Expansion </a:t>
            </a:r>
            <a:r>
              <a:rPr lang="en-US" sz="3600" dirty="0" smtClean="0"/>
              <a:t>in</a:t>
            </a:r>
            <a:r>
              <a:rPr lang="en-US" sz="3600" b="0" dirty="0" smtClean="0"/>
              <a:t> </a:t>
            </a:r>
            <a:r>
              <a:rPr lang="en-US" sz="3600" b="0" dirty="0" err="1" smtClean="0"/>
              <a:t>StackOverflow</a:t>
            </a:r>
            <a:r>
              <a:rPr lang="en-US" sz="3600" b="0" dirty="0" smtClean="0"/>
              <a:t> </a:t>
            </a:r>
            <a:r>
              <a:rPr lang="en-US" sz="3100" b="0" dirty="0" smtClean="0"/>
              <a:t>[Zhang et al. 22]</a:t>
            </a:r>
            <a:endParaRPr lang="en-US" sz="3100" b="0" dirty="0"/>
          </a:p>
        </p:txBody>
      </p:sp>
      <p:sp>
        <p:nvSpPr>
          <p:cNvPr id="4" name="Rectangle 3"/>
          <p:cNvSpPr/>
          <p:nvPr/>
        </p:nvSpPr>
        <p:spPr>
          <a:xfrm>
            <a:off x="193431" y="5094936"/>
            <a:ext cx="11799277" cy="923330"/>
          </a:xfrm>
          <a:prstGeom prst="rect">
            <a:avLst/>
          </a:prstGeom>
          <a:solidFill>
            <a:schemeClr val="bg1">
              <a:lumMod val="95000"/>
            </a:schemeClr>
          </a:solidFill>
        </p:spPr>
        <p:txBody>
          <a:bodyPr wrap="square">
            <a:spAutoFit/>
          </a:bodyPr>
          <a:lstStyle/>
          <a:p>
            <a:r>
              <a:rPr lang="en-US" dirty="0" smtClean="0">
                <a:solidFill>
                  <a:srgbClr val="333333"/>
                </a:solidFill>
                <a:latin typeface="Arial" panose="020B0604020202020204" pitchFamily="34" charset="0"/>
              </a:rPr>
              <a:t>Yu Zhang, </a:t>
            </a:r>
            <a:r>
              <a:rPr lang="en-US" dirty="0" err="1" smtClean="0">
                <a:solidFill>
                  <a:srgbClr val="333333"/>
                </a:solidFill>
                <a:latin typeface="Arial" panose="020B0604020202020204" pitchFamily="34" charset="0"/>
              </a:rPr>
              <a:t>Yunyi</a:t>
            </a:r>
            <a:r>
              <a:rPr lang="en-US" dirty="0" smtClean="0">
                <a:solidFill>
                  <a:srgbClr val="333333"/>
                </a:solidFill>
                <a:latin typeface="Arial" panose="020B0604020202020204" pitchFamily="34" charset="0"/>
              </a:rPr>
              <a:t> Zhang, </a:t>
            </a:r>
            <a:r>
              <a:rPr lang="en-US" dirty="0" err="1" smtClean="0">
                <a:solidFill>
                  <a:srgbClr val="333333"/>
                </a:solidFill>
                <a:latin typeface="Arial" panose="020B0604020202020204" pitchFamily="34" charset="0"/>
              </a:rPr>
              <a:t>Yucheng</a:t>
            </a:r>
            <a:r>
              <a:rPr lang="en-US" dirty="0" smtClean="0">
                <a:solidFill>
                  <a:srgbClr val="333333"/>
                </a:solidFill>
                <a:latin typeface="Arial" panose="020B0604020202020204" pitchFamily="34" charset="0"/>
              </a:rPr>
              <a:t> Jiang, Martin Michalski, Yu Deng, Lucian </a:t>
            </a:r>
            <a:r>
              <a:rPr lang="en-US" dirty="0" err="1" smtClean="0">
                <a:solidFill>
                  <a:srgbClr val="333333"/>
                </a:solidFill>
                <a:latin typeface="Arial" panose="020B0604020202020204" pitchFamily="34" charset="0"/>
              </a:rPr>
              <a:t>Popa</a:t>
            </a:r>
            <a:r>
              <a:rPr lang="en-US" dirty="0" smtClean="0">
                <a:solidFill>
                  <a:srgbClr val="333333"/>
                </a:solidFill>
                <a:latin typeface="Arial" panose="020B0604020202020204" pitchFamily="34" charset="0"/>
              </a:rPr>
              <a:t>, </a:t>
            </a:r>
            <a:r>
              <a:rPr lang="en-US" dirty="0" err="1" smtClean="0">
                <a:solidFill>
                  <a:srgbClr val="333333"/>
                </a:solidFill>
                <a:latin typeface="Arial" panose="020B0604020202020204" pitchFamily="34" charset="0"/>
              </a:rPr>
              <a:t>ChengXiang</a:t>
            </a:r>
            <a:r>
              <a:rPr lang="en-US" dirty="0" smtClean="0">
                <a:solidFill>
                  <a:srgbClr val="333333"/>
                </a:solidFill>
                <a:latin typeface="Arial" panose="020B0604020202020204" pitchFamily="34" charset="0"/>
              </a:rPr>
              <a:t> Zhai, </a:t>
            </a:r>
            <a:r>
              <a:rPr lang="en-US" dirty="0" err="1" smtClean="0">
                <a:solidFill>
                  <a:srgbClr val="333333"/>
                </a:solidFill>
                <a:latin typeface="Arial" panose="020B0604020202020204" pitchFamily="34" charset="0"/>
              </a:rPr>
              <a:t>Jiawei</a:t>
            </a:r>
            <a:r>
              <a:rPr lang="en-US" dirty="0" smtClean="0">
                <a:solidFill>
                  <a:srgbClr val="333333"/>
                </a:solidFill>
                <a:latin typeface="Arial" panose="020B0604020202020204" pitchFamily="34" charset="0"/>
              </a:rPr>
              <a:t> Han,  </a:t>
            </a:r>
            <a:r>
              <a:rPr lang="en-US" dirty="0">
                <a:solidFill>
                  <a:srgbClr val="333333"/>
                </a:solidFill>
                <a:latin typeface="Arial" panose="020B0604020202020204" pitchFamily="34" charset="0"/>
              </a:rPr>
              <a:t>"Entity Set Co-Expansion in </a:t>
            </a:r>
            <a:r>
              <a:rPr lang="en-US" dirty="0" err="1">
                <a:solidFill>
                  <a:srgbClr val="333333"/>
                </a:solidFill>
                <a:latin typeface="Arial" panose="020B0604020202020204" pitchFamily="34" charset="0"/>
              </a:rPr>
              <a:t>StackOverflow</a:t>
            </a:r>
            <a:r>
              <a:rPr lang="en-US" dirty="0">
                <a:solidFill>
                  <a:srgbClr val="333333"/>
                </a:solidFill>
                <a:latin typeface="Arial" panose="020B0604020202020204" pitchFamily="34" charset="0"/>
              </a:rPr>
              <a:t>," in 2022 IEEE International Conference on Big Data (Big Data), Osaka, Japan, 2022 pp. </a:t>
            </a:r>
            <a:r>
              <a:rPr lang="en-US" dirty="0" smtClean="0">
                <a:solidFill>
                  <a:srgbClr val="333333"/>
                </a:solidFill>
                <a:latin typeface="Arial" panose="020B0604020202020204" pitchFamily="34" charset="0"/>
              </a:rPr>
              <a:t>4792-4795.</a:t>
            </a:r>
            <a:r>
              <a:rPr lang="en-US" dirty="0" smtClean="0"/>
              <a:t> </a:t>
            </a:r>
            <a:r>
              <a:rPr lang="en-US" dirty="0" err="1" smtClean="0">
                <a:solidFill>
                  <a:srgbClr val="333333"/>
                </a:solidFill>
                <a:latin typeface="Arial" panose="020B0604020202020204" pitchFamily="34" charset="0"/>
              </a:rPr>
              <a:t>doi</a:t>
            </a:r>
            <a:r>
              <a:rPr lang="en-US" dirty="0">
                <a:solidFill>
                  <a:srgbClr val="333333"/>
                </a:solidFill>
                <a:latin typeface="Arial" panose="020B0604020202020204" pitchFamily="34" charset="0"/>
              </a:rPr>
              <a:t>: 10.1109/BigData55660.2022.10020770</a:t>
            </a:r>
            <a:endParaRPr lang="en-US" dirty="0"/>
          </a:p>
        </p:txBody>
      </p:sp>
      <p:pic>
        <p:nvPicPr>
          <p:cNvPr id="5" name="Picture 4"/>
          <p:cNvPicPr>
            <a:picLocks noChangeAspect="1"/>
          </p:cNvPicPr>
          <p:nvPr/>
        </p:nvPicPr>
        <p:blipFill>
          <a:blip r:embed="rId2"/>
          <a:stretch>
            <a:fillRect/>
          </a:stretch>
        </p:blipFill>
        <p:spPr>
          <a:xfrm>
            <a:off x="581025" y="1343818"/>
            <a:ext cx="8035437" cy="3759853"/>
          </a:xfrm>
          <a:prstGeom prst="rect">
            <a:avLst/>
          </a:prstGeom>
        </p:spPr>
      </p:pic>
      <p:sp>
        <p:nvSpPr>
          <p:cNvPr id="6" name="TextBox 5"/>
          <p:cNvSpPr txBox="1"/>
          <p:nvPr/>
        </p:nvSpPr>
        <p:spPr>
          <a:xfrm>
            <a:off x="8472610" y="1699065"/>
            <a:ext cx="3520098" cy="707886"/>
          </a:xfrm>
          <a:prstGeom prst="rect">
            <a:avLst/>
          </a:prstGeom>
          <a:solidFill>
            <a:srgbClr val="FFFF99"/>
          </a:solidFill>
        </p:spPr>
        <p:txBody>
          <a:bodyPr wrap="square" rtlCol="0">
            <a:spAutoFit/>
          </a:bodyPr>
          <a:lstStyle/>
          <a:p>
            <a:r>
              <a:rPr lang="en-US" sz="2000" b="1" dirty="0" smtClean="0"/>
              <a:t>Content embedding Is more useful for top-ranked entities</a:t>
            </a:r>
            <a:endParaRPr lang="en-US" sz="2000" b="1" dirty="0"/>
          </a:p>
        </p:txBody>
      </p:sp>
      <p:sp>
        <p:nvSpPr>
          <p:cNvPr id="7" name="TextBox 6"/>
          <p:cNvSpPr txBox="1"/>
          <p:nvPr/>
        </p:nvSpPr>
        <p:spPr>
          <a:xfrm>
            <a:off x="8472609" y="2762198"/>
            <a:ext cx="3520098" cy="707886"/>
          </a:xfrm>
          <a:prstGeom prst="rect">
            <a:avLst/>
          </a:prstGeom>
          <a:solidFill>
            <a:srgbClr val="FFFF99"/>
          </a:solidFill>
        </p:spPr>
        <p:txBody>
          <a:bodyPr wrap="square" rtlCol="0">
            <a:spAutoFit/>
          </a:bodyPr>
          <a:lstStyle/>
          <a:p>
            <a:r>
              <a:rPr lang="en-US" sz="2000" b="1" dirty="0" smtClean="0"/>
              <a:t>Context information Is more useful for low-ranked entities</a:t>
            </a:r>
            <a:endParaRPr lang="en-US" sz="2000" b="1" dirty="0"/>
          </a:p>
        </p:txBody>
      </p:sp>
    </p:spTree>
    <p:extLst>
      <p:ext uri="{BB962C8B-B14F-4D97-AF65-F5344CB8AC3E}">
        <p14:creationId xmlns:p14="http://schemas.microsoft.com/office/powerpoint/2010/main" val="3884818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2268200" cy="1041500"/>
          </a:xfrm>
        </p:spPr>
        <p:txBody>
          <a:bodyPr>
            <a:normAutofit/>
          </a:bodyPr>
          <a:lstStyle/>
          <a:p>
            <a:r>
              <a:rPr lang="en-US" sz="3600" dirty="0" smtClean="0"/>
              <a:t>Improvement: More Types, Contrastive </a:t>
            </a:r>
            <a:r>
              <a:rPr lang="en-US" sz="3600" dirty="0" smtClean="0"/>
              <a:t>Learning (Ongoing Work)</a:t>
            </a:r>
            <a:endParaRPr lang="en-US" sz="3600" dirty="0"/>
          </a:p>
        </p:txBody>
      </p:sp>
      <p:pic>
        <p:nvPicPr>
          <p:cNvPr id="4" name="Picture 3"/>
          <p:cNvPicPr>
            <a:picLocks noChangeAspect="1"/>
          </p:cNvPicPr>
          <p:nvPr/>
        </p:nvPicPr>
        <p:blipFill>
          <a:blip r:embed="rId2"/>
          <a:stretch>
            <a:fillRect/>
          </a:stretch>
        </p:blipFill>
        <p:spPr>
          <a:xfrm>
            <a:off x="736124" y="1203141"/>
            <a:ext cx="9822773" cy="4701687"/>
          </a:xfrm>
          <a:prstGeom prst="rect">
            <a:avLst/>
          </a:prstGeom>
        </p:spPr>
      </p:pic>
      <p:pic>
        <p:nvPicPr>
          <p:cNvPr id="5" name="Picture 4"/>
          <p:cNvPicPr>
            <a:picLocks noChangeAspect="1"/>
          </p:cNvPicPr>
          <p:nvPr/>
        </p:nvPicPr>
        <p:blipFill>
          <a:blip r:embed="rId3"/>
          <a:stretch>
            <a:fillRect/>
          </a:stretch>
        </p:blipFill>
        <p:spPr>
          <a:xfrm>
            <a:off x="954716" y="1059755"/>
            <a:ext cx="4654776" cy="2494228"/>
          </a:xfrm>
          <a:prstGeom prst="rect">
            <a:avLst/>
          </a:prstGeom>
        </p:spPr>
      </p:pic>
    </p:spTree>
    <p:extLst>
      <p:ext uri="{BB962C8B-B14F-4D97-AF65-F5344CB8AC3E}">
        <p14:creationId xmlns:p14="http://schemas.microsoft.com/office/powerpoint/2010/main" val="4168951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Big Data to Intelligence: Autonomous AI vs. Assistive AI</a:t>
            </a:r>
          </a:p>
          <a:p>
            <a:r>
              <a:rPr lang="en-US" dirty="0" err="1" smtClean="0"/>
              <a:t>ITDataScope</a:t>
            </a:r>
            <a:r>
              <a:rPr lang="en-US" dirty="0" smtClean="0"/>
              <a:t>: Augmenting Human Intelligence in </a:t>
            </a:r>
            <a:r>
              <a:rPr lang="en-US" dirty="0" err="1" smtClean="0"/>
              <a:t>AIOps</a:t>
            </a:r>
            <a:endParaRPr lang="en-US" dirty="0" smtClean="0"/>
          </a:p>
          <a:p>
            <a:r>
              <a:rPr lang="en-US" dirty="0" smtClean="0"/>
              <a:t>Relevant Techniques and Results</a:t>
            </a:r>
          </a:p>
          <a:p>
            <a:r>
              <a:rPr lang="en-US" dirty="0" smtClean="0"/>
              <a:t>Roadmap for Future Directions </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37</a:t>
            </a:fld>
            <a:endParaRPr lang="en-US"/>
          </a:p>
        </p:txBody>
      </p:sp>
      <p:sp>
        <p:nvSpPr>
          <p:cNvPr id="5" name="Rectangle 4"/>
          <p:cNvSpPr/>
          <p:nvPr/>
        </p:nvSpPr>
        <p:spPr>
          <a:xfrm>
            <a:off x="609600" y="2941638"/>
            <a:ext cx="5334000" cy="533400"/>
          </a:xfrm>
          <a:prstGeom prst="rect">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096000" y="3055938"/>
            <a:ext cx="838200" cy="304800"/>
          </a:xfrm>
          <a:prstGeom prst="lef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022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63" y="4284647"/>
            <a:ext cx="1655711" cy="461665"/>
          </a:xfrm>
          <a:prstGeom prst="rect">
            <a:avLst/>
          </a:prstGeom>
          <a:noFill/>
        </p:spPr>
        <p:txBody>
          <a:bodyPr wrap="none" rtlCol="0">
            <a:spAutoFit/>
          </a:bodyPr>
          <a:lstStyle/>
          <a:p>
            <a:pPr algn="ctr"/>
            <a:r>
              <a:rPr lang="en-US" sz="2400" b="1" dirty="0"/>
              <a:t>Real World </a:t>
            </a:r>
          </a:p>
        </p:txBody>
      </p:sp>
      <p:pic>
        <p:nvPicPr>
          <p:cNvPr id="5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20" y="4916751"/>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140" y="5507523"/>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fld id="{88AD08FE-21CA-447A-B5E0-10774CCDBD3A}" type="slidenum">
              <a:rPr lang="en-US" smtClean="0"/>
              <a:t>38</a:t>
            </a:fld>
            <a:endParaRPr lang="en-US"/>
          </a:p>
        </p:txBody>
      </p:sp>
      <p:grpSp>
        <p:nvGrpSpPr>
          <p:cNvPr id="35" name="Group 34"/>
          <p:cNvGrpSpPr/>
          <p:nvPr/>
        </p:nvGrpSpPr>
        <p:grpSpPr>
          <a:xfrm>
            <a:off x="609600" y="4295321"/>
            <a:ext cx="2724150" cy="2078211"/>
            <a:chOff x="967198" y="4049940"/>
            <a:chExt cx="2724150" cy="2078211"/>
          </a:xfrm>
        </p:grpSpPr>
        <p:pic>
          <p:nvPicPr>
            <p:cNvPr id="20" name="Picture 19"/>
            <p:cNvPicPr>
              <a:picLocks noChangeAspect="1"/>
            </p:cNvPicPr>
            <p:nvPr/>
          </p:nvPicPr>
          <p:blipFill>
            <a:blip r:embed="rId3"/>
            <a:stretch>
              <a:fillRect/>
            </a:stretch>
          </p:blipFill>
          <p:spPr>
            <a:xfrm>
              <a:off x="967198" y="4451751"/>
              <a:ext cx="2724150" cy="1676400"/>
            </a:xfrm>
            <a:prstGeom prst="rect">
              <a:avLst/>
            </a:prstGeom>
          </p:spPr>
        </p:pic>
        <p:sp>
          <p:nvSpPr>
            <p:cNvPr id="21" name="TextBox 20"/>
            <p:cNvSpPr txBox="1"/>
            <p:nvPr/>
          </p:nvSpPr>
          <p:spPr>
            <a:xfrm>
              <a:off x="1774593" y="4049940"/>
              <a:ext cx="1525674" cy="461665"/>
            </a:xfrm>
            <a:prstGeom prst="rect">
              <a:avLst/>
            </a:prstGeom>
            <a:solidFill>
              <a:schemeClr val="tx2">
                <a:lumMod val="40000"/>
                <a:lumOff val="60000"/>
              </a:schemeClr>
            </a:solidFill>
          </p:spPr>
          <p:txBody>
            <a:bodyPr wrap="none" rtlCol="0">
              <a:spAutoFit/>
            </a:bodyPr>
            <a:lstStyle/>
            <a:p>
              <a:r>
                <a:rPr lang="en-US" sz="2400" b="1" dirty="0" smtClean="0"/>
                <a:t>IT Systems</a:t>
              </a:r>
              <a:endParaRPr lang="en-US" sz="2400" b="1" dirty="0"/>
            </a:p>
          </p:txBody>
        </p:sp>
      </p:grpSp>
      <p:sp>
        <p:nvSpPr>
          <p:cNvPr id="87" name="TextBox 86"/>
          <p:cNvSpPr txBox="1"/>
          <p:nvPr/>
        </p:nvSpPr>
        <p:spPr>
          <a:xfrm>
            <a:off x="163193" y="515263"/>
            <a:ext cx="2888986" cy="1200329"/>
          </a:xfrm>
          <a:prstGeom prst="rect">
            <a:avLst/>
          </a:prstGeom>
          <a:noFill/>
        </p:spPr>
        <p:txBody>
          <a:bodyPr wrap="square" rtlCol="0">
            <a:spAutoFit/>
          </a:bodyPr>
          <a:lstStyle/>
          <a:p>
            <a:r>
              <a:rPr lang="en-US" sz="2400" b="1" dirty="0"/>
              <a:t>R</a:t>
            </a:r>
            <a:r>
              <a:rPr lang="en-US" sz="2400" b="1" dirty="0" smtClean="0"/>
              <a:t>eliability engineers,</a:t>
            </a:r>
          </a:p>
          <a:p>
            <a:r>
              <a:rPr lang="en-US" sz="2400" b="1" dirty="0"/>
              <a:t>u</a:t>
            </a:r>
            <a:r>
              <a:rPr lang="en-US" sz="2400" b="1" dirty="0" smtClean="0"/>
              <a:t>sers, Software developers …</a:t>
            </a:r>
            <a:endParaRPr lang="en-US" sz="2400" b="1" dirty="0"/>
          </a:p>
        </p:txBody>
      </p:sp>
      <p:sp>
        <p:nvSpPr>
          <p:cNvPr id="91" name="Flowchart: Magnetic Disk 90"/>
          <p:cNvSpPr/>
          <p:nvPr/>
        </p:nvSpPr>
        <p:spPr>
          <a:xfrm>
            <a:off x="4325149" y="5688015"/>
            <a:ext cx="3276600" cy="783912"/>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632475" y="5599093"/>
            <a:ext cx="2894960" cy="954107"/>
          </a:xfrm>
          <a:prstGeom prst="rect">
            <a:avLst/>
          </a:prstGeom>
          <a:noFill/>
        </p:spPr>
        <p:txBody>
          <a:bodyPr wrap="none" rtlCol="0">
            <a:spAutoFit/>
          </a:bodyPr>
          <a:lstStyle/>
          <a:p>
            <a:r>
              <a:rPr lang="en-US" sz="2000" b="1" dirty="0" smtClean="0"/>
              <a:t>System</a:t>
            </a:r>
            <a:r>
              <a:rPr lang="en-US" sz="2000" b="1" dirty="0" smtClean="0"/>
              <a:t> </a:t>
            </a:r>
            <a:r>
              <a:rPr lang="en-US" sz="2000" b="1" dirty="0" smtClean="0"/>
              <a:t>Health </a:t>
            </a:r>
            <a:r>
              <a:rPr lang="en-US" sz="2000" b="1" dirty="0" smtClean="0"/>
              <a:t>Records</a:t>
            </a:r>
            <a:endParaRPr lang="en-US" sz="2000" b="1" dirty="0" smtClean="0"/>
          </a:p>
          <a:p>
            <a:r>
              <a:rPr lang="en-US" dirty="0" smtClean="0"/>
              <a:t>Ticket Data,  Logs, Metrics ….</a:t>
            </a:r>
          </a:p>
          <a:p>
            <a:endParaRPr lang="en-US" dirty="0"/>
          </a:p>
        </p:txBody>
      </p:sp>
      <p:sp>
        <p:nvSpPr>
          <p:cNvPr id="18" name="Right Arrow 17"/>
          <p:cNvSpPr/>
          <p:nvPr/>
        </p:nvSpPr>
        <p:spPr>
          <a:xfrm>
            <a:off x="3396283" y="5930154"/>
            <a:ext cx="822249" cy="24638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gnetic Disk 93"/>
          <p:cNvSpPr/>
          <p:nvPr/>
        </p:nvSpPr>
        <p:spPr>
          <a:xfrm>
            <a:off x="7801898" y="5648213"/>
            <a:ext cx="3562612" cy="1050695"/>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795802" y="5891810"/>
            <a:ext cx="3638304" cy="677108"/>
          </a:xfrm>
          <a:prstGeom prst="rect">
            <a:avLst/>
          </a:prstGeom>
          <a:noFill/>
        </p:spPr>
        <p:txBody>
          <a:bodyPr wrap="none" rtlCol="0">
            <a:spAutoFit/>
          </a:bodyPr>
          <a:lstStyle/>
          <a:p>
            <a:r>
              <a:rPr lang="en-US" sz="2000" b="1" dirty="0" smtClean="0"/>
              <a:t>Public Information &amp; Knowledge</a:t>
            </a:r>
          </a:p>
          <a:p>
            <a:r>
              <a:rPr lang="en-US" dirty="0" err="1" smtClean="0"/>
              <a:t>StackOverflow</a:t>
            </a:r>
            <a:r>
              <a:rPr lang="en-US" dirty="0" smtClean="0"/>
              <a:t> , GitHub, … </a:t>
            </a:r>
            <a:endParaRPr lang="en-US" dirty="0"/>
          </a:p>
        </p:txBody>
      </p:sp>
      <p:sp>
        <p:nvSpPr>
          <p:cNvPr id="98" name="Rectangle 43"/>
          <p:cNvSpPr>
            <a:spLocks noChangeArrowheads="1"/>
          </p:cNvSpPr>
          <p:nvPr/>
        </p:nvSpPr>
        <p:spPr bwMode="auto">
          <a:xfrm>
            <a:off x="5098344" y="4523290"/>
            <a:ext cx="3872141" cy="670045"/>
          </a:xfrm>
          <a:prstGeom prst="rect">
            <a:avLst/>
          </a:prstGeom>
          <a:solidFill>
            <a:schemeClr val="accent4">
              <a:lumMod val="60000"/>
              <a:lumOff val="40000"/>
            </a:schemeClr>
          </a:solidFill>
          <a:ln w="25400">
            <a:solidFill>
              <a:schemeClr val="tx1"/>
            </a:solidFill>
            <a:miter lim="800000"/>
            <a:headEnd/>
            <a:tailEnd/>
          </a:ln>
          <a:effectLst/>
        </p:spPr>
        <p:txBody>
          <a:bodyPr wrap="none" anchor="ctr"/>
          <a:lstStyle/>
          <a:p>
            <a:endParaRPr lang="en-US"/>
          </a:p>
        </p:txBody>
      </p:sp>
      <p:sp>
        <p:nvSpPr>
          <p:cNvPr id="99" name="Text Box 45"/>
          <p:cNvSpPr txBox="1">
            <a:spLocks noChangeArrowheads="1"/>
          </p:cNvSpPr>
          <p:nvPr/>
        </p:nvSpPr>
        <p:spPr bwMode="auto">
          <a:xfrm>
            <a:off x="4935047" y="4516928"/>
            <a:ext cx="4039346" cy="646331"/>
          </a:xfrm>
          <a:prstGeom prst="rect">
            <a:avLst/>
          </a:prstGeom>
          <a:noFill/>
          <a:ln w="9525">
            <a:noFill/>
            <a:miter lim="800000"/>
            <a:headEnd/>
            <a:tailEnd/>
          </a:ln>
          <a:effectLst/>
        </p:spPr>
        <p:txBody>
          <a:bodyPr wrap="square">
            <a:spAutoFit/>
          </a:bodyPr>
          <a:lstStyle/>
          <a:p>
            <a:pPr algn="ctr"/>
            <a:r>
              <a:rPr lang="en-US" b="1" dirty="0" smtClean="0">
                <a:latin typeface="Arial" charset="0"/>
              </a:rPr>
              <a:t>Data Understanding and </a:t>
            </a:r>
          </a:p>
          <a:p>
            <a:pPr algn="ctr"/>
            <a:r>
              <a:rPr lang="en-US" b="1" dirty="0" smtClean="0">
                <a:latin typeface="Arial" charset="0"/>
              </a:rPr>
              <a:t>Actionable Knowledge Extraction</a:t>
            </a:r>
            <a:endParaRPr lang="en-US" b="1" dirty="0">
              <a:latin typeface="Arial" charset="0"/>
            </a:endParaRPr>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7654" y="4667892"/>
            <a:ext cx="1262262" cy="1262262"/>
          </a:xfrm>
          <a:prstGeom prst="rect">
            <a:avLst/>
          </a:prstGeom>
        </p:spPr>
      </p:pic>
      <p:sp>
        <p:nvSpPr>
          <p:cNvPr id="103" name="Right Arrow 102"/>
          <p:cNvSpPr/>
          <p:nvPr/>
        </p:nvSpPr>
        <p:spPr>
          <a:xfrm rot="10800000">
            <a:off x="8051744" y="3261434"/>
            <a:ext cx="758373" cy="370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rot="16200000">
            <a:off x="6770305" y="4131498"/>
            <a:ext cx="245221" cy="495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987239" y="2602445"/>
            <a:ext cx="4759368" cy="1729482"/>
            <a:chOff x="3923103" y="1686619"/>
            <a:chExt cx="4759368" cy="1729482"/>
          </a:xfrm>
        </p:grpSpPr>
        <p:pic>
          <p:nvPicPr>
            <p:cNvPr id="107" name="Picture 106"/>
            <p:cNvPicPr>
              <a:picLocks noChangeAspect="1"/>
            </p:cNvPicPr>
            <p:nvPr/>
          </p:nvPicPr>
          <p:blipFill>
            <a:blip r:embed="rId5"/>
            <a:stretch>
              <a:fillRect/>
            </a:stretch>
          </p:blipFill>
          <p:spPr>
            <a:xfrm>
              <a:off x="4251722" y="2285684"/>
              <a:ext cx="1113865" cy="1054896"/>
            </a:xfrm>
            <a:prstGeom prst="rect">
              <a:avLst/>
            </a:prstGeom>
          </p:spPr>
        </p:pic>
        <p:sp>
          <p:nvSpPr>
            <p:cNvPr id="108" name="TextBox 107"/>
            <p:cNvSpPr txBox="1"/>
            <p:nvPr/>
          </p:nvSpPr>
          <p:spPr>
            <a:xfrm>
              <a:off x="3923103" y="2020586"/>
              <a:ext cx="1855251" cy="400110"/>
            </a:xfrm>
            <a:prstGeom prst="rect">
              <a:avLst/>
            </a:prstGeom>
            <a:noFill/>
          </p:spPr>
          <p:txBody>
            <a:bodyPr wrap="none" rtlCol="0">
              <a:spAutoFit/>
            </a:bodyPr>
            <a:lstStyle/>
            <a:p>
              <a:pPr algn="ctr"/>
              <a:r>
                <a:rPr lang="en-US" sz="2000" b="1" dirty="0" err="1" smtClean="0"/>
                <a:t>AIOps</a:t>
              </a:r>
              <a:r>
                <a:rPr lang="en-US" sz="2000" b="1" dirty="0"/>
                <a:t> </a:t>
              </a:r>
              <a:r>
                <a:rPr lang="en-US" sz="2000" b="1" dirty="0" smtClean="0"/>
                <a:t>Ontology</a:t>
              </a:r>
              <a:endParaRPr lang="en-US" sz="2000" b="1" dirty="0"/>
            </a:p>
          </p:txBody>
        </p:sp>
        <p:pic>
          <p:nvPicPr>
            <p:cNvPr id="109" name="Picture 108"/>
            <p:cNvPicPr>
              <a:picLocks noChangeAspect="1"/>
            </p:cNvPicPr>
            <p:nvPr/>
          </p:nvPicPr>
          <p:blipFill>
            <a:blip r:embed="rId6"/>
            <a:stretch>
              <a:fillRect/>
            </a:stretch>
          </p:blipFill>
          <p:spPr>
            <a:xfrm>
              <a:off x="6210550" y="2310723"/>
              <a:ext cx="2111758" cy="1105378"/>
            </a:xfrm>
            <a:prstGeom prst="rect">
              <a:avLst/>
            </a:prstGeom>
          </p:spPr>
        </p:pic>
        <p:sp>
          <p:nvSpPr>
            <p:cNvPr id="110" name="TextBox 109"/>
            <p:cNvSpPr txBox="1"/>
            <p:nvPr/>
          </p:nvSpPr>
          <p:spPr>
            <a:xfrm>
              <a:off x="5931910" y="1686619"/>
              <a:ext cx="2750561" cy="646331"/>
            </a:xfrm>
            <a:prstGeom prst="rect">
              <a:avLst/>
            </a:prstGeom>
            <a:noFill/>
          </p:spPr>
          <p:txBody>
            <a:bodyPr wrap="none" rtlCol="0">
              <a:spAutoFit/>
            </a:bodyPr>
            <a:lstStyle/>
            <a:p>
              <a:r>
                <a:rPr lang="en-US" dirty="0" smtClean="0"/>
                <a:t/>
              </a:r>
              <a:br>
                <a:rPr lang="en-US" dirty="0" smtClean="0"/>
              </a:br>
              <a:r>
                <a:rPr lang="en-US" b="1" dirty="0" err="1" smtClean="0"/>
                <a:t>AIOps</a:t>
              </a:r>
              <a:r>
                <a:rPr lang="en-US" b="1" dirty="0" smtClean="0"/>
                <a:t> Knowledge Network</a:t>
              </a:r>
              <a:endParaRPr lang="en-US" b="1" dirty="0"/>
            </a:p>
          </p:txBody>
        </p:sp>
      </p:grpSp>
      <p:sp>
        <p:nvSpPr>
          <p:cNvPr id="41" name="Up Arrow 40"/>
          <p:cNvSpPr/>
          <p:nvPr/>
        </p:nvSpPr>
        <p:spPr>
          <a:xfrm>
            <a:off x="6014859" y="5210743"/>
            <a:ext cx="341956" cy="4432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Up Arrow 110"/>
          <p:cNvSpPr/>
          <p:nvPr/>
        </p:nvSpPr>
        <p:spPr>
          <a:xfrm>
            <a:off x="8453863" y="5227342"/>
            <a:ext cx="356253" cy="4359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810000" y="2082446"/>
            <a:ext cx="3384251" cy="474718"/>
          </a:xfrm>
          <a:prstGeom prst="rect">
            <a:avLst/>
          </a:prstGeom>
          <a:solidFill>
            <a:schemeClr val="accent5">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C00000"/>
                </a:solidFill>
              </a:rPr>
              <a:t>Reactive</a:t>
            </a:r>
            <a:r>
              <a:rPr lang="en-US" sz="2000" b="1" dirty="0" smtClean="0">
                <a:solidFill>
                  <a:schemeClr val="tx1"/>
                </a:solidFill>
              </a:rPr>
              <a:t> Healthcare Support</a:t>
            </a:r>
            <a:endParaRPr lang="en-US" sz="2000" b="1" dirty="0">
              <a:solidFill>
                <a:schemeClr val="tx1"/>
              </a:solidFill>
            </a:endParaRPr>
          </a:p>
        </p:txBody>
      </p:sp>
      <p:cxnSp>
        <p:nvCxnSpPr>
          <p:cNvPr id="122" name="Straight Arrow Connector 121"/>
          <p:cNvCxnSpPr/>
          <p:nvPr/>
        </p:nvCxnSpPr>
        <p:spPr>
          <a:xfrm flipH="1" flipV="1">
            <a:off x="7308231" y="720464"/>
            <a:ext cx="1" cy="486454"/>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531524" y="2110798"/>
            <a:ext cx="4068410" cy="427110"/>
          </a:xfrm>
          <a:prstGeom prst="rect">
            <a:avLst/>
          </a:prstGeom>
          <a:solidFill>
            <a:schemeClr val="accent5">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C00000"/>
                </a:solidFill>
              </a:rPr>
              <a:t>Proactive</a:t>
            </a:r>
            <a:r>
              <a:rPr lang="en-US" sz="2000" b="1" dirty="0" smtClean="0">
                <a:solidFill>
                  <a:schemeClr val="tx1"/>
                </a:solidFill>
              </a:rPr>
              <a:t> Healthcare Management</a:t>
            </a:r>
            <a:endParaRPr lang="en-US" sz="2000" b="1" dirty="0">
              <a:solidFill>
                <a:schemeClr val="tx1"/>
              </a:solidFill>
            </a:endParaRPr>
          </a:p>
        </p:txBody>
      </p:sp>
      <p:sp>
        <p:nvSpPr>
          <p:cNvPr id="132" name="Rectangle 43"/>
          <p:cNvSpPr>
            <a:spLocks noChangeArrowheads="1"/>
          </p:cNvSpPr>
          <p:nvPr/>
        </p:nvSpPr>
        <p:spPr bwMode="auto">
          <a:xfrm>
            <a:off x="3735673" y="721108"/>
            <a:ext cx="7504388" cy="1124473"/>
          </a:xfrm>
          <a:prstGeom prst="rect">
            <a:avLst/>
          </a:prstGeom>
          <a:solidFill>
            <a:schemeClr val="accent5">
              <a:lumMod val="40000"/>
              <a:lumOff val="60000"/>
            </a:schemeClr>
          </a:solidFill>
          <a:ln w="25400">
            <a:solidFill>
              <a:schemeClr val="tx1"/>
            </a:solidFill>
            <a:miter lim="800000"/>
            <a:headEnd/>
            <a:tailEnd/>
          </a:ln>
          <a:effectLst/>
        </p:spPr>
        <p:txBody>
          <a:bodyPr wrap="none" anchor="ctr"/>
          <a:lstStyle/>
          <a:p>
            <a:endParaRPr lang="en-US"/>
          </a:p>
        </p:txBody>
      </p:sp>
      <p:sp>
        <p:nvSpPr>
          <p:cNvPr id="134" name="Oval 133"/>
          <p:cNvSpPr/>
          <p:nvPr/>
        </p:nvSpPr>
        <p:spPr>
          <a:xfrm>
            <a:off x="4447938" y="1181408"/>
            <a:ext cx="1908877" cy="47568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User Model</a:t>
            </a:r>
            <a:endParaRPr lang="en-US" b="1" dirty="0">
              <a:solidFill>
                <a:schemeClr val="tx1"/>
              </a:solidFill>
            </a:endParaRPr>
          </a:p>
        </p:txBody>
      </p:sp>
      <p:sp>
        <p:nvSpPr>
          <p:cNvPr id="135" name="Oval 134"/>
          <p:cNvSpPr/>
          <p:nvPr/>
        </p:nvSpPr>
        <p:spPr>
          <a:xfrm>
            <a:off x="6470304" y="1158452"/>
            <a:ext cx="1864894" cy="52344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Task Model</a:t>
            </a:r>
            <a:endParaRPr lang="en-US" b="1" dirty="0">
              <a:solidFill>
                <a:schemeClr val="tx1"/>
              </a:solidFill>
            </a:endParaRPr>
          </a:p>
        </p:txBody>
      </p:sp>
      <p:sp>
        <p:nvSpPr>
          <p:cNvPr id="136" name="Flowchart: Magnetic Disk 135"/>
          <p:cNvSpPr/>
          <p:nvPr/>
        </p:nvSpPr>
        <p:spPr>
          <a:xfrm>
            <a:off x="8898512" y="1158452"/>
            <a:ext cx="2171317" cy="542564"/>
          </a:xfrm>
          <a:prstGeom prst="flowChartMagneticDisk">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endParaRPr lang="en-US" b="1" dirty="0">
              <a:solidFill>
                <a:schemeClr val="tx1"/>
              </a:solidFill>
            </a:endParaRPr>
          </a:p>
        </p:txBody>
      </p:sp>
      <p:sp>
        <p:nvSpPr>
          <p:cNvPr id="138" name="Rectangle 137"/>
          <p:cNvSpPr/>
          <p:nvPr/>
        </p:nvSpPr>
        <p:spPr>
          <a:xfrm>
            <a:off x="8909761" y="1293696"/>
            <a:ext cx="2192195" cy="323165"/>
          </a:xfrm>
          <a:prstGeom prst="rect">
            <a:avLst/>
          </a:prstGeom>
        </p:spPr>
        <p:txBody>
          <a:bodyPr wrap="square">
            <a:spAutoFit/>
          </a:bodyPr>
          <a:lstStyle/>
          <a:p>
            <a:pPr algn="ctr">
              <a:lnSpc>
                <a:spcPts val="1800"/>
              </a:lnSpc>
            </a:pPr>
            <a:r>
              <a:rPr lang="en-US" b="1" dirty="0" smtClean="0">
                <a:solidFill>
                  <a:schemeClr val="tx1"/>
                </a:solidFill>
              </a:rPr>
              <a:t>Interaction Log </a:t>
            </a:r>
            <a:r>
              <a:rPr lang="en-US" b="1" dirty="0" smtClean="0">
                <a:solidFill>
                  <a:schemeClr val="tx1"/>
                </a:solidFill>
              </a:rPr>
              <a:t>Data</a:t>
            </a:r>
            <a:endParaRPr lang="en-US" b="1" dirty="0">
              <a:solidFill>
                <a:schemeClr val="tx1"/>
              </a:solidFill>
            </a:endParaRPr>
          </a:p>
        </p:txBody>
      </p:sp>
      <p:sp>
        <p:nvSpPr>
          <p:cNvPr id="140" name="Right Arrow 139"/>
          <p:cNvSpPr/>
          <p:nvPr/>
        </p:nvSpPr>
        <p:spPr>
          <a:xfrm rot="16200000">
            <a:off x="8577488" y="2587503"/>
            <a:ext cx="342421" cy="333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ight Arrow 140"/>
          <p:cNvSpPr/>
          <p:nvPr/>
        </p:nvSpPr>
        <p:spPr>
          <a:xfrm rot="16200000">
            <a:off x="6061579" y="2567576"/>
            <a:ext cx="342421" cy="333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710474" y="2951605"/>
            <a:ext cx="5165974" cy="1371929"/>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45"/>
          <p:cNvSpPr txBox="1">
            <a:spLocks noChangeArrowheads="1"/>
          </p:cNvSpPr>
          <p:nvPr/>
        </p:nvSpPr>
        <p:spPr bwMode="auto">
          <a:xfrm>
            <a:off x="4095705" y="773933"/>
            <a:ext cx="6863459" cy="615553"/>
          </a:xfrm>
          <a:prstGeom prst="rect">
            <a:avLst/>
          </a:prstGeom>
          <a:noFill/>
          <a:ln w="9525">
            <a:noFill/>
            <a:miter lim="800000"/>
            <a:headEnd/>
            <a:tailEnd/>
          </a:ln>
          <a:effectLst/>
        </p:spPr>
        <p:txBody>
          <a:bodyPr wrap="square">
            <a:spAutoFit/>
          </a:bodyPr>
          <a:lstStyle/>
          <a:p>
            <a:pPr algn="ctr"/>
            <a:r>
              <a:rPr lang="en-US" sz="1700" b="1" i="1" dirty="0" smtClean="0">
                <a:latin typeface="Arial" charset="0"/>
              </a:rPr>
              <a:t>Personalized </a:t>
            </a:r>
            <a:r>
              <a:rPr lang="en-US" sz="1700" b="1" i="1" dirty="0" smtClean="0">
                <a:latin typeface="Arial" charset="0"/>
              </a:rPr>
              <a:t>Healthcare Advising Agent </a:t>
            </a:r>
            <a:r>
              <a:rPr lang="en-US" sz="1700" b="1" i="1" dirty="0" smtClean="0">
                <a:latin typeface="Arial" charset="0"/>
              </a:rPr>
              <a:t>&amp; </a:t>
            </a:r>
            <a:r>
              <a:rPr lang="en-US" sz="1700" b="1" i="1" dirty="0" smtClean="0">
                <a:latin typeface="Arial" charset="0"/>
              </a:rPr>
              <a:t>Workbench </a:t>
            </a:r>
          </a:p>
          <a:p>
            <a:pPr algn="ctr"/>
            <a:endParaRPr lang="en-US" sz="1700" b="1" dirty="0" smtClean="0">
              <a:latin typeface="Arial" charset="0"/>
            </a:endParaRPr>
          </a:p>
        </p:txBody>
      </p:sp>
      <p:sp>
        <p:nvSpPr>
          <p:cNvPr id="43" name="Up-Down Arrow 42"/>
          <p:cNvSpPr/>
          <p:nvPr/>
        </p:nvSpPr>
        <p:spPr>
          <a:xfrm>
            <a:off x="5556818" y="1731941"/>
            <a:ext cx="242221" cy="46414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Up-Down Arrow 142"/>
          <p:cNvSpPr/>
          <p:nvPr/>
        </p:nvSpPr>
        <p:spPr>
          <a:xfrm>
            <a:off x="8898512" y="1686742"/>
            <a:ext cx="242221" cy="46414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2830506" y="1364242"/>
            <a:ext cx="819150" cy="381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52583" y="1296595"/>
            <a:ext cx="2170721" cy="2948686"/>
            <a:chOff x="-79729" y="1012587"/>
            <a:chExt cx="2170795" cy="3110723"/>
          </a:xfrm>
        </p:grpSpPr>
        <p:pic>
          <p:nvPicPr>
            <p:cNvPr id="145"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70048" y="1012587"/>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6" name="Group 145"/>
            <p:cNvGrpSpPr/>
            <p:nvPr/>
          </p:nvGrpSpPr>
          <p:grpSpPr>
            <a:xfrm>
              <a:off x="-79729" y="2613823"/>
              <a:ext cx="1928890" cy="1509487"/>
              <a:chOff x="-79729" y="1960366"/>
              <a:chExt cx="1928890" cy="1132115"/>
            </a:xfrm>
          </p:grpSpPr>
          <p:sp>
            <p:nvSpPr>
              <p:cNvPr id="150" name="TextBox 149"/>
              <p:cNvSpPr txBox="1"/>
              <p:nvPr/>
            </p:nvSpPr>
            <p:spPr>
              <a:xfrm>
                <a:off x="-79729" y="1960366"/>
                <a:ext cx="1928890" cy="577150"/>
              </a:xfrm>
              <a:prstGeom prst="rect">
                <a:avLst/>
              </a:prstGeom>
              <a:noFill/>
              <a:ln>
                <a:solidFill>
                  <a:schemeClr val="tx1"/>
                </a:solidFill>
              </a:ln>
            </p:spPr>
            <p:txBody>
              <a:bodyPr wrap="square" rtlCol="0">
                <a:spAutoFit/>
              </a:bodyPr>
              <a:lstStyle/>
              <a:p>
                <a:pPr algn="ctr"/>
                <a:r>
                  <a:rPr lang="en-US" sz="2000" b="1" dirty="0"/>
                  <a:t>Optimal </a:t>
                </a:r>
                <a:endParaRPr lang="en-US" sz="2000" b="1" dirty="0" smtClean="0"/>
              </a:p>
              <a:p>
                <a:pPr algn="ctr"/>
                <a:r>
                  <a:rPr lang="en-US" sz="2000" b="1" dirty="0" smtClean="0"/>
                  <a:t>Decision </a:t>
                </a:r>
                <a:r>
                  <a:rPr lang="en-US" sz="2000" b="1" dirty="0"/>
                  <a:t>Making</a:t>
                </a:r>
              </a:p>
            </p:txBody>
          </p:sp>
          <p:sp>
            <p:nvSpPr>
              <p:cNvPr id="152" name="Right Arrow 151"/>
              <p:cNvSpPr/>
              <p:nvPr/>
            </p:nvSpPr>
            <p:spPr>
              <a:xfrm rot="5400000">
                <a:off x="500882" y="268597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Right Arrow 152"/>
          <p:cNvSpPr/>
          <p:nvPr/>
        </p:nvSpPr>
        <p:spPr>
          <a:xfrm rot="5400000">
            <a:off x="948316" y="2222965"/>
            <a:ext cx="577847" cy="35579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itle 1"/>
          <p:cNvSpPr>
            <a:spLocks noGrp="1"/>
          </p:cNvSpPr>
          <p:nvPr>
            <p:ph type="title"/>
          </p:nvPr>
        </p:nvSpPr>
        <p:spPr>
          <a:xfrm>
            <a:off x="-13645" y="-243424"/>
            <a:ext cx="12344400" cy="1143000"/>
          </a:xfrm>
        </p:spPr>
        <p:txBody>
          <a:bodyPr>
            <a:noAutofit/>
          </a:bodyPr>
          <a:lstStyle/>
          <a:p>
            <a:r>
              <a:rPr lang="en-US" sz="3600" b="1" dirty="0" smtClean="0"/>
              <a:t>Future Directions: </a:t>
            </a:r>
            <a:r>
              <a:rPr lang="en-US" sz="3600" b="1" dirty="0" err="1" smtClean="0"/>
              <a:t>ITDataScope</a:t>
            </a:r>
            <a:r>
              <a:rPr lang="en-US" sz="3600" b="1" dirty="0" smtClean="0"/>
              <a:t> as a roadmap for </a:t>
            </a:r>
            <a:r>
              <a:rPr lang="en-US" sz="3600" b="1" dirty="0" err="1" smtClean="0"/>
              <a:t>AIOps</a:t>
            </a:r>
            <a:endParaRPr lang="en-US" sz="3600" b="1" dirty="0"/>
          </a:p>
        </p:txBody>
      </p:sp>
      <p:cxnSp>
        <p:nvCxnSpPr>
          <p:cNvPr id="158" name="Curved Connector 157"/>
          <p:cNvCxnSpPr/>
          <p:nvPr/>
        </p:nvCxnSpPr>
        <p:spPr>
          <a:xfrm>
            <a:off x="2743200" y="1975658"/>
            <a:ext cx="1704738" cy="1471149"/>
          </a:xfrm>
          <a:prstGeom prst="curvedConnector3">
            <a:avLst/>
          </a:prstGeom>
          <a:ln w="60325">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Curved Connector 158"/>
          <p:cNvCxnSpPr/>
          <p:nvPr/>
        </p:nvCxnSpPr>
        <p:spPr>
          <a:xfrm rot="16200000" flipH="1">
            <a:off x="1576640" y="3149893"/>
            <a:ext cx="3449204" cy="1547435"/>
          </a:xfrm>
          <a:prstGeom prst="curvedConnector3">
            <a:avLst/>
          </a:prstGeom>
          <a:ln w="5715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587970" y="6278088"/>
            <a:ext cx="3879716" cy="461665"/>
          </a:xfrm>
          <a:prstGeom prst="rect">
            <a:avLst/>
          </a:prstGeom>
          <a:solidFill>
            <a:srgbClr val="FFFF00"/>
          </a:solidFill>
        </p:spPr>
        <p:txBody>
          <a:bodyPr wrap="none" rtlCol="0">
            <a:spAutoFit/>
          </a:bodyPr>
          <a:lstStyle/>
          <a:p>
            <a:r>
              <a:rPr lang="en-US" sz="2400" b="1" dirty="0" smtClean="0"/>
              <a:t>1. Systematic Data Collection</a:t>
            </a:r>
            <a:endParaRPr lang="en-US" sz="2400" b="1" dirty="0"/>
          </a:p>
        </p:txBody>
      </p:sp>
      <p:sp>
        <p:nvSpPr>
          <p:cNvPr id="52" name="TextBox 51"/>
          <p:cNvSpPr txBox="1"/>
          <p:nvPr/>
        </p:nvSpPr>
        <p:spPr>
          <a:xfrm>
            <a:off x="6526730" y="5359389"/>
            <a:ext cx="4407297" cy="461665"/>
          </a:xfrm>
          <a:prstGeom prst="rect">
            <a:avLst/>
          </a:prstGeom>
          <a:solidFill>
            <a:srgbClr val="FFFF00"/>
          </a:solidFill>
        </p:spPr>
        <p:txBody>
          <a:bodyPr wrap="none" rtlCol="0">
            <a:spAutoFit/>
          </a:bodyPr>
          <a:lstStyle/>
          <a:p>
            <a:r>
              <a:rPr lang="en-US" sz="2400" b="1" dirty="0"/>
              <a:t>2</a:t>
            </a:r>
            <a:r>
              <a:rPr lang="en-US" sz="2400" b="1" dirty="0" smtClean="0"/>
              <a:t>. Public-Private Data Integration</a:t>
            </a:r>
            <a:endParaRPr lang="en-US" sz="2400" b="1" dirty="0"/>
          </a:p>
        </p:txBody>
      </p:sp>
      <p:sp>
        <p:nvSpPr>
          <p:cNvPr id="53" name="TextBox 52"/>
          <p:cNvSpPr txBox="1"/>
          <p:nvPr/>
        </p:nvSpPr>
        <p:spPr>
          <a:xfrm>
            <a:off x="5322554" y="3889185"/>
            <a:ext cx="6815648" cy="461665"/>
          </a:xfrm>
          <a:prstGeom prst="rect">
            <a:avLst/>
          </a:prstGeom>
          <a:solidFill>
            <a:srgbClr val="FFFF00"/>
          </a:solidFill>
        </p:spPr>
        <p:txBody>
          <a:bodyPr wrap="none" rtlCol="0">
            <a:spAutoFit/>
          </a:bodyPr>
          <a:lstStyle/>
          <a:p>
            <a:r>
              <a:rPr lang="en-US" sz="2400" b="1" dirty="0" smtClean="0"/>
              <a:t>3. Knowledge Graph (Knowledge Base) Construction</a:t>
            </a:r>
            <a:endParaRPr lang="en-US" sz="2400" b="1" dirty="0"/>
          </a:p>
        </p:txBody>
      </p:sp>
      <p:sp>
        <p:nvSpPr>
          <p:cNvPr id="54" name="TextBox 53"/>
          <p:cNvSpPr txBox="1"/>
          <p:nvPr/>
        </p:nvSpPr>
        <p:spPr>
          <a:xfrm>
            <a:off x="5167201" y="3305745"/>
            <a:ext cx="6808852" cy="461665"/>
          </a:xfrm>
          <a:prstGeom prst="rect">
            <a:avLst/>
          </a:prstGeom>
          <a:solidFill>
            <a:srgbClr val="FFFF00"/>
          </a:solidFill>
        </p:spPr>
        <p:txBody>
          <a:bodyPr wrap="none" rtlCol="0">
            <a:spAutoFit/>
          </a:bodyPr>
          <a:lstStyle/>
          <a:p>
            <a:r>
              <a:rPr lang="en-US" sz="2400" b="1" dirty="0" smtClean="0"/>
              <a:t>4. Interactive Data Analysis Language &amp; Workbench </a:t>
            </a:r>
            <a:endParaRPr lang="en-US" sz="2400" b="1" dirty="0"/>
          </a:p>
        </p:txBody>
      </p:sp>
      <p:sp>
        <p:nvSpPr>
          <p:cNvPr id="55" name="TextBox 54"/>
          <p:cNvSpPr txBox="1"/>
          <p:nvPr/>
        </p:nvSpPr>
        <p:spPr>
          <a:xfrm>
            <a:off x="5201322" y="2517894"/>
            <a:ext cx="5940281" cy="461665"/>
          </a:xfrm>
          <a:prstGeom prst="rect">
            <a:avLst/>
          </a:prstGeom>
          <a:solidFill>
            <a:srgbClr val="FFFF00"/>
          </a:solidFill>
        </p:spPr>
        <p:txBody>
          <a:bodyPr wrap="none" rtlCol="0">
            <a:spAutoFit/>
          </a:bodyPr>
          <a:lstStyle/>
          <a:p>
            <a:r>
              <a:rPr lang="en-US" sz="2400" b="1" dirty="0"/>
              <a:t>5</a:t>
            </a:r>
            <a:r>
              <a:rPr lang="en-US" sz="2400" b="1" dirty="0" smtClean="0"/>
              <a:t>. Reactive &amp; Proactive IT System </a:t>
            </a:r>
            <a:r>
              <a:rPr lang="en-US" sz="2400" b="1" dirty="0"/>
              <a:t>H</a:t>
            </a:r>
            <a:r>
              <a:rPr lang="en-US" sz="2400" b="1" dirty="0" smtClean="0"/>
              <a:t>ealthcare </a:t>
            </a:r>
            <a:endParaRPr lang="en-US" sz="2400" b="1" dirty="0"/>
          </a:p>
        </p:txBody>
      </p:sp>
      <p:sp>
        <p:nvSpPr>
          <p:cNvPr id="58" name="TextBox 57"/>
          <p:cNvSpPr txBox="1"/>
          <p:nvPr/>
        </p:nvSpPr>
        <p:spPr>
          <a:xfrm>
            <a:off x="4907120" y="1663632"/>
            <a:ext cx="5801396" cy="461665"/>
          </a:xfrm>
          <a:prstGeom prst="rect">
            <a:avLst/>
          </a:prstGeom>
          <a:solidFill>
            <a:srgbClr val="FFFF00"/>
          </a:solidFill>
        </p:spPr>
        <p:txBody>
          <a:bodyPr wrap="none" rtlCol="0">
            <a:spAutoFit/>
          </a:bodyPr>
          <a:lstStyle/>
          <a:p>
            <a:r>
              <a:rPr lang="en-US" sz="2400" b="1" dirty="0"/>
              <a:t>6</a:t>
            </a:r>
            <a:r>
              <a:rPr lang="en-US" sz="2400" b="1" dirty="0" smtClean="0"/>
              <a:t>. User &amp; Task Modeling for Personalization </a:t>
            </a:r>
            <a:endParaRPr lang="en-US" sz="2400" b="1" dirty="0"/>
          </a:p>
        </p:txBody>
      </p:sp>
      <p:sp>
        <p:nvSpPr>
          <p:cNvPr id="59" name="TextBox 58"/>
          <p:cNvSpPr txBox="1"/>
          <p:nvPr/>
        </p:nvSpPr>
        <p:spPr>
          <a:xfrm>
            <a:off x="4054022" y="669215"/>
            <a:ext cx="7329379" cy="461665"/>
          </a:xfrm>
          <a:prstGeom prst="rect">
            <a:avLst/>
          </a:prstGeom>
          <a:solidFill>
            <a:srgbClr val="FFFF00"/>
          </a:solidFill>
        </p:spPr>
        <p:txBody>
          <a:bodyPr wrap="none" rtlCol="0">
            <a:spAutoFit/>
          </a:bodyPr>
          <a:lstStyle/>
          <a:p>
            <a:r>
              <a:rPr lang="en-US" sz="2400" b="1" dirty="0" smtClean="0"/>
              <a:t>7. Conversational Agent and Lifelong Machine Learning  </a:t>
            </a:r>
            <a:endParaRPr lang="en-US" sz="2400" b="1" dirty="0"/>
          </a:p>
        </p:txBody>
      </p:sp>
      <p:sp>
        <p:nvSpPr>
          <p:cNvPr id="60" name="TextBox 59"/>
          <p:cNvSpPr txBox="1"/>
          <p:nvPr/>
        </p:nvSpPr>
        <p:spPr>
          <a:xfrm>
            <a:off x="360050" y="2005198"/>
            <a:ext cx="4053610" cy="830997"/>
          </a:xfrm>
          <a:prstGeom prst="rect">
            <a:avLst/>
          </a:prstGeom>
          <a:solidFill>
            <a:srgbClr val="FFFF00"/>
          </a:solidFill>
        </p:spPr>
        <p:txBody>
          <a:bodyPr wrap="none" rtlCol="0">
            <a:spAutoFit/>
          </a:bodyPr>
          <a:lstStyle/>
          <a:p>
            <a:r>
              <a:rPr lang="en-US" sz="2400" b="1" dirty="0" smtClean="0"/>
              <a:t>9. Optimization of </a:t>
            </a:r>
          </a:p>
          <a:p>
            <a:r>
              <a:rPr lang="en-US" sz="2400" b="1" dirty="0" smtClean="0"/>
              <a:t>Human-System Collaboration  </a:t>
            </a:r>
            <a:endParaRPr lang="en-US" sz="2400" b="1" dirty="0"/>
          </a:p>
        </p:txBody>
      </p:sp>
      <p:sp>
        <p:nvSpPr>
          <p:cNvPr id="61" name="TextBox 60"/>
          <p:cNvSpPr txBox="1"/>
          <p:nvPr/>
        </p:nvSpPr>
        <p:spPr>
          <a:xfrm>
            <a:off x="829943" y="3572920"/>
            <a:ext cx="4034566" cy="461665"/>
          </a:xfrm>
          <a:prstGeom prst="rect">
            <a:avLst/>
          </a:prstGeom>
          <a:solidFill>
            <a:srgbClr val="FFFF00"/>
          </a:solidFill>
        </p:spPr>
        <p:txBody>
          <a:bodyPr wrap="none" rtlCol="0">
            <a:spAutoFit/>
          </a:bodyPr>
          <a:lstStyle/>
          <a:p>
            <a:r>
              <a:rPr lang="en-US" sz="2400" b="1" dirty="0"/>
              <a:t>8</a:t>
            </a:r>
            <a:r>
              <a:rPr lang="en-US" sz="2400" b="1" dirty="0" smtClean="0"/>
              <a:t>. Human-in-Loop Supervision</a:t>
            </a:r>
            <a:endParaRPr lang="en-US" sz="2400" b="1" dirty="0"/>
          </a:p>
        </p:txBody>
      </p:sp>
    </p:spTree>
    <p:extLst>
      <p:ext uri="{BB962C8B-B14F-4D97-AF65-F5344CB8AC3E}">
        <p14:creationId xmlns:p14="http://schemas.microsoft.com/office/powerpoint/2010/main" val="20605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8" grpId="0" animBg="1"/>
      <p:bldP spid="59" grpId="0" animBg="1"/>
      <p:bldP spid="60" grpId="0" animBg="1"/>
      <p:bldP spid="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269280" y="1359007"/>
            <a:ext cx="11694119" cy="3542031"/>
          </a:xfrm>
          <a:prstGeom prst="rect">
            <a:avLst/>
          </a:prstGeom>
          <a:solidFill>
            <a:schemeClr val="tx2">
              <a:lumMod val="20000"/>
              <a:lumOff val="80000"/>
            </a:schemeClr>
          </a:solid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p:cNvSpPr/>
          <p:nvPr/>
        </p:nvSpPr>
        <p:spPr>
          <a:xfrm>
            <a:off x="417763" y="5014818"/>
            <a:ext cx="2920719" cy="152554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3682728" y="5045907"/>
            <a:ext cx="8280672" cy="7157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304800" y="76200"/>
            <a:ext cx="11413255" cy="107452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loud 3"/>
          <p:cNvSpPr/>
          <p:nvPr/>
        </p:nvSpPr>
        <p:spPr>
          <a:xfrm rot="215712">
            <a:off x="312060" y="1329533"/>
            <a:ext cx="11517558" cy="36394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p:cNvSpPr/>
          <p:nvPr/>
        </p:nvSpPr>
        <p:spPr>
          <a:xfrm>
            <a:off x="2440704" y="1828800"/>
            <a:ext cx="1116990" cy="612648"/>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lumMod val="75000"/>
                </a:schemeClr>
              </a:solidFill>
            </a:endParaRPr>
          </a:p>
        </p:txBody>
      </p:sp>
      <p:sp>
        <p:nvSpPr>
          <p:cNvPr id="7" name="Flowchart: Magnetic Disk 6"/>
          <p:cNvSpPr/>
          <p:nvPr/>
        </p:nvSpPr>
        <p:spPr>
          <a:xfrm>
            <a:off x="4753953" y="2115328"/>
            <a:ext cx="2564804" cy="636807"/>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lumMod val="75000"/>
                </a:schemeClr>
              </a:solidFill>
            </a:endParaRPr>
          </a:p>
        </p:txBody>
      </p:sp>
      <p:sp>
        <p:nvSpPr>
          <p:cNvPr id="8" name="Flowchart: Magnetic Disk 7"/>
          <p:cNvSpPr/>
          <p:nvPr/>
        </p:nvSpPr>
        <p:spPr>
          <a:xfrm>
            <a:off x="7990189" y="1765087"/>
            <a:ext cx="1260445" cy="62498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lumMod val="75000"/>
                </a:schemeClr>
              </a:solidFill>
            </a:endParaRPr>
          </a:p>
        </p:txBody>
      </p:sp>
      <p:sp>
        <p:nvSpPr>
          <p:cNvPr id="9" name="TextBox 8"/>
          <p:cNvSpPr txBox="1"/>
          <p:nvPr/>
        </p:nvSpPr>
        <p:spPr>
          <a:xfrm>
            <a:off x="2447171" y="3174798"/>
            <a:ext cx="2050144" cy="40011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b="1" dirty="0" smtClean="0"/>
              <a:t>Data Project 1</a:t>
            </a:r>
          </a:p>
        </p:txBody>
      </p:sp>
      <p:sp>
        <p:nvSpPr>
          <p:cNvPr id="10" name="TextBox 9"/>
          <p:cNvSpPr txBox="1"/>
          <p:nvPr/>
        </p:nvSpPr>
        <p:spPr>
          <a:xfrm>
            <a:off x="2362200" y="1981341"/>
            <a:ext cx="1243097" cy="369332"/>
          </a:xfrm>
          <a:prstGeom prst="rect">
            <a:avLst/>
          </a:prstGeom>
          <a:noFill/>
        </p:spPr>
        <p:txBody>
          <a:bodyPr wrap="none" rtlCol="0">
            <a:spAutoFit/>
          </a:bodyPr>
          <a:lstStyle/>
          <a:p>
            <a:r>
              <a:rPr lang="en-US" b="1" dirty="0" smtClean="0"/>
              <a:t>App Data 1</a:t>
            </a:r>
            <a:endParaRPr lang="en-US" b="1" dirty="0"/>
          </a:p>
        </p:txBody>
      </p:sp>
      <p:sp>
        <p:nvSpPr>
          <p:cNvPr id="11" name="TextBox 10"/>
          <p:cNvSpPr txBox="1"/>
          <p:nvPr/>
        </p:nvSpPr>
        <p:spPr>
          <a:xfrm>
            <a:off x="4759820" y="2287199"/>
            <a:ext cx="2522242" cy="461665"/>
          </a:xfrm>
          <a:prstGeom prst="rect">
            <a:avLst/>
          </a:prstGeom>
          <a:noFill/>
        </p:spPr>
        <p:txBody>
          <a:bodyPr wrap="square" rtlCol="0">
            <a:spAutoFit/>
          </a:bodyPr>
          <a:lstStyle/>
          <a:p>
            <a:pPr algn="ctr"/>
            <a:r>
              <a:rPr lang="en-US" sz="2400" b="1" dirty="0" smtClean="0"/>
              <a:t>Open Source Tools  </a:t>
            </a:r>
          </a:p>
        </p:txBody>
      </p:sp>
      <p:sp>
        <p:nvSpPr>
          <p:cNvPr id="12" name="TextBox 11"/>
          <p:cNvSpPr txBox="1"/>
          <p:nvPr/>
        </p:nvSpPr>
        <p:spPr>
          <a:xfrm>
            <a:off x="7654363" y="1968641"/>
            <a:ext cx="2002431" cy="369332"/>
          </a:xfrm>
          <a:prstGeom prst="rect">
            <a:avLst/>
          </a:prstGeom>
          <a:noFill/>
        </p:spPr>
        <p:txBody>
          <a:bodyPr wrap="square" rtlCol="0">
            <a:spAutoFit/>
          </a:bodyPr>
          <a:lstStyle/>
          <a:p>
            <a:pPr algn="ctr"/>
            <a:r>
              <a:rPr lang="en-US" b="1" dirty="0" smtClean="0"/>
              <a:t>App Data N</a:t>
            </a:r>
          </a:p>
        </p:txBody>
      </p:sp>
      <p:sp>
        <p:nvSpPr>
          <p:cNvPr id="13" name="TextBox 12"/>
          <p:cNvSpPr txBox="1"/>
          <p:nvPr/>
        </p:nvSpPr>
        <p:spPr>
          <a:xfrm>
            <a:off x="4639915" y="3164579"/>
            <a:ext cx="2050144" cy="40011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000" b="1" dirty="0" smtClean="0"/>
              <a:t>Data Project 2</a:t>
            </a:r>
          </a:p>
        </p:txBody>
      </p:sp>
      <p:sp>
        <p:nvSpPr>
          <p:cNvPr id="14" name="TextBox 13"/>
          <p:cNvSpPr txBox="1"/>
          <p:nvPr/>
        </p:nvSpPr>
        <p:spPr>
          <a:xfrm>
            <a:off x="7270668" y="3226168"/>
            <a:ext cx="2050144" cy="400110"/>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sz="2000" b="1" dirty="0" smtClean="0"/>
              <a:t>Data Project </a:t>
            </a:r>
            <a:r>
              <a:rPr lang="en-US" sz="2000" b="1" dirty="0"/>
              <a:t>N</a:t>
            </a:r>
            <a:endParaRPr lang="en-US" sz="2000" b="1" dirty="0" smtClean="0"/>
          </a:p>
        </p:txBody>
      </p:sp>
      <p:sp>
        <p:nvSpPr>
          <p:cNvPr id="15" name="TextBox 14"/>
          <p:cNvSpPr txBox="1"/>
          <p:nvPr/>
        </p:nvSpPr>
        <p:spPr>
          <a:xfrm>
            <a:off x="4038600" y="1414643"/>
            <a:ext cx="676788" cy="923330"/>
          </a:xfrm>
          <a:prstGeom prst="rect">
            <a:avLst/>
          </a:prstGeom>
          <a:noFill/>
        </p:spPr>
        <p:txBody>
          <a:bodyPr wrap="none" rtlCol="0">
            <a:spAutoFit/>
          </a:bodyPr>
          <a:lstStyle/>
          <a:p>
            <a:r>
              <a:rPr lang="en-US" sz="5400" b="1" dirty="0" smtClean="0"/>
              <a:t>…</a:t>
            </a:r>
            <a:endParaRPr lang="en-US" sz="5400" b="1" dirty="0"/>
          </a:p>
        </p:txBody>
      </p:sp>
      <p:sp>
        <p:nvSpPr>
          <p:cNvPr id="16" name="TextBox 15"/>
          <p:cNvSpPr txBox="1"/>
          <p:nvPr/>
        </p:nvSpPr>
        <p:spPr>
          <a:xfrm>
            <a:off x="6641970" y="2708367"/>
            <a:ext cx="676788" cy="923330"/>
          </a:xfrm>
          <a:prstGeom prst="rect">
            <a:avLst/>
          </a:prstGeom>
          <a:noFill/>
        </p:spPr>
        <p:txBody>
          <a:bodyPr wrap="none" rtlCol="0">
            <a:spAutoFit/>
          </a:bodyPr>
          <a:lstStyle/>
          <a:p>
            <a:r>
              <a:rPr lang="en-US" sz="5400" b="1" dirty="0" smtClean="0"/>
              <a:t>…</a:t>
            </a:r>
            <a:endParaRPr lang="en-US" sz="5400" b="1" dirty="0"/>
          </a:p>
        </p:txBody>
      </p:sp>
      <p:cxnSp>
        <p:nvCxnSpPr>
          <p:cNvPr id="18" name="Straight Arrow Connector 17"/>
          <p:cNvCxnSpPr/>
          <p:nvPr/>
        </p:nvCxnSpPr>
        <p:spPr>
          <a:xfrm flipH="1" flipV="1">
            <a:off x="3020884" y="2486104"/>
            <a:ext cx="2918" cy="698809"/>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061706" y="2468908"/>
            <a:ext cx="953759" cy="714924"/>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065306" y="2708427"/>
            <a:ext cx="942972" cy="469973"/>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0"/>
          </p:cNvCxnSpPr>
          <p:nvPr/>
        </p:nvCxnSpPr>
        <p:spPr>
          <a:xfrm>
            <a:off x="6980364" y="2708367"/>
            <a:ext cx="815082" cy="505592"/>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577192" y="2490373"/>
            <a:ext cx="1" cy="702912"/>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46785" y="4037151"/>
            <a:ext cx="5082815" cy="523220"/>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pPr algn="ctr"/>
            <a:r>
              <a:rPr lang="en-US" sz="2800" b="1" dirty="0" smtClean="0"/>
              <a:t>Project-Based Education System</a:t>
            </a:r>
          </a:p>
        </p:txBody>
      </p:sp>
      <p:grpSp>
        <p:nvGrpSpPr>
          <p:cNvPr id="34" name="Group 33"/>
          <p:cNvGrpSpPr/>
          <p:nvPr/>
        </p:nvGrpSpPr>
        <p:grpSpPr>
          <a:xfrm>
            <a:off x="452750" y="1598714"/>
            <a:ext cx="1773991" cy="1491760"/>
            <a:chOff x="6333418" y="4419600"/>
            <a:chExt cx="2232987" cy="1455704"/>
          </a:xfrm>
          <a:solidFill>
            <a:schemeClr val="bg1">
              <a:lumMod val="95000"/>
            </a:schemeClr>
          </a:solidFill>
        </p:grpSpPr>
        <p:sp>
          <p:nvSpPr>
            <p:cNvPr id="31" name="Rectangle 30"/>
            <p:cNvSpPr/>
            <p:nvPr/>
          </p:nvSpPr>
          <p:spPr>
            <a:xfrm>
              <a:off x="6333418" y="4419600"/>
              <a:ext cx="2232987" cy="1455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73487" y="4490066"/>
              <a:ext cx="2171593" cy="390439"/>
            </a:xfrm>
            <a:prstGeom prst="rect">
              <a:avLst/>
            </a:prstGeom>
            <a:grpFill/>
          </p:spPr>
          <p:txBody>
            <a:bodyPr wrap="none" rtlCol="0">
              <a:spAutoFit/>
            </a:bodyPr>
            <a:lstStyle/>
            <a:p>
              <a:pPr algn="ctr"/>
              <a:r>
                <a:rPr lang="en-US" sz="2000" b="1" dirty="0" smtClean="0"/>
                <a:t>Leaderboard 1</a:t>
              </a:r>
            </a:p>
          </p:txBody>
        </p:sp>
        <p:sp>
          <p:nvSpPr>
            <p:cNvPr id="33" name="TextBox 32"/>
            <p:cNvSpPr txBox="1"/>
            <p:nvPr/>
          </p:nvSpPr>
          <p:spPr>
            <a:xfrm>
              <a:off x="6531180" y="4825273"/>
              <a:ext cx="1942736" cy="931046"/>
            </a:xfrm>
            <a:prstGeom prst="rect">
              <a:avLst/>
            </a:prstGeom>
            <a:grpFill/>
          </p:spPr>
          <p:txBody>
            <a:bodyPr wrap="square" rtlCol="0">
              <a:spAutoFit/>
            </a:bodyPr>
            <a:lstStyle/>
            <a:p>
              <a:pPr algn="ctr"/>
              <a:r>
                <a:rPr lang="en-US" dirty="0" smtClean="0"/>
                <a:t>#1 Team1   0.8</a:t>
              </a:r>
            </a:p>
            <a:p>
              <a:pPr algn="ctr"/>
              <a:r>
                <a:rPr lang="en-US" dirty="0" smtClean="0"/>
                <a:t>#2 Team2  0.7</a:t>
              </a:r>
            </a:p>
            <a:p>
              <a:pPr algn="ctr"/>
              <a:r>
                <a:rPr lang="en-US" sz="2000" dirty="0" smtClean="0"/>
                <a:t>…</a:t>
              </a:r>
            </a:p>
          </p:txBody>
        </p:sp>
      </p:grpSp>
      <p:cxnSp>
        <p:nvCxnSpPr>
          <p:cNvPr id="48" name="Straight Arrow Connector 47"/>
          <p:cNvCxnSpPr/>
          <p:nvPr/>
        </p:nvCxnSpPr>
        <p:spPr>
          <a:xfrm flipH="1" flipV="1">
            <a:off x="2069802" y="2966504"/>
            <a:ext cx="470207" cy="330536"/>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987423" y="2727659"/>
            <a:ext cx="2533" cy="411854"/>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682728" y="3574162"/>
            <a:ext cx="1" cy="520634"/>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7629517" y="3636462"/>
            <a:ext cx="37525" cy="458334"/>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3" idx="2"/>
          </p:cNvCxnSpPr>
          <p:nvPr/>
        </p:nvCxnSpPr>
        <p:spPr>
          <a:xfrm flipV="1">
            <a:off x="5564114" y="3564689"/>
            <a:ext cx="100873" cy="484092"/>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9"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1518446" y="5667150"/>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5438302" y="5937197"/>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1944736" y="5517811"/>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2131661" y="5144696"/>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2353206" y="5713072"/>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1098947" y="5724105"/>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2696722" y="5258223"/>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5121025" y="5893639"/>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4509894" y="5827572"/>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8292899" y="5949197"/>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7731341" y="5937197"/>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4591"/>
          <a:stretch/>
        </p:blipFill>
        <p:spPr bwMode="auto">
          <a:xfrm>
            <a:off x="8596120" y="5826608"/>
            <a:ext cx="443089" cy="7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p:cNvSpPr txBox="1"/>
          <p:nvPr/>
        </p:nvSpPr>
        <p:spPr>
          <a:xfrm>
            <a:off x="6301526" y="4847037"/>
            <a:ext cx="676788" cy="923330"/>
          </a:xfrm>
          <a:prstGeom prst="rect">
            <a:avLst/>
          </a:prstGeom>
          <a:noFill/>
        </p:spPr>
        <p:txBody>
          <a:bodyPr wrap="none" rtlCol="0">
            <a:spAutoFit/>
          </a:bodyPr>
          <a:lstStyle/>
          <a:p>
            <a:r>
              <a:rPr lang="en-US" sz="5400" b="1" dirty="0" smtClean="0"/>
              <a:t>…</a:t>
            </a:r>
            <a:endParaRPr lang="en-US" sz="5400" b="1" dirty="0"/>
          </a:p>
        </p:txBody>
      </p:sp>
      <p:grpSp>
        <p:nvGrpSpPr>
          <p:cNvPr id="88" name="Group 87"/>
          <p:cNvGrpSpPr/>
          <p:nvPr/>
        </p:nvGrpSpPr>
        <p:grpSpPr>
          <a:xfrm>
            <a:off x="9551114" y="1872273"/>
            <a:ext cx="1929829" cy="1491760"/>
            <a:chOff x="6329211" y="4419600"/>
            <a:chExt cx="2360337" cy="1455704"/>
          </a:xfrm>
          <a:solidFill>
            <a:schemeClr val="bg1">
              <a:lumMod val="95000"/>
            </a:schemeClr>
          </a:solidFill>
        </p:grpSpPr>
        <p:sp>
          <p:nvSpPr>
            <p:cNvPr id="89" name="Rectangle 88"/>
            <p:cNvSpPr/>
            <p:nvPr/>
          </p:nvSpPr>
          <p:spPr>
            <a:xfrm>
              <a:off x="6329211" y="4419600"/>
              <a:ext cx="2360337" cy="14557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6390469" y="4490066"/>
              <a:ext cx="2220019" cy="390439"/>
            </a:xfrm>
            <a:prstGeom prst="rect">
              <a:avLst/>
            </a:prstGeom>
            <a:grpFill/>
          </p:spPr>
          <p:txBody>
            <a:bodyPr wrap="none" rtlCol="0">
              <a:spAutoFit/>
            </a:bodyPr>
            <a:lstStyle/>
            <a:p>
              <a:pPr algn="ctr"/>
              <a:r>
                <a:rPr lang="en-US" sz="2000" b="1" dirty="0" smtClean="0"/>
                <a:t>Leaderboard N</a:t>
              </a:r>
            </a:p>
          </p:txBody>
        </p:sp>
        <p:sp>
          <p:nvSpPr>
            <p:cNvPr id="91" name="TextBox 90"/>
            <p:cNvSpPr txBox="1"/>
            <p:nvPr/>
          </p:nvSpPr>
          <p:spPr>
            <a:xfrm>
              <a:off x="6552780" y="4790993"/>
              <a:ext cx="1937855" cy="901013"/>
            </a:xfrm>
            <a:prstGeom prst="rect">
              <a:avLst/>
            </a:prstGeom>
            <a:grpFill/>
          </p:spPr>
          <p:txBody>
            <a:bodyPr wrap="none" rtlCol="0">
              <a:spAutoFit/>
            </a:bodyPr>
            <a:lstStyle/>
            <a:p>
              <a:pPr algn="ctr"/>
              <a:r>
                <a:rPr lang="en-US" dirty="0" smtClean="0"/>
                <a:t>#1 Team1   0.5</a:t>
              </a:r>
            </a:p>
            <a:p>
              <a:pPr algn="ctr"/>
              <a:r>
                <a:rPr lang="en-US" dirty="0" smtClean="0"/>
                <a:t>#2 Team2  0.3</a:t>
              </a:r>
            </a:p>
            <a:p>
              <a:pPr algn="ctr"/>
              <a:r>
                <a:rPr lang="en-US" dirty="0" smtClean="0"/>
                <a:t>…</a:t>
              </a:r>
            </a:p>
          </p:txBody>
        </p:sp>
      </p:grpSp>
      <p:sp>
        <p:nvSpPr>
          <p:cNvPr id="59" name="Flowchart: Magnetic Disk 58"/>
          <p:cNvSpPr/>
          <p:nvPr/>
        </p:nvSpPr>
        <p:spPr>
          <a:xfrm>
            <a:off x="8763000" y="3927941"/>
            <a:ext cx="2782231" cy="633431"/>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accent2">
                  <a:lumMod val="75000"/>
                </a:schemeClr>
              </a:solidFill>
            </a:endParaRPr>
          </a:p>
        </p:txBody>
      </p:sp>
      <p:sp>
        <p:nvSpPr>
          <p:cNvPr id="57" name="TextBox 56"/>
          <p:cNvSpPr txBox="1"/>
          <p:nvPr/>
        </p:nvSpPr>
        <p:spPr>
          <a:xfrm>
            <a:off x="8307256" y="4123647"/>
            <a:ext cx="1420305" cy="523220"/>
          </a:xfrm>
          <a:prstGeom prst="rect">
            <a:avLst/>
          </a:prstGeom>
          <a:noFill/>
        </p:spPr>
        <p:txBody>
          <a:bodyPr wrap="square" rtlCol="0">
            <a:spAutoFit/>
          </a:bodyPr>
          <a:lstStyle/>
          <a:p>
            <a:pPr algn="ctr"/>
            <a:r>
              <a:rPr lang="en-US" sz="2800" b="1" dirty="0" smtClean="0"/>
              <a:t>  </a:t>
            </a:r>
          </a:p>
        </p:txBody>
      </p:sp>
      <p:cxnSp>
        <p:nvCxnSpPr>
          <p:cNvPr id="62" name="Straight Arrow Connector 61"/>
          <p:cNvCxnSpPr/>
          <p:nvPr/>
        </p:nvCxnSpPr>
        <p:spPr>
          <a:xfrm flipH="1">
            <a:off x="8252446" y="4297082"/>
            <a:ext cx="510554" cy="17695"/>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9205892" y="3464085"/>
            <a:ext cx="155680" cy="630711"/>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flipH="1">
            <a:off x="7035058" y="1351700"/>
            <a:ext cx="661142" cy="923330"/>
          </a:xfrm>
          <a:prstGeom prst="rect">
            <a:avLst/>
          </a:prstGeom>
          <a:noFill/>
        </p:spPr>
        <p:txBody>
          <a:bodyPr wrap="square" rtlCol="0">
            <a:spAutoFit/>
          </a:bodyPr>
          <a:lstStyle/>
          <a:p>
            <a:r>
              <a:rPr lang="en-US" sz="5400" b="1" dirty="0" smtClean="0"/>
              <a:t>…</a:t>
            </a:r>
            <a:endParaRPr lang="en-US" sz="5400" b="1" dirty="0"/>
          </a:p>
        </p:txBody>
      </p:sp>
      <p:sp>
        <p:nvSpPr>
          <p:cNvPr id="93" name="Flowchart: Magnetic Disk 92"/>
          <p:cNvSpPr/>
          <p:nvPr/>
        </p:nvSpPr>
        <p:spPr>
          <a:xfrm>
            <a:off x="1293032" y="290375"/>
            <a:ext cx="1594675" cy="80507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lumMod val="75000"/>
                </a:schemeClr>
              </a:solidFill>
            </a:endParaRPr>
          </a:p>
        </p:txBody>
      </p:sp>
      <p:sp>
        <p:nvSpPr>
          <p:cNvPr id="94" name="TextBox 93"/>
          <p:cNvSpPr txBox="1"/>
          <p:nvPr/>
        </p:nvSpPr>
        <p:spPr>
          <a:xfrm>
            <a:off x="1382830" y="477055"/>
            <a:ext cx="1594815" cy="461665"/>
          </a:xfrm>
          <a:prstGeom prst="rect">
            <a:avLst/>
          </a:prstGeom>
          <a:noFill/>
        </p:spPr>
        <p:txBody>
          <a:bodyPr wrap="square" rtlCol="0">
            <a:spAutoFit/>
          </a:bodyPr>
          <a:lstStyle/>
          <a:p>
            <a:r>
              <a:rPr lang="en-US" sz="2400" b="1" dirty="0" smtClean="0"/>
              <a:t>Big Data 1</a:t>
            </a:r>
            <a:endParaRPr lang="en-US" sz="2400" b="1" dirty="0"/>
          </a:p>
        </p:txBody>
      </p:sp>
      <p:sp>
        <p:nvSpPr>
          <p:cNvPr id="95" name="Flowchart: Magnetic Disk 94"/>
          <p:cNvSpPr/>
          <p:nvPr/>
        </p:nvSpPr>
        <p:spPr>
          <a:xfrm>
            <a:off x="8704947" y="276082"/>
            <a:ext cx="2039253" cy="69222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2">
                  <a:lumMod val="75000"/>
                </a:schemeClr>
              </a:solidFill>
            </a:endParaRPr>
          </a:p>
        </p:txBody>
      </p:sp>
      <p:sp>
        <p:nvSpPr>
          <p:cNvPr id="97" name="TextBox 96"/>
          <p:cNvSpPr txBox="1"/>
          <p:nvPr/>
        </p:nvSpPr>
        <p:spPr>
          <a:xfrm>
            <a:off x="8735122" y="496735"/>
            <a:ext cx="2002431" cy="461665"/>
          </a:xfrm>
          <a:prstGeom prst="rect">
            <a:avLst/>
          </a:prstGeom>
          <a:noFill/>
        </p:spPr>
        <p:txBody>
          <a:bodyPr wrap="square" rtlCol="0">
            <a:spAutoFit/>
          </a:bodyPr>
          <a:lstStyle/>
          <a:p>
            <a:pPr algn="ctr"/>
            <a:r>
              <a:rPr lang="en-US" sz="2400" b="1" dirty="0" smtClean="0"/>
              <a:t>Big Data K</a:t>
            </a:r>
          </a:p>
        </p:txBody>
      </p:sp>
      <p:cxnSp>
        <p:nvCxnSpPr>
          <p:cNvPr id="37" name="Straight Arrow Connector 36"/>
          <p:cNvCxnSpPr>
            <a:stCxn id="97" idx="2"/>
            <a:endCxn id="8" idx="1"/>
          </p:cNvCxnSpPr>
          <p:nvPr/>
        </p:nvCxnSpPr>
        <p:spPr>
          <a:xfrm flipH="1">
            <a:off x="8620412" y="921111"/>
            <a:ext cx="1021379" cy="843976"/>
          </a:xfrm>
          <a:prstGeom prst="straightConnector1">
            <a:avLst/>
          </a:prstGeom>
          <a:ln w="666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859819" y="933568"/>
            <a:ext cx="60875" cy="2205945"/>
          </a:xfrm>
          <a:prstGeom prst="straightConnector1">
            <a:avLst/>
          </a:prstGeom>
          <a:ln w="666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290164" y="464877"/>
            <a:ext cx="1982731" cy="400110"/>
          </a:xfrm>
          <a:prstGeom prst="rect">
            <a:avLst/>
          </a:prstGeom>
          <a:solidFill>
            <a:schemeClr val="bg1"/>
          </a:solidFill>
          <a:ln>
            <a:solidFill>
              <a:srgbClr val="C00000"/>
            </a:solidFill>
          </a:ln>
        </p:spPr>
        <p:txBody>
          <a:bodyPr wrap="square" rtlCol="0">
            <a:spAutoFit/>
          </a:bodyPr>
          <a:lstStyle/>
          <a:p>
            <a:r>
              <a:rPr lang="en-US" sz="2000" b="1" dirty="0" smtClean="0"/>
              <a:t>Industrial App K</a:t>
            </a:r>
            <a:endParaRPr lang="en-US" sz="2000" b="1" dirty="0"/>
          </a:p>
        </p:txBody>
      </p:sp>
      <p:sp>
        <p:nvSpPr>
          <p:cNvPr id="47" name="Left-Right Arrow 46"/>
          <p:cNvSpPr/>
          <p:nvPr/>
        </p:nvSpPr>
        <p:spPr>
          <a:xfrm>
            <a:off x="8231131" y="551779"/>
            <a:ext cx="526344" cy="1964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p:nvPr/>
        </p:nvCxnSpPr>
        <p:spPr>
          <a:xfrm flipH="1" flipV="1">
            <a:off x="6771351" y="836674"/>
            <a:ext cx="8437" cy="1401127"/>
          </a:xfrm>
          <a:prstGeom prst="straightConnector1">
            <a:avLst/>
          </a:prstGeom>
          <a:ln w="666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76904" y="4099707"/>
            <a:ext cx="3034096" cy="461665"/>
          </a:xfrm>
          <a:prstGeom prst="rect">
            <a:avLst/>
          </a:prstGeom>
          <a:noFill/>
        </p:spPr>
        <p:txBody>
          <a:bodyPr wrap="square" rtlCol="0">
            <a:spAutoFit/>
          </a:bodyPr>
          <a:lstStyle/>
          <a:p>
            <a:r>
              <a:rPr lang="en-US" sz="2400" b="1" dirty="0" smtClean="0"/>
              <a:t>Public Edu. </a:t>
            </a:r>
            <a:r>
              <a:rPr lang="en-US" sz="2400" b="1" dirty="0"/>
              <a:t>C</a:t>
            </a:r>
            <a:r>
              <a:rPr lang="en-US" sz="2400" b="1" dirty="0" smtClean="0"/>
              <a:t>ontent</a:t>
            </a:r>
            <a:endParaRPr lang="en-US" sz="2400" b="1" dirty="0"/>
          </a:p>
        </p:txBody>
      </p:sp>
      <p:cxnSp>
        <p:nvCxnSpPr>
          <p:cNvPr id="101" name="Straight Arrow Connector 100"/>
          <p:cNvCxnSpPr>
            <a:endCxn id="10" idx="0"/>
          </p:cNvCxnSpPr>
          <p:nvPr/>
        </p:nvCxnSpPr>
        <p:spPr>
          <a:xfrm>
            <a:off x="2652889" y="1173617"/>
            <a:ext cx="330860" cy="807724"/>
          </a:xfrm>
          <a:prstGeom prst="straightConnector1">
            <a:avLst/>
          </a:prstGeom>
          <a:ln w="666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438722" y="470981"/>
            <a:ext cx="1982731" cy="400110"/>
          </a:xfrm>
          <a:prstGeom prst="rect">
            <a:avLst/>
          </a:prstGeom>
          <a:solidFill>
            <a:schemeClr val="bg1"/>
          </a:solidFill>
          <a:ln>
            <a:solidFill>
              <a:srgbClr val="C00000"/>
            </a:solidFill>
          </a:ln>
        </p:spPr>
        <p:txBody>
          <a:bodyPr wrap="square" rtlCol="0">
            <a:spAutoFit/>
          </a:bodyPr>
          <a:lstStyle/>
          <a:p>
            <a:r>
              <a:rPr lang="en-US" sz="2000" b="1" dirty="0" smtClean="0"/>
              <a:t>Industrial App 1</a:t>
            </a:r>
            <a:endParaRPr lang="en-US" sz="2000" b="1" dirty="0"/>
          </a:p>
        </p:txBody>
      </p:sp>
      <p:sp>
        <p:nvSpPr>
          <p:cNvPr id="103" name="Left-Right Arrow 102"/>
          <p:cNvSpPr/>
          <p:nvPr/>
        </p:nvSpPr>
        <p:spPr>
          <a:xfrm>
            <a:off x="2895600" y="565588"/>
            <a:ext cx="526344" cy="1964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p:cNvCxnSpPr/>
          <p:nvPr/>
        </p:nvCxnSpPr>
        <p:spPr>
          <a:xfrm flipH="1" flipV="1">
            <a:off x="5029200" y="914400"/>
            <a:ext cx="8437" cy="1401127"/>
          </a:xfrm>
          <a:prstGeom prst="straightConnector1">
            <a:avLst/>
          </a:prstGeom>
          <a:ln w="666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810000" y="914400"/>
            <a:ext cx="37741" cy="2268422"/>
          </a:xfrm>
          <a:prstGeom prst="straightConnector1">
            <a:avLst/>
          </a:prstGeom>
          <a:ln w="66675">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50118" y="26159"/>
            <a:ext cx="2744731" cy="461665"/>
          </a:xfrm>
          <a:prstGeom prst="rect">
            <a:avLst/>
          </a:prstGeom>
          <a:noFill/>
        </p:spPr>
        <p:txBody>
          <a:bodyPr wrap="square" rtlCol="0">
            <a:spAutoFit/>
          </a:bodyPr>
          <a:lstStyle/>
          <a:p>
            <a:r>
              <a:rPr lang="en-US" sz="2400" b="1" dirty="0" smtClean="0"/>
              <a:t>Industry Partners</a:t>
            </a:r>
            <a:endParaRPr lang="en-US" sz="2400" b="1" dirty="0"/>
          </a:p>
        </p:txBody>
      </p:sp>
      <p:sp>
        <p:nvSpPr>
          <p:cNvPr id="108" name="TextBox 107"/>
          <p:cNvSpPr txBox="1"/>
          <p:nvPr/>
        </p:nvSpPr>
        <p:spPr>
          <a:xfrm>
            <a:off x="9371069" y="4988206"/>
            <a:ext cx="2744731" cy="461665"/>
          </a:xfrm>
          <a:prstGeom prst="rect">
            <a:avLst/>
          </a:prstGeom>
          <a:noFill/>
        </p:spPr>
        <p:txBody>
          <a:bodyPr wrap="square" rtlCol="0">
            <a:spAutoFit/>
          </a:bodyPr>
          <a:lstStyle/>
          <a:p>
            <a:r>
              <a:rPr lang="en-US" sz="2400" b="1" dirty="0" smtClean="0"/>
              <a:t>Academia Partners</a:t>
            </a:r>
            <a:endParaRPr lang="en-US" sz="2400" b="1" dirty="0"/>
          </a:p>
        </p:txBody>
      </p:sp>
      <p:sp>
        <p:nvSpPr>
          <p:cNvPr id="109" name="TextBox 108"/>
          <p:cNvSpPr txBox="1"/>
          <p:nvPr/>
        </p:nvSpPr>
        <p:spPr>
          <a:xfrm>
            <a:off x="3828871" y="5259378"/>
            <a:ext cx="2421228" cy="400110"/>
          </a:xfrm>
          <a:prstGeom prst="rect">
            <a:avLst/>
          </a:prstGeom>
          <a:solidFill>
            <a:schemeClr val="bg1"/>
          </a:solidFill>
          <a:ln>
            <a:solidFill>
              <a:schemeClr val="accent1">
                <a:shade val="50000"/>
              </a:schemeClr>
            </a:solidFill>
          </a:ln>
        </p:spPr>
        <p:txBody>
          <a:bodyPr wrap="square" rtlCol="0">
            <a:spAutoFit/>
          </a:bodyPr>
          <a:lstStyle/>
          <a:p>
            <a:pPr algn="ctr"/>
            <a:r>
              <a:rPr lang="en-US" sz="2000" b="1" dirty="0" smtClean="0"/>
              <a:t>University Course 1</a:t>
            </a:r>
          </a:p>
        </p:txBody>
      </p:sp>
      <p:sp>
        <p:nvSpPr>
          <p:cNvPr id="111" name="TextBox 110"/>
          <p:cNvSpPr txBox="1"/>
          <p:nvPr/>
        </p:nvSpPr>
        <p:spPr>
          <a:xfrm>
            <a:off x="6950571" y="5267040"/>
            <a:ext cx="2421228" cy="400110"/>
          </a:xfrm>
          <a:prstGeom prst="rect">
            <a:avLst/>
          </a:prstGeom>
          <a:solidFill>
            <a:schemeClr val="bg1"/>
          </a:solidFill>
          <a:ln>
            <a:solidFill>
              <a:schemeClr val="accent1">
                <a:shade val="50000"/>
              </a:schemeClr>
            </a:solidFill>
          </a:ln>
        </p:spPr>
        <p:txBody>
          <a:bodyPr wrap="square" rtlCol="0">
            <a:spAutoFit/>
          </a:bodyPr>
          <a:lstStyle/>
          <a:p>
            <a:pPr algn="ctr"/>
            <a:r>
              <a:rPr lang="en-US" sz="2000" b="1" dirty="0" smtClean="0"/>
              <a:t>University Course M</a:t>
            </a:r>
          </a:p>
        </p:txBody>
      </p:sp>
      <p:sp>
        <p:nvSpPr>
          <p:cNvPr id="112" name="TextBox 111"/>
          <p:cNvSpPr txBox="1"/>
          <p:nvPr/>
        </p:nvSpPr>
        <p:spPr>
          <a:xfrm>
            <a:off x="5523438" y="64495"/>
            <a:ext cx="676788" cy="923330"/>
          </a:xfrm>
          <a:prstGeom prst="rect">
            <a:avLst/>
          </a:prstGeom>
          <a:noFill/>
        </p:spPr>
        <p:txBody>
          <a:bodyPr wrap="none" rtlCol="0">
            <a:spAutoFit/>
          </a:bodyPr>
          <a:lstStyle/>
          <a:p>
            <a:r>
              <a:rPr lang="en-US" sz="5400" b="1" dirty="0" smtClean="0"/>
              <a:t>…</a:t>
            </a:r>
            <a:endParaRPr lang="en-US" sz="5400" b="1" dirty="0"/>
          </a:p>
        </p:txBody>
      </p:sp>
      <p:cxnSp>
        <p:nvCxnSpPr>
          <p:cNvPr id="113" name="Straight Arrow Connector 112"/>
          <p:cNvCxnSpPr>
            <a:stCxn id="29" idx="2"/>
          </p:cNvCxnSpPr>
          <p:nvPr/>
        </p:nvCxnSpPr>
        <p:spPr>
          <a:xfrm flipH="1">
            <a:off x="4728852" y="4572000"/>
            <a:ext cx="713909" cy="672212"/>
          </a:xfrm>
          <a:prstGeom prst="straightConnector1">
            <a:avLst/>
          </a:prstGeom>
          <a:ln w="66675">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7425381" y="4572384"/>
            <a:ext cx="656321" cy="694656"/>
          </a:xfrm>
          <a:prstGeom prst="straightConnector1">
            <a:avLst/>
          </a:prstGeom>
          <a:ln w="66675">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Up-Down Arrow 41"/>
          <p:cNvSpPr/>
          <p:nvPr/>
        </p:nvSpPr>
        <p:spPr>
          <a:xfrm>
            <a:off x="8103699" y="5659207"/>
            <a:ext cx="203558" cy="4852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Up-Down Arrow 114"/>
          <p:cNvSpPr/>
          <p:nvPr/>
        </p:nvSpPr>
        <p:spPr>
          <a:xfrm>
            <a:off x="4943273" y="5664630"/>
            <a:ext cx="254865" cy="6353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rot="18343679">
            <a:off x="2652210" y="4751081"/>
            <a:ext cx="763017" cy="328686"/>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63880" y="4992229"/>
            <a:ext cx="2744731" cy="707886"/>
          </a:xfrm>
          <a:prstGeom prst="rect">
            <a:avLst/>
          </a:prstGeom>
          <a:noFill/>
        </p:spPr>
        <p:txBody>
          <a:bodyPr wrap="square" rtlCol="0">
            <a:spAutoFit/>
          </a:bodyPr>
          <a:lstStyle/>
          <a:p>
            <a:pPr>
              <a:lnSpc>
                <a:spcPts val="2400"/>
              </a:lnSpc>
            </a:pPr>
            <a:r>
              <a:rPr lang="en-US" sz="2400" b="1" dirty="0" smtClean="0"/>
              <a:t>Continuing Education</a:t>
            </a:r>
            <a:endParaRPr lang="en-US" sz="2400" b="1" dirty="0"/>
          </a:p>
        </p:txBody>
      </p:sp>
      <p:sp>
        <p:nvSpPr>
          <p:cNvPr id="51" name="TextBox 50"/>
          <p:cNvSpPr txBox="1"/>
          <p:nvPr/>
        </p:nvSpPr>
        <p:spPr>
          <a:xfrm>
            <a:off x="58123" y="3694093"/>
            <a:ext cx="2989877" cy="954107"/>
          </a:xfrm>
          <a:prstGeom prst="rect">
            <a:avLst/>
          </a:prstGeom>
          <a:solidFill>
            <a:srgbClr val="FFFF00"/>
          </a:solidFill>
        </p:spPr>
        <p:txBody>
          <a:bodyPr wrap="square" rtlCol="0">
            <a:spAutoFit/>
          </a:bodyPr>
          <a:lstStyle/>
          <a:p>
            <a:r>
              <a:rPr lang="en-US" sz="3200" b="1" dirty="0" err="1" smtClean="0">
                <a:latin typeface="Arial Narrow" panose="020B0606020202030204" pitchFamily="34" charset="0"/>
              </a:rPr>
              <a:t>ITData</a:t>
            </a:r>
            <a:r>
              <a:rPr lang="en-US" sz="3200" b="1" dirty="0" err="1" smtClean="0">
                <a:latin typeface="Arial Narrow" panose="020B0606020202030204" pitchFamily="34" charset="0"/>
              </a:rPr>
              <a:t>Scope</a:t>
            </a:r>
            <a:r>
              <a:rPr lang="en-US" sz="3200" b="1" dirty="0" smtClean="0">
                <a:latin typeface="Arial Narrow" panose="020B0606020202030204" pitchFamily="34" charset="0"/>
              </a:rPr>
              <a:t> Lab</a:t>
            </a:r>
          </a:p>
          <a:p>
            <a:r>
              <a:rPr lang="en-US" sz="2400" b="1" dirty="0" smtClean="0">
                <a:latin typeface="Arial Narrow" panose="020B0606020202030204" pitchFamily="34" charset="0"/>
              </a:rPr>
              <a:t>=Innovation Ecosystem </a:t>
            </a:r>
            <a:endParaRPr lang="en-US" sz="2400" b="1" dirty="0">
              <a:latin typeface="Arial Narrow" panose="020B0606020202030204" pitchFamily="34" charset="0"/>
            </a:endParaRPr>
          </a:p>
        </p:txBody>
      </p:sp>
      <p:cxnSp>
        <p:nvCxnSpPr>
          <p:cNvPr id="46" name="Straight Arrow Connector 45"/>
          <p:cNvCxnSpPr/>
          <p:nvPr/>
        </p:nvCxnSpPr>
        <p:spPr>
          <a:xfrm flipV="1">
            <a:off x="9143188" y="3024015"/>
            <a:ext cx="538656" cy="338209"/>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3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124"/>
            <a:ext cx="10515600" cy="1144998"/>
          </a:xfrm>
        </p:spPr>
        <p:txBody>
          <a:bodyPr>
            <a:normAutofit/>
          </a:bodyPr>
          <a:lstStyle/>
          <a:p>
            <a:r>
              <a:rPr lang="en-US" sz="4000" b="1" dirty="0" smtClean="0">
                <a:latin typeface="Arial" panose="020B0604020202020204" pitchFamily="34" charset="0"/>
                <a:cs typeface="Arial" panose="020B0604020202020204" pitchFamily="34" charset="0"/>
              </a:rPr>
              <a:t>Big Data</a:t>
            </a:r>
            <a:r>
              <a:rPr lang="en-US" sz="4000" dirty="0" smtClean="0">
                <a:latin typeface="Arial" panose="020B0604020202020204" pitchFamily="34" charset="0"/>
                <a:cs typeface="Arial" panose="020B0604020202020204" pitchFamily="34" charset="0"/>
              </a:rPr>
              <a:t>-Enabled </a:t>
            </a:r>
            <a:r>
              <a:rPr lang="en-US" sz="4000" b="1" dirty="0" smtClean="0">
                <a:latin typeface="Arial" panose="020B0604020202020204" pitchFamily="34" charset="0"/>
                <a:cs typeface="Arial" panose="020B0604020202020204" pitchFamily="34" charset="0"/>
              </a:rPr>
              <a:t>Intelligent Systems (IS)</a:t>
            </a:r>
            <a:endParaRPr lang="en-US" sz="4000" b="1" dirty="0"/>
          </a:p>
        </p:txBody>
      </p:sp>
      <p:sp>
        <p:nvSpPr>
          <p:cNvPr id="10" name="Can 9"/>
          <p:cNvSpPr/>
          <p:nvPr/>
        </p:nvSpPr>
        <p:spPr>
          <a:xfrm>
            <a:off x="228600" y="1821082"/>
            <a:ext cx="2042051" cy="23622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14795" y="2442393"/>
            <a:ext cx="1955856" cy="707886"/>
          </a:xfrm>
          <a:prstGeom prst="rect">
            <a:avLst/>
          </a:prstGeom>
          <a:noFill/>
        </p:spPr>
        <p:txBody>
          <a:bodyPr wrap="none" rtlCol="0">
            <a:spAutoFit/>
          </a:bodyPr>
          <a:lstStyle/>
          <a:p>
            <a:r>
              <a:rPr lang="en-US" sz="4000" b="1" dirty="0" smtClean="0"/>
              <a:t>Big Data</a:t>
            </a:r>
          </a:p>
        </p:txBody>
      </p:sp>
      <p:grpSp>
        <p:nvGrpSpPr>
          <p:cNvPr id="36" name="Group 35"/>
          <p:cNvGrpSpPr/>
          <p:nvPr/>
        </p:nvGrpSpPr>
        <p:grpSpPr>
          <a:xfrm>
            <a:off x="2352350" y="1826550"/>
            <a:ext cx="3293933" cy="584775"/>
            <a:chOff x="2352350" y="1758068"/>
            <a:chExt cx="3293933" cy="584775"/>
          </a:xfrm>
        </p:grpSpPr>
        <p:sp>
          <p:nvSpPr>
            <p:cNvPr id="12" name="TextBox 11"/>
            <p:cNvSpPr txBox="1"/>
            <p:nvPr/>
          </p:nvSpPr>
          <p:spPr>
            <a:xfrm>
              <a:off x="3122259" y="1758068"/>
              <a:ext cx="2524024" cy="584775"/>
            </a:xfrm>
            <a:prstGeom prst="rect">
              <a:avLst/>
            </a:prstGeom>
            <a:noFill/>
          </p:spPr>
          <p:txBody>
            <a:bodyPr wrap="none" rtlCol="0">
              <a:spAutoFit/>
            </a:bodyPr>
            <a:lstStyle/>
            <a:p>
              <a:r>
                <a:rPr lang="en-US" altLang="zh-CN" sz="3200" b="1" dirty="0" smtClean="0"/>
                <a:t>Training </a:t>
              </a:r>
              <a:r>
                <a:rPr lang="en-US" altLang="zh-CN" sz="3200" b="1" dirty="0"/>
                <a:t>D</a:t>
              </a:r>
              <a:r>
                <a:rPr lang="en-US" altLang="zh-CN" sz="3200" b="1" dirty="0" smtClean="0"/>
                <a:t>ata </a:t>
              </a:r>
              <a:endParaRPr lang="en-US" sz="3200" b="1" dirty="0"/>
            </a:p>
          </p:txBody>
        </p:sp>
        <p:sp>
          <p:nvSpPr>
            <p:cNvPr id="13" name="Right Arrow 12"/>
            <p:cNvSpPr/>
            <p:nvPr/>
          </p:nvSpPr>
          <p:spPr>
            <a:xfrm rot="19594973">
              <a:off x="2352350" y="1892981"/>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664836" y="1744882"/>
            <a:ext cx="5176767" cy="861204"/>
            <a:chOff x="5664836" y="1676400"/>
            <a:chExt cx="5176767" cy="861204"/>
          </a:xfrm>
        </p:grpSpPr>
        <p:sp>
          <p:nvSpPr>
            <p:cNvPr id="14" name="Right Arrow 13"/>
            <p:cNvSpPr/>
            <p:nvPr/>
          </p:nvSpPr>
          <p:spPr>
            <a:xfrm>
              <a:off x="5664836" y="1878386"/>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87586" y="1676400"/>
              <a:ext cx="4114800" cy="861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048368" y="1847551"/>
              <a:ext cx="4793235" cy="461665"/>
            </a:xfrm>
            <a:prstGeom prst="rect">
              <a:avLst/>
            </a:prstGeom>
            <a:noFill/>
          </p:spPr>
          <p:txBody>
            <a:bodyPr wrap="square" rtlCol="0">
              <a:spAutoFit/>
            </a:bodyPr>
            <a:lstStyle/>
            <a:p>
              <a:pPr algn="ctr"/>
              <a:r>
                <a:rPr lang="en-US" sz="2400" b="1" dirty="0" smtClean="0"/>
                <a:t>(Supervised) Machine Learning</a:t>
              </a:r>
            </a:p>
          </p:txBody>
        </p:sp>
      </p:grpSp>
      <p:sp>
        <p:nvSpPr>
          <p:cNvPr id="17" name="Rectangle 16"/>
          <p:cNvSpPr/>
          <p:nvPr/>
        </p:nvSpPr>
        <p:spPr>
          <a:xfrm>
            <a:off x="3595080" y="1178677"/>
            <a:ext cx="7545848" cy="461665"/>
          </a:xfrm>
          <a:prstGeom prst="rect">
            <a:avLst/>
          </a:prstGeom>
          <a:solidFill>
            <a:schemeClr val="accent1">
              <a:lumMod val="40000"/>
              <a:lumOff val="60000"/>
            </a:schemeClr>
          </a:solidFill>
        </p:spPr>
        <p:txBody>
          <a:bodyPr wrap="none">
            <a:spAutoFit/>
          </a:bodyPr>
          <a:lstStyle/>
          <a:p>
            <a:r>
              <a:rPr lang="en-US" sz="2400" b="1" dirty="0"/>
              <a:t>Autonomous AI</a:t>
            </a:r>
            <a:r>
              <a:rPr lang="en-US" sz="2400" dirty="0"/>
              <a:t>: </a:t>
            </a:r>
            <a:r>
              <a:rPr lang="en-US" sz="2400" dirty="0">
                <a:latin typeface="Arial" panose="020B0604020202020204" pitchFamily="34" charset="0"/>
                <a:cs typeface="Arial" panose="020B0604020202020204" pitchFamily="34" charset="0"/>
              </a:rPr>
              <a:t>Intelligent </a:t>
            </a:r>
            <a:r>
              <a:rPr lang="en-US" sz="2400" dirty="0" smtClean="0">
                <a:latin typeface="Arial" panose="020B0604020202020204" pitchFamily="34" charset="0"/>
                <a:cs typeface="Arial" panose="020B0604020202020204" pitchFamily="34" charset="0"/>
              </a:rPr>
              <a:t>systems </a:t>
            </a:r>
            <a:r>
              <a:rPr lang="en-US" sz="2400" dirty="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replace</a:t>
            </a:r>
            <a:r>
              <a:rPr lang="en-US" sz="2400" dirty="0">
                <a:latin typeface="Arial" panose="020B0604020202020204" pitchFamily="34" charset="0"/>
                <a:cs typeface="Arial" panose="020B0604020202020204" pitchFamily="34" charset="0"/>
              </a:rPr>
              <a:t> humans</a:t>
            </a:r>
          </a:p>
        </p:txBody>
      </p:sp>
      <p:grpSp>
        <p:nvGrpSpPr>
          <p:cNvPr id="39" name="Group 38"/>
          <p:cNvGrpSpPr/>
          <p:nvPr/>
        </p:nvGrpSpPr>
        <p:grpSpPr>
          <a:xfrm>
            <a:off x="2411130" y="3153876"/>
            <a:ext cx="4700779" cy="584775"/>
            <a:chOff x="2411130" y="3491794"/>
            <a:chExt cx="4700779" cy="584775"/>
          </a:xfrm>
        </p:grpSpPr>
        <p:sp>
          <p:nvSpPr>
            <p:cNvPr id="18" name="Right Arrow 17"/>
            <p:cNvSpPr/>
            <p:nvPr/>
          </p:nvSpPr>
          <p:spPr>
            <a:xfrm>
              <a:off x="2411130" y="3577774"/>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97861" y="3491794"/>
              <a:ext cx="4014048" cy="584775"/>
            </a:xfrm>
            <a:prstGeom prst="rect">
              <a:avLst/>
            </a:prstGeom>
            <a:noFill/>
          </p:spPr>
          <p:txBody>
            <a:bodyPr wrap="none" rtlCol="0">
              <a:spAutoFit/>
            </a:bodyPr>
            <a:lstStyle/>
            <a:p>
              <a:r>
                <a:rPr lang="en-US" altLang="zh-CN" sz="3200" b="1" dirty="0" smtClean="0"/>
                <a:t>Observations of World</a:t>
              </a:r>
              <a:endParaRPr lang="en-US" sz="3200" b="1" dirty="0"/>
            </a:p>
          </p:txBody>
        </p:sp>
      </p:grpSp>
      <p:grpSp>
        <p:nvGrpSpPr>
          <p:cNvPr id="40" name="Group 39"/>
          <p:cNvGrpSpPr/>
          <p:nvPr/>
        </p:nvGrpSpPr>
        <p:grpSpPr>
          <a:xfrm>
            <a:off x="2418116" y="3724415"/>
            <a:ext cx="8219028" cy="1728201"/>
            <a:chOff x="2418116" y="4062333"/>
            <a:chExt cx="8219028" cy="1728201"/>
          </a:xfrm>
        </p:grpSpPr>
        <p:sp>
          <p:nvSpPr>
            <p:cNvPr id="20" name="Right Arrow 19"/>
            <p:cNvSpPr/>
            <p:nvPr/>
          </p:nvSpPr>
          <p:spPr>
            <a:xfrm rot="5400000">
              <a:off x="4235479" y="4153106"/>
              <a:ext cx="592800" cy="411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14600" y="4733299"/>
              <a:ext cx="4597310" cy="10572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418116" y="4839914"/>
              <a:ext cx="4475391" cy="830997"/>
            </a:xfrm>
            <a:prstGeom prst="rect">
              <a:avLst/>
            </a:prstGeom>
            <a:noFill/>
          </p:spPr>
          <p:txBody>
            <a:bodyPr wrap="none" rtlCol="0">
              <a:spAutoFit/>
            </a:bodyPr>
            <a:lstStyle/>
            <a:p>
              <a:pPr algn="ctr"/>
              <a:r>
                <a:rPr lang="en-US" sz="2400" b="1" dirty="0" smtClean="0"/>
                <a:t>(Unsupervised) Machine Learning</a:t>
              </a:r>
            </a:p>
            <a:p>
              <a:pPr algn="ctr"/>
              <a:r>
                <a:rPr lang="en-US" sz="2400" b="1" dirty="0" smtClean="0"/>
                <a:t>Data Mining</a:t>
              </a:r>
            </a:p>
          </p:txBody>
        </p:sp>
        <p:sp>
          <p:nvSpPr>
            <p:cNvPr id="23" name="Right Arrow 22"/>
            <p:cNvSpPr/>
            <p:nvPr/>
          </p:nvSpPr>
          <p:spPr>
            <a:xfrm>
              <a:off x="7380148" y="5273977"/>
              <a:ext cx="926145" cy="288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85978" y="5121546"/>
              <a:ext cx="2151166" cy="584775"/>
            </a:xfrm>
            <a:prstGeom prst="rect">
              <a:avLst/>
            </a:prstGeom>
            <a:noFill/>
          </p:spPr>
          <p:txBody>
            <a:bodyPr wrap="none" rtlCol="0">
              <a:spAutoFit/>
            </a:bodyPr>
            <a:lstStyle/>
            <a:p>
              <a:r>
                <a:rPr lang="en-US" sz="3200" b="1" dirty="0" smtClean="0"/>
                <a:t>Intelligence</a:t>
              </a:r>
              <a:endParaRPr lang="en-US" sz="3200" b="1" dirty="0"/>
            </a:p>
          </p:txBody>
        </p:sp>
      </p:grpSp>
      <p:grpSp>
        <p:nvGrpSpPr>
          <p:cNvPr id="38" name="Group 37"/>
          <p:cNvGrpSpPr/>
          <p:nvPr/>
        </p:nvGrpSpPr>
        <p:grpSpPr>
          <a:xfrm>
            <a:off x="8306294" y="2523141"/>
            <a:ext cx="2590306" cy="1547353"/>
            <a:chOff x="8306294" y="2784859"/>
            <a:chExt cx="2590306" cy="1547353"/>
          </a:xfrm>
        </p:grpSpPr>
        <p:sp>
          <p:nvSpPr>
            <p:cNvPr id="26" name="Oval 25"/>
            <p:cNvSpPr/>
            <p:nvPr/>
          </p:nvSpPr>
          <p:spPr>
            <a:xfrm>
              <a:off x="8306294" y="3581400"/>
              <a:ext cx="2590306" cy="75081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758932" y="3581400"/>
              <a:ext cx="1787669" cy="707886"/>
            </a:xfrm>
            <a:prstGeom prst="rect">
              <a:avLst/>
            </a:prstGeom>
            <a:noFill/>
          </p:spPr>
          <p:txBody>
            <a:bodyPr wrap="none" rtlCol="0">
              <a:spAutoFit/>
            </a:bodyPr>
            <a:lstStyle/>
            <a:p>
              <a:r>
                <a:rPr lang="en-US" sz="4000" dirty="0" smtClean="0">
                  <a:latin typeface="Script MT Bold" panose="03040602040607080904" pitchFamily="66" charset="0"/>
                </a:rPr>
                <a:t>Human</a:t>
              </a:r>
              <a:endParaRPr lang="en-US" sz="4000" dirty="0">
                <a:latin typeface="Script MT Bold" panose="03040602040607080904" pitchFamily="66" charset="0"/>
              </a:endParaRPr>
            </a:p>
          </p:txBody>
        </p:sp>
        <p:cxnSp>
          <p:nvCxnSpPr>
            <p:cNvPr id="28" name="Straight Arrow Connector 27"/>
            <p:cNvCxnSpPr/>
            <p:nvPr/>
          </p:nvCxnSpPr>
          <p:spPr>
            <a:xfrm>
              <a:off x="9561561" y="2784859"/>
              <a:ext cx="5092" cy="757748"/>
            </a:xfrm>
            <a:prstGeom prst="straightConnector1">
              <a:avLst/>
            </a:prstGeom>
            <a:ln w="66675">
              <a:solidFill>
                <a:schemeClr val="accent6">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Right Arrow 30"/>
          <p:cNvSpPr/>
          <p:nvPr/>
        </p:nvSpPr>
        <p:spPr>
          <a:xfrm rot="16200000">
            <a:off x="9317455" y="4155862"/>
            <a:ext cx="592800" cy="411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98144" y="5558135"/>
            <a:ext cx="7239000" cy="461665"/>
          </a:xfrm>
          <a:prstGeom prst="rect">
            <a:avLst/>
          </a:prstGeom>
          <a:solidFill>
            <a:schemeClr val="accent1">
              <a:lumMod val="40000"/>
              <a:lumOff val="60000"/>
            </a:schemeClr>
          </a:solidFill>
        </p:spPr>
        <p:txBody>
          <a:bodyPr wrap="square">
            <a:spAutoFit/>
          </a:bodyPr>
          <a:lstStyle/>
          <a:p>
            <a:r>
              <a:rPr lang="en-US" sz="2400" b="1" dirty="0">
                <a:latin typeface="Arial" panose="020B0604020202020204" pitchFamily="34" charset="0"/>
                <a:cs typeface="Arial" panose="020B0604020202020204" pitchFamily="34" charset="0"/>
              </a:rPr>
              <a:t>Assistive AI</a:t>
            </a:r>
            <a:r>
              <a:rPr lang="en-US" sz="2400" dirty="0">
                <a:latin typeface="Arial" panose="020B0604020202020204" pitchFamily="34" charset="0"/>
                <a:cs typeface="Arial" panose="020B0604020202020204" pitchFamily="34" charset="0"/>
              </a:rPr>
              <a:t>: Intelligent systems to </a:t>
            </a:r>
            <a:r>
              <a:rPr lang="en-US" sz="2400" b="1" dirty="0">
                <a:latin typeface="Arial" panose="020B0604020202020204" pitchFamily="34" charset="0"/>
                <a:cs typeface="Arial" panose="020B0604020202020204" pitchFamily="34" charset="0"/>
              </a:rPr>
              <a:t>assist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humans</a:t>
            </a:r>
            <a:endParaRPr lang="en-US" sz="2400" dirty="0"/>
          </a:p>
        </p:txBody>
      </p:sp>
      <p:sp>
        <p:nvSpPr>
          <p:cNvPr id="3" name="Slide Number Placeholder 2"/>
          <p:cNvSpPr>
            <a:spLocks noGrp="1"/>
          </p:cNvSpPr>
          <p:nvPr>
            <p:ph type="sldNum" sz="quarter" idx="12"/>
          </p:nvPr>
        </p:nvSpPr>
        <p:spPr/>
        <p:txBody>
          <a:bodyPr/>
          <a:lstStyle/>
          <a:p>
            <a:fld id="{88AD08FE-21CA-447A-B5E0-10774CCDBD3A}" type="slidenum">
              <a:rPr lang="en-US" smtClean="0"/>
              <a:t>4</a:t>
            </a:fld>
            <a:endParaRPr lang="en-US" dirty="0"/>
          </a:p>
        </p:txBody>
      </p:sp>
    </p:spTree>
    <p:extLst>
      <p:ext uri="{BB962C8B-B14F-4D97-AF65-F5344CB8AC3E}">
        <p14:creationId xmlns:p14="http://schemas.microsoft.com/office/powerpoint/2010/main" val="388213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ctrTitle"/>
          </p:nvPr>
        </p:nvSpPr>
        <p:spPr>
          <a:xfrm>
            <a:off x="533400" y="3962400"/>
            <a:ext cx="11277600" cy="1470025"/>
          </a:xfrm>
        </p:spPr>
        <p:txBody>
          <a:bodyPr>
            <a:normAutofit/>
          </a:bodyPr>
          <a:lstStyle/>
          <a:p>
            <a:r>
              <a:rPr lang="en-US" altLang="en-US" sz="4000" b="1" dirty="0" smtClean="0"/>
              <a:t>Looking forward to opportunities for collaboration!</a:t>
            </a:r>
          </a:p>
        </p:txBody>
      </p:sp>
      <p:sp>
        <p:nvSpPr>
          <p:cNvPr id="38917" name="TextBox 6"/>
          <p:cNvSpPr txBox="1">
            <a:spLocks noChangeArrowheads="1"/>
          </p:cNvSpPr>
          <p:nvPr/>
        </p:nvSpPr>
        <p:spPr bwMode="auto">
          <a:xfrm>
            <a:off x="1896254" y="2638425"/>
            <a:ext cx="85518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SzPct val="160000"/>
              <a:buChar char="•"/>
              <a:defRPr sz="2800">
                <a:solidFill>
                  <a:schemeClr val="tx1"/>
                </a:solidFill>
                <a:latin typeface="Arial" panose="020B0604020202020204" pitchFamily="34" charset="0"/>
              </a:defRPr>
            </a:lvl1pPr>
            <a:lvl2pPr marL="742950" indent="-285750">
              <a:spcBef>
                <a:spcPct val="45000"/>
              </a:spcBef>
              <a:buChar char="–"/>
              <a:defRPr sz="2400" b="1">
                <a:solidFill>
                  <a:schemeClr val="tx1"/>
                </a:solidFill>
                <a:latin typeface="Arial" panose="020B0604020202020204" pitchFamily="34" charset="0"/>
              </a:defRPr>
            </a:lvl2pPr>
            <a:lvl3pPr marL="1143000" indent="-228600">
              <a:spcBef>
                <a:spcPct val="45000"/>
              </a:spcBef>
              <a:buChar char="•"/>
              <a:defRPr sz="2000" b="1">
                <a:solidFill>
                  <a:schemeClr val="tx1"/>
                </a:solidFill>
                <a:latin typeface="Lucida Sans" panose="020B0602030504020204" pitchFamily="34" charset="0"/>
              </a:defRPr>
            </a:lvl3pPr>
            <a:lvl4pPr marL="1600200" indent="-228600">
              <a:spcBef>
                <a:spcPct val="45000"/>
              </a:spcBef>
              <a:buChar char="–"/>
              <a:defRPr sz="2000">
                <a:solidFill>
                  <a:schemeClr val="tx1"/>
                </a:solidFill>
                <a:latin typeface="Lucida Sans" panose="020B0602030504020204" pitchFamily="34" charset="0"/>
              </a:defRPr>
            </a:lvl4pPr>
            <a:lvl5pPr marL="2057400" indent="-228600">
              <a:spcBef>
                <a:spcPct val="45000"/>
              </a:spcBef>
              <a:buChar char="»"/>
              <a:defRPr sz="2000">
                <a:solidFill>
                  <a:schemeClr val="tx1"/>
                </a:solidFill>
                <a:latin typeface="Lucida Sans" panose="020B0602030504020204" pitchFamily="34" charset="0"/>
              </a:defRPr>
            </a:lvl5pPr>
            <a:lvl6pPr marL="2514600" indent="-228600" eaLnBrk="0" fontAlgn="base" hangingPunct="0">
              <a:spcBef>
                <a:spcPct val="45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45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45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45000"/>
              </a:spcBef>
              <a:spcAft>
                <a:spcPct val="0"/>
              </a:spcAft>
              <a:buChar char="»"/>
              <a:defRPr sz="2000">
                <a:solidFill>
                  <a:schemeClr val="tx1"/>
                </a:solidFill>
                <a:latin typeface="Lucida Sans" panose="020B0602030504020204" pitchFamily="34" charset="0"/>
              </a:defRPr>
            </a:lvl9pPr>
          </a:lstStyle>
          <a:p>
            <a:pPr algn="ctr">
              <a:spcBef>
                <a:spcPct val="0"/>
              </a:spcBef>
              <a:buSzTx/>
              <a:buFontTx/>
              <a:buNone/>
            </a:pPr>
            <a:r>
              <a:rPr lang="en-US" altLang="en-US" sz="3200" dirty="0">
                <a:latin typeface="Gill Sans MT" panose="020B0502020104020203" pitchFamily="34" charset="0"/>
              </a:rPr>
              <a:t>More information about </a:t>
            </a:r>
            <a:r>
              <a:rPr lang="en-US" altLang="en-US" sz="3200" dirty="0" smtClean="0">
                <a:latin typeface="Gill Sans MT" panose="020B0502020104020203" pitchFamily="34" charset="0"/>
              </a:rPr>
              <a:t>our work </a:t>
            </a:r>
            <a:r>
              <a:rPr lang="en-US" altLang="en-US" sz="3200" dirty="0">
                <a:latin typeface="Gill Sans MT" panose="020B0502020104020203" pitchFamily="34" charset="0"/>
              </a:rPr>
              <a:t>can be found at</a:t>
            </a:r>
          </a:p>
          <a:p>
            <a:pPr algn="ctr">
              <a:spcBef>
                <a:spcPct val="0"/>
              </a:spcBef>
              <a:buSzTx/>
              <a:buFontTx/>
              <a:buNone/>
            </a:pPr>
            <a:r>
              <a:rPr lang="en-US" altLang="en-US" sz="4800" b="1" dirty="0">
                <a:latin typeface="Gill Sans MT" panose="020B0502020104020203" pitchFamily="34" charset="0"/>
              </a:rPr>
              <a:t>http://</a:t>
            </a:r>
            <a:r>
              <a:rPr lang="en-US" altLang="en-US" sz="4800" b="1" dirty="0" smtClean="0">
                <a:latin typeface="Gill Sans MT" panose="020B0502020104020203" pitchFamily="34" charset="0"/>
              </a:rPr>
              <a:t>timan.cs.illinois.edu</a:t>
            </a:r>
            <a:r>
              <a:rPr lang="en-US" altLang="en-US" sz="4800" b="1" dirty="0">
                <a:latin typeface="Gill Sans MT" panose="020B0502020104020203" pitchFamily="34" charset="0"/>
              </a:rPr>
              <a:t>/</a:t>
            </a:r>
          </a:p>
        </p:txBody>
      </p:sp>
      <p:sp>
        <p:nvSpPr>
          <p:cNvPr id="6" name="Title 6"/>
          <p:cNvSpPr txBox="1">
            <a:spLocks/>
          </p:cNvSpPr>
          <p:nvPr/>
        </p:nvSpPr>
        <p:spPr bwMode="auto">
          <a:xfrm>
            <a:off x="2667000" y="350545"/>
            <a:ext cx="6324600" cy="197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aseline="-25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aseline="-25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aseline="-25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aseline="-25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500" dirty="0">
                <a:solidFill>
                  <a:srgbClr val="C00000"/>
                </a:solidFill>
                <a:latin typeface="Script MT Bold" panose="03040602040607080904" pitchFamily="66" charset="0"/>
              </a:rPr>
              <a:t>Thank You!</a:t>
            </a:r>
          </a:p>
        </p:txBody>
      </p:sp>
      <p:sp>
        <p:nvSpPr>
          <p:cNvPr id="8" name="TextBox 7"/>
          <p:cNvSpPr txBox="1"/>
          <p:nvPr/>
        </p:nvSpPr>
        <p:spPr>
          <a:xfrm>
            <a:off x="3849288" y="5311303"/>
            <a:ext cx="4645824" cy="1446550"/>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hlinkClick r:id="rId3"/>
              </a:rPr>
              <a:t>czhai@Illinois.edu</a:t>
            </a:r>
            <a:endParaRPr lang="en-US" sz="4400" b="1" dirty="0" smtClean="0">
              <a:latin typeface="Times New Roman" panose="02020603050405020304" pitchFamily="18" charset="0"/>
              <a:cs typeface="Times New Roman" panose="02020603050405020304" pitchFamily="18" charset="0"/>
            </a:endParaRPr>
          </a:p>
          <a:p>
            <a:endParaRPr lang="en-US" sz="44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8AD08FE-21CA-447A-B5E0-10774CCDBD3A}" type="slidenum">
              <a:rPr lang="en-US" smtClean="0"/>
              <a:t>40</a:t>
            </a:fld>
            <a:endParaRPr lang="en-US"/>
          </a:p>
        </p:txBody>
      </p:sp>
    </p:spTree>
    <p:extLst>
      <p:ext uri="{BB962C8B-B14F-4D97-AF65-F5344CB8AC3E}">
        <p14:creationId xmlns:p14="http://schemas.microsoft.com/office/powerpoint/2010/main" val="85004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blip>
          <a:stretch>
            <a:fillRect/>
          </a:stretch>
        </p:blipFill>
        <p:spPr>
          <a:xfrm>
            <a:off x="159410" y="870680"/>
            <a:ext cx="11644277" cy="5542693"/>
          </a:xfrm>
          <a:prstGeom prst="rect">
            <a:avLst/>
          </a:prstGeom>
        </p:spPr>
      </p:pic>
      <p:sp>
        <p:nvSpPr>
          <p:cNvPr id="2" name="Title 1"/>
          <p:cNvSpPr>
            <a:spLocks noGrp="1"/>
          </p:cNvSpPr>
          <p:nvPr>
            <p:ph type="title"/>
          </p:nvPr>
        </p:nvSpPr>
        <p:spPr/>
        <p:txBody>
          <a:bodyPr/>
          <a:lstStyle/>
          <a:p>
            <a:r>
              <a:rPr lang="en-US" b="1" dirty="0" smtClean="0"/>
              <a:t>Autonomous</a:t>
            </a:r>
            <a:r>
              <a:rPr lang="en-US" dirty="0" smtClean="0"/>
              <a:t> IS vs. </a:t>
            </a:r>
            <a:r>
              <a:rPr lang="en-US" b="1" dirty="0" smtClean="0"/>
              <a:t>Assistive</a:t>
            </a:r>
            <a:r>
              <a:rPr lang="en-US" dirty="0" smtClean="0"/>
              <a:t> IS</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5</a:t>
            </a:fld>
            <a:endParaRPr lang="en-US"/>
          </a:p>
        </p:txBody>
      </p:sp>
      <p:sp>
        <p:nvSpPr>
          <p:cNvPr id="6" name="TextBox 5"/>
          <p:cNvSpPr txBox="1"/>
          <p:nvPr/>
        </p:nvSpPr>
        <p:spPr>
          <a:xfrm>
            <a:off x="4790504" y="1751514"/>
            <a:ext cx="7394588" cy="461665"/>
          </a:xfrm>
          <a:prstGeom prst="rect">
            <a:avLst/>
          </a:prstGeom>
          <a:solidFill>
            <a:schemeClr val="accent6">
              <a:lumMod val="60000"/>
              <a:lumOff val="40000"/>
            </a:schemeClr>
          </a:solidFill>
        </p:spPr>
        <p:txBody>
          <a:bodyPr wrap="none" rtlCol="0">
            <a:spAutoFit/>
          </a:bodyPr>
          <a:lstStyle/>
          <a:p>
            <a:r>
              <a:rPr lang="en-US" sz="2400" b="1" dirty="0" smtClean="0"/>
              <a:t>Simple tasks, Big training data available, Limited domain</a:t>
            </a:r>
            <a:endParaRPr lang="en-US" sz="2400" b="1" dirty="0"/>
          </a:p>
        </p:txBody>
      </p:sp>
      <p:sp>
        <p:nvSpPr>
          <p:cNvPr id="7" name="TextBox 6"/>
          <p:cNvSpPr txBox="1"/>
          <p:nvPr/>
        </p:nvSpPr>
        <p:spPr>
          <a:xfrm>
            <a:off x="4026310" y="2346217"/>
            <a:ext cx="7968079" cy="461665"/>
          </a:xfrm>
          <a:prstGeom prst="rect">
            <a:avLst/>
          </a:prstGeom>
          <a:solidFill>
            <a:schemeClr val="accent1">
              <a:lumMod val="40000"/>
              <a:lumOff val="60000"/>
            </a:schemeClr>
          </a:solidFill>
        </p:spPr>
        <p:txBody>
          <a:bodyPr wrap="none" rtlCol="0">
            <a:spAutoFit/>
          </a:bodyPr>
          <a:lstStyle/>
          <a:p>
            <a:r>
              <a:rPr lang="en-US" sz="2400" b="1" dirty="0" smtClean="0"/>
              <a:t>Intelligence(Machine)</a:t>
            </a:r>
            <a:r>
              <a:rPr lang="en-US" sz="2400" b="1" dirty="0" smtClean="0">
                <a:sym typeface="Symbol" panose="05050102010706020507" pitchFamily="18" charset="2"/>
              </a:rPr>
              <a:t>  Intelligence (Human) </a:t>
            </a:r>
            <a:r>
              <a:rPr lang="en-US" sz="2400" dirty="0" smtClean="0">
                <a:sym typeface="Symbol" panose="05050102010706020507" pitchFamily="18" charset="2"/>
              </a:rPr>
              <a:t>[</a:t>
            </a:r>
            <a:r>
              <a:rPr lang="en-US" sz="2400" u="sng" dirty="0" smtClean="0">
                <a:sym typeface="Symbol" panose="05050102010706020507" pitchFamily="18" charset="2"/>
              </a:rPr>
              <a:t>Upper Bound</a:t>
            </a:r>
            <a:r>
              <a:rPr lang="en-US" sz="2400" dirty="0" smtClean="0">
                <a:sym typeface="Symbol" panose="05050102010706020507" pitchFamily="18" charset="2"/>
              </a:rPr>
              <a:t>]</a:t>
            </a:r>
            <a:r>
              <a:rPr lang="en-US" sz="2400" dirty="0" smtClean="0"/>
              <a:t> </a:t>
            </a:r>
            <a:endParaRPr lang="en-US" sz="2400" dirty="0"/>
          </a:p>
        </p:txBody>
      </p:sp>
      <p:sp>
        <p:nvSpPr>
          <p:cNvPr id="9" name="TextBox 8"/>
          <p:cNvSpPr txBox="1"/>
          <p:nvPr/>
        </p:nvSpPr>
        <p:spPr>
          <a:xfrm>
            <a:off x="3581400" y="5765679"/>
            <a:ext cx="1905000" cy="461665"/>
          </a:xfrm>
          <a:prstGeom prst="rect">
            <a:avLst/>
          </a:prstGeom>
          <a:solidFill>
            <a:schemeClr val="accent1">
              <a:lumMod val="40000"/>
              <a:lumOff val="60000"/>
            </a:schemeClr>
          </a:solidFill>
        </p:spPr>
        <p:txBody>
          <a:bodyPr wrap="square" rtlCol="0">
            <a:spAutoFit/>
          </a:bodyPr>
          <a:lstStyle/>
          <a:p>
            <a:pPr algn="ctr"/>
            <a:r>
              <a:rPr lang="en-US" sz="2400" b="1" dirty="0" smtClean="0"/>
              <a:t>Assistive IS </a:t>
            </a:r>
            <a:endParaRPr lang="en-US" sz="2400" b="1" dirty="0"/>
          </a:p>
        </p:txBody>
      </p:sp>
      <p:sp>
        <p:nvSpPr>
          <p:cNvPr id="10" name="TextBox 9"/>
          <p:cNvSpPr txBox="1"/>
          <p:nvPr/>
        </p:nvSpPr>
        <p:spPr>
          <a:xfrm>
            <a:off x="3581400" y="1016560"/>
            <a:ext cx="2204642" cy="461665"/>
          </a:xfrm>
          <a:prstGeom prst="rect">
            <a:avLst/>
          </a:prstGeom>
          <a:solidFill>
            <a:schemeClr val="accent1">
              <a:lumMod val="40000"/>
              <a:lumOff val="60000"/>
            </a:schemeClr>
          </a:solidFill>
        </p:spPr>
        <p:txBody>
          <a:bodyPr wrap="none" rtlCol="0">
            <a:spAutoFit/>
          </a:bodyPr>
          <a:lstStyle/>
          <a:p>
            <a:r>
              <a:rPr lang="en-US" sz="2400" b="1" dirty="0" smtClean="0"/>
              <a:t>Autonomous IS </a:t>
            </a:r>
            <a:endParaRPr lang="en-US" sz="2400" b="1" dirty="0"/>
          </a:p>
        </p:txBody>
      </p:sp>
      <p:sp>
        <p:nvSpPr>
          <p:cNvPr id="11" name="TextBox 10"/>
          <p:cNvSpPr txBox="1"/>
          <p:nvPr/>
        </p:nvSpPr>
        <p:spPr>
          <a:xfrm>
            <a:off x="3048000" y="3346564"/>
            <a:ext cx="4038600" cy="463436"/>
          </a:xfrm>
          <a:prstGeom prst="rect">
            <a:avLst/>
          </a:prstGeom>
          <a:solidFill>
            <a:schemeClr val="accent6">
              <a:lumMod val="60000"/>
              <a:lumOff val="40000"/>
            </a:schemeClr>
          </a:solidFill>
        </p:spPr>
        <p:txBody>
          <a:bodyPr wrap="square" rtlCol="0">
            <a:spAutoFit/>
          </a:bodyPr>
          <a:lstStyle/>
          <a:p>
            <a:r>
              <a:rPr lang="en-US" sz="2400" b="1" dirty="0" smtClean="0"/>
              <a:t>Any domain, All kinds of data</a:t>
            </a:r>
            <a:endParaRPr lang="en-US" sz="2400" b="1" dirty="0"/>
          </a:p>
        </p:txBody>
      </p:sp>
      <p:sp>
        <p:nvSpPr>
          <p:cNvPr id="12" name="TextBox 11"/>
          <p:cNvSpPr txBox="1"/>
          <p:nvPr/>
        </p:nvSpPr>
        <p:spPr>
          <a:xfrm>
            <a:off x="1775163" y="4537741"/>
            <a:ext cx="7879673" cy="461665"/>
          </a:xfrm>
          <a:prstGeom prst="rect">
            <a:avLst/>
          </a:prstGeom>
          <a:solidFill>
            <a:schemeClr val="accent6">
              <a:lumMod val="60000"/>
              <a:lumOff val="40000"/>
            </a:schemeClr>
          </a:solidFill>
        </p:spPr>
        <p:txBody>
          <a:bodyPr wrap="square" rtlCol="0">
            <a:spAutoFit/>
          </a:bodyPr>
          <a:lstStyle/>
          <a:p>
            <a:r>
              <a:rPr lang="en-US" sz="2400" b="1" dirty="0" smtClean="0"/>
              <a:t>“Data Scope” to enhance human perception, Complex tasks</a:t>
            </a:r>
            <a:endParaRPr lang="en-US" sz="2400" b="1" dirty="0"/>
          </a:p>
        </p:txBody>
      </p:sp>
      <p:sp>
        <p:nvSpPr>
          <p:cNvPr id="13" name="TextBox 12"/>
          <p:cNvSpPr txBox="1"/>
          <p:nvPr/>
        </p:nvSpPr>
        <p:spPr>
          <a:xfrm>
            <a:off x="159409" y="5140521"/>
            <a:ext cx="9060549" cy="461665"/>
          </a:xfrm>
          <a:prstGeom prst="rect">
            <a:avLst/>
          </a:prstGeom>
          <a:solidFill>
            <a:schemeClr val="accent1">
              <a:lumMod val="40000"/>
              <a:lumOff val="60000"/>
            </a:schemeClr>
          </a:solidFill>
        </p:spPr>
        <p:txBody>
          <a:bodyPr wrap="square" rtlCol="0">
            <a:spAutoFit/>
          </a:bodyPr>
          <a:lstStyle/>
          <a:p>
            <a:r>
              <a:rPr lang="en-US" sz="2400" b="1" dirty="0" smtClean="0"/>
              <a:t>Intelligence (Machine + Human) &gt; Intelligence(Human) </a:t>
            </a:r>
            <a:r>
              <a:rPr lang="en-US" sz="2400" dirty="0" smtClean="0"/>
              <a:t>[</a:t>
            </a:r>
            <a:r>
              <a:rPr lang="en-US" sz="2400" u="sng" dirty="0" smtClean="0"/>
              <a:t>Lower Bound</a:t>
            </a:r>
            <a:r>
              <a:rPr lang="en-US" sz="2400" dirty="0" smtClean="0"/>
              <a:t>] </a:t>
            </a:r>
            <a:endParaRPr lang="en-US" sz="2400" dirty="0"/>
          </a:p>
        </p:txBody>
      </p:sp>
      <p:pic>
        <p:nvPicPr>
          <p:cNvPr id="18" name="Picture 17"/>
          <p:cNvPicPr>
            <a:picLocks noChangeAspect="1"/>
          </p:cNvPicPr>
          <p:nvPr/>
        </p:nvPicPr>
        <p:blipFill>
          <a:blip r:embed="rId3">
            <a:duotone>
              <a:prstClr val="black"/>
              <a:schemeClr val="accent5">
                <a:tint val="45000"/>
                <a:satMod val="400000"/>
              </a:schemeClr>
            </a:duotone>
          </a:blip>
          <a:stretch>
            <a:fillRect/>
          </a:stretch>
        </p:blipFill>
        <p:spPr>
          <a:xfrm>
            <a:off x="9219959" y="796941"/>
            <a:ext cx="1511837" cy="942236"/>
          </a:xfrm>
          <a:prstGeom prst="rect">
            <a:avLst/>
          </a:prstGeom>
        </p:spPr>
      </p:pic>
      <p:pic>
        <p:nvPicPr>
          <p:cNvPr id="21" name="Picture 20"/>
          <p:cNvPicPr>
            <a:picLocks noChangeAspect="1"/>
          </p:cNvPicPr>
          <p:nvPr/>
        </p:nvPicPr>
        <p:blipFill>
          <a:blip r:embed="rId4"/>
          <a:stretch>
            <a:fillRect/>
          </a:stretch>
        </p:blipFill>
        <p:spPr>
          <a:xfrm>
            <a:off x="7419506" y="860030"/>
            <a:ext cx="1573784" cy="923860"/>
          </a:xfrm>
          <a:prstGeom prst="rect">
            <a:avLst/>
          </a:prstGeom>
        </p:spPr>
      </p:pic>
      <p:grpSp>
        <p:nvGrpSpPr>
          <p:cNvPr id="28" name="Group 27"/>
          <p:cNvGrpSpPr/>
          <p:nvPr/>
        </p:nvGrpSpPr>
        <p:grpSpPr>
          <a:xfrm>
            <a:off x="9195895" y="4999406"/>
            <a:ext cx="2742882" cy="1647726"/>
            <a:chOff x="8530878" y="4987003"/>
            <a:chExt cx="2742882" cy="1647726"/>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878" y="4987003"/>
              <a:ext cx="1554777" cy="1034633"/>
            </a:xfrm>
            <a:prstGeom prst="rect">
              <a:avLst/>
            </a:prstGeom>
          </p:spPr>
        </p:pic>
        <p:pic>
          <p:nvPicPr>
            <p:cNvPr id="27" name="Picture 26"/>
            <p:cNvPicPr>
              <a:picLocks noChangeAspect="1"/>
            </p:cNvPicPr>
            <p:nvPr/>
          </p:nvPicPr>
          <p:blipFill>
            <a:blip r:embed="rId6">
              <a:duotone>
                <a:prstClr val="black"/>
                <a:schemeClr val="accent1">
                  <a:tint val="45000"/>
                  <a:satMod val="400000"/>
                </a:schemeClr>
              </a:duotone>
              <a:extLst/>
            </a:blip>
            <a:stretch>
              <a:fillRect/>
            </a:stretch>
          </p:blipFill>
          <p:spPr>
            <a:xfrm>
              <a:off x="9763782" y="5611484"/>
              <a:ext cx="1509978" cy="1023245"/>
            </a:xfrm>
            <a:prstGeom prst="rect">
              <a:avLst/>
            </a:prstGeom>
          </p:spPr>
        </p:pic>
      </p:grpSp>
      <p:grpSp>
        <p:nvGrpSpPr>
          <p:cNvPr id="8" name="Group 7"/>
          <p:cNvGrpSpPr/>
          <p:nvPr/>
        </p:nvGrpSpPr>
        <p:grpSpPr>
          <a:xfrm>
            <a:off x="2290476" y="1240052"/>
            <a:ext cx="9655201" cy="4061587"/>
            <a:chOff x="2290476" y="1240052"/>
            <a:chExt cx="9655201" cy="4061587"/>
          </a:xfrm>
        </p:grpSpPr>
        <p:sp>
          <p:nvSpPr>
            <p:cNvPr id="5" name="Curved Left Arrow 4"/>
            <p:cNvSpPr/>
            <p:nvPr/>
          </p:nvSpPr>
          <p:spPr>
            <a:xfrm rot="505045">
              <a:off x="10905906" y="2952641"/>
              <a:ext cx="1039771" cy="234899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Left Arrow 28"/>
            <p:cNvSpPr/>
            <p:nvPr/>
          </p:nvSpPr>
          <p:spPr>
            <a:xfrm rot="12363447">
              <a:off x="2290476" y="1240052"/>
              <a:ext cx="1174040" cy="282950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632188" y="5042616"/>
            <a:ext cx="3711212" cy="1266424"/>
            <a:chOff x="632188" y="5042616"/>
            <a:chExt cx="3711212" cy="1266424"/>
          </a:xfrm>
        </p:grpSpPr>
        <p:sp>
          <p:nvSpPr>
            <p:cNvPr id="15" name="Rectangle 14"/>
            <p:cNvSpPr/>
            <p:nvPr/>
          </p:nvSpPr>
          <p:spPr>
            <a:xfrm>
              <a:off x="2959510" y="5042616"/>
              <a:ext cx="1383890" cy="723063"/>
            </a:xfrm>
            <a:prstGeom prst="rect">
              <a:avLst/>
            </a:prstGeom>
            <a:noFill/>
            <a:ln w="508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2188" y="5847375"/>
              <a:ext cx="2611612" cy="461665"/>
            </a:xfrm>
            <a:prstGeom prst="rect">
              <a:avLst/>
            </a:prstGeom>
            <a:solidFill>
              <a:schemeClr val="accent3">
                <a:lumMod val="40000"/>
                <a:lumOff val="60000"/>
              </a:schemeClr>
            </a:solidFill>
          </p:spPr>
          <p:txBody>
            <a:bodyPr wrap="none" rtlCol="0">
              <a:spAutoFit/>
            </a:bodyPr>
            <a:lstStyle/>
            <a:p>
              <a:r>
                <a:rPr lang="en-US" sz="2400" b="1" dirty="0" smtClean="0"/>
                <a:t>Human in the Loop</a:t>
              </a:r>
              <a:endParaRPr lang="en-US" sz="2400" b="1" dirty="0"/>
            </a:p>
          </p:txBody>
        </p:sp>
      </p:grpSp>
      <p:grpSp>
        <p:nvGrpSpPr>
          <p:cNvPr id="33" name="Group 32"/>
          <p:cNvGrpSpPr/>
          <p:nvPr/>
        </p:nvGrpSpPr>
        <p:grpSpPr>
          <a:xfrm>
            <a:off x="5693080" y="4996251"/>
            <a:ext cx="4634538" cy="1469991"/>
            <a:chOff x="5693080" y="4996251"/>
            <a:chExt cx="4634538" cy="1469991"/>
          </a:xfrm>
        </p:grpSpPr>
        <p:sp>
          <p:nvSpPr>
            <p:cNvPr id="32" name="Rectangle 31"/>
            <p:cNvSpPr/>
            <p:nvPr/>
          </p:nvSpPr>
          <p:spPr>
            <a:xfrm>
              <a:off x="7120059" y="4996251"/>
              <a:ext cx="1940745" cy="723063"/>
            </a:xfrm>
            <a:prstGeom prst="rect">
              <a:avLst/>
            </a:prstGeom>
            <a:noFill/>
            <a:ln w="508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693080" y="6004577"/>
              <a:ext cx="4634538" cy="461665"/>
            </a:xfrm>
            <a:prstGeom prst="rect">
              <a:avLst/>
            </a:prstGeom>
            <a:solidFill>
              <a:schemeClr val="accent3">
                <a:lumMod val="40000"/>
                <a:lumOff val="60000"/>
              </a:schemeClr>
            </a:solidFill>
          </p:spPr>
          <p:txBody>
            <a:bodyPr wrap="none" rtlCol="0">
              <a:spAutoFit/>
            </a:bodyPr>
            <a:lstStyle/>
            <a:p>
              <a:r>
                <a:rPr lang="en-US" sz="2400" b="1" dirty="0" smtClean="0"/>
                <a:t>Tasks that humans can’t (easily) do</a:t>
              </a:r>
              <a:endParaRPr lang="en-US" sz="2400" b="1" dirty="0"/>
            </a:p>
          </p:txBody>
        </p:sp>
      </p:grpSp>
      <p:grpSp>
        <p:nvGrpSpPr>
          <p:cNvPr id="34" name="Group 33"/>
          <p:cNvGrpSpPr/>
          <p:nvPr/>
        </p:nvGrpSpPr>
        <p:grpSpPr>
          <a:xfrm>
            <a:off x="6154444" y="2740794"/>
            <a:ext cx="4666985" cy="1715626"/>
            <a:chOff x="6299245" y="2904852"/>
            <a:chExt cx="4666985" cy="1715626"/>
          </a:xfrm>
        </p:grpSpPr>
        <p:sp>
          <p:nvSpPr>
            <p:cNvPr id="35" name="TextBox 34"/>
            <p:cNvSpPr txBox="1"/>
            <p:nvPr/>
          </p:nvSpPr>
          <p:spPr>
            <a:xfrm>
              <a:off x="6299245" y="4097258"/>
              <a:ext cx="4542590" cy="523220"/>
            </a:xfrm>
            <a:prstGeom prst="rect">
              <a:avLst/>
            </a:prstGeom>
            <a:solidFill>
              <a:srgbClr val="FFFF00"/>
            </a:solidFill>
          </p:spPr>
          <p:txBody>
            <a:bodyPr wrap="none" rtlCol="0">
              <a:spAutoFit/>
            </a:bodyPr>
            <a:lstStyle/>
            <a:p>
              <a:r>
                <a:rPr lang="en-US" sz="2800" b="1" dirty="0" smtClean="0">
                  <a:sym typeface="Wingdings" panose="05000000000000000000" pitchFamily="2" charset="2"/>
                </a:rPr>
                <a:t>Augment </a:t>
              </a:r>
              <a:r>
                <a:rPr lang="en-US" sz="2800" dirty="0" smtClean="0">
                  <a:sym typeface="Wingdings" panose="05000000000000000000" pitchFamily="2" charset="2"/>
                </a:rPr>
                <a:t>Human Intelligence</a:t>
              </a:r>
              <a:endParaRPr lang="en-US" sz="2800" dirty="0"/>
            </a:p>
          </p:txBody>
        </p:sp>
        <p:sp>
          <p:nvSpPr>
            <p:cNvPr id="36" name="TextBox 35"/>
            <p:cNvSpPr txBox="1"/>
            <p:nvPr/>
          </p:nvSpPr>
          <p:spPr>
            <a:xfrm>
              <a:off x="6946091" y="2904852"/>
              <a:ext cx="4020139" cy="523220"/>
            </a:xfrm>
            <a:prstGeom prst="rect">
              <a:avLst/>
            </a:prstGeom>
            <a:solidFill>
              <a:srgbClr val="FFFF00"/>
            </a:solidFill>
          </p:spPr>
          <p:txBody>
            <a:bodyPr wrap="none" rtlCol="0">
              <a:spAutoFit/>
            </a:bodyPr>
            <a:lstStyle/>
            <a:p>
              <a:r>
                <a:rPr lang="en-US" sz="2800" b="1" dirty="0" smtClean="0">
                  <a:sym typeface="Wingdings" panose="05000000000000000000" pitchFamily="2" charset="2"/>
                </a:rPr>
                <a:t>Mimic </a:t>
              </a:r>
              <a:r>
                <a:rPr lang="en-US" sz="2800" dirty="0" smtClean="0">
                  <a:sym typeface="Wingdings" panose="05000000000000000000" pitchFamily="2" charset="2"/>
                </a:rPr>
                <a:t>Human Intelligence</a:t>
              </a:r>
              <a:endParaRPr lang="en-US" sz="2800" dirty="0"/>
            </a:p>
          </p:txBody>
        </p:sp>
      </p:grpSp>
    </p:spTree>
    <p:extLst>
      <p:ext uri="{BB962C8B-B14F-4D97-AF65-F5344CB8AC3E}">
        <p14:creationId xmlns:p14="http://schemas.microsoft.com/office/powerpoint/2010/main" val="145347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 y="-82824"/>
            <a:ext cx="12344400" cy="1143000"/>
          </a:xfrm>
        </p:spPr>
        <p:txBody>
          <a:bodyPr>
            <a:noAutofit/>
          </a:bodyPr>
          <a:lstStyle/>
          <a:p>
            <a:r>
              <a:rPr lang="en-US" sz="3600" b="1" dirty="0" err="1" smtClean="0"/>
              <a:t>DataScope</a:t>
            </a:r>
            <a:r>
              <a:rPr lang="en-US" sz="3600" b="1" dirty="0" smtClean="0"/>
              <a:t> in Action: </a:t>
            </a:r>
            <a:r>
              <a:rPr lang="en-US" sz="3600" b="1" u="sng" dirty="0" smtClean="0"/>
              <a:t>intelligent interactive </a:t>
            </a:r>
            <a:r>
              <a:rPr lang="en-US" sz="3600" b="1" u="sng" dirty="0"/>
              <a:t>decision support</a:t>
            </a:r>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297750" y="1279902"/>
            <a:ext cx="5560075" cy="2657096"/>
            <a:chOff x="-226261" y="1133889"/>
            <a:chExt cx="5560263"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26261" y="1133889"/>
              <a:ext cx="3350460" cy="2803111"/>
              <a:chOff x="-226261" y="850416"/>
              <a:chExt cx="3350460" cy="2102334"/>
            </a:xfrm>
          </p:grpSpPr>
          <p:sp>
            <p:nvSpPr>
              <p:cNvPr id="48" name="Oval 47"/>
              <p:cNvSpPr/>
              <p:nvPr/>
            </p:nvSpPr>
            <p:spPr>
              <a:xfrm>
                <a:off x="-226261" y="850416"/>
                <a:ext cx="3350460"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3077" y="871802"/>
                <a:ext cx="2539371" cy="807007"/>
              </a:xfrm>
              <a:prstGeom prst="rect">
                <a:avLst/>
              </a:prstGeom>
              <a:noFill/>
            </p:spPr>
            <p:txBody>
              <a:bodyPr wrap="none" rtlCol="0">
                <a:spAutoFit/>
              </a:bodyPr>
              <a:lstStyle/>
              <a:p>
                <a:pPr algn="ctr">
                  <a:lnSpc>
                    <a:spcPts val="2400"/>
                  </a:lnSpc>
                </a:pPr>
                <a:r>
                  <a:rPr lang="en-US" sz="2400" b="1" dirty="0" smtClean="0"/>
                  <a:t>Prediction of </a:t>
                </a:r>
              </a:p>
              <a:p>
                <a:pPr algn="ctr">
                  <a:lnSpc>
                    <a:spcPts val="2400"/>
                  </a:lnSpc>
                </a:pPr>
                <a:r>
                  <a:rPr lang="en-US" sz="2400" b="1" dirty="0" smtClean="0"/>
                  <a:t>Decision Factors</a:t>
                </a:r>
              </a:p>
              <a:p>
                <a:pPr algn="ctr">
                  <a:lnSpc>
                    <a:spcPts val="2400"/>
                  </a:lnSpc>
                </a:pPr>
                <a:r>
                  <a:rPr lang="en-US" sz="2400" dirty="0" smtClean="0"/>
                  <a:t>(Current &amp; Future)</a:t>
                </a:r>
                <a:endParaRPr lang="en-US" sz="2400" dirty="0"/>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p:txBody>
          <a:bodyPr/>
          <a:lstStyle/>
          <a:p>
            <a:fld id="{88AD08FE-21CA-447A-B5E0-10774CCDBD3A}" type="slidenum">
              <a:rPr lang="en-US" smtClean="0"/>
              <a:t>6</a:t>
            </a:fld>
            <a:endParaRPr lang="en-US"/>
          </a:p>
        </p:txBody>
      </p:sp>
      <p:grpSp>
        <p:nvGrpSpPr>
          <p:cNvPr id="19" name="Group 18"/>
          <p:cNvGrpSpPr/>
          <p:nvPr/>
        </p:nvGrpSpPr>
        <p:grpSpPr>
          <a:xfrm>
            <a:off x="5740150" y="1097656"/>
            <a:ext cx="5195025" cy="5303144"/>
            <a:chOff x="5740150" y="1097656"/>
            <a:chExt cx="5195025" cy="5303144"/>
          </a:xfrm>
        </p:grpSpPr>
        <p:grpSp>
          <p:nvGrpSpPr>
            <p:cNvPr id="10" name="Group 9"/>
            <p:cNvGrpSpPr/>
            <p:nvPr/>
          </p:nvGrpSpPr>
          <p:grpSpPr>
            <a:xfrm>
              <a:off x="5740150" y="1097656"/>
              <a:ext cx="5195025" cy="5303144"/>
              <a:chOff x="5740150" y="1097656"/>
              <a:chExt cx="5195025" cy="5303144"/>
            </a:xfrm>
          </p:grpSpPr>
          <p:sp>
            <p:nvSpPr>
              <p:cNvPr id="67" name="Rectangle 66"/>
              <p:cNvSpPr/>
              <p:nvPr/>
            </p:nvSpPr>
            <p:spPr>
              <a:xfrm>
                <a:off x="6093053" y="3745264"/>
                <a:ext cx="4803547" cy="264681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40150" y="1231104"/>
                <a:ext cx="5156449"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447080" cy="707886"/>
              </a:xfrm>
              <a:prstGeom prst="rect">
                <a:avLst/>
              </a:prstGeom>
              <a:no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000" b="1" dirty="0" err="1" smtClean="0">
                    <a:latin typeface="+mn-lt"/>
                  </a:rPr>
                  <a:t>DataScope</a:t>
                </a:r>
                <a:endParaRPr lang="en-US" altLang="en-US" sz="4000" b="1" dirty="0">
                  <a:latin typeface="+mn-lt"/>
                </a:endParaRPr>
              </a:p>
            </p:txBody>
          </p:sp>
          <p:sp>
            <p:nvSpPr>
              <p:cNvPr id="8" name="TextBox 7"/>
              <p:cNvSpPr txBox="1"/>
              <p:nvPr/>
            </p:nvSpPr>
            <p:spPr>
              <a:xfrm>
                <a:off x="8867643" y="5443247"/>
                <a:ext cx="1620700" cy="830997"/>
              </a:xfrm>
              <a:prstGeom prst="rect">
                <a:avLst/>
              </a:prstGeom>
              <a:solidFill>
                <a:schemeClr val="bg1">
                  <a:lumMod val="85000"/>
                </a:schemeClr>
              </a:solidFill>
            </p:spPr>
            <p:txBody>
              <a:bodyPr wrap="none" rtlCol="0">
                <a:spAutoFit/>
              </a:bodyPr>
              <a:lstStyle/>
              <a:p>
                <a:r>
                  <a:rPr lang="en-US" altLang="zh-CN" sz="2400" b="1" dirty="0" smtClean="0"/>
                  <a:t>Interactive </a:t>
                </a:r>
              </a:p>
              <a:p>
                <a:r>
                  <a:rPr lang="en-US" altLang="zh-CN" sz="2400" b="1" dirty="0" smtClean="0"/>
                  <a:t>retrieval</a:t>
                </a:r>
                <a:endParaRPr lang="en-US" sz="2400" b="1" dirty="0"/>
              </a:p>
            </p:txBody>
          </p:sp>
          <p:sp>
            <p:nvSpPr>
              <p:cNvPr id="76" name="TextBox 75"/>
              <p:cNvSpPr txBox="1"/>
              <p:nvPr/>
            </p:nvSpPr>
            <p:spPr>
              <a:xfrm>
                <a:off x="6329155" y="4797580"/>
                <a:ext cx="2143407" cy="1200329"/>
              </a:xfrm>
              <a:prstGeom prst="rect">
                <a:avLst/>
              </a:prstGeom>
              <a:solidFill>
                <a:schemeClr val="bg1">
                  <a:lumMod val="85000"/>
                </a:schemeClr>
              </a:solidFill>
            </p:spPr>
            <p:txBody>
              <a:bodyPr wrap="none" rtlCol="0">
                <a:spAutoFit/>
              </a:bodyPr>
              <a:lstStyle/>
              <a:p>
                <a:r>
                  <a:rPr lang="en-US" altLang="zh-CN" sz="2400" b="1" dirty="0" smtClean="0"/>
                  <a:t>Data </a:t>
                </a:r>
              </a:p>
              <a:p>
                <a:r>
                  <a:rPr lang="en-US" altLang="zh-CN" sz="2400" b="1" dirty="0" smtClean="0"/>
                  <a:t>Understanding</a:t>
                </a:r>
              </a:p>
              <a:p>
                <a:r>
                  <a:rPr lang="en-US" altLang="zh-CN" sz="2400" b="1" dirty="0" smtClean="0"/>
                  <a:t>(NLP, Vision, …)</a:t>
                </a:r>
              </a:p>
            </p:txBody>
          </p:sp>
          <p:sp>
            <p:nvSpPr>
              <p:cNvPr id="77" name="TextBox 76"/>
              <p:cNvSpPr txBox="1"/>
              <p:nvPr/>
            </p:nvSpPr>
            <p:spPr>
              <a:xfrm>
                <a:off x="8783073" y="4528858"/>
                <a:ext cx="1835952"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smtClean="0"/>
                  <a:t>data analysis</a:t>
                </a:r>
              </a:p>
            </p:txBody>
          </p:sp>
          <p:sp>
            <p:nvSpPr>
              <p:cNvPr id="78" name="TextBox 77"/>
              <p:cNvSpPr txBox="1"/>
              <p:nvPr/>
            </p:nvSpPr>
            <p:spPr>
              <a:xfrm>
                <a:off x="8971836" y="3529313"/>
                <a:ext cx="1673856" cy="830997"/>
              </a:xfrm>
              <a:prstGeom prst="rect">
                <a:avLst/>
              </a:prstGeom>
              <a:solidFill>
                <a:schemeClr val="bg1">
                  <a:lumMod val="85000"/>
                </a:schemeClr>
              </a:solidFill>
            </p:spPr>
            <p:txBody>
              <a:bodyPr wrap="none" rtlCol="0">
                <a:spAutoFit/>
              </a:bodyPr>
              <a:lstStyle/>
              <a:p>
                <a:r>
                  <a:rPr lang="en-US" altLang="zh-CN" sz="2400" b="1" dirty="0" smtClean="0"/>
                  <a:t>Hypothesis </a:t>
                </a:r>
                <a:endParaRPr lang="en-US" altLang="zh-CN" sz="2400" b="1" dirty="0"/>
              </a:p>
              <a:p>
                <a:r>
                  <a:rPr lang="en-US" altLang="zh-CN" sz="2400" b="1" dirty="0" smtClean="0"/>
                  <a:t>exploration</a:t>
                </a:r>
              </a:p>
            </p:txBody>
          </p:sp>
          <p:sp>
            <p:nvSpPr>
              <p:cNvPr id="79" name="TextBox 78"/>
              <p:cNvSpPr txBox="1"/>
              <p:nvPr/>
            </p:nvSpPr>
            <p:spPr>
              <a:xfrm>
                <a:off x="5952081" y="1832853"/>
                <a:ext cx="2678483" cy="461665"/>
              </a:xfrm>
              <a:prstGeom prst="rect">
                <a:avLst/>
              </a:prstGeom>
              <a:solidFill>
                <a:schemeClr val="bg1">
                  <a:lumMod val="85000"/>
                </a:schemeClr>
              </a:solidFill>
            </p:spPr>
            <p:txBody>
              <a:bodyPr wrap="squar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Domain Knowledge</a:t>
                </a:r>
                <a:endParaRPr lang="en-US" sz="2000" b="1" dirty="0">
                  <a:solidFill>
                    <a:schemeClr val="tx1"/>
                  </a:solidFill>
                </a:endParaRPr>
              </a:p>
            </p:txBody>
          </p:sp>
        </p:grpSp>
        <p:sp>
          <p:nvSpPr>
            <p:cNvPr id="89" name="TextBox 88"/>
            <p:cNvSpPr txBox="1"/>
            <p:nvPr/>
          </p:nvSpPr>
          <p:spPr>
            <a:xfrm>
              <a:off x="6158566" y="1303897"/>
              <a:ext cx="1814536" cy="461665"/>
            </a:xfrm>
            <a:prstGeom prst="rect">
              <a:avLst/>
            </a:prstGeom>
            <a:solidFill>
              <a:schemeClr val="bg1">
                <a:lumMod val="85000"/>
              </a:schemeClr>
            </a:solidFill>
          </p:spPr>
          <p:txBody>
            <a:bodyPr wrap="none" rtlCol="0">
              <a:spAutoFit/>
            </a:bodyPr>
            <a:lstStyle/>
            <a:p>
              <a:r>
                <a:rPr lang="en-US" altLang="zh-CN" sz="2400" b="1" dirty="0" smtClean="0"/>
                <a:t>Visualization</a:t>
              </a:r>
            </a:p>
          </p:txBody>
        </p:sp>
        <p:sp>
          <p:nvSpPr>
            <p:cNvPr id="90" name="TextBox 89"/>
            <p:cNvSpPr txBox="1"/>
            <p:nvPr/>
          </p:nvSpPr>
          <p:spPr>
            <a:xfrm>
              <a:off x="6314858" y="4040453"/>
              <a:ext cx="2267224" cy="461665"/>
            </a:xfrm>
            <a:prstGeom prst="rect">
              <a:avLst/>
            </a:prstGeom>
            <a:solidFill>
              <a:schemeClr val="bg1">
                <a:lumMod val="85000"/>
              </a:schemeClr>
            </a:solidFill>
          </p:spPr>
          <p:txBody>
            <a:bodyPr wrap="none" rtlCol="0">
              <a:spAutoFit/>
            </a:bodyPr>
            <a:lstStyle/>
            <a:p>
              <a:r>
                <a:rPr lang="en-US" altLang="zh-CN" sz="2400" b="1" dirty="0" smtClean="0"/>
                <a:t>Data Integration</a:t>
              </a:r>
            </a:p>
          </p:txBody>
        </p:sp>
      </p:grpSp>
    </p:spTree>
    <p:extLst>
      <p:ext uri="{BB962C8B-B14F-4D97-AF65-F5344CB8AC3E}">
        <p14:creationId xmlns:p14="http://schemas.microsoft.com/office/powerpoint/2010/main" val="19424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Big Data to Intelligence: Autonomous AI vs. Assistive AI</a:t>
            </a:r>
          </a:p>
          <a:p>
            <a:r>
              <a:rPr lang="en-US" dirty="0" err="1" smtClean="0"/>
              <a:t>ITDataScope</a:t>
            </a:r>
            <a:r>
              <a:rPr lang="en-US" dirty="0" smtClean="0"/>
              <a:t>: Augmenting Human Intelligence in </a:t>
            </a:r>
            <a:r>
              <a:rPr lang="en-US" dirty="0" err="1" smtClean="0"/>
              <a:t>AIOps</a:t>
            </a:r>
            <a:endParaRPr lang="en-US" dirty="0" smtClean="0"/>
          </a:p>
          <a:p>
            <a:r>
              <a:rPr lang="en-US" dirty="0" smtClean="0"/>
              <a:t>Relevant Techniques and Results</a:t>
            </a:r>
          </a:p>
          <a:p>
            <a:r>
              <a:rPr lang="en-US" dirty="0" smtClean="0"/>
              <a:t>Roadmap for Future Directions </a:t>
            </a:r>
            <a:endParaRPr lang="en-US" dirty="0"/>
          </a:p>
        </p:txBody>
      </p:sp>
      <p:sp>
        <p:nvSpPr>
          <p:cNvPr id="4" name="Slide Number Placeholder 3"/>
          <p:cNvSpPr>
            <a:spLocks noGrp="1"/>
          </p:cNvSpPr>
          <p:nvPr>
            <p:ph type="sldNum" sz="quarter" idx="12"/>
          </p:nvPr>
        </p:nvSpPr>
        <p:spPr/>
        <p:txBody>
          <a:bodyPr/>
          <a:lstStyle/>
          <a:p>
            <a:fld id="{88AD08FE-21CA-447A-B5E0-10774CCDBD3A}" type="slidenum">
              <a:rPr lang="en-US" smtClean="0"/>
              <a:t>7</a:t>
            </a:fld>
            <a:endParaRPr lang="en-US"/>
          </a:p>
        </p:txBody>
      </p:sp>
      <p:sp>
        <p:nvSpPr>
          <p:cNvPr id="5" name="Rectangle 4"/>
          <p:cNvSpPr/>
          <p:nvPr/>
        </p:nvSpPr>
        <p:spPr>
          <a:xfrm>
            <a:off x="609600" y="1828800"/>
            <a:ext cx="9550400" cy="533400"/>
          </a:xfrm>
          <a:prstGeom prst="rect">
            <a:avLst/>
          </a:prstGeom>
          <a:no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0160000" y="1828800"/>
            <a:ext cx="838200" cy="304800"/>
          </a:xfrm>
          <a:prstGeom prst="lef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3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IT</a:t>
            </a:r>
            <a:r>
              <a:rPr lang="en-US"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Big Data Enables </a:t>
            </a:r>
            <a:r>
              <a:rPr lang="en-US" b="1" dirty="0" err="1" smtClean="0">
                <a:latin typeface="Arial" panose="020B0604020202020204" pitchFamily="34" charset="0"/>
                <a:cs typeface="Arial" panose="020B0604020202020204" pitchFamily="34" charset="0"/>
              </a:rPr>
              <a:t>AIOps</a:t>
            </a:r>
            <a:endParaRPr lang="en-US" b="1" dirty="0"/>
          </a:p>
        </p:txBody>
      </p:sp>
      <p:sp>
        <p:nvSpPr>
          <p:cNvPr id="4" name="Slide Number Placeholder 3"/>
          <p:cNvSpPr>
            <a:spLocks noGrp="1"/>
          </p:cNvSpPr>
          <p:nvPr>
            <p:ph type="sldNum" sz="quarter" idx="12"/>
          </p:nvPr>
        </p:nvSpPr>
        <p:spPr/>
        <p:txBody>
          <a:bodyPr/>
          <a:lstStyle/>
          <a:p>
            <a:fld id="{88AD08FE-21CA-447A-B5E0-10774CCDBD3A}" type="slidenum">
              <a:rPr lang="en-US" smtClean="0"/>
              <a:t>8</a:t>
            </a:fld>
            <a:endParaRPr lang="en-US"/>
          </a:p>
        </p:txBody>
      </p:sp>
      <p:sp>
        <p:nvSpPr>
          <p:cNvPr id="10" name="Can 9"/>
          <p:cNvSpPr/>
          <p:nvPr/>
        </p:nvSpPr>
        <p:spPr>
          <a:xfrm>
            <a:off x="136588" y="1676400"/>
            <a:ext cx="2899425" cy="2661238"/>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6588" y="2583336"/>
            <a:ext cx="2899425" cy="1426031"/>
          </a:xfrm>
          <a:prstGeom prst="rect">
            <a:avLst/>
          </a:prstGeom>
          <a:solidFill>
            <a:srgbClr val="FFFF00"/>
          </a:solidFill>
        </p:spPr>
        <p:txBody>
          <a:bodyPr wrap="square" rtlCol="0">
            <a:spAutoFit/>
          </a:bodyPr>
          <a:lstStyle/>
          <a:p>
            <a:pPr>
              <a:lnSpc>
                <a:spcPts val="2600"/>
              </a:lnSpc>
            </a:pPr>
            <a:r>
              <a:rPr lang="en-US" sz="2400" i="1" dirty="0" smtClean="0"/>
              <a:t>l</a:t>
            </a:r>
            <a:r>
              <a:rPr lang="en-US" sz="2400" i="1" dirty="0" smtClean="0"/>
              <a:t>ogs, </a:t>
            </a:r>
            <a:r>
              <a:rPr lang="en-US" sz="2400" i="1" dirty="0"/>
              <a:t>m</a:t>
            </a:r>
            <a:r>
              <a:rPr lang="en-US" sz="2400" i="1" dirty="0" smtClean="0"/>
              <a:t>etrics,  tickets, documentations, </a:t>
            </a:r>
            <a:r>
              <a:rPr lang="en-US" sz="2400" i="1" dirty="0"/>
              <a:t>source </a:t>
            </a:r>
            <a:r>
              <a:rPr lang="en-US" sz="2400" i="1" dirty="0" smtClean="0"/>
              <a:t>codes, info &amp; knowledge on Web, …</a:t>
            </a:r>
          </a:p>
        </p:txBody>
      </p:sp>
      <p:grpSp>
        <p:nvGrpSpPr>
          <p:cNvPr id="36" name="Group 35"/>
          <p:cNvGrpSpPr/>
          <p:nvPr/>
        </p:nvGrpSpPr>
        <p:grpSpPr>
          <a:xfrm>
            <a:off x="3125794" y="1836221"/>
            <a:ext cx="3006932" cy="541340"/>
            <a:chOff x="2352350" y="1758068"/>
            <a:chExt cx="3006932" cy="541340"/>
          </a:xfrm>
        </p:grpSpPr>
        <p:sp>
          <p:nvSpPr>
            <p:cNvPr id="12" name="TextBox 11"/>
            <p:cNvSpPr txBox="1"/>
            <p:nvPr/>
          </p:nvSpPr>
          <p:spPr>
            <a:xfrm>
              <a:off x="3122259" y="1758068"/>
              <a:ext cx="2237023" cy="523220"/>
            </a:xfrm>
            <a:prstGeom prst="rect">
              <a:avLst/>
            </a:prstGeom>
            <a:noFill/>
          </p:spPr>
          <p:txBody>
            <a:bodyPr wrap="none" rtlCol="0">
              <a:spAutoFit/>
            </a:bodyPr>
            <a:lstStyle/>
            <a:p>
              <a:r>
                <a:rPr lang="en-US" altLang="zh-CN" sz="2800" dirty="0" smtClean="0"/>
                <a:t>Training </a:t>
              </a:r>
              <a:r>
                <a:rPr lang="en-US" altLang="zh-CN" sz="2800" dirty="0"/>
                <a:t>D</a:t>
              </a:r>
              <a:r>
                <a:rPr lang="en-US" altLang="zh-CN" sz="2800" dirty="0" smtClean="0"/>
                <a:t>ata </a:t>
              </a:r>
              <a:endParaRPr lang="en-US" sz="2800" dirty="0"/>
            </a:p>
          </p:txBody>
        </p:sp>
        <p:sp>
          <p:nvSpPr>
            <p:cNvPr id="13" name="Right Arrow 12"/>
            <p:cNvSpPr/>
            <p:nvPr/>
          </p:nvSpPr>
          <p:spPr>
            <a:xfrm rot="19594973">
              <a:off x="2352350" y="1892981"/>
              <a:ext cx="685800" cy="406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019800" y="1796204"/>
            <a:ext cx="5382426" cy="655322"/>
            <a:chOff x="5225925" y="1796315"/>
            <a:chExt cx="5755943" cy="655322"/>
          </a:xfrm>
        </p:grpSpPr>
        <p:sp>
          <p:nvSpPr>
            <p:cNvPr id="14" name="Right Arrow 13"/>
            <p:cNvSpPr/>
            <p:nvPr/>
          </p:nvSpPr>
          <p:spPr>
            <a:xfrm>
              <a:off x="5225925" y="1916431"/>
              <a:ext cx="1124711" cy="368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87586" y="1796315"/>
              <a:ext cx="4332984" cy="655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188633" y="1847905"/>
              <a:ext cx="4793235" cy="461665"/>
            </a:xfrm>
            <a:prstGeom prst="rect">
              <a:avLst/>
            </a:prstGeom>
            <a:noFill/>
          </p:spPr>
          <p:txBody>
            <a:bodyPr wrap="square" rtlCol="0">
              <a:spAutoFit/>
            </a:bodyPr>
            <a:lstStyle/>
            <a:p>
              <a:pPr algn="ctr"/>
              <a:r>
                <a:rPr lang="en-US" sz="2400" b="1" dirty="0" smtClean="0"/>
                <a:t>(Supervised) Machine Learning</a:t>
              </a:r>
            </a:p>
          </p:txBody>
        </p:sp>
      </p:grpSp>
      <p:sp>
        <p:nvSpPr>
          <p:cNvPr id="17" name="Rectangle 16"/>
          <p:cNvSpPr/>
          <p:nvPr/>
        </p:nvSpPr>
        <p:spPr>
          <a:xfrm>
            <a:off x="3595080" y="1110195"/>
            <a:ext cx="7528215" cy="461665"/>
          </a:xfrm>
          <a:prstGeom prst="rect">
            <a:avLst/>
          </a:prstGeom>
          <a:solidFill>
            <a:schemeClr val="accent5">
              <a:lumMod val="40000"/>
              <a:lumOff val="60000"/>
            </a:schemeClr>
          </a:solidFill>
        </p:spPr>
        <p:txBody>
          <a:bodyPr wrap="none">
            <a:spAutoFit/>
          </a:bodyPr>
          <a:lstStyle/>
          <a:p>
            <a:r>
              <a:rPr lang="en-US" sz="2400" b="1" dirty="0"/>
              <a:t>Autonomous AI</a:t>
            </a:r>
            <a:r>
              <a:rPr lang="en-US" sz="2400" dirty="0"/>
              <a:t>: </a:t>
            </a:r>
            <a:r>
              <a:rPr lang="en-US" sz="2400" dirty="0">
                <a:latin typeface="Arial" panose="020B0604020202020204" pitchFamily="34" charset="0"/>
                <a:cs typeface="Arial" panose="020B0604020202020204" pitchFamily="34" charset="0"/>
              </a:rPr>
              <a:t>Intelligent systems to </a:t>
            </a:r>
            <a:r>
              <a:rPr lang="en-US" sz="2400" b="1" dirty="0" smtClean="0">
                <a:latin typeface="Arial" panose="020B0604020202020204" pitchFamily="34" charset="0"/>
                <a:cs typeface="Arial" panose="020B0604020202020204" pitchFamily="34" charset="0"/>
              </a:rPr>
              <a:t>automate tasks</a:t>
            </a:r>
            <a:endParaRPr lang="en-US" sz="2400" dirty="0">
              <a:latin typeface="Arial" panose="020B0604020202020204" pitchFamily="34" charset="0"/>
              <a:cs typeface="Arial" panose="020B0604020202020204" pitchFamily="34" charset="0"/>
            </a:endParaRPr>
          </a:p>
        </p:txBody>
      </p:sp>
      <p:grpSp>
        <p:nvGrpSpPr>
          <p:cNvPr id="39" name="Group 38"/>
          <p:cNvGrpSpPr/>
          <p:nvPr/>
        </p:nvGrpSpPr>
        <p:grpSpPr>
          <a:xfrm>
            <a:off x="3216105" y="2847095"/>
            <a:ext cx="3188237" cy="1384995"/>
            <a:chOff x="2411130" y="3333436"/>
            <a:chExt cx="3188237" cy="1384995"/>
          </a:xfrm>
        </p:grpSpPr>
        <p:sp>
          <p:nvSpPr>
            <p:cNvPr id="18" name="Right Arrow 17"/>
            <p:cNvSpPr/>
            <p:nvPr/>
          </p:nvSpPr>
          <p:spPr>
            <a:xfrm>
              <a:off x="2411130" y="3581546"/>
              <a:ext cx="541283" cy="402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7303" y="3333436"/>
              <a:ext cx="2622064" cy="1384995"/>
            </a:xfrm>
            <a:prstGeom prst="rect">
              <a:avLst/>
            </a:prstGeom>
            <a:noFill/>
          </p:spPr>
          <p:txBody>
            <a:bodyPr wrap="none" rtlCol="0">
              <a:spAutoFit/>
            </a:bodyPr>
            <a:lstStyle/>
            <a:p>
              <a:r>
                <a:rPr lang="en-US" altLang="zh-CN" sz="2800" dirty="0" smtClean="0"/>
                <a:t>Observations of </a:t>
              </a:r>
              <a:endParaRPr lang="en-US" altLang="zh-CN" sz="2800" dirty="0" smtClean="0"/>
            </a:p>
            <a:p>
              <a:r>
                <a:rPr lang="en-US" sz="2800" dirty="0" smtClean="0"/>
                <a:t>IT systems &amp; </a:t>
              </a:r>
            </a:p>
            <a:p>
              <a:r>
                <a:rPr lang="en-US" sz="2800" dirty="0" smtClean="0"/>
                <a:t>applications</a:t>
              </a:r>
              <a:endParaRPr lang="en-US" sz="2800" dirty="0"/>
            </a:p>
          </p:txBody>
        </p:sp>
      </p:grpSp>
      <p:grpSp>
        <p:nvGrpSpPr>
          <p:cNvPr id="40" name="Group 39"/>
          <p:cNvGrpSpPr/>
          <p:nvPr/>
        </p:nvGrpSpPr>
        <p:grpSpPr>
          <a:xfrm>
            <a:off x="2227708" y="4233709"/>
            <a:ext cx="8382555" cy="1422644"/>
            <a:chOff x="2392806" y="4311895"/>
            <a:chExt cx="8382555" cy="1422644"/>
          </a:xfrm>
        </p:grpSpPr>
        <p:sp>
          <p:nvSpPr>
            <p:cNvPr id="20" name="Right Arrow 19"/>
            <p:cNvSpPr/>
            <p:nvPr/>
          </p:nvSpPr>
          <p:spPr>
            <a:xfrm rot="5400000">
              <a:off x="4348422" y="4348601"/>
              <a:ext cx="431601" cy="358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392806" y="4834971"/>
              <a:ext cx="4597310" cy="899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418116" y="4839914"/>
              <a:ext cx="4475391" cy="830997"/>
            </a:xfrm>
            <a:prstGeom prst="rect">
              <a:avLst/>
            </a:prstGeom>
            <a:noFill/>
          </p:spPr>
          <p:txBody>
            <a:bodyPr wrap="none" rtlCol="0">
              <a:spAutoFit/>
            </a:bodyPr>
            <a:lstStyle/>
            <a:p>
              <a:pPr algn="ctr"/>
              <a:r>
                <a:rPr lang="en-US" sz="2400" b="1" dirty="0" smtClean="0"/>
                <a:t>(Unsupervised) Machine Learning</a:t>
              </a:r>
            </a:p>
            <a:p>
              <a:pPr algn="ctr"/>
              <a:r>
                <a:rPr lang="en-US" sz="2400" b="1" dirty="0" smtClean="0"/>
                <a:t>Data Mining</a:t>
              </a:r>
            </a:p>
          </p:txBody>
        </p:sp>
        <p:sp>
          <p:nvSpPr>
            <p:cNvPr id="23" name="Right Arrow 22"/>
            <p:cNvSpPr/>
            <p:nvPr/>
          </p:nvSpPr>
          <p:spPr>
            <a:xfrm>
              <a:off x="6980972" y="5060328"/>
              <a:ext cx="759915" cy="373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828352" y="5033741"/>
              <a:ext cx="2947009" cy="584775"/>
            </a:xfrm>
            <a:prstGeom prst="rect">
              <a:avLst/>
            </a:prstGeom>
            <a:solidFill>
              <a:schemeClr val="bg1">
                <a:lumMod val="75000"/>
              </a:schemeClr>
            </a:solidFill>
          </p:spPr>
          <p:txBody>
            <a:bodyPr wrap="square" rtlCol="0">
              <a:spAutoFit/>
            </a:bodyPr>
            <a:lstStyle/>
            <a:p>
              <a:pPr algn="ctr"/>
              <a:r>
                <a:rPr lang="en-US" sz="3200" b="1" dirty="0" smtClean="0"/>
                <a:t>Intelligence</a:t>
              </a:r>
              <a:endParaRPr lang="en-US" sz="3200" b="1" dirty="0"/>
            </a:p>
          </p:txBody>
        </p:sp>
      </p:grpSp>
      <p:sp>
        <p:nvSpPr>
          <p:cNvPr id="34" name="Rectangle 33"/>
          <p:cNvSpPr/>
          <p:nvPr/>
        </p:nvSpPr>
        <p:spPr>
          <a:xfrm>
            <a:off x="2667000" y="5954391"/>
            <a:ext cx="9220200" cy="461665"/>
          </a:xfrm>
          <a:prstGeom prst="rect">
            <a:avLst/>
          </a:prstGeom>
          <a:solidFill>
            <a:schemeClr val="accent5">
              <a:lumMod val="40000"/>
              <a:lumOff val="60000"/>
            </a:schemeClr>
          </a:solidFill>
        </p:spPr>
        <p:txBody>
          <a:bodyPr wrap="square">
            <a:spAutoFit/>
          </a:bodyPr>
          <a:lstStyle/>
          <a:p>
            <a:r>
              <a:rPr lang="en-US" sz="2400" b="1" dirty="0">
                <a:latin typeface="Arial" panose="020B0604020202020204" pitchFamily="34" charset="0"/>
                <a:cs typeface="Arial" panose="020B0604020202020204" pitchFamily="34" charset="0"/>
              </a:rPr>
              <a:t>Assistive AI</a:t>
            </a:r>
            <a:r>
              <a:rPr lang="en-US" sz="2400" dirty="0">
                <a:latin typeface="Arial" panose="020B0604020202020204" pitchFamily="34" charset="0"/>
                <a:cs typeface="Arial" panose="020B0604020202020204" pitchFamily="34" charset="0"/>
              </a:rPr>
              <a:t>: Intelligent systems to </a:t>
            </a:r>
            <a:r>
              <a:rPr lang="en-US" sz="2400" b="1" dirty="0" smtClean="0">
                <a:latin typeface="Arial" panose="020B0604020202020204" pitchFamily="34" charset="0"/>
                <a:cs typeface="Arial" panose="020B0604020202020204" pitchFamily="34" charset="0"/>
              </a:rPr>
              <a:t>assist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human decision makers</a:t>
            </a:r>
            <a:endParaRPr lang="en-US" sz="2400" dirty="0"/>
          </a:p>
        </p:txBody>
      </p:sp>
      <p:grpSp>
        <p:nvGrpSpPr>
          <p:cNvPr id="5" name="Group 4"/>
          <p:cNvGrpSpPr/>
          <p:nvPr/>
        </p:nvGrpSpPr>
        <p:grpSpPr>
          <a:xfrm>
            <a:off x="6842093" y="2585992"/>
            <a:ext cx="4427105" cy="2364023"/>
            <a:chOff x="7234575" y="2590800"/>
            <a:chExt cx="4138597" cy="2364023"/>
          </a:xfrm>
        </p:grpSpPr>
        <p:grpSp>
          <p:nvGrpSpPr>
            <p:cNvPr id="38" name="Group 37"/>
            <p:cNvGrpSpPr/>
            <p:nvPr/>
          </p:nvGrpSpPr>
          <p:grpSpPr>
            <a:xfrm>
              <a:off x="7234575" y="2591552"/>
              <a:ext cx="1832505" cy="1618366"/>
              <a:chOff x="8244289" y="2599595"/>
              <a:chExt cx="1832505" cy="1618366"/>
            </a:xfrm>
          </p:grpSpPr>
          <p:sp>
            <p:nvSpPr>
              <p:cNvPr id="26" name="Oval 25"/>
              <p:cNvSpPr/>
              <p:nvPr/>
            </p:nvSpPr>
            <p:spPr>
              <a:xfrm>
                <a:off x="8244289" y="3489261"/>
                <a:ext cx="1832505" cy="7164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483689" y="3510075"/>
                <a:ext cx="1425390" cy="707886"/>
              </a:xfrm>
              <a:prstGeom prst="rect">
                <a:avLst/>
              </a:prstGeom>
              <a:noFill/>
            </p:spPr>
            <p:txBody>
              <a:bodyPr wrap="none" rtlCol="0">
                <a:spAutoFit/>
              </a:bodyPr>
              <a:lstStyle/>
              <a:p>
                <a:r>
                  <a:rPr lang="en-US" sz="2000" b="1" i="1" dirty="0" smtClean="0">
                    <a:latin typeface="Arial" panose="020B0604020202020204" pitchFamily="34" charset="0"/>
                    <a:cs typeface="Arial" panose="020B0604020202020204" pitchFamily="34" charset="0"/>
                  </a:rPr>
                  <a:t>Reliability</a:t>
                </a:r>
              </a:p>
              <a:p>
                <a:r>
                  <a:rPr lang="en-US" sz="2000" b="1" i="1" dirty="0" smtClean="0">
                    <a:latin typeface="Arial" panose="020B0604020202020204" pitchFamily="34" charset="0"/>
                    <a:cs typeface="Arial" panose="020B0604020202020204" pitchFamily="34" charset="0"/>
                  </a:rPr>
                  <a:t>Engineers</a:t>
                </a:r>
                <a:endParaRPr lang="en-US" sz="2000" b="1" i="1" dirty="0">
                  <a:latin typeface="Arial" panose="020B0604020202020204" pitchFamily="34" charset="0"/>
                  <a:cs typeface="Arial" panose="020B0604020202020204" pitchFamily="34" charset="0"/>
                </a:endParaRPr>
              </a:p>
            </p:txBody>
          </p:sp>
          <p:cxnSp>
            <p:nvCxnSpPr>
              <p:cNvPr id="28" name="Straight Arrow Connector 27"/>
              <p:cNvCxnSpPr/>
              <p:nvPr/>
            </p:nvCxnSpPr>
            <p:spPr>
              <a:xfrm>
                <a:off x="9211862" y="2599595"/>
                <a:ext cx="0" cy="934211"/>
              </a:xfrm>
              <a:prstGeom prst="straightConnector1">
                <a:avLst/>
              </a:prstGeom>
              <a:ln w="66675">
                <a:solidFill>
                  <a:schemeClr val="accent6">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Right Arrow 30"/>
            <p:cNvSpPr/>
            <p:nvPr/>
          </p:nvSpPr>
          <p:spPr>
            <a:xfrm rot="16200000">
              <a:off x="7864819" y="4439566"/>
              <a:ext cx="703255"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9572428" y="2590800"/>
              <a:ext cx="1800744" cy="1569111"/>
              <a:chOff x="8244290" y="2599595"/>
              <a:chExt cx="1800744" cy="1569111"/>
            </a:xfrm>
          </p:grpSpPr>
          <p:sp>
            <p:nvSpPr>
              <p:cNvPr id="42" name="Oval 41"/>
              <p:cNvSpPr/>
              <p:nvPr/>
            </p:nvSpPr>
            <p:spPr>
              <a:xfrm>
                <a:off x="8244290" y="3571387"/>
                <a:ext cx="1800744" cy="5973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443717" y="3596136"/>
                <a:ext cx="1568058" cy="400110"/>
              </a:xfrm>
              <a:prstGeom prst="rect">
                <a:avLst/>
              </a:prstGeom>
              <a:noFill/>
            </p:spPr>
            <p:txBody>
              <a:bodyPr wrap="none" rtlCol="0">
                <a:spAutoFit/>
              </a:bodyPr>
              <a:lstStyle/>
              <a:p>
                <a:r>
                  <a:rPr lang="en-US" sz="2000" b="1" i="1" dirty="0" smtClean="0">
                    <a:latin typeface="Arial" panose="020B0604020202020204" pitchFamily="34" charset="0"/>
                    <a:cs typeface="Arial" panose="020B0604020202020204" pitchFamily="34" charset="0"/>
                  </a:rPr>
                  <a:t>Developers</a:t>
                </a:r>
                <a:endParaRPr lang="en-US" sz="2000" b="1" i="1" dirty="0">
                  <a:latin typeface="Arial" panose="020B0604020202020204" pitchFamily="34" charset="0"/>
                  <a:cs typeface="Arial" panose="020B0604020202020204" pitchFamily="34" charset="0"/>
                </a:endParaRPr>
              </a:p>
            </p:txBody>
          </p:sp>
          <p:cxnSp>
            <p:nvCxnSpPr>
              <p:cNvPr id="44" name="Straight Arrow Connector 43"/>
              <p:cNvCxnSpPr/>
              <p:nvPr/>
            </p:nvCxnSpPr>
            <p:spPr>
              <a:xfrm>
                <a:off x="9211862" y="2599595"/>
                <a:ext cx="0" cy="934211"/>
              </a:xfrm>
              <a:prstGeom prst="straightConnector1">
                <a:avLst/>
              </a:prstGeom>
              <a:ln w="66675">
                <a:solidFill>
                  <a:schemeClr val="accent6">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5" name="Right Arrow 44"/>
            <p:cNvSpPr/>
            <p:nvPr/>
          </p:nvSpPr>
          <p:spPr>
            <a:xfrm rot="16200000">
              <a:off x="10188372" y="4439456"/>
              <a:ext cx="703255"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008612" y="3261938"/>
              <a:ext cx="622286" cy="830997"/>
            </a:xfrm>
            <a:prstGeom prst="rect">
              <a:avLst/>
            </a:prstGeom>
            <a:noFill/>
          </p:spPr>
          <p:txBody>
            <a:bodyPr wrap="none" rtlCol="0">
              <a:spAutoFit/>
            </a:bodyPr>
            <a:lstStyle/>
            <a:p>
              <a:r>
                <a:rPr lang="en-US" sz="4800" b="1" dirty="0" smtClean="0"/>
                <a:t>…</a:t>
              </a:r>
              <a:endParaRPr lang="en-US" sz="4800" b="1" dirty="0"/>
            </a:p>
          </p:txBody>
        </p:sp>
      </p:grpSp>
      <p:sp>
        <p:nvSpPr>
          <p:cNvPr id="6" name="Rectangle 5"/>
          <p:cNvSpPr/>
          <p:nvPr/>
        </p:nvSpPr>
        <p:spPr>
          <a:xfrm>
            <a:off x="695094" y="1790614"/>
            <a:ext cx="1782411" cy="477054"/>
          </a:xfrm>
          <a:prstGeom prst="rect">
            <a:avLst/>
          </a:prstGeom>
          <a:solidFill>
            <a:srgbClr val="FFFF00"/>
          </a:solidFill>
        </p:spPr>
        <p:txBody>
          <a:bodyPr wrap="none">
            <a:spAutoFit/>
          </a:bodyPr>
          <a:lstStyle/>
          <a:p>
            <a:pPr>
              <a:lnSpc>
                <a:spcPts val="3000"/>
              </a:lnSpc>
            </a:pPr>
            <a:r>
              <a:rPr lang="en-US" sz="2800" b="1" dirty="0"/>
              <a:t>IT Big Data</a:t>
            </a:r>
          </a:p>
        </p:txBody>
      </p:sp>
    </p:spTree>
    <p:extLst>
      <p:ext uri="{BB962C8B-B14F-4D97-AF65-F5344CB8AC3E}">
        <p14:creationId xmlns:p14="http://schemas.microsoft.com/office/powerpoint/2010/main" val="9769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398" y="228600"/>
            <a:ext cx="2569961" cy="609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1" y="-82824"/>
            <a:ext cx="12344400" cy="1143000"/>
          </a:xfrm>
        </p:spPr>
        <p:txBody>
          <a:bodyPr>
            <a:noAutofit/>
          </a:bodyPr>
          <a:lstStyle/>
          <a:p>
            <a:r>
              <a:rPr lang="en-US" sz="3600" b="1" dirty="0" err="1">
                <a:solidFill>
                  <a:schemeClr val="tx1"/>
                </a:solidFill>
              </a:rPr>
              <a:t>ITDataScope</a:t>
            </a:r>
            <a:r>
              <a:rPr lang="en-US" sz="3600" b="1" dirty="0"/>
              <a:t> as a Special </a:t>
            </a:r>
            <a:r>
              <a:rPr lang="en-US" sz="3600" b="1" dirty="0" err="1"/>
              <a:t>DataScope</a:t>
            </a:r>
            <a:r>
              <a:rPr lang="en-US" sz="3600" b="1" dirty="0"/>
              <a:t> for </a:t>
            </a:r>
            <a:r>
              <a:rPr lang="en-US" sz="3600" b="1" dirty="0" err="1"/>
              <a:t>AIOps</a:t>
            </a:r>
            <a:endParaRPr lang="en-US" sz="3600" b="1" u="sng" dirty="0"/>
          </a:p>
        </p:txBody>
      </p:sp>
      <p:sp>
        <p:nvSpPr>
          <p:cNvPr id="6" name="TextBox 5"/>
          <p:cNvSpPr txBox="1"/>
          <p:nvPr/>
        </p:nvSpPr>
        <p:spPr>
          <a:xfrm>
            <a:off x="1797261" y="4039266"/>
            <a:ext cx="1655711" cy="461665"/>
          </a:xfrm>
          <a:prstGeom prst="rect">
            <a:avLst/>
          </a:prstGeom>
          <a:noFill/>
        </p:spPr>
        <p:txBody>
          <a:bodyPr wrap="none" rtlCol="0">
            <a:spAutoFit/>
          </a:bodyPr>
          <a:lstStyle/>
          <a:p>
            <a:pPr algn="ctr"/>
            <a:r>
              <a:rPr lang="en-US" sz="2400" b="1" dirty="0"/>
              <a:t>Real World </a:t>
            </a:r>
          </a:p>
        </p:txBody>
      </p:sp>
      <p:grpSp>
        <p:nvGrpSpPr>
          <p:cNvPr id="28" name="Group 27"/>
          <p:cNvGrpSpPr/>
          <p:nvPr/>
        </p:nvGrpSpPr>
        <p:grpSpPr>
          <a:xfrm>
            <a:off x="3300779" y="3729752"/>
            <a:ext cx="4954909" cy="2671048"/>
            <a:chOff x="1776778" y="3729752"/>
            <a:chExt cx="4954909" cy="2671048"/>
          </a:xfrm>
        </p:grpSpPr>
        <p:grpSp>
          <p:nvGrpSpPr>
            <p:cNvPr id="27" name="Group 26"/>
            <p:cNvGrpSpPr/>
            <p:nvPr/>
          </p:nvGrpSpPr>
          <p:grpSpPr>
            <a:xfrm>
              <a:off x="1776778" y="3729752"/>
              <a:ext cx="4624022" cy="2671048"/>
              <a:chOff x="1776778" y="3729752"/>
              <a:chExt cx="4624022" cy="2671048"/>
            </a:xfrm>
          </p:grpSpPr>
          <p:sp>
            <p:nvSpPr>
              <p:cNvPr id="11" name="TextBox 10"/>
              <p:cNvSpPr txBox="1"/>
              <p:nvPr/>
            </p:nvSpPr>
            <p:spPr>
              <a:xfrm>
                <a:off x="2849978" y="3733720"/>
                <a:ext cx="1112423" cy="400110"/>
              </a:xfrm>
              <a:prstGeom prst="rect">
                <a:avLst/>
              </a:prstGeom>
              <a:noFill/>
              <a:ln>
                <a:solidFill>
                  <a:schemeClr val="tx1"/>
                </a:solidFill>
              </a:ln>
            </p:spPr>
            <p:txBody>
              <a:bodyPr wrap="square" rtlCol="0">
                <a:spAutoFit/>
              </a:bodyPr>
              <a:lstStyle/>
              <a:p>
                <a:r>
                  <a:rPr lang="en-US" sz="2000" b="1" dirty="0"/>
                  <a:t>Sensor 1</a:t>
                </a:r>
              </a:p>
            </p:txBody>
          </p:sp>
          <p:sp>
            <p:nvSpPr>
              <p:cNvPr id="13" name="TextBox 12"/>
              <p:cNvSpPr txBox="1"/>
              <p:nvPr/>
            </p:nvSpPr>
            <p:spPr>
              <a:xfrm>
                <a:off x="2819401" y="4546520"/>
                <a:ext cx="1112423" cy="400110"/>
              </a:xfrm>
              <a:prstGeom prst="rect">
                <a:avLst/>
              </a:prstGeom>
              <a:noFill/>
              <a:ln>
                <a:solidFill>
                  <a:schemeClr val="tx1"/>
                </a:solidFill>
              </a:ln>
            </p:spPr>
            <p:txBody>
              <a:bodyPr wrap="square" rtlCol="0">
                <a:spAutoFit/>
              </a:bodyPr>
              <a:lstStyle/>
              <a:p>
                <a:r>
                  <a:rPr lang="en-US" sz="2000" b="1" dirty="0"/>
                  <a:t>Sensor k</a:t>
                </a:r>
              </a:p>
            </p:txBody>
          </p:sp>
          <p:sp>
            <p:nvSpPr>
              <p:cNvPr id="14" name="TextBox 13"/>
              <p:cNvSpPr txBox="1"/>
              <p:nvPr/>
            </p:nvSpPr>
            <p:spPr>
              <a:xfrm>
                <a:off x="3056650" y="3729752"/>
                <a:ext cx="550151" cy="707886"/>
              </a:xfrm>
              <a:prstGeom prst="rect">
                <a:avLst/>
              </a:prstGeom>
              <a:noFill/>
            </p:spPr>
            <p:txBody>
              <a:bodyPr wrap="none" rtlCol="0">
                <a:spAutoFit/>
              </a:bodyPr>
              <a:lstStyle/>
              <a:p>
                <a:r>
                  <a:rPr lang="en-US" sz="4000" b="1" dirty="0"/>
                  <a: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4200" y="5114400"/>
                <a:ext cx="35520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6650" y="5927200"/>
                <a:ext cx="422750" cy="4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74640" y="4978401"/>
                <a:ext cx="606762" cy="769441"/>
              </a:xfrm>
              <a:prstGeom prst="rect">
                <a:avLst/>
              </a:prstGeom>
              <a:noFill/>
            </p:spPr>
            <p:txBody>
              <a:bodyPr wrap="square" rtlCol="0">
                <a:spAutoFit/>
              </a:bodyPr>
              <a:lstStyle/>
              <a:p>
                <a:r>
                  <a:rPr lang="en-US" sz="4400" b="1" dirty="0"/>
                  <a:t>…</a:t>
                </a:r>
              </a:p>
            </p:txBody>
          </p:sp>
          <p:cxnSp>
            <p:nvCxnSpPr>
              <p:cNvPr id="22" name="Straight Arrow Connector 21"/>
              <p:cNvCxnSpPr/>
              <p:nvPr/>
            </p:nvCxnSpPr>
            <p:spPr>
              <a:xfrm>
                <a:off x="3962400" y="4034552"/>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62400" y="4772917"/>
                <a:ext cx="838200" cy="22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5341253"/>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581400" y="6062400"/>
                <a:ext cx="1143000" cy="1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800599" y="3933775"/>
                <a:ext cx="1581433" cy="107706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45842" y="4034552"/>
                <a:ext cx="1754958" cy="954107"/>
              </a:xfrm>
              <a:prstGeom prst="rect">
                <a:avLst/>
              </a:prstGeom>
            </p:spPr>
            <p:txBody>
              <a:bodyPr wrap="square">
                <a:spAutoFit/>
              </a:bodyPr>
              <a:lstStyle/>
              <a:p>
                <a:pPr algn="ctr"/>
                <a:r>
                  <a:rPr lang="en-US" sz="2800" b="1" dirty="0"/>
                  <a:t>Non-Text</a:t>
                </a:r>
                <a:r>
                  <a:rPr lang="en-US" sz="2800" b="1" dirty="0">
                    <a:solidFill>
                      <a:srgbClr val="FF0000"/>
                    </a:solidFill>
                  </a:rPr>
                  <a:t> </a:t>
                </a:r>
              </a:p>
              <a:p>
                <a:pPr algn="ctr"/>
                <a:r>
                  <a:rPr lang="en-US" sz="2800" b="1" dirty="0"/>
                  <a:t>Data</a:t>
                </a:r>
              </a:p>
            </p:txBody>
          </p:sp>
          <p:sp>
            <p:nvSpPr>
              <p:cNvPr id="31" name="Rounded Rectangle 30"/>
              <p:cNvSpPr/>
              <p:nvPr/>
            </p:nvSpPr>
            <p:spPr>
              <a:xfrm>
                <a:off x="4837521" y="5218555"/>
                <a:ext cx="1371600" cy="1058573"/>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endCxn id="11" idx="1"/>
              </p:cNvCxnSpPr>
              <p:nvPr/>
            </p:nvCxnSpPr>
            <p:spPr>
              <a:xfrm flipV="1">
                <a:off x="1913650" y="3933775"/>
                <a:ext cx="936328" cy="612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1"/>
              </p:cNvCxnSpPr>
              <p:nvPr/>
            </p:nvCxnSpPr>
            <p:spPr>
              <a:xfrm flipV="1">
                <a:off x="1888483" y="4746575"/>
                <a:ext cx="930918" cy="3524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7" idx="1"/>
              </p:cNvCxnSpPr>
              <p:nvPr/>
            </p:nvCxnSpPr>
            <p:spPr>
              <a:xfrm>
                <a:off x="2066050" y="4698921"/>
                <a:ext cx="908590" cy="664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776778" y="5707841"/>
                <a:ext cx="1127472" cy="3704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4976729" y="5218555"/>
              <a:ext cx="1754958" cy="954107"/>
            </a:xfrm>
            <a:prstGeom prst="rect">
              <a:avLst/>
            </a:prstGeom>
          </p:spPr>
          <p:txBody>
            <a:bodyPr wrap="square">
              <a:spAutoFit/>
            </a:bodyPr>
            <a:lstStyle/>
            <a:p>
              <a:r>
                <a:rPr lang="en-US" sz="2800" b="1" dirty="0"/>
                <a:t>Text </a:t>
              </a:r>
            </a:p>
            <a:p>
              <a:r>
                <a:rPr lang="en-US" sz="2800" b="1" dirty="0"/>
                <a:t>Data</a:t>
              </a:r>
            </a:p>
          </p:txBody>
        </p:sp>
      </p:grpSp>
      <p:grpSp>
        <p:nvGrpSpPr>
          <p:cNvPr id="69" name="Group 68"/>
          <p:cNvGrpSpPr/>
          <p:nvPr/>
        </p:nvGrpSpPr>
        <p:grpSpPr>
          <a:xfrm>
            <a:off x="7937938" y="3696097"/>
            <a:ext cx="2653862" cy="2581032"/>
            <a:chOff x="6088768" y="2874138"/>
            <a:chExt cx="2490883" cy="2061234"/>
          </a:xfrm>
        </p:grpSpPr>
        <p:sp>
          <p:nvSpPr>
            <p:cNvPr id="34" name="Right Arrow 33"/>
            <p:cNvSpPr/>
            <p:nvPr/>
          </p:nvSpPr>
          <p:spPr>
            <a:xfrm>
              <a:off x="6088768" y="3159264"/>
              <a:ext cx="757696" cy="39372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100304" y="4215488"/>
              <a:ext cx="757696" cy="406801"/>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29896" y="2874138"/>
              <a:ext cx="1584134" cy="2061234"/>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907555" y="3017087"/>
              <a:ext cx="1672096" cy="958593"/>
            </a:xfrm>
            <a:prstGeom prst="rect">
              <a:avLst/>
            </a:prstGeom>
            <a:noFill/>
            <a:ln>
              <a:noFill/>
            </a:ln>
          </p:spPr>
          <p:txBody>
            <a:bodyPr wrap="square" rtlCol="0">
              <a:spAutoFit/>
            </a:bodyPr>
            <a:lstStyle/>
            <a:p>
              <a:pPr algn="ctr"/>
              <a:r>
                <a:rPr lang="en-US" sz="2400" b="1" dirty="0"/>
                <a:t>Joint Mining of Non-Text</a:t>
              </a:r>
            </a:p>
            <a:p>
              <a:pPr algn="ctr"/>
              <a:r>
                <a:rPr lang="en-US" sz="2400" b="1" dirty="0"/>
                <a:t>and Text</a:t>
              </a:r>
            </a:p>
          </p:txBody>
        </p:sp>
      </p:grpSp>
      <p:grpSp>
        <p:nvGrpSpPr>
          <p:cNvPr id="73" name="Group 72"/>
          <p:cNvGrpSpPr/>
          <p:nvPr/>
        </p:nvGrpSpPr>
        <p:grpSpPr>
          <a:xfrm>
            <a:off x="4648200" y="1447800"/>
            <a:ext cx="3886200" cy="872444"/>
            <a:chOff x="2904249" y="808662"/>
            <a:chExt cx="4106150" cy="654333"/>
          </a:xfrm>
        </p:grpSpPr>
        <p:sp>
          <p:nvSpPr>
            <p:cNvPr id="51" name="Rectangle 50"/>
            <p:cNvSpPr/>
            <p:nvPr/>
          </p:nvSpPr>
          <p:spPr>
            <a:xfrm>
              <a:off x="4267200" y="808662"/>
              <a:ext cx="1676400" cy="652589"/>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04249" y="839748"/>
              <a:ext cx="4106150" cy="623247"/>
              <a:chOff x="2904249" y="839748"/>
              <a:chExt cx="4106150" cy="623247"/>
            </a:xfrm>
          </p:grpSpPr>
          <p:sp>
            <p:nvSpPr>
              <p:cNvPr id="46" name="Right Arrow 45"/>
              <p:cNvSpPr/>
              <p:nvPr/>
            </p:nvSpPr>
            <p:spPr>
              <a:xfrm rot="10800000">
                <a:off x="6095999" y="1002731"/>
                <a:ext cx="914400"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24812" y="839748"/>
                <a:ext cx="1672096" cy="623247"/>
              </a:xfrm>
              <a:prstGeom prst="rect">
                <a:avLst/>
              </a:prstGeom>
              <a:noFill/>
              <a:ln>
                <a:noFill/>
              </a:ln>
            </p:spPr>
            <p:txBody>
              <a:bodyPr wrap="square" rtlCol="0">
                <a:spAutoFit/>
              </a:bodyPr>
              <a:lstStyle/>
              <a:p>
                <a:pPr algn="ctr"/>
                <a:r>
                  <a:rPr lang="en-US" sz="2400" b="1" dirty="0"/>
                  <a:t>Predictive</a:t>
                </a:r>
              </a:p>
              <a:p>
                <a:pPr algn="ctr"/>
                <a:r>
                  <a:rPr lang="en-US" sz="2400" b="1" dirty="0"/>
                  <a:t>Model</a:t>
                </a:r>
              </a:p>
            </p:txBody>
          </p:sp>
          <p:sp>
            <p:nvSpPr>
              <p:cNvPr id="54" name="Right Arrow 53"/>
              <p:cNvSpPr/>
              <p:nvPr/>
            </p:nvSpPr>
            <p:spPr>
              <a:xfrm rot="10800000">
                <a:off x="2904249" y="943004"/>
                <a:ext cx="136295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8610600" y="1400325"/>
            <a:ext cx="1869052" cy="2208614"/>
            <a:chOff x="6884952" y="1031194"/>
            <a:chExt cx="1869052" cy="1656461"/>
          </a:xfrm>
        </p:grpSpPr>
        <p:sp>
          <p:nvSpPr>
            <p:cNvPr id="7" name="TextBox 6"/>
            <p:cNvSpPr txBox="1"/>
            <p:nvPr/>
          </p:nvSpPr>
          <p:spPr>
            <a:xfrm>
              <a:off x="7183885" y="1048003"/>
              <a:ext cx="1261371" cy="761747"/>
            </a:xfrm>
            <a:prstGeom prst="rect">
              <a:avLst/>
            </a:prstGeom>
            <a:noFill/>
          </p:spPr>
          <p:txBody>
            <a:bodyPr wrap="none" rtlCol="0">
              <a:spAutoFit/>
            </a:bodyPr>
            <a:lstStyle/>
            <a:p>
              <a:pPr algn="ctr"/>
              <a:r>
                <a:rPr lang="en-US" sz="2000" b="1" dirty="0"/>
                <a:t>Multiple </a:t>
              </a:r>
            </a:p>
            <a:p>
              <a:pPr algn="ctr"/>
              <a:r>
                <a:rPr lang="en-US" sz="2000" b="1" dirty="0"/>
                <a:t>Predictors</a:t>
              </a:r>
            </a:p>
            <a:p>
              <a:pPr algn="ctr"/>
              <a:r>
                <a:rPr lang="en-US" sz="2000" b="1" dirty="0"/>
                <a:t>(Features)</a:t>
              </a:r>
            </a:p>
          </p:txBody>
        </p:sp>
        <p:grpSp>
          <p:nvGrpSpPr>
            <p:cNvPr id="70" name="Group 69"/>
            <p:cNvGrpSpPr/>
            <p:nvPr/>
          </p:nvGrpSpPr>
          <p:grpSpPr>
            <a:xfrm>
              <a:off x="6884952" y="1031194"/>
              <a:ext cx="1869052" cy="1656461"/>
              <a:chOff x="6884952" y="1031194"/>
              <a:chExt cx="1869052" cy="1656461"/>
            </a:xfrm>
          </p:grpSpPr>
          <p:sp>
            <p:nvSpPr>
              <p:cNvPr id="44" name="Right Arrow 43"/>
              <p:cNvSpPr/>
              <p:nvPr/>
            </p:nvSpPr>
            <p:spPr>
              <a:xfrm rot="16200000">
                <a:off x="6904034" y="2124087"/>
                <a:ext cx="905908"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7910580" y="2098247"/>
                <a:ext cx="957587" cy="221228"/>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84952" y="1031194"/>
                <a:ext cx="1869052" cy="762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p:cNvSpPr txBox="1"/>
              <p:nvPr/>
            </p:nvSpPr>
            <p:spPr>
              <a:xfrm>
                <a:off x="7547650" y="1512783"/>
                <a:ext cx="731290" cy="761747"/>
              </a:xfrm>
              <a:prstGeom prst="rect">
                <a:avLst/>
              </a:prstGeom>
              <a:noFill/>
            </p:spPr>
            <p:txBody>
              <a:bodyPr wrap="none" rtlCol="0">
                <a:spAutoFit/>
              </a:bodyPr>
              <a:lstStyle/>
              <a:p>
                <a:r>
                  <a:rPr lang="en-US" sz="6000" b="1" dirty="0"/>
                  <a:t>…</a:t>
                </a:r>
              </a:p>
            </p:txBody>
          </p:sp>
        </p:grpSp>
      </p:grpSp>
      <p:grpSp>
        <p:nvGrpSpPr>
          <p:cNvPr id="33" name="Group 32"/>
          <p:cNvGrpSpPr/>
          <p:nvPr/>
        </p:nvGrpSpPr>
        <p:grpSpPr>
          <a:xfrm>
            <a:off x="1297750" y="1279902"/>
            <a:ext cx="5560075" cy="2657096"/>
            <a:chOff x="-226261" y="1133889"/>
            <a:chExt cx="5560263" cy="2803111"/>
          </a:xfrm>
        </p:grpSpPr>
        <p:pic>
          <p:nvPicPr>
            <p:cNvPr id="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12984" y="2723084"/>
              <a:ext cx="621018" cy="71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26261" y="1133889"/>
              <a:ext cx="3350460" cy="2803111"/>
              <a:chOff x="-226261" y="850416"/>
              <a:chExt cx="3350460" cy="2102334"/>
            </a:xfrm>
          </p:grpSpPr>
          <p:sp>
            <p:nvSpPr>
              <p:cNvPr id="48" name="Oval 47"/>
              <p:cNvSpPr/>
              <p:nvPr/>
            </p:nvSpPr>
            <p:spPr>
              <a:xfrm>
                <a:off x="-226261" y="850416"/>
                <a:ext cx="3350460" cy="916621"/>
              </a:xfrm>
              <a:prstGeom prst="ellipse">
                <a:avLst/>
              </a:prstGeom>
              <a:solidFill>
                <a:schemeClr val="bg1"/>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3077" y="871802"/>
                <a:ext cx="2539371" cy="807007"/>
              </a:xfrm>
              <a:prstGeom prst="rect">
                <a:avLst/>
              </a:prstGeom>
              <a:noFill/>
            </p:spPr>
            <p:txBody>
              <a:bodyPr wrap="none" rtlCol="0">
                <a:spAutoFit/>
              </a:bodyPr>
              <a:lstStyle/>
              <a:p>
                <a:pPr algn="ctr">
                  <a:lnSpc>
                    <a:spcPts val="2400"/>
                  </a:lnSpc>
                </a:pPr>
                <a:r>
                  <a:rPr lang="en-US" sz="2400" b="1" dirty="0" smtClean="0"/>
                  <a:t>Prediction of </a:t>
                </a:r>
              </a:p>
              <a:p>
                <a:pPr algn="ctr">
                  <a:lnSpc>
                    <a:spcPts val="2400"/>
                  </a:lnSpc>
                </a:pPr>
                <a:r>
                  <a:rPr lang="en-US" sz="2400" b="1" dirty="0" smtClean="0"/>
                  <a:t>Decision Factors</a:t>
                </a:r>
              </a:p>
              <a:p>
                <a:pPr algn="ctr">
                  <a:lnSpc>
                    <a:spcPts val="2400"/>
                  </a:lnSpc>
                </a:pPr>
                <a:r>
                  <a:rPr lang="en-US" sz="2400" dirty="0" smtClean="0"/>
                  <a:t>(Current &amp; Future)</a:t>
                </a:r>
                <a:endParaRPr lang="en-US" sz="2400" dirty="0"/>
              </a:p>
            </p:txBody>
          </p:sp>
          <p:sp>
            <p:nvSpPr>
              <p:cNvPr id="61" name="TextBox 60"/>
              <p:cNvSpPr txBox="1"/>
              <p:nvPr/>
            </p:nvSpPr>
            <p:spPr>
              <a:xfrm>
                <a:off x="152400" y="2114550"/>
                <a:ext cx="2857545" cy="316573"/>
              </a:xfrm>
              <a:prstGeom prst="rect">
                <a:avLst/>
              </a:prstGeom>
              <a:noFill/>
              <a:ln>
                <a:solidFill>
                  <a:schemeClr val="tx1"/>
                </a:solidFill>
              </a:ln>
            </p:spPr>
            <p:txBody>
              <a:bodyPr wrap="none" rtlCol="0">
                <a:spAutoFit/>
              </a:bodyPr>
              <a:lstStyle/>
              <a:p>
                <a:r>
                  <a:rPr lang="en-US" sz="2000" b="1" dirty="0"/>
                  <a:t>Optimal Decision Making</a:t>
                </a:r>
              </a:p>
            </p:txBody>
          </p:sp>
          <p:sp>
            <p:nvSpPr>
              <p:cNvPr id="62" name="Right Arrow 61"/>
              <p:cNvSpPr/>
              <p:nvPr/>
            </p:nvSpPr>
            <p:spPr>
              <a:xfrm rot="5400000">
                <a:off x="1296008" y="1682849"/>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320901" y="2546248"/>
                <a:ext cx="457201" cy="355803"/>
              </a:xfrm>
              <a:prstGeom prst="rightArrow">
                <a:avLst/>
              </a:prstGeom>
              <a:solidFill>
                <a:srgbClr val="FFFF99"/>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a:endCxn id="61" idx="3"/>
            </p:cNvCxnSpPr>
            <p:nvPr/>
          </p:nvCxnSpPr>
          <p:spPr>
            <a:xfrm flipH="1">
              <a:off x="3009849" y="2945148"/>
              <a:ext cx="1638351" cy="7430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118" y="4671370"/>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738" y="5262142"/>
            <a:ext cx="1346716" cy="5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6685554" y="2320244"/>
            <a:ext cx="2110734" cy="1628416"/>
            <a:chOff x="5161554" y="2320244"/>
            <a:chExt cx="2110734" cy="1628416"/>
          </a:xfrm>
        </p:grpSpPr>
        <p:cxnSp>
          <p:nvCxnSpPr>
            <p:cNvPr id="81" name="Straight Arrow Connector 80"/>
            <p:cNvCxnSpPr/>
            <p:nvPr/>
          </p:nvCxnSpPr>
          <p:spPr>
            <a:xfrm>
              <a:off x="5410200" y="3256884"/>
              <a:ext cx="1370901" cy="691776"/>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524787" y="3005001"/>
              <a:ext cx="1747501" cy="152400"/>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161554" y="2320244"/>
              <a:ext cx="41344" cy="55737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Arrow Connector 83"/>
          <p:cNvCxnSpPr/>
          <p:nvPr/>
        </p:nvCxnSpPr>
        <p:spPr>
          <a:xfrm flipH="1">
            <a:off x="4825800" y="3199057"/>
            <a:ext cx="1297596" cy="4666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100569" y="3505200"/>
            <a:ext cx="1201152" cy="2422000"/>
            <a:chOff x="3576569" y="3505200"/>
            <a:chExt cx="1201152" cy="2422000"/>
          </a:xfrm>
        </p:grpSpPr>
        <p:sp>
          <p:nvSpPr>
            <p:cNvPr id="85" name="Freeform 84"/>
            <p:cNvSpPr/>
            <p:nvPr/>
          </p:nvSpPr>
          <p:spPr>
            <a:xfrm>
              <a:off x="3738365" y="3505200"/>
              <a:ext cx="1039356" cy="2422000"/>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76569" y="3519760"/>
              <a:ext cx="977051" cy="1962339"/>
            </a:xfrm>
            <a:custGeom>
              <a:avLst/>
              <a:gdLst>
                <a:gd name="connsiteX0" fmla="*/ 1100460 w 1100460"/>
                <a:gd name="connsiteY0" fmla="*/ 0 h 1760596"/>
                <a:gd name="connsiteX1" fmla="*/ 757560 w 1100460"/>
                <a:gd name="connsiteY1" fmla="*/ 1460500 h 1760596"/>
                <a:gd name="connsiteX2" fmla="*/ 71760 w 1100460"/>
                <a:gd name="connsiteY2" fmla="*/ 1739900 h 1760596"/>
                <a:gd name="connsiteX3" fmla="*/ 20960 w 1100460"/>
                <a:gd name="connsiteY3" fmla="*/ 1739900 h 1760596"/>
                <a:gd name="connsiteX4" fmla="*/ 20960 w 1100460"/>
                <a:gd name="connsiteY4" fmla="*/ 1739900 h 1760596"/>
                <a:gd name="connsiteX5" fmla="*/ 46360 w 1100460"/>
                <a:gd name="connsiteY5" fmla="*/ 1752600 h 176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460" h="1760596">
                  <a:moveTo>
                    <a:pt x="1100460" y="0"/>
                  </a:moveTo>
                  <a:cubicBezTo>
                    <a:pt x="1014735" y="585258"/>
                    <a:pt x="929010" y="1170517"/>
                    <a:pt x="757560" y="1460500"/>
                  </a:cubicBezTo>
                  <a:cubicBezTo>
                    <a:pt x="586110" y="1750483"/>
                    <a:pt x="71760" y="1739900"/>
                    <a:pt x="71760" y="1739900"/>
                  </a:cubicBezTo>
                  <a:cubicBezTo>
                    <a:pt x="-51007" y="1786467"/>
                    <a:pt x="20960" y="1739900"/>
                    <a:pt x="20960" y="1739900"/>
                  </a:cubicBezTo>
                  <a:lnTo>
                    <a:pt x="20960" y="1739900"/>
                  </a:lnTo>
                  <a:lnTo>
                    <a:pt x="46360" y="1752600"/>
                  </a:lnTo>
                </a:path>
              </a:pathLst>
            </a:custGeom>
            <a:noFill/>
            <a:ln w="47625">
              <a:solidFill>
                <a:srgbClr val="C00000"/>
              </a:solidFill>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p:txBody>
          <a:bodyPr/>
          <a:lstStyle/>
          <a:p>
            <a:fld id="{88AD08FE-21CA-447A-B5E0-10774CCDBD3A}" type="slidenum">
              <a:rPr lang="en-US" smtClean="0"/>
              <a:t>9</a:t>
            </a:fld>
            <a:endParaRPr lang="en-US"/>
          </a:p>
        </p:txBody>
      </p:sp>
      <p:grpSp>
        <p:nvGrpSpPr>
          <p:cNvPr id="19" name="Group 18"/>
          <p:cNvGrpSpPr/>
          <p:nvPr/>
        </p:nvGrpSpPr>
        <p:grpSpPr>
          <a:xfrm>
            <a:off x="5740150" y="1097656"/>
            <a:ext cx="5389556" cy="5303144"/>
            <a:chOff x="5740150" y="1097656"/>
            <a:chExt cx="5389556" cy="5303144"/>
          </a:xfrm>
        </p:grpSpPr>
        <p:grpSp>
          <p:nvGrpSpPr>
            <p:cNvPr id="10" name="Group 9"/>
            <p:cNvGrpSpPr/>
            <p:nvPr/>
          </p:nvGrpSpPr>
          <p:grpSpPr>
            <a:xfrm>
              <a:off x="5740150" y="1097656"/>
              <a:ext cx="5389556" cy="5303144"/>
              <a:chOff x="5740150" y="1097656"/>
              <a:chExt cx="5389556" cy="5303144"/>
            </a:xfrm>
          </p:grpSpPr>
          <p:sp>
            <p:nvSpPr>
              <p:cNvPr id="67" name="Rectangle 66"/>
              <p:cNvSpPr/>
              <p:nvPr/>
            </p:nvSpPr>
            <p:spPr>
              <a:xfrm>
                <a:off x="6093053" y="3745264"/>
                <a:ext cx="4803547" cy="264681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40150" y="1231104"/>
                <a:ext cx="5156449" cy="112623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7269997" y="2735623"/>
                <a:ext cx="5140393" cy="218996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9"/>
              <p:cNvSpPr txBox="1">
                <a:spLocks noChangeArrowheads="1"/>
              </p:cNvSpPr>
              <p:nvPr/>
            </p:nvSpPr>
            <p:spPr bwMode="auto">
              <a:xfrm>
                <a:off x="8293096" y="1097656"/>
                <a:ext cx="2836610" cy="707886"/>
              </a:xfrm>
              <a:prstGeom prst="rect">
                <a:avLst/>
              </a:prstGeom>
              <a:solidFill>
                <a:schemeClr val="tx2">
                  <a:lumMod val="40000"/>
                  <a:lumOff val="60000"/>
                </a:schemeClr>
              </a:solidFill>
              <a:ln>
                <a:noFill/>
              </a:ln>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4000" b="1" dirty="0" err="1" smtClean="0">
                    <a:latin typeface="+mn-lt"/>
                  </a:rPr>
                  <a:t>ITDataScope</a:t>
                </a:r>
                <a:endParaRPr lang="en-US" altLang="en-US" sz="4000" b="1" dirty="0">
                  <a:latin typeface="+mn-lt"/>
                </a:endParaRPr>
              </a:p>
            </p:txBody>
          </p:sp>
          <p:sp>
            <p:nvSpPr>
              <p:cNvPr id="8" name="TextBox 7"/>
              <p:cNvSpPr txBox="1"/>
              <p:nvPr/>
            </p:nvSpPr>
            <p:spPr>
              <a:xfrm>
                <a:off x="8867643" y="5443247"/>
                <a:ext cx="1620700" cy="830997"/>
              </a:xfrm>
              <a:prstGeom prst="rect">
                <a:avLst/>
              </a:prstGeom>
              <a:solidFill>
                <a:schemeClr val="bg1">
                  <a:lumMod val="85000"/>
                </a:schemeClr>
              </a:solidFill>
            </p:spPr>
            <p:txBody>
              <a:bodyPr wrap="none" rtlCol="0">
                <a:spAutoFit/>
              </a:bodyPr>
              <a:lstStyle/>
              <a:p>
                <a:r>
                  <a:rPr lang="en-US" altLang="zh-CN" sz="2400" b="1" dirty="0" smtClean="0"/>
                  <a:t>Interactive </a:t>
                </a:r>
              </a:p>
              <a:p>
                <a:r>
                  <a:rPr lang="en-US" altLang="zh-CN" sz="2400" b="1" dirty="0" smtClean="0"/>
                  <a:t>retrieval</a:t>
                </a:r>
                <a:endParaRPr lang="en-US" sz="2400" b="1" dirty="0"/>
              </a:p>
            </p:txBody>
          </p:sp>
          <p:sp>
            <p:nvSpPr>
              <p:cNvPr id="76" name="TextBox 75"/>
              <p:cNvSpPr txBox="1"/>
              <p:nvPr/>
            </p:nvSpPr>
            <p:spPr>
              <a:xfrm>
                <a:off x="6329155" y="4797580"/>
                <a:ext cx="2143407" cy="1200329"/>
              </a:xfrm>
              <a:prstGeom prst="rect">
                <a:avLst/>
              </a:prstGeom>
              <a:solidFill>
                <a:schemeClr val="bg1">
                  <a:lumMod val="85000"/>
                </a:schemeClr>
              </a:solidFill>
            </p:spPr>
            <p:txBody>
              <a:bodyPr wrap="none" rtlCol="0">
                <a:spAutoFit/>
              </a:bodyPr>
              <a:lstStyle/>
              <a:p>
                <a:r>
                  <a:rPr lang="en-US" altLang="zh-CN" sz="2400" b="1" dirty="0" smtClean="0"/>
                  <a:t>Data </a:t>
                </a:r>
              </a:p>
              <a:p>
                <a:r>
                  <a:rPr lang="en-US" altLang="zh-CN" sz="2400" b="1" dirty="0" smtClean="0"/>
                  <a:t>Understanding</a:t>
                </a:r>
              </a:p>
              <a:p>
                <a:r>
                  <a:rPr lang="en-US" altLang="zh-CN" sz="2400" b="1" dirty="0" smtClean="0"/>
                  <a:t>(NLP, Vision, …)</a:t>
                </a:r>
              </a:p>
            </p:txBody>
          </p:sp>
          <p:sp>
            <p:nvSpPr>
              <p:cNvPr id="77" name="TextBox 76"/>
              <p:cNvSpPr txBox="1"/>
              <p:nvPr/>
            </p:nvSpPr>
            <p:spPr>
              <a:xfrm>
                <a:off x="8783073" y="4528858"/>
                <a:ext cx="1835952" cy="830997"/>
              </a:xfrm>
              <a:prstGeom prst="rect">
                <a:avLst/>
              </a:prstGeom>
              <a:solidFill>
                <a:schemeClr val="bg1">
                  <a:lumMod val="85000"/>
                </a:schemeClr>
              </a:solidFill>
            </p:spPr>
            <p:txBody>
              <a:bodyPr wrap="none" rtlCol="0">
                <a:spAutoFit/>
              </a:bodyPr>
              <a:lstStyle/>
              <a:p>
                <a:r>
                  <a:rPr lang="en-US" altLang="zh-CN" sz="2400" b="1" dirty="0" smtClean="0"/>
                  <a:t>Interactive</a:t>
                </a:r>
              </a:p>
              <a:p>
                <a:r>
                  <a:rPr lang="en-US" altLang="zh-CN" sz="2400" b="1" dirty="0" smtClean="0"/>
                  <a:t>data analysis</a:t>
                </a:r>
              </a:p>
            </p:txBody>
          </p:sp>
          <p:sp>
            <p:nvSpPr>
              <p:cNvPr id="78" name="TextBox 77"/>
              <p:cNvSpPr txBox="1"/>
              <p:nvPr/>
            </p:nvSpPr>
            <p:spPr>
              <a:xfrm>
                <a:off x="8971836" y="3529313"/>
                <a:ext cx="1673856" cy="830997"/>
              </a:xfrm>
              <a:prstGeom prst="rect">
                <a:avLst/>
              </a:prstGeom>
              <a:solidFill>
                <a:schemeClr val="bg1">
                  <a:lumMod val="85000"/>
                </a:schemeClr>
              </a:solidFill>
            </p:spPr>
            <p:txBody>
              <a:bodyPr wrap="none" rtlCol="0">
                <a:spAutoFit/>
              </a:bodyPr>
              <a:lstStyle/>
              <a:p>
                <a:r>
                  <a:rPr lang="en-US" altLang="zh-CN" sz="2400" b="1" dirty="0" smtClean="0"/>
                  <a:t>Hypothesis </a:t>
                </a:r>
                <a:endParaRPr lang="en-US" altLang="zh-CN" sz="2400" b="1" dirty="0"/>
              </a:p>
              <a:p>
                <a:r>
                  <a:rPr lang="en-US" altLang="zh-CN" sz="2400" b="1" dirty="0" smtClean="0"/>
                  <a:t>exploration</a:t>
                </a:r>
              </a:p>
            </p:txBody>
          </p:sp>
          <p:sp>
            <p:nvSpPr>
              <p:cNvPr id="79" name="TextBox 78"/>
              <p:cNvSpPr txBox="1"/>
              <p:nvPr/>
            </p:nvSpPr>
            <p:spPr>
              <a:xfrm>
                <a:off x="5952081" y="1832853"/>
                <a:ext cx="2678483" cy="461665"/>
              </a:xfrm>
              <a:prstGeom prst="rect">
                <a:avLst/>
              </a:prstGeom>
              <a:solidFill>
                <a:schemeClr val="bg1">
                  <a:lumMod val="85000"/>
                </a:schemeClr>
              </a:solidFill>
            </p:spPr>
            <p:txBody>
              <a:bodyPr wrap="square" rtlCol="0">
                <a:spAutoFit/>
              </a:bodyPr>
              <a:lstStyle/>
              <a:p>
                <a:r>
                  <a:rPr lang="en-US" altLang="zh-CN" sz="2400" b="1" dirty="0" smtClean="0"/>
                  <a:t>Learning to interact</a:t>
                </a:r>
              </a:p>
            </p:txBody>
          </p:sp>
          <p:sp>
            <p:nvSpPr>
              <p:cNvPr id="80" name="TextBox 79"/>
              <p:cNvSpPr txBox="1"/>
              <p:nvPr/>
            </p:nvSpPr>
            <p:spPr>
              <a:xfrm>
                <a:off x="9062949" y="2978397"/>
                <a:ext cx="1490857" cy="461665"/>
              </a:xfrm>
              <a:prstGeom prst="rect">
                <a:avLst/>
              </a:prstGeom>
              <a:solidFill>
                <a:schemeClr val="bg1">
                  <a:lumMod val="85000"/>
                </a:schemeClr>
              </a:solidFill>
            </p:spPr>
            <p:txBody>
              <a:bodyPr wrap="none" rtlCol="0">
                <a:spAutoFit/>
              </a:bodyPr>
              <a:lstStyle/>
              <a:p>
                <a:r>
                  <a:rPr lang="en-US" altLang="zh-CN" sz="2400" b="1" dirty="0" smtClean="0"/>
                  <a:t>Prediction</a:t>
                </a:r>
              </a:p>
            </p:txBody>
          </p:sp>
          <p:sp>
            <p:nvSpPr>
              <p:cNvPr id="9" name="Oval 8"/>
              <p:cNvSpPr/>
              <p:nvPr/>
            </p:nvSpPr>
            <p:spPr>
              <a:xfrm>
                <a:off x="8852390" y="1840305"/>
                <a:ext cx="2025217" cy="914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Domain Knowledge</a:t>
                </a:r>
                <a:endParaRPr lang="en-US" sz="2000" b="1" dirty="0">
                  <a:solidFill>
                    <a:schemeClr val="tx1"/>
                  </a:solidFill>
                </a:endParaRPr>
              </a:p>
            </p:txBody>
          </p:sp>
        </p:grpSp>
        <p:sp>
          <p:nvSpPr>
            <p:cNvPr id="89" name="TextBox 88"/>
            <p:cNvSpPr txBox="1"/>
            <p:nvPr/>
          </p:nvSpPr>
          <p:spPr>
            <a:xfrm>
              <a:off x="6158566" y="1303897"/>
              <a:ext cx="1814536" cy="461665"/>
            </a:xfrm>
            <a:prstGeom prst="rect">
              <a:avLst/>
            </a:prstGeom>
            <a:solidFill>
              <a:schemeClr val="bg1">
                <a:lumMod val="85000"/>
              </a:schemeClr>
            </a:solidFill>
          </p:spPr>
          <p:txBody>
            <a:bodyPr wrap="none" rtlCol="0">
              <a:spAutoFit/>
            </a:bodyPr>
            <a:lstStyle/>
            <a:p>
              <a:r>
                <a:rPr lang="en-US" altLang="zh-CN" sz="2400" b="1" dirty="0" smtClean="0"/>
                <a:t>Visualization</a:t>
              </a:r>
            </a:p>
          </p:txBody>
        </p:sp>
        <p:sp>
          <p:nvSpPr>
            <p:cNvPr id="90" name="TextBox 89"/>
            <p:cNvSpPr txBox="1"/>
            <p:nvPr/>
          </p:nvSpPr>
          <p:spPr>
            <a:xfrm>
              <a:off x="6314858" y="4040453"/>
              <a:ext cx="2267224" cy="461665"/>
            </a:xfrm>
            <a:prstGeom prst="rect">
              <a:avLst/>
            </a:prstGeom>
            <a:solidFill>
              <a:schemeClr val="bg1">
                <a:lumMod val="85000"/>
              </a:schemeClr>
            </a:solidFill>
          </p:spPr>
          <p:txBody>
            <a:bodyPr wrap="none" rtlCol="0">
              <a:spAutoFit/>
            </a:bodyPr>
            <a:lstStyle/>
            <a:p>
              <a:r>
                <a:rPr lang="en-US" altLang="zh-CN" sz="2400" b="1" dirty="0" smtClean="0"/>
                <a:t>Data Integration</a:t>
              </a:r>
            </a:p>
          </p:txBody>
        </p:sp>
      </p:grpSp>
      <p:grpSp>
        <p:nvGrpSpPr>
          <p:cNvPr id="35" name="Group 34"/>
          <p:cNvGrpSpPr/>
          <p:nvPr/>
        </p:nvGrpSpPr>
        <p:grpSpPr>
          <a:xfrm>
            <a:off x="967198" y="4049940"/>
            <a:ext cx="2724150" cy="2078211"/>
            <a:chOff x="967198" y="4049940"/>
            <a:chExt cx="2724150" cy="2078211"/>
          </a:xfrm>
        </p:grpSpPr>
        <p:pic>
          <p:nvPicPr>
            <p:cNvPr id="20" name="Picture 19"/>
            <p:cNvPicPr>
              <a:picLocks noChangeAspect="1"/>
            </p:cNvPicPr>
            <p:nvPr/>
          </p:nvPicPr>
          <p:blipFill>
            <a:blip r:embed="rId4"/>
            <a:stretch>
              <a:fillRect/>
            </a:stretch>
          </p:blipFill>
          <p:spPr>
            <a:xfrm>
              <a:off x="967198" y="4451751"/>
              <a:ext cx="2724150" cy="1676400"/>
            </a:xfrm>
            <a:prstGeom prst="rect">
              <a:avLst/>
            </a:prstGeom>
          </p:spPr>
        </p:pic>
        <p:sp>
          <p:nvSpPr>
            <p:cNvPr id="21" name="TextBox 20"/>
            <p:cNvSpPr txBox="1"/>
            <p:nvPr/>
          </p:nvSpPr>
          <p:spPr>
            <a:xfrm>
              <a:off x="1774593" y="4049940"/>
              <a:ext cx="1525674" cy="461665"/>
            </a:xfrm>
            <a:prstGeom prst="rect">
              <a:avLst/>
            </a:prstGeom>
            <a:solidFill>
              <a:srgbClr val="FFFF00"/>
            </a:solidFill>
          </p:spPr>
          <p:txBody>
            <a:bodyPr wrap="none" rtlCol="0">
              <a:spAutoFit/>
            </a:bodyPr>
            <a:lstStyle/>
            <a:p>
              <a:r>
                <a:rPr lang="en-US" sz="2400" b="1" dirty="0" smtClean="0"/>
                <a:t>IT Systems</a:t>
              </a:r>
              <a:endParaRPr lang="en-US" sz="2400" b="1" dirty="0"/>
            </a:p>
          </p:txBody>
        </p:sp>
      </p:grpSp>
      <p:sp>
        <p:nvSpPr>
          <p:cNvPr id="87" name="TextBox 86"/>
          <p:cNvSpPr txBox="1"/>
          <p:nvPr/>
        </p:nvSpPr>
        <p:spPr>
          <a:xfrm>
            <a:off x="5142236" y="2724554"/>
            <a:ext cx="3926588" cy="830997"/>
          </a:xfrm>
          <a:prstGeom prst="rect">
            <a:avLst/>
          </a:prstGeom>
          <a:solidFill>
            <a:srgbClr val="FFFF00"/>
          </a:solidFill>
        </p:spPr>
        <p:txBody>
          <a:bodyPr wrap="none" rtlCol="0">
            <a:spAutoFit/>
          </a:bodyPr>
          <a:lstStyle/>
          <a:p>
            <a:r>
              <a:rPr lang="en-US" sz="2400" b="1" dirty="0"/>
              <a:t>R</a:t>
            </a:r>
            <a:r>
              <a:rPr lang="en-US" sz="2400" b="1" dirty="0" smtClean="0"/>
              <a:t>eliability engineers,</a:t>
            </a:r>
          </a:p>
          <a:p>
            <a:r>
              <a:rPr lang="en-US" sz="2400" b="1" dirty="0"/>
              <a:t>u</a:t>
            </a:r>
            <a:r>
              <a:rPr lang="en-US" sz="2400" b="1" dirty="0" smtClean="0"/>
              <a:t>sers, software developers …</a:t>
            </a:r>
            <a:endParaRPr lang="en-US" sz="2400" b="1" dirty="0"/>
          </a:p>
        </p:txBody>
      </p:sp>
      <p:sp>
        <p:nvSpPr>
          <p:cNvPr id="88" name="TextBox 87"/>
          <p:cNvSpPr txBox="1"/>
          <p:nvPr/>
        </p:nvSpPr>
        <p:spPr>
          <a:xfrm>
            <a:off x="885629" y="1194951"/>
            <a:ext cx="4245201" cy="830997"/>
          </a:xfrm>
          <a:prstGeom prst="rect">
            <a:avLst/>
          </a:prstGeom>
          <a:solidFill>
            <a:srgbClr val="FFFF00"/>
          </a:solidFill>
        </p:spPr>
        <p:txBody>
          <a:bodyPr wrap="none" rtlCol="0">
            <a:spAutoFit/>
          </a:bodyPr>
          <a:lstStyle/>
          <a:p>
            <a:r>
              <a:rPr lang="en-US" sz="2400" b="1" dirty="0" smtClean="0"/>
              <a:t>Anomalies, performance issues,</a:t>
            </a:r>
          </a:p>
          <a:p>
            <a:r>
              <a:rPr lang="en-US" sz="2400" b="1" dirty="0"/>
              <a:t>s</a:t>
            </a:r>
            <a:r>
              <a:rPr lang="en-US" sz="2400" b="1" dirty="0" smtClean="0"/>
              <a:t>ecurity concerns, …</a:t>
            </a:r>
            <a:endParaRPr lang="en-US" sz="2400" b="1" dirty="0"/>
          </a:p>
        </p:txBody>
      </p:sp>
    </p:spTree>
    <p:extLst>
      <p:ext uri="{BB962C8B-B14F-4D97-AF65-F5344CB8AC3E}">
        <p14:creationId xmlns:p14="http://schemas.microsoft.com/office/powerpoint/2010/main" val="22725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6800</TotalTime>
  <Words>3645</Words>
  <Application>Microsoft Office PowerPoint</Application>
  <PresentationFormat>Widescreen</PresentationFormat>
  <Paragraphs>601</Paragraphs>
  <Slides>40</Slides>
  <Notes>11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40</vt:i4>
      </vt:variant>
    </vt:vector>
  </HeadingPairs>
  <TitlesOfParts>
    <vt:vector size="60" baseType="lpstr">
      <vt:lpstr>Arial Unicode MS</vt:lpstr>
      <vt:lpstr>等线</vt:lpstr>
      <vt:lpstr>Microsoft YaHei</vt:lpstr>
      <vt:lpstr>MS PGothic</vt:lpstr>
      <vt:lpstr>MS PGothic</vt:lpstr>
      <vt:lpstr>SimSun</vt:lpstr>
      <vt:lpstr>SimSun</vt:lpstr>
      <vt:lpstr>Arial</vt:lpstr>
      <vt:lpstr>Arial Black</vt:lpstr>
      <vt:lpstr>Arial Narrow</vt:lpstr>
      <vt:lpstr>Calibri</vt:lpstr>
      <vt:lpstr>Corbel</vt:lpstr>
      <vt:lpstr>Gill Sans MT</vt:lpstr>
      <vt:lpstr>Script MT Bold</vt:lpstr>
      <vt:lpstr>Segoe UI</vt:lpstr>
      <vt:lpstr>Symbol</vt:lpstr>
      <vt:lpstr>Tahoma</vt:lpstr>
      <vt:lpstr>Times New Roman</vt:lpstr>
      <vt:lpstr>Wingdings</vt:lpstr>
      <vt:lpstr>Office Theme</vt:lpstr>
      <vt:lpstr>Towards ITDataScope:   Augmenting Human Intelligence for Optimizing IT Operations via Big Data Analytics</vt:lpstr>
      <vt:lpstr>Humans have invented many tools to augment human capabilities</vt:lpstr>
      <vt:lpstr>Outline</vt:lpstr>
      <vt:lpstr>Big Data-Enabled Intelligent Systems (IS)</vt:lpstr>
      <vt:lpstr>Autonomous IS vs. Assistive IS</vt:lpstr>
      <vt:lpstr>DataScope in Action: intelligent interactive decision support</vt:lpstr>
      <vt:lpstr>Outline</vt:lpstr>
      <vt:lpstr>IT Big Data Enables AIOps</vt:lpstr>
      <vt:lpstr>ITDataScope as a Special DataScope for AIOps</vt:lpstr>
      <vt:lpstr>Architecture of ITDataScope</vt:lpstr>
      <vt:lpstr>Design Principles &amp; Benefits</vt:lpstr>
      <vt:lpstr>Major Challenges</vt:lpstr>
      <vt:lpstr>Outline</vt:lpstr>
      <vt:lpstr>Relevant Applications of Text Analysis (TextScope)</vt:lpstr>
      <vt:lpstr>TextScope Application 1: Aviation Safety</vt:lpstr>
      <vt:lpstr>Abundance of text data in the aviation domain </vt:lpstr>
      <vt:lpstr>Lots of useful knowledge buried in text</vt:lpstr>
      <vt:lpstr>Interactive Analysis of Multidimensional Text Databases [Yu et al. 2009]</vt:lpstr>
      <vt:lpstr> Topic Cube Construction [Zhang  et al. 2010]</vt:lpstr>
      <vt:lpstr>Comparison of distributions of anomalies in FL, TX, and CA</vt:lpstr>
      <vt:lpstr>Comparative Analysis of Shaping Factors: Texas vs. Florida </vt:lpstr>
      <vt:lpstr>PowerPoint Presentation</vt:lpstr>
      <vt:lpstr>TextScope Application 2: Medical &amp; Health</vt:lpstr>
      <vt:lpstr>PowerPoint Presentation</vt:lpstr>
      <vt:lpstr>A Probabilistic Model for ADR Extraction [Wang et al. 14] </vt:lpstr>
      <vt:lpstr>PowerPoint Presentation</vt:lpstr>
      <vt:lpstr>2.2 Analysis of Electronic Medical Records (EMRs)</vt:lpstr>
      <vt:lpstr>The Conditional Symptom-Treatment Model [Wang et al. 16] </vt:lpstr>
      <vt:lpstr>Evaluation: Traditional Chinese Medicine(TCM) EMRs</vt:lpstr>
      <vt:lpstr>“Typical Symptoms” of 3 Diseases: p(s|d)</vt:lpstr>
      <vt:lpstr>“Typical Herbs” Prescribed for 3 Diseases: p(h|d)</vt:lpstr>
      <vt:lpstr>Algorithm-Recommended Herbs vs.   Physician-Prescribed Herbs</vt:lpstr>
      <vt:lpstr>Future: AIOps = AI for “system healthcare”?</vt:lpstr>
      <vt:lpstr>TextScope Application 3: IT Ticket Analysis [Zhang et al. 2010]</vt:lpstr>
      <vt:lpstr>TextScope Application 4: Entity Set Expansion in StackOverflow [Zhang et al. 22]</vt:lpstr>
      <vt:lpstr>Improvement: More Types, Contrastive Learning (Ongoing Work)</vt:lpstr>
      <vt:lpstr>Outline</vt:lpstr>
      <vt:lpstr>Future Directions: ITDataScope as a roadmap for AIOps</vt:lpstr>
      <vt:lpstr>PowerPoint Presentation</vt:lpstr>
      <vt:lpstr>Looking forward to opportunities for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zhai</dc:creator>
  <cp:lastModifiedBy> </cp:lastModifiedBy>
  <cp:revision>74</cp:revision>
  <dcterms:created xsi:type="dcterms:W3CDTF">2013-09-17T19:36:26Z</dcterms:created>
  <dcterms:modified xsi:type="dcterms:W3CDTF">2023-05-24T07:07:41Z</dcterms:modified>
</cp:coreProperties>
</file>