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256" r:id="rId2"/>
    <p:sldId id="273" r:id="rId3"/>
    <p:sldId id="547" r:id="rId4"/>
    <p:sldId id="540" r:id="rId5"/>
    <p:sldId id="541" r:id="rId6"/>
    <p:sldId id="542" r:id="rId7"/>
    <p:sldId id="288" r:id="rId8"/>
    <p:sldId id="286" r:id="rId9"/>
    <p:sldId id="543" r:id="rId10"/>
    <p:sldId id="552" r:id="rId11"/>
    <p:sldId id="551" r:id="rId12"/>
    <p:sldId id="292" r:id="rId13"/>
    <p:sldId id="546" r:id="rId14"/>
    <p:sldId id="294" r:id="rId15"/>
    <p:sldId id="295" r:id="rId16"/>
    <p:sldId id="414" r:id="rId17"/>
    <p:sldId id="354" r:id="rId18"/>
    <p:sldId id="355" r:id="rId19"/>
    <p:sldId id="356" r:id="rId20"/>
    <p:sldId id="549" r:id="rId21"/>
    <p:sldId id="568" r:id="rId22"/>
    <p:sldId id="567" r:id="rId23"/>
    <p:sldId id="570" r:id="rId24"/>
    <p:sldId id="572" r:id="rId25"/>
    <p:sldId id="573" r:id="rId26"/>
    <p:sldId id="550" r:id="rId27"/>
    <p:sldId id="358" r:id="rId28"/>
    <p:sldId id="359" r:id="rId29"/>
    <p:sldId id="553" r:id="rId30"/>
    <p:sldId id="554" r:id="rId31"/>
    <p:sldId id="360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3" r:id="rId61"/>
    <p:sldId id="404" r:id="rId62"/>
    <p:sldId id="405" r:id="rId63"/>
    <p:sldId id="406" r:id="rId64"/>
    <p:sldId id="407" r:id="rId65"/>
    <p:sldId id="408" r:id="rId66"/>
    <p:sldId id="409" r:id="rId67"/>
    <p:sldId id="443" r:id="rId68"/>
    <p:sldId id="583" r:id="rId69"/>
    <p:sldId id="584" r:id="rId70"/>
    <p:sldId id="585" r:id="rId71"/>
    <p:sldId id="586" r:id="rId72"/>
    <p:sldId id="448" r:id="rId73"/>
    <p:sldId id="458" r:id="rId74"/>
    <p:sldId id="459" r:id="rId75"/>
    <p:sldId id="460" r:id="rId76"/>
    <p:sldId id="461" r:id="rId77"/>
    <p:sldId id="462" r:id="rId78"/>
    <p:sldId id="463" r:id="rId79"/>
    <p:sldId id="465" r:id="rId80"/>
    <p:sldId id="466" r:id="rId81"/>
    <p:sldId id="467" r:id="rId82"/>
    <p:sldId id="468" r:id="rId83"/>
    <p:sldId id="470" r:id="rId84"/>
    <p:sldId id="590" r:id="rId85"/>
    <p:sldId id="588" r:id="rId86"/>
    <p:sldId id="589" r:id="rId87"/>
    <p:sldId id="587" r:id="rId88"/>
    <p:sldId id="534" r:id="rId89"/>
    <p:sldId id="473" r:id="rId90"/>
    <p:sldId id="474" r:id="rId91"/>
    <p:sldId id="475" r:id="rId92"/>
    <p:sldId id="476" r:id="rId93"/>
    <p:sldId id="477" r:id="rId94"/>
    <p:sldId id="591" r:id="rId95"/>
    <p:sldId id="480" r:id="rId96"/>
    <p:sldId id="481" r:id="rId97"/>
    <p:sldId id="482" r:id="rId98"/>
    <p:sldId id="483" r:id="rId99"/>
    <p:sldId id="484" r:id="rId100"/>
    <p:sldId id="485" r:id="rId101"/>
    <p:sldId id="486" r:id="rId102"/>
    <p:sldId id="487" r:id="rId103"/>
    <p:sldId id="519" r:id="rId104"/>
    <p:sldId id="536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2000" autoAdjust="0"/>
  </p:normalViewPr>
  <p:slideViewPr>
    <p:cSldViewPr>
      <p:cViewPr varScale="1">
        <p:scale>
          <a:sx n="54" d="100"/>
          <a:sy n="54" d="100"/>
        </p:scale>
        <p:origin x="8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310"/>
    </p:cViewPr>
  </p:sorterViewPr>
  <p:notesViewPr>
    <p:cSldViewPr>
      <p:cViewPr varScale="1">
        <p:scale>
          <a:sx n="37" d="100"/>
          <a:sy n="37" d="100"/>
        </p:scale>
        <p:origin x="1613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95EC0-933B-4852-A157-1E50282F57B5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91F34-5559-40A1-A282-CA3DED5B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1F34-5559-40A1-A282-CA3DED5B9B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4778A-F6FA-4666-B8A8-F3D8C524767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1F34-5559-40A1-A282-CA3DED5B9B7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12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36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6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7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7EA78-B1BE-4123-8E0C-90A0D4A5460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7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1"/>
            <a:ext cx="103632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5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5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2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43000"/>
            <a:ext cx="11684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1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64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714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9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30480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4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3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19140"/>
            <a:ext cx="116840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68800" y="6492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D08FE-21CA-447A-B5E0-10774CCDBD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AutoShape 4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AutoShape 6" descr="data:image/jpeg;base64,/9j/4AAQSkZJRgABAQAAAQABAAD/2wCEAAkGBhQREBUUEhQVFRUWFx0UGBcYFh4fGxweGxwYIB8gGh8YISggGRwjHBoaIS8gIywpLywsHSAzNTQqNSYuLCoBCQoKDgwOGg8PGiwkHyUpLzQpLiwsKSksLCwsLCksLSksLCwsLCksKSksLCwsLCwsLCwsLCwsLCksLCwsLCksLP/AABEIAF0CHQMBIgACEQEDEQH/xAAcAAEAAgMBAQEAAAAAAAAAAAAABQYDBAcIAgH/xABQEAACAQMCBAMEBQgECggHAAABAgMABBESIQUGEzEiQVEHMmFxFCNCUoEVVHKCkaGx0mKSk7IIFiQzo7PBwtHiF2NzlMPT4fAYNDVTdIOi/8QAGQEBAAMBAQAAAAAAAAAAAAAAAAECAwQF/8QALREAAgIBAwMBCAEFAAAAAAAAAAECEQMSITEEE0FRIiMycYGRscFhFFKh0fD/2gAMAwEAAhEDEQA/AOn8xc/WdhII7mR0YoJNoZGGklhklFIG6naoYe27hP5y39hL/JV7rj3t75ThEEd5HGqy9URyMoxqVlbBbHcgqAD3wflUN0rNMcVOSiWb/pu4T+ct/YS/yU/6buE/nLf2Ev8AJXmxbfJxXofh/sF4bGPrBNMfV5Sv+qC1SMtXB0ZsCxVq8m6PbZwn85Yf/om/krftPapwuTGm9hGfvkp/rAK0m9ivCSP/AJU/28389QPG/wDB7tXBNrNLC3kG+sT9+G/HUflVtzBKD8nTLDisM66oZY5V9Y3DD9qk1tV5R5i5JvOFSqZVKHPgniY6ScfZcYKnvscH4Yq08ne2m6tSqXZN1D2yf86o27Mff+T7n7wqvcXDN/6SbWqG6PQtK0uD8Ziu4VmgcPG4yCP3gjuCPMGt2tDkarZilKUIFKUoCo8+e0eHhTW6yKXMz4bDY0RgjU52OrGRhds777VbQc9q8te0vj/0/iU0qnMa/UxemhM7j1DMWb9au4+yHmL6XwyMMcyQfUP6nTjQd++UK5PmQaoppujpydPKEFJl1pSlXOYUpSgILmnmNrbpRwRCa4nYrHGXCqAoy8kjHOmNBjOASSVHnVRk5p4oIRObrgCws2hZDNNoLb+EPnBbY7D0NTvPfBJJTFNHEbhVjmtpoVcK7RXCqGMbMQA6lFOCRkFvPFRHD+TJDaXBNpZwmadZYra5QSRRKkaR5YR4AlYKzHSftbnvUF1wQXGvahf20DSi64HPpx9XBLI8hywHhXWM4zk/AGqz/wDENxD/AOzaf2cn/m1L+0Dk6aHh80jw8IQIYwxtrZkmGZExpYsdOcjOe6k+tVj2S8jpxG9PXGYIV6jr21EnCqcb4O5PwXHnVG3dHTjhFwc2uDqPsj9o1xxVrkXCQr0RGV6SsPf6mc6mb7o9K6PWvZWEcKBIY0jQbBUUKB8gNq2K0ORu3sCaofMftp4fZsUDtcODgrAAwHzdiF/YSaontk9ozzSvY2zFYUOiZgd5G80yPsL2I8znyG8p7NfYvD0kub9NbONSQHZVB7GQd2Yj7J2GdwT2pqt0jfs6Y65+eD5b/CSi14FlJo9TMur+rpx//VT/AAX278OnIWQy25O2ZU8P9aMtgfFsVdIuW7VU0LbQKnbSIkC799sYqrcyexnh92p6cQtpMbPCNK/jGPAR+APxFW3M7gy523EI5IxLHIjxkag6sCuPXI2xUPyVzevE4HnjTQizPEvizqC4w3YadQOdPl615v5p5RueGTPBKSFcZDKTolUdj8SPNT2PzBPafYKuOFH/ALd/4JVVK3RrPBohru0dHpSlXOYUpSgFKUoBSlKAUpSgFKUoBSlKAUpSgFKUoBSlKAUpSgFKUoBSlKAUpSgFKUoBSlKAUpSgFKUoBVK9r0GvhjL/ANbH/eq61W/aBDrsyP6a/wAah7muF1ki/wCTgEfBvENvMfxr1HXEU4XuNvOu3VEY0dXWZNen6/oUpSrHAavFOFxXMLQzoHjcYZT/ALPMEdwRuDuK8/c2cgmxuDHu0beKJz3ZfQ4+0vY/gds4Houq/wA8cHFxaMceKP6xT8veH4rn8QKq4pnV02d4pV4ZyPkDjz8OuBkn6PIQJV8h6OPivn6rnuQK72rZGR2riH5L+FdQ5HvC9oqN3iPT/Ae7+4gfhRKjXq0pe2vqWClKVY4BVY9ovGjbWEmg4kl+pT1BYHLfqrqPzx61Z653zhG17epCvZD0x+kcaz+AAH6pqGbYUnNXwjk0/K7xxxOy4WUMUPqEbSf34+YIPnVu9k14bS+6Z2juB0z8HXJQ/vZfmwrpHN/LiPYhEXHQAKD+iowR/V3+YFc4ThxUgrsQQQfQjcH8DVVCj0e+s0Gn/wB6HbqVqcJv+vCkn3l3HoexH4HNbdXPJarYUpShAqB57TVw6ceqj+8tT1RHNqZspR8B/eWhaHxI55zfb6ouNj709p/4FbnsN4YIorp8btIifgq5/i5rd5gtcpxT+lLbn9nT/wCFSHsxg0W0vxm/3Eq2lJWdkpe5a+X4Rca0uNXphtppR3jieQfqqT/srdrX4haiWKSM9nRkP6wI/wBtVOJVe55lh4SNamTxDUpcnuRkFviSRmvUKkY27eVcSfhBUkEYIOCPQjvV15T5p6SLDP7q7I/oPIN8B5H9vrVYxo9Hq28qTXgvNK+UcEAggg7gjsa+qseaVf2jcsrfWEi6cyRjqxHz1KDt8mGV/EHyqM9jVvo4cw/69z+0JV7qE5T4KbWF4yAB1WZcH7JwB+4VFb2brJ7pwfqTdKUqTAUpSgFKUoBSlKAUpSgFKUoBSlKAUpSgFKUoBSlKAUpSgFKUoBSlKAUpSgFKUoBSlKAUpSgFKUoBUNzYmbf9YVM1D81Ni3/WFEWh8SKWtuM10yubLKM10mpZrm8GnxfhguIjGzOgLIxKMVYhHViuV3AbTpON8E1TOGcNWXjHEIHMhiWCAqolkGkur6ipDZUnA3GDV/qscK5fnj4pdXb9Lp3CRxhVdtSiIEAnKANqz6jHxqDAjeL67fidgEWS4f6LOhAYDWV+jgM2ohF7sSRvvsDsKlIuc4n4e11JG8YDNA8R0lxIJDFoyDpJL4AJIG+SQM4zcR4PM/Ebe5UR9OGKWMguwYmUocgBCMDpjz31HtjeJj5Jmfh9xbSSJFJJcPdRyRktoYzdZchlXOlgB8Rvt5AVTh/FFkmaErhlXWGU6kYZwQGAADA91PrkZqauDo4dxDSSCtrJIpBIKsiPggjcEEjeonhhutRa7khyMqFhDaSSRlmL752wAMAZPfIxOQcPe6t7qCLTqlt3hyxIA6g052BJxnOPP1FWOqd6dzJwngbT8FtpYpporn6KkqzLK5JfphvrFYlZFJ7hgdicYO9b3LHOr3PDLS56LPLcHpFVGFDqXVnY79OPMbHO/cDua+Lbly9/J0diZIIVWFbdp42d3KBdLFFZUEbEDY5bGfhWXjXJ7i0tbezERjt3XVBOzCOZAjKVkKq2d2D4KkFgMiqnKfk/PwPD7y6jjy9o0kToXGnXGAfCw95SGUg488bGorlm6aOJLl4ZJZJGSFAg1ZeTGXcqMRoNyzHYAnzwKi+I8BnRL61kkhP0qV5lMSsMGWJIwGVjtjT2BOc5yO1T03Kt63DbeAtbdSKRGkizJ0Zo1GGSRtOohj48acdlIYZJk03jH5lh5f5gW7E40aWglMDjUGUkKrZVh7ykOO4BzkEVSeY4fosmkRs5aQIgUeTbgsfsqB3b4etWjlPgE9tLdNK0BSebrKIlYEfVxrghtgF0Y2zqznw+7Ub7UOByTQxPFoOiQdVJCQkib+FyoJxk9sEE4yKIY5NM1eS+bx0Lr6p2NuzZRWQ6igUtoYsFIKkHfB77ZqX4Tz31pLRXt5YlvYzJC7MpBIjEhUhSSvhyQTjOOwqh8IsZ4PpXihJmZnQDUoGuNUIbvgAA9s5+HarlYcr3AHCt4StimliJG8eYTFlfq9tjrwfl/SoxkTTsy818f6lvfxQxvILeJhK6vpIYxltMeN3ZVKsew3ABJyBJ8if/AEqx/wDxIP8AVJUJc8pXkct8LZ7cwXwZyJdYeKRo9BK6QRIrYHcrj443svLfDWtrO3gcqzQwpESucHQoXIz64qDMr3H4s8b4euWCtFcM6hiFcosYXWoOGxqOM/D0r85q5sb/ACq2S1lkaGNJS2qMKVYtg5LZHuEAYySewGTW9xfgdxJxK1uo+j07dZEZWdgzCUKDjCEKVKg9znceHvWlxvgs6zX1wBEUmt44VBkYEGMvgt4CAD1D2zjT552lEx5RAc28ZMvB766gDKJo4JVJOGQMqHy+0M42PftW9yf0rCMssTCa7nWFIVfwswTUWx7q4XUzPjJAHc4B0r/l+ZeDXFjmLqIkFuz6m04XSNQ8GSSAPDtjPc43krPgkt1DDNEY0uLWfqoCSY2ygV0ZguQGU+8FJB8jVnwav4ft+Cx2HM4kkuIWidZ7cKzRgg61cEq0bHSGU4I304IIOK0+Ac6Pdw9dbKdYTD1kdmi8ZB90DXkHzBbAOD5YJzcO4JMJ7i7lEQnliSFYkkYxqsesjMhQFizOSToGBgYOCS5Z4JNa8NS1fpNJFH0lKu2lttiSUyvyw1UMSm8V4/1zbTx2U4W8XweKMl36esALqyMqGGo43XPbc6dhxQSJMWidGgYo6bMchQ3h0e9kEYHfNWqz5SuY4eGR/UE2LAseo/jAjePw/V7HDlt/MY88j8l5GmkN+S6RPcuZIpEdmKHpqg1Aqv3Q2Qc5JHlkymaxyNbMgeXuc5I51h0MhaH6QEZgRjIBVhsY5PEMgbfE4qw8l88PdvdiZAhjuHijQMDsiReEE6dTFizZOPex5VT4eTLu0uIZZlt1VYWhbpayCWZWLBiBqZiCTqwQT9rvX7wawkglucmNo5ZmnXc6suFGG2woGnuNWc+VSXcde5deA8xW0HCmulikhhV5T0i2uQv1nUqMsdTvLnA1YywGcVJRcz6buO1uIzFJMjSQnWGV9G7rkYIkUEEjBGOxOK5xZ8PkPC3sZnVQXaRHjJJRjL1VI1Bez7EeYHcZ2vHDuGy3lxa3dyYR9GWQRiF2YO8iqpdtaIY8KGHT8XvZ1bDNTGUHHk1bj2lhI7mVrScRWs/QmfVH4fcywCsS2NYOB5eflV1qgXvI91JZ8RgzADezmZW1vhAwjGD9XuQIx89Xlje9wZ0rqADYGQDkA/AkDI+OBQqc85n4sLTiEr8SjnNlKiJBcRNJ04MDDiQREGORnbaQZbGkA7HFgXi62PC+upe8iiVpNaOHdo9THXqc+MhTljnyNZZrS9SW5KC3nimdSkcsjp0wIo0YErHIGVmUnRpHcnJzgYOC2Fvwjh6xXM0SIXbUzYSLVKzMUQMThRkgAnsMmgJeHjIeWJEXUJIjPrVgVVfDpz669Xhx30t2xvpcE5rF02Y48x9SSHWHBZWiLA9RAMpq05Xc5BGcZArU9nnAhbWxOpmDsREXHiW3Vn6CeukIxYat/Ge3YadjybL+UIrp0t4nj19SaGR9dwrKQFlj6aqNyrFizboMAZ8IEly3zDLPNeiZFRLecxKQ+cKscTeLYZJ1Fj5DtvjJw2PP0csluFjYx3ORHIrKxXbKmZBvGHHY74yA2k7Vm4Xy9NFcXuoxG3upOrsW6mWiSNlIxpA8GQ2Sd+w71pcqcA4haiO2lnt3tYMLG6owndF9xH+wgGwJGolRjYnNAZOIc/GM3gW0mf6FhpTqjA0lOpqXLb+DcKN/XG2drh/OQluIYmgljW5iaaB3K+IJoJ1KCWj2dSNW+++DtUfecp3LniuOji/QInjbKYhEOW8G+3iwPPb41nj5cufpHD5T0cWkLwyASNluoI1yng8hGDg9842xkgbkfNge4lijj19GZIJMONalwh16O5iGsDVnuG2wCasBFUrjHJs1xeJMUt0aOdZEukkdbgRrgmJkCaZAw1JkvgK3Y48V1NAUzkiL/LeJ5LHp3IRAXYhF6SHCAnCjLHtj9wqycZ4oYFQrE8rSSLEqoCcFvtOQDojABJY9viSAa/wng19bT3cqpauLmYTYM0gKYRVxkRHVsoPl+NfvHOX724tI0MkDzC4E00bFxBLHlvqSQC2jSV7ghiu4IYigM3+MC3lnfAKUaDqwvh8jUsYYFGQ5KkMO+D3BFRHKHOHQtOGQz28scc8MMEU5ZNDSdIaQQG1Lr0nSSN9th5SXA+VJ4hfrK8Gm6dnTpqw06okTBBOAF0+ROrv4e1Y+GcqTtDZ2910RFYmJkMbszStChVCwZFEQBw5AL5IxnHcCSu+aiGuBDC0wtcdYhgDkrrKRg++4QqSDpHiABJyBr8T58jjhtJoopZ0vHWOIppG7qWUEOwIOAe+wwckVjXl+6t7m6e1MLxXbCRhK7KYpNIVmUKjCUEAHSSm4xnfIwXfJMiQcOgtjGVspUlJkYqX0K6keFWwWLls+Xoc7ASjcyShbcNaSpLOXyjEaIhGCSZZY9SICANPfJYD1xEcZ59Y8Elv7aPDKHUK7DwMrmMt4chwGGQB7wx28pLmngdxPNavCYWjiZjLDNq0NkDQ40g6njYZVWGMnOVIBqGj5EuDwa5sJJIdchlMbqGC+OVpAXzkrkkAgatPq1AWbiXHugIVZCZp5OlHEGG5wWJLdgqopYnfbYAkgHBY81CR7mJonWe2AZ4sg6lcEq0bsQrKcEb4wQQQK0+Ncu3FwLS4zCt5ayGQDxGJg6lXj1Y1DK4+s07Ee75VmsOBzCW5upREJ540iWNZGMarGHxmQoGYszkk6BgYABxkgfPL/ADc95GJVs50heHrI7NH4yfsAa9QPoWwDg79idfgHMltDwm3njRooG0pFGz6my8mlVLOT3Y9ycAfAVIcrcJmteHxW79NpIYxEpV20tpGASSuVz5jBx8ahLbkWccHhsuskc9uySRSqCy6o5NalgQDg9iN8d9+1ATPC+bVledGQqYFEhZWDxupBOY2GMkYwVIBBx3zWXl3mM3ao4jxHJGJUdZA43x4W0+7IM7jcehO+MXCba/MUhu5LcSlCka26voVsHxs0mSxJxtgBQD72aj+WeUXgvXuTHBb64jHJHbyOySuWUiRlZEWNlwwAAYnWd9twLfSlKAUpSgFKUoBSlKAUpSgFVvn+fRZk/wBNf41ZKpPthm0cLZh5SR/3qhulZrgWrJFfyUhOL7jfzrtteVouNeJfmP416pqsJajs67F29P1/QpSlXPOFa3E70QwySHsiM/7ATWzXMvbRzeIYUtEPjlIeTHkinIB9NTAfgretRJ0rNsOJ5ZqKK6OL/Gr97NwXjll8iwQfqjJ/vfurhVnfvNIscSl5HYKqjuSew/8AWvSfLfBhaWsUAOSi+JvvMd2P4sSapGWo7+tgsca8sk6w3d0sUbSOcKilmPwAyazVzb21c0/R7eO2U4aZtT48kQ5/DU2B8QGq7dKzz8ON5ZqC8mhYcTuLidp4YzIytrIxkLnOkHt2xt8qn/y5xP8AN/8AR/8ANUl7OeCG2sI9YxJL9dJnuCwGF/VXSPmD61Z6Lg2y5YqTSSaRRvy5xP8AN/8AR/8ANWG74lxKVGR7fKsMHwfw8Xer/Shn3V/ajic3ESjFWyGUlSD3BGxB/GuicgccE9uUJ8UR0/qndT/Efq1z32yWBtrtZ1B0XA374EiAA/LUuk49QxqG9m3OPQ4jEGOEm+ob0yxGk/g+BnyDGs9dOmejLB3cGuPpf+z0HSlK1PHFRfND4tJT8B/eFSlQnOj4sJz6KP7y1KLQ+JEDx25wnEf6MkA/bord9nU+qCT4Sf7q1Wea7zTHxg/dntB+3o/8a2vY5xQSLcp5qUf+sGH+7Vr2OuUPdN/L8I6RSlfE/ut8j/CqHEfqOCMggj1FfVc/9ifFxNwwR58UEjJ+DeMH5eIj9WugVEXas0y4+3Nw9GfLoCCCAQdiD2qr8b5L1AtbHS3fQfdPyP2T+75VaqVJWM3F2jitzfNG7JICrqcMp7g/+/Pzqc5L5o0XKxsfBKdHyb7J/E+H8R6Vte2Tg6/RRdqAHhKq5+8jNpwfXDMCPTLetch4XxhjcQhfe6sePnrXFZOdOj2MWOOfFq+56ipSlaniiviWFWGGAYd8EZG3bvVcPMkhuY0XQ0cs8tsGCHwtHHOxOosOphoWUqFABJ8Xh32+XC9xw+E3DlnlhVmePVGfEoOxRsqfipHwxQE3SqZw+N0hjaOWUySXbxEyzSSLpjkuFUaWbyUDIGNWkZPmM0HNU8hjjRE6h+lB20kg/RZxD4U1qQHJ1Z1HRsPFnNCC20qu8f4g5s4JRqiZ57PUAwyokuIAylkOGGGKnBwQT3BrJdcSkWZ1jKktNHENeSqaoixOARvsDjIznuM5oST1KqK8xTsyaY1eYQ32FDMqO9tPDGPDkga85BOopnAJyc7LczvKVFuFZZGbpyadYKoqajgOuTrcrjIxoY79qEWWWlVX/GO6ZnCRRBorSO5MbPu7yfSVEavkIg1xKeoc7ZGN8rkh427tGjkdQThD9XJFgNDKwJQsdYypGzMpx5Muwks1KqkPMM0UEHV6cjzoyxtgoGmyvTjIyx8QLEkdgjGpnid5IHiiiKK8mo63UsoCAE+EMpYnIwNQ2yfLBAkqVV+EXUtzdRSuwVVtw/SRn063Z1Y5DhZV8IKl0OBuME5rJd3jieUB2wJ7dQM7ANjUPkfOgLJSqlHxuSOFnHjdYbmQa3bBMc2FBx5YwM4JA7Vuz8ZmRxCemZHmESyBG0KGjeTLrqycCNl2YZJXtmgLBSqgeZZS6hUV5RDeDCuQjPbz28QwrMFyxbOGOVOVDbkma4JxUypJrI1xPof6t48eFWGVkzjZhuCwPfPcACVpVMvOZLhrWcqURjatcxP0WGAMfZd9TbEYLKm43XyEvzRO8dtGQ+G+k2isyZXIa5gVx3JCsCQQSdjg5oCcpUBf8RlWSRYShZpI4l6mSqakJJwpBONm05Ge2RnIxW/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+ap4y6ssRb/I2TGoAC8naHS2TlymgtqGnVkeFcb5l5hmLNANHXSRo8iJiHCpC5ZE6g0qOsisWfZtt8igLPSqXFzk7RCcIAXtbKXBdmCm5ldDhR75XuAuGkwFG+nEha8Qum0LmMPI8uHeFlUIhAUrGWD7juGbuSQcYWgLJStPg18Z7aGVlCmSNJCoOQCygkA4GQM98CtygFc+9uU4XhJB7tNGo+e7fwU1YOYec1s5AhtryYlA+YLdpF3JGNQ2DbdviPWuQ+0vmG+4oUjj4feR28Z1gNbyF2bGNTYXC4BIABPckk7AUm9jo6de8Tfg5ssm9eyK8jf4qXv5nd/wDd5P5a6FZe0nj8YAazkl+L2UoP+j0j91Z4/Z5O7rH3qpra/PyO70rjLe1fjJXC8KbX6/Rrgj+rsf31oX3GOZL5dKwSwKdiEj6J/rSnWPwIrXUcCwPy19zoXPvtNg4ahQES3JHhiB934yEe6Ph3Pltkjzrf8Rlu7hpJC0ksr5O2SSdgFA/ABR5YAq/8I9gt7MdVzLHADudzJJk98gYXPx1Guq8o+zez4b4okLy4wZpN3/V2AQfogZ881m4ynydmPNi6dezuyu+yn2ZGzAurpR9IYeBO/SB7/rkbH0G3ma6XStfiN50YZJdDvoQvojXU7YGcIPNj2ArVJJUjgyZJZZapGaSQKCSQABkk9gB6159trn8u8wqSMwB8gHt0YskAg+TnuPLqGpjn7ny/voGt7bh17DE+zu0Emth5rhVwqnz3ORt2zmmcoLxHh12lxHY3LYBVkNvKAynuM6fCexB8iB3Gxzm7aR19PHRGUrVtbbnp+lVHlv2gm7mSJrC+t2YE65YCIhgE7ue2cYGRucVbq1OFprkUpX4xwKEFS9qvBBdcKnGPFEv0hDjsY8k4+aah+NeZNdd05u9pdxNayQ2nDOIBpFMZeW2caQwwSoTVlsdskYO++MHjf+Kl7+Z3f/d5P5a58it7HrdHk7cGpP8AyelfZ7zSOIWEUucyAdOUejrjPy1DDD4NVkrzVyPf8T4XMXisrp0cASRNbygNjOCCF8LDJwcHudjXceVOc/pzMptLu2ZVDHrxFVO+MKx94/gK1i7W5wZsajJuPBZKpPGeeLKeF4ZBdaXGDptpQdiDt4Nu1SXO95eRxJ9CVi5Y6iqBiAB6Ntuf4VzW74xzLnwLNj/sIf5as9lZbFiUlqbX3r9GXn7mOzayvjB9K6t08Lt1IJFQdNohsWUBfCudyck/hVT9lXOa2V+DM2IZV6TnyXJBVj8iMH0DE1u8dXmO8haC4imkifBZejEudLBhuqg9wD3quRezXif5lN+wf8azd8o6sMoaXjk+T1THIGAZSCCMgg5BB8wR3r5uPcb9E/wrknsl4Ff210BPHPFD038LE9PUSuPDnGe++K61c+436J/hWpw5cahKk7PNfsu54HDbvMuehKAkuBnTg+F8Dc6cnIHkx7nAr0rb3CyIrowZGAZWU5BB7EEbEH1rzfyf7IrniNmLlJYo1bIjD6vFpJBJKg6RkEefY/jLWNpx3geRHE0sGfdUGaLfckBMPH8T4R65rGFx5O3qFDK7i9zv1K47Zf4RKdp7N1YbHRID89mCkfLetbi3+ESdJFtagHGzyyZwf0EG/wDWFaa0cn9Pk9Cze3DjyQ8OMBP1lwyhV8wqMrMx+HhC/rVzD2S8ttecSjbH1VuRNIfiN0HzLgbegb0rJw/kninG7gzzh0VsapplKqF9I02LAAnAUBc5yQTmu8cq8qw8Ot1ggG3dmPvO3mzH1/gNqz06pWzq7ywYnji7b5JilKi+K3T9a3ijbSXdnfGM9ONTq94H7bRLtj3u9bHnpWbI4RCJBJ0o9YYuH0DUGIIJBxkEgkE+YJrNbWiRghFCgkthRgZPc7VG33MSoQEXqeOOPKke9KRpC/ewpEjeib79qxLzPlHcRN01lMAfUApYS9InfcIrZJbHYHGTtUWTpZKpYxgABEADGQAKMBmLEsPRiWYk+ZJ9awz8EgddLwxMupn0lFI1OWLnGO7Fmz66jnvWgeZjoGIJDIQ7LGPNUYKGzjChyQVLadjk6QDjb4/LKsB+j46uVwuRlgGBcJq8Osxh9OrbOM7UsaXwblxaJIhjdFdGGlkZQVI9CDsR8KxW/C4o1CpEiqG1gBQAGOfF+lud+9RnDeNakUIXnZlExLBUZY5HIQMMDxYDDGBnptnBwDlXmRDIFA8J6viJx4YTh30nfQHIXPmTntglY0skIuHxqwZY0VhrwQoBHUYO+CPvuAzepAJr4k4RCyLGYoyinKroGFO+6jGx3Pb1PrUTw3jrhIkZZJJnRZnUgAxrM7aVYqNOVAZfLPTOTkjO7zBdOqRpE2iSWZI1OAds6pMAgjPRSQj4gUsaXdG4OHRb/Vp4kETeAbourCHbdBqbC9hqPrXxb8Ihj9yKNcNr2Qe9p06v0tPhz6bdqjoOaFeVowh2Mo1lgFPQ0hz64DsFJ8j67407LmRlj6kwbWY45njyNMQldhGinSC8re7p9V8tQ1LJ0MmDwSPWjAaVR2lCKAFLsGBc7Zzhm88ZOe9bN3YxygLKiuAcgMAcHBGRnscEj5E1Ezcz6Rcv0ZDHb68uCMOyKh0xjuxJYr2xqQjNY4OcUJfWjRrGsru5IKgQFA/u5zgsV+asBnBwsjQycjtUU5VVBChBgAeEdht5DJwK/Gs0JJKKSSGJ0jJK+6T8R5HyqFuuZnCyBIcyK8MQUuD45iPC+nODGrK7AZGk7E96zNx/ErJpYkzLbRrthn6fVYhvuqhJJ/oMACcArGhkieGxYI6aYIZSNIxhjlh8idyPM1+3PD45ARJGjBipIZQclSCpOfNSAQfIgYqEu+c1SNWWF3zFLNhcdoWVcA+essNH3qmOKSssLFDpcjSh22dsKuc5HvEUsaWj8fg8BUIYYioRogpRcaH06kxjGltK5XscD0rLa2SRAiNFQE5IUAZOwycdzgDf4VVrTm5pUtX1hI+g1zcuV8o411qNsDTI6hj6hlG6tiSl5p0iTMTZQwppDAtrmYAIQOzqGVmHbDAgmlol45LYkIeBW6KVWCJVKGMqI1wUOAVxj3cADT22rPJYxtEYmRWjK6CjAFSPQg7EfCoiTm1FiaQoRpEzsCdgkDlWYt28RHhH2s7bAmsz8wYlWIREudGpdQyNYY5x5oulgWOBkYGTtSyNDN634XFGoVI0VQ2sAKANX3v0vj3r9/JkXU6nTTqDfXpGrJBGc984JGfQn1qLl5pAhkmWJ3jVNaEd5MnChMjxF9tOM9xnBOKx23OKNrJjdUjWZmbY/wCZkEZAA3JZtQGNiUbGe5WhofoSS8BtwCBBFhkaMjprujY1IdvcOBle21Z7jh8cmdaI2cE5UH3clf2EnHpmo2XmMpp1QuC8phUZG4EZcuc40qNLKScbjIyCCXDOPtPLGqx6VNulw+onWvVJ6a4xjfRJnfIwNqWND5JW2tUjXTGqooydKgAbnJ2G253rVg4Dbpr0QRL1Bh8RqNQJY4bA3GWY4PmxPmawXfMCpJ01XWeqkB8QHjcBsKD7xWM9Ru3h7ZOQNWHnBCWzG4RRMS+M56EgjOkDc6mPh9cbZ3wsaGTE/Do3zrjRskMcqO4GAfmBtmviHhUKABIo1ADqNKAYEjBnAwNg7AMw8yATWlwm/ea4nyQI49EWgEHEmC75IG5CvEMAkAht60bnmJobm41spjEIeFSQN4y/WYnGQi5TJOcaTjcgFZOh3RKcT5fhuE0ugGWhJIVcsIJBIiNkHKagfD6M2MZzWUcEg0BOjHpUlgugYBbJY9u7EnPrk5qFt+PSwwarjLyRWn0qdVCjxPkhFAHqkir3zjc53rbXmEv4QjRt9IS3GSMsSiyMV9dKFgR5aG8xSxoZn4hy3DLEY9CoCI18KJusTalQhlKtGCW8JG2o4wd6+uEcAjttWgDdi48CqEyqghAgAUHSCfMkkk1qQc2qzOBFIVQTnUozn6O4RtIAy2WJA9SNs743eEcW6+shMKpADhsq2VDeAj3gNQBIyM5GTg0shwa5N6GFUUKihVUBVUDAAHYADsAPKvulKkqKUpQClKUApSlAKUpQClKUApSlAKUpQClKUApSlAKUpQClKUApSlAK/CK/aUBitbRIkCRoqIuyqqgKPkBsKy0pQGtdcMil/wA5FG/6SA/xFfFrweCL/NwxJ+hGq/wFblKE2xSlKECtW54XFI2qSNGbSUyygnScZXf7JIGR54FbVKA024PAXDmGMuCpDaBkFfd3x5eXpWO/4MkqImAERtWjSNBxnGofBiGGMYZVPlUhShNs0Y+DRAR6lEjRghHkGpxkgnDNv3A/qj0rPc2SSFS6KxU5UkbqSCCVPkcEjI8iR51npQWzVHC4gyMIowyLoQ6BlVHYLtsB6CsX5At/F9RF4g6t9Wu4kOXB23DHcjz8636UFs1fyZFqV+lHqQBVbQMqB2AONgPIeVZJbRGZWZVLISUJG6kjBx6ZBI+VZqUFsjb3gEUo0lFAwyNhFyUk3dMkZAc7nGM1tvZRlw5RSwxhiBnbON/hqbHpk+tZ6UFs1/oEejR0006upp0jGrXr1Y+9r8WfXfvXw3CITkGKM6laM5Qbq5JZTturEkkeZrbpQWzSj4LAvaGIeISbIvvKNIbt7wXYH0rIeGRb/VpuxkPhG7EYLH+kRtn02rZpQWzWl4ZEwIaNGBCqQVBGEOVGPQHcDyrLLbq2NQB0kMM+RHYj4islKCzUbhEJyDFGQUMRGkYKHuhH3T93tSDhEMZykUanUHyqAeIDSDsO4XbPpW3SgtmhJy/bMoVoISFVlAMakAMcsBt2J3I86xpwFRN1dTag2rY4JGkgI2NmjGSQpGx371J0qKGpmnFweBQQsMagsJCAgA1BtQbt3D+IHyO9DweEhgYYyGTpN4Bum50Hbdcs23bc1uUqRbNUcLi06emmkBlxpGMP7w+TY39a+4bGNDqREU6QmQoB0r7o28hnYVnpQWzTbg8Jk6hhjMmoPrKDVqC6Q2cZ1Bds+m1H4PARgwxkFOkQUHufd7e78O1blKC2YLWxjiz00RNRydKgZOAMnHc4AHyArE3B4ShQxRlGDAqVGCHOpgR5hm3PqdzW5Sgtms3DYiSxjQkhQSVGSEOVBPmFO49DX4OFxAg9KPIcyg6Rs7Agv294gkau+9bVKC2aF1wWN1wFCHToDKo1BdQYpnHuMRgjz+B3r74bw1YFYKThm1YydK7KMICToXw50jbJJ863KUFvgUpShB//2Q=="/>
          <p:cNvSpPr>
            <a:spLocks noChangeAspect="1" noChangeArrowheads="1"/>
          </p:cNvSpPr>
          <p:nvPr userDrawn="1"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7" y="6564478"/>
            <a:ext cx="2075803" cy="26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1" descr="data:image/jpeg;base64,/9j/4AAQSkZJRgABAQAAAQABAAD/2wCEAAkGBggGDxQIBxETERQUDSEWExUWDRcTEhAWGxwhGRgUFxIcHyogGBkkGRIUHy8mLzMvLiw4ISA9NjQqNTI3LCkBCQoKDgwOGg8PGTIjHyQ1LDI0NSwsNTM0LS80NS4uLDQ1NCk1MCwsLC81LSwpLC8sLyoqLCwsLC8sKSwsLCksKf/AABEIAQAAxQMBIgACEQEDEQH/xAAcAAEBAAMBAQEBAAAAAAAAAAAABgEDBwUIBAL/xABPEAABAwAECAgLBAULBQAAAAAAAQIDBAUGEQcSITQ1UXOyFjFydbGzwtITFyJSVGGRlKKk4RVBgdMUU1VxlRgjMjNCQ4KSoaXjdIOTo8H/xAAZAQEBAQEBAQAAAAAAAAAAAAAABQQDAQL/xAAzEQABAgMDCQgCAwEAAAAAAAAAAQIDBBEVcsEFMjM1UVSBkfASFCExQVJzwhNxIlNh0f/aAAwDAQACEQMRAD8A5mAUtS2Yo1ZwNpMr5EVVVLkxbsiqn3p6ipNTcKVZ+SKtErQwSspEmn9iEnj5k0C04D0Tz5vh7o4D0Tz5vh7pNt+S9y8lKVgTmxOaEWC04D0Tz5vh7o4D0Tz5vh7ot+S9y8lFgTmxOaEWC04D0Tz5vh7o4D0Tz5vh7ot+S9y8lFgTmxOaEWC04D0Tz5vh7o4D0Tz5vh7ot+S9y8lFgTmxOaEWC04D0Tz5vh7o4D0Tz5vh7ot+S9y8lFgTmxOaEWC04D0Tz5vh7o4D0Tz5vh7ot+S9y8lFgTmxOaEWC04D0Tz5vh7o4D0Tz5vh7ot+S9y8lFgTmxOaEWC04D0Tz5vh7o4D0Tz5vh7ot+S9y8lFgTmxOaEWC04D0Tz5vh7o4D0Tz5vh7ot+S9y8lFgTmxOaEWC04D0Tz5vh7o4D0Tz5vh7ot+S9y8lFgTmxOaEWCzWw9DTjfL8PdJ6v6siqmZIIVc5PBo691196qupPUapXKktNP/HCWq+fkpmmslTEqz8kREp+zzQAUiYC2qHRy8iTtESW1Q6OXkSdoh5d0DL7cS9kLTvurgRKOdrX2mcZ2tfafyhkukKqmcZ2tfaMZ2tfaYAFVM4zta+0Yzta+0wAKqZxna19oxna19pgAVUzjO1r7RjO1r7TAAqpnGdrX2jGdrX2mABVTOM7WvtGM7WvtMACqmcZ2tfaMZ2tfaYAFVM4zta+0Yzta+0wAKqZxna19oxna19pgAVU9myTlWltv8x26pstnnKbBvS41WRztuzduqbbZ5ymwb0uITtbJ8f2UvJqlb+B4QALhABbVDo5eRJ2iJLaodHLyJO0Q8u6Bl9uJeyFp33VwIhDJhDJcIIAAAB+2p6lp9fzJQaqjWWRUvuTIjUTjc5y5GtS9Mq+r78h0ur8BTImeGr+nJH5yRMRGt/70nH/AJUOT4zGeanVkJz/ACOTg6/4o7HftOT3mi9weKOx37Tk95ovcOfemHTuzzkAOv8Aijsd+05PeaL3B4o7HftOT3mi9wd6hjuzzkAO00XAhZunIr6JTqRIiLcqsko7kReO69I+PKhu8QdSelUv2wflDvUMd2f/AIcQB2/xB1J6VS/bB+UPEHUnpVL9sH5Q71DHdn/4cQB2/wAQdSelUv2wflHNcIVlaNY6mpVtDfJI1aK2TGkxca9znoqeS1Eu/m0/1Ppkdj1oh8vgOYlVJoAHc4AAAHsWRztuzduqbbZ5ymwb0uNVkc7bs3bqm22ecpsG9LiG7WyfH9lL7dUrfwPCABcIALaodHLyJO0RJbVDo5eRJ2iHl3QMvtxL2QtO+6uBEIZMIZLhBAAAOzWakgwbWf8At1GNdSKS1r0v/tOk/qGL9+I1i46py9ZM1FYK0GE9FrquKTisc5UY+Riyq+5bl8HCitaxiKipku4lyfetJXVDltZZWiyVWivdR4o1cxqXucsLVhlaiJxqnlOu++7JxkZScI6zVJHZmKNWObitdMk1zHRtdjIiImW9bkaqcXH+4nMRy1VvnXkUXdlPBfKh+e2uDSsLFI2kTKyeFzsVJWMxcV33Nexb8W+5blvVF9S3IvsWRwNvtRQ2Vq+lMhSRVxWJRfCrio5W3udjtuW9q5Pu/fxU1apS6DZHwVfq7wro2o1JFVZExpkdC1b8uM1mJkXKly38REWGqa19eskjs1SXwRxv8q+myQx47stzWtRfKuyrkT7sp0SI9zF/lSi+Z8KxqP8ALzKr+T2np7f4f/zD+T2np7f4f/zH88A8J37Q/wB1n/LHAPCd+0P91n/LOf5H+9OuB99hvt65l7g/sUlhqPJQkmSfwlI8JjJD4LF8lrMXFxnX/wBXff6yoJbB9U9f1LR5IbTT+HkdSMZjv0h82KzFamLjORFTymuW71lSZHLVVqtTunkADkGELDBPR5H1VZhyJiKrZKRio7ykyK2JFyZFyK5b/vuT+0esYr1oh45yNSqnWaVTKPQWrNS3sjanG570a1P8S5D59wvVtQa5rP8ASKsljmYlCYxXRvR7cZHyKrcZMl6I5vtI+m0yk1m/9IrCR8z/ADpJFkd+CuvuNRQgy/YXtKpiix0enZRAADWZQAAD2LI523Zu3VNts85TYN6XGqyOdt2bt1TbbPOU2DelxDdrZPj+yl9uqVv4HhAAuEAFtUOjl5EnaIktqh0cvIk7RDy7oGX24l7IWnfdXAiEMmEMlwggAAFTYXCDTrEvcyNvhoHuvkiV2Lc7ix2Oy4rrkRF+5bk4uMukwpWEa/7SZV7v0i/Gxv0GBJcbX4bG4/XfeccBwfLsetTuyO5qUKe3Nv6fbeRvhmpFDGt8cSOxsq5Md7smM+5VTiRERVu41VfHqqv60qJXLVVIkgx7kdiPuR93Fei5FXKt335T8BVYK42yV1REeiL5b1ypflSGRUX96KiKfTmtYxfDwQ8a5z3p4n5fGFar0+kf5m90y631rWXK+nUlMZL23qiYya08nKnrPRwoxsWvZmXJcskN6XZHXsjvv13nQcOsMf2bE7FS9tOajVuytRWPRUTUmRP9Dh2mVb/FPE79l1Hfy8j9WBmu6xr2hTzVrM+ZzaarGueqKqN8HG67InFe5VOgHMsAeYUjnFeqjOmmKKiI9UQ0w1q1FJLChaOSzdWSTUZ2LLKqQxKnG1z773IutrGvcnrRD5uREbkQ6zh+rDGkolXtXiY+VyetVRjF9iSnJzfKtoyu0xzLquoAAajKAAAAAAexZHO27N26pttnnKbBvS41WRztuzduqbbZ5ymwb0uIbtbJ8f2Uvt1St/A8IAFwgAtqh0cvIk7REltUOjl5EnaIeXdAy+3EvZC077q4EQhkwhkuEEAAAAAAFZgo01ROVJ1MhJlZgo01ROVJ1Mhzi5inWFnofowoafl2kO5GdCw66Mj5wZuSHPcKGn5dpDuRnQsOujI+cGbkhi9YZr9HmnAHmFI5xXqozppzLAHmFI5xXqozppnjaRTtDzEOAYbqT4etvB/q6Exvtc9676ECV+Ft+PXVJTU2NP3fzTF7RIFSClIaE6Mv81AAOpy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XhW03S+VH1EZKFWFmJ+ibFz1AAOhzAAAAAAPYsjnbdm7dU22zzlNg3pcarI523Zu3VNts85TYN6XEN2tk+P7KX26pW/geEAC4QAW1Q6OXkSdoiS2qHRy8iTtEPLugZfbiXshad91cCIQyYQyXCCAAAAAACswUaaonKk6mQkyswUaaonKk6mQ5xcxTrCz0P0YUNPy7SHcjOhYddGR84M3JDnuFDT8u0h3IzoWHXRkfODNyQxesM1+jzTgDzCkc4r1UZ005lgDzCkc4r1UZ00zxtIp2h5iHzbhW03S+VH1EZKFZhXara6pV/3rGv/pjT/wCEmVYWYn6JsXPUAA6HMAAAAAA9iyOdt2bt1TbbPOU2Delxqsjnbdm7dU22zzlNg3pcQ3a2T4/spfbqlb+B4QALhABbVDo5eRJ2iJLaodHLyJO0Q8u6Bl9uJeyFp33VwIhDJhDJcIIAAAAAAKzBRpqicqTqZCTKzBRpqicqTqZDnFzFOsLPQ/RhQ0/LtIdyM6Fh10ZHzgzckOe4UNPy7SHcjOhYddGR84M3JDF6wzX6PNOAPMKRzivVRnTTmWAPMKRzivVRnTTPG0inaHmIfO+GOFYa5lct/lwRu+HEyf8AjIo6Rh3oqxVjDSbsklBRv71Y91/+krTm5TgLWGhPjpR6gAHY4gAAAAAHsWRztuzduqbbZ5ymwb0uNVkc7bs3bqm22ecpsG9LiG7WyfH9lL7dUrfwPCABcIALaodHLyJO0RJbVDo5eRJ2iHl3QMvtxL2QtO+6uBEIZMIZLhBAAAAAABWYKNNUTlSdTISZ7thq6o1nayo9Z07G8HG92PitxnIjo3MvxfvuV6Lr4+M5xUqxUQ6Qlo9D18KGn5dpDuRnQsOujI+cGbkhyu3FoKLX1aS1tQEcsayMVuM3Fc9I2tRVxV4r1Yt1/wCNxY4VcIFR2ooUVCqh7nvWkpK5FhexIkRrkucrkS9170yJfxLl4r8nYdWH4GvtJR/ie7gDzCkc4r1UZ005lgDzCkc4r1UZ00yxtIp3h5iHK8PdWrLRqNWLf7ukLG71Nkbff/mhan4nFj6ktjUKWmoE9WZEc+LyFXibI1caNV9WO1t/4ny49j4lWOVFa5rlRzVS5WuRblaqa0VFQ2yjqt7OwyTLfFHGAAbDIAAAAAAexZHO27N26pttnnKbBvS41WRztuzduqbbZ5ymwb0uIbtbJ8f2Uvt1St/A8IAFwgAtqh0cvIk7REltUOjl5EnaIeXdAy+3EvZC077q4EQhkwhkuEEAAAFRg/sQluJ5KM6dIEiiR63Mx3vvVUTFaqpkS7KvrbryeRUlnK2tG5YangfMrU8rFuRrL+LGe5Ual9y3JfeuU91mCu2kS48dEc1U4lSlwNVPxSW84xHpRU7VFO0Ni1qraoWviAo/p0nuze8PEBR/TpPdm94j/Ftb39RN/EYvzh4tre/qJv4jF+cZqu/sQ00b7Cw8QFH9Ok92b3h4gKP6dJ7s3vEf4tre/qJv4jF+cPFtb39RN/EYvzhV39iCjfYdlsJYyOxEElCjldN4SfwiuWNGKi4rWXXIq/q0KUh8E1RVzUFEmo9ftcx7qWrmI6dsq4ng2J/Sa513lNdkLgxPzl8amlvkDkeFbBlSKZI6vqgYr3Oy0iFqeU5U/vY2/e65PKbxrxpet9/XAeserFqh45qOSinyF6tS3L6l1LqUH05aCwFnrTKstY0dvhFT+tYqxy/i9t2N+N6HOLZYG6BUNEmrWgUma6GJX4kjGPxrvux2o1U/flKDJpq+C+BidLKnkpyoAGsygAAHsWRztuzduqbbZ5ymwb0uNVkc7bs3bqm22ecpsG9LiG7WyfH9lL7dUrfwPCABcIALaodHLyJO0RJbVDo5eRJ2iHl3QMvtxL2QtO+6uBEIZMIZLhBAAAPoLArBHFU7JGIiK+kyK5fOVHqxFX/CxqfgXZ8lQVlTqK3wdHnmY2/+iykSMal+VfJRyJxmz7arT0mke+S94wOlXOcq1NzZlqIiUPrEHyd9tVp6TSPfJe8PtqtPSaR75L3j57m7ae95bsPrEHyd9tVp6TSPfJe8PtqtPSaR75L3h3N20d5bsPrEHyd9tVp6TSPfJe8PtqtPSaR75L3h3N20d5bsPrEHyd9tVp6TSPfJe8PtqtPSaR75L3h3N20d5bsPrEmcJWh6b/0jj50+2q09JpHvkveP4lrWsJ2rHNSJ3NVLla6kyOa5NStV1yoepKORa1HeW7D8ygAoGAAAA9iyOdt2bt1TbbPOU2Delxqsjnbdm7dU22zzlNg3pcQ3a2T4/spfbqlb+B4QALhABbVDo5eRJ2iJLaodHLyJO0Q8u6Bl9uJeyFp33VwIhDJhDJcIIAAAAAAAAAAAAAAAAAAAAAAAAAAB7Fkc7bs3bqm22ecpsG9LjVZHO27N26pttnnKbBvS4hu1snx/ZS+3VK38DwgAXCAC4s0+B1DbFK5qX46KmOiLcqqnQpDmLkMM/JpOQkhq7s0VFr+q/wDShITvc4ixOzWqULjg3Uev5n6jg3Uev5n6kPcguQw2ZMb0/ribr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jg3Uev5n6jg3Uev5n6kPcguQWZMb0/riLVl92b1wL+hVRVVXvSkUZyI5EVMs6KmVLlyXk7bB7ZKSisVFTwKZUVFTjXUeFcgOsrkx0GP+d8VXrSnjs89pymsptjQPwMhIxK18DIAK5GP/9k="/>
          <p:cNvSpPr>
            <a:spLocks noChangeAspect="1" noChangeArrowheads="1"/>
          </p:cNvSpPr>
          <p:nvPr userDrawn="1"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039" name="Picture 15" descr="C:\Users\zhai\Pictures\uiuc-logo-20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6564478"/>
            <a:ext cx="300567" cy="2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hai\Pictures\timan-newlogo-40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37" y="6492082"/>
            <a:ext cx="1010463" cy="3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1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zhai.cs.illinois.edu/" TargetMode="External"/><Relationship Id="rId2" Type="http://schemas.openxmlformats.org/officeDocument/2006/relationships/hyperlink" Target="mailto:czhai@illinoi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45/1416950.1416952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czhai.cs.illinois.edu/" TargetMode="External"/><Relationship Id="rId2" Type="http://schemas.openxmlformats.org/officeDocument/2006/relationships/hyperlink" Target="mailto:czhai@illinois.edu" TargetMode="Externa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10363200" cy="1470025"/>
          </a:xfrm>
        </p:spPr>
        <p:txBody>
          <a:bodyPr>
            <a:noAutofit/>
          </a:bodyPr>
          <a:lstStyle/>
          <a:p>
            <a:r>
              <a:rPr lang="en-US" b="1" dirty="0"/>
              <a:t>I3A: An Intelligent Interactive Information Agent Model for Information </a:t>
            </a:r>
            <a:r>
              <a:rPr lang="en-US" b="1" dirty="0" smtClean="0"/>
              <a:t>Retrieval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00200" y="2760850"/>
            <a:ext cx="8991602" cy="2649417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err="1" smtClean="0"/>
              <a:t>ChengXiang</a:t>
            </a:r>
            <a:r>
              <a:rPr lang="en-US" sz="3900" b="1" dirty="0" smtClean="0"/>
              <a:t> (“Cheng”) Zhai  </a:t>
            </a:r>
            <a:endParaRPr lang="en-US" sz="4500" b="1" dirty="0" smtClean="0"/>
          </a:p>
          <a:p>
            <a:r>
              <a:rPr lang="en-US" sz="3500" b="1" dirty="0" smtClean="0"/>
              <a:t>Department of Computer Science</a:t>
            </a:r>
          </a:p>
          <a:p>
            <a:r>
              <a:rPr lang="en-US" sz="2600" dirty="0" smtClean="0"/>
              <a:t>(Carl </a:t>
            </a:r>
            <a:r>
              <a:rPr lang="en-US" sz="2600" dirty="0"/>
              <a:t>R. </a:t>
            </a:r>
            <a:r>
              <a:rPr lang="en-US" sz="2600" dirty="0" err="1"/>
              <a:t>Woese</a:t>
            </a:r>
            <a:r>
              <a:rPr lang="en-US" sz="2600" dirty="0"/>
              <a:t> Institute for Genomic </a:t>
            </a:r>
            <a:r>
              <a:rPr lang="en-US" sz="2600" dirty="0" smtClean="0"/>
              <a:t>Biology</a:t>
            </a:r>
          </a:p>
          <a:p>
            <a:r>
              <a:rPr lang="en-US" sz="2600" dirty="0"/>
              <a:t>School of Information Sciences </a:t>
            </a:r>
            <a:endParaRPr lang="en-US" sz="2600" dirty="0" smtClean="0"/>
          </a:p>
          <a:p>
            <a:r>
              <a:rPr lang="en-US" sz="2600" dirty="0"/>
              <a:t>Department of </a:t>
            </a:r>
            <a:r>
              <a:rPr lang="en-US" sz="2600" dirty="0" smtClean="0"/>
              <a:t>Statistics)  </a:t>
            </a:r>
          </a:p>
          <a:p>
            <a:r>
              <a:rPr lang="en-US" sz="3000" b="1" dirty="0" smtClean="0"/>
              <a:t>University of Illinois at Urbana-Champaign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771137"/>
            <a:ext cx="3381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czhai@illinois.edu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832692"/>
            <a:ext cx="4224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http://czhai.cs.illinois.edu/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6479023"/>
            <a:ext cx="407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Keynote at</a:t>
            </a:r>
            <a:r>
              <a:rPr lang="en-US" dirty="0" smtClean="0"/>
              <a:t> </a:t>
            </a:r>
            <a:r>
              <a:rPr lang="en-US" dirty="0" smtClean="0"/>
              <a:t>ACM </a:t>
            </a:r>
            <a:r>
              <a:rPr lang="en-US" dirty="0" smtClean="0"/>
              <a:t>ICTIR</a:t>
            </a:r>
            <a:r>
              <a:rPr lang="en-US" dirty="0" smtClean="0"/>
              <a:t> 2022, </a:t>
            </a:r>
            <a:r>
              <a:rPr lang="en-US" i="1" dirty="0" smtClean="0"/>
              <a:t>July </a:t>
            </a:r>
            <a:r>
              <a:rPr lang="en-US" i="1" dirty="0" smtClean="0"/>
              <a:t>12, 2022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benefits of </a:t>
            </a:r>
            <a:r>
              <a:rPr lang="en-US" dirty="0" smtClean="0"/>
              <a:t>IIR</a:t>
            </a:r>
            <a:r>
              <a:rPr lang="en-US" dirty="0" smtClean="0"/>
              <a:t> </a:t>
            </a:r>
            <a:r>
              <a:rPr lang="en-US" dirty="0" smtClean="0"/>
              <a:t>as game playing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General </a:t>
            </a:r>
          </a:p>
          <a:p>
            <a:pPr lvl="1"/>
            <a:r>
              <a:rPr lang="en-US" dirty="0" smtClean="0"/>
              <a:t>A formal framework to </a:t>
            </a:r>
            <a:r>
              <a:rPr lang="en-US" b="1" dirty="0" smtClean="0"/>
              <a:t>integrate research</a:t>
            </a:r>
            <a:r>
              <a:rPr lang="en-US" dirty="0" smtClean="0"/>
              <a:t> in user studies, evaluation, retrieval models, and efficient implementation of IR systems </a:t>
            </a:r>
          </a:p>
          <a:p>
            <a:pPr lvl="1"/>
            <a:r>
              <a:rPr lang="en-US" dirty="0" smtClean="0"/>
              <a:t>A general roadmap for identifying </a:t>
            </a:r>
            <a:r>
              <a:rPr lang="en-US" b="1" dirty="0" smtClean="0"/>
              <a:t>unexplored important research topics in Interactive IR  </a:t>
            </a:r>
            <a:endParaRPr lang="en-US" b="1" dirty="0" smtClean="0"/>
          </a:p>
          <a:p>
            <a:pPr lvl="1"/>
            <a:r>
              <a:rPr lang="en-US" dirty="0" smtClean="0"/>
              <a:t>Natural </a:t>
            </a:r>
            <a:r>
              <a:rPr lang="en-US" b="1" dirty="0" smtClean="0"/>
              <a:t>generalization of IR </a:t>
            </a:r>
            <a:r>
              <a:rPr lang="en-US" dirty="0" smtClean="0"/>
              <a:t>to</a:t>
            </a:r>
            <a:r>
              <a:rPr lang="en-US" b="1" dirty="0" smtClean="0"/>
              <a:t> augmentation of human intelligence</a:t>
            </a:r>
            <a:endParaRPr lang="en-US" b="1" dirty="0" smtClean="0"/>
          </a:p>
          <a:p>
            <a:r>
              <a:rPr lang="en-US" b="1" dirty="0" smtClean="0"/>
              <a:t>Specific </a:t>
            </a:r>
          </a:p>
          <a:p>
            <a:pPr lvl="1"/>
            <a:r>
              <a:rPr lang="en-US" dirty="0" smtClean="0"/>
              <a:t>Naturally optimize performance on an entire session instead of that on a single query (optimizing the chance of winning the </a:t>
            </a:r>
            <a:r>
              <a:rPr lang="en-US" u="sng" dirty="0" smtClean="0"/>
              <a:t>entire game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Optimize the collaboration of machines and users (maximizing </a:t>
            </a:r>
            <a:r>
              <a:rPr lang="en-US" u="sng" dirty="0" smtClean="0"/>
              <a:t>collective intelligence</a:t>
            </a:r>
            <a:r>
              <a:rPr lang="en-US" dirty="0" smtClean="0"/>
              <a:t>) [Belkin 96]</a:t>
            </a:r>
          </a:p>
          <a:p>
            <a:pPr lvl="1"/>
            <a:r>
              <a:rPr lang="en-US" dirty="0" smtClean="0"/>
              <a:t>Emphasize the two-way communications between a user and a system (e.g., </a:t>
            </a:r>
            <a:r>
              <a:rPr lang="en-US" u="sng" dirty="0" smtClean="0"/>
              <a:t>win-win search </a:t>
            </a:r>
            <a:r>
              <a:rPr lang="en-US" dirty="0" smtClean="0"/>
              <a:t>[Luo et al. 14]) 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990600"/>
          </a:xfrm>
        </p:spPr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66800"/>
            <a:ext cx="11658600" cy="46783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[Luo et al. 14] J. Luo, S. Zhang, G. H. Yang, Win-Win Search: Dual-Agent Stochastic Game in Session Search. ACM SIGIR 2014.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/>
              <a:t>Marchionini</a:t>
            </a:r>
            <a:r>
              <a:rPr lang="en-US" sz="1800" dirty="0"/>
              <a:t> 06] Gary </a:t>
            </a:r>
            <a:r>
              <a:rPr lang="en-US" sz="1800" dirty="0" err="1"/>
              <a:t>Marchionini</a:t>
            </a:r>
            <a:r>
              <a:rPr lang="en-US" sz="1800" dirty="0"/>
              <a:t>. 2006. Exploratory search: from finding to understanding. </a:t>
            </a:r>
            <a:r>
              <a:rPr lang="en-US" sz="1800" i="1" dirty="0" err="1"/>
              <a:t>Commun</a:t>
            </a:r>
            <a:r>
              <a:rPr lang="en-US" sz="1800" i="1" dirty="0"/>
              <a:t>. ACM</a:t>
            </a:r>
            <a:r>
              <a:rPr lang="en-US" sz="1800" dirty="0"/>
              <a:t> 49, 4 (April 2006), 41-46. DOI: https://</a:t>
            </a:r>
            <a:r>
              <a:rPr lang="en-US" sz="1800" dirty="0" smtClean="0"/>
              <a:t>doi.org/10.1145/1121949.1121979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/>
              <a:t>Meho &amp; </a:t>
            </a:r>
            <a:r>
              <a:rPr lang="en-US" sz="1800" dirty="0" err="1"/>
              <a:t>Tibbo</a:t>
            </a:r>
            <a:r>
              <a:rPr lang="en-US" sz="1800" dirty="0"/>
              <a:t> 03] </a:t>
            </a:r>
            <a:r>
              <a:rPr lang="en-US" sz="1800" dirty="0" err="1"/>
              <a:t>Lokman</a:t>
            </a:r>
            <a:r>
              <a:rPr lang="en-US" sz="1800" dirty="0"/>
              <a:t> I. Meho and Helen R. </a:t>
            </a:r>
            <a:r>
              <a:rPr lang="en-US" sz="1800" dirty="0" err="1"/>
              <a:t>Tibbo</a:t>
            </a:r>
            <a:r>
              <a:rPr lang="en-US" sz="1800" dirty="0"/>
              <a:t>. Modeling the information-seeking behavior of social scientists: Ellis’s study revisited. Journal of the American Society for Information Science and Technology, 54(6): 570–587, 2003.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[Moffat &amp; </a:t>
            </a:r>
            <a:r>
              <a:rPr lang="en-US" sz="1800" dirty="0" err="1"/>
              <a:t>Zobel</a:t>
            </a:r>
            <a:r>
              <a:rPr lang="en-US" sz="1800" dirty="0"/>
              <a:t> 08] Alistair Moffat and Justin </a:t>
            </a:r>
            <a:r>
              <a:rPr lang="en-US" sz="1800" dirty="0" err="1"/>
              <a:t>Zobel</a:t>
            </a:r>
            <a:r>
              <a:rPr lang="en-US" sz="1800" dirty="0"/>
              <a:t>. 2008. Rank-biased precision for measurement of retrieval effectiveness. </a:t>
            </a:r>
            <a:r>
              <a:rPr lang="en-US" sz="1800" i="1" dirty="0"/>
              <a:t>ACM Trans. Inf. Syst.</a:t>
            </a:r>
            <a:r>
              <a:rPr lang="en-US" sz="1800" dirty="0"/>
              <a:t> 27, 1, Article 2 (December 2008), 27 pages. DOI: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doi.org/10.1145/1416950.1416952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/>
              <a:t>Pääkkönen</a:t>
            </a:r>
            <a:r>
              <a:rPr lang="en-US" sz="1800" dirty="0" smtClean="0"/>
              <a:t> et al. 17] </a:t>
            </a:r>
            <a:r>
              <a:rPr lang="en-US" sz="1800" dirty="0" err="1" smtClean="0"/>
              <a:t>Pääkkönen</a:t>
            </a:r>
            <a:r>
              <a:rPr lang="en-US" sz="1800" dirty="0"/>
              <a:t>, </a:t>
            </a:r>
            <a:r>
              <a:rPr lang="en-US" sz="1800" dirty="0" err="1"/>
              <a:t>Teemu</a:t>
            </a:r>
            <a:r>
              <a:rPr lang="en-US" sz="1800" dirty="0"/>
              <a:t>, </a:t>
            </a:r>
            <a:r>
              <a:rPr lang="en-US" sz="1800" dirty="0" err="1"/>
              <a:t>Jaana</a:t>
            </a:r>
            <a:r>
              <a:rPr lang="en-US" sz="1800" dirty="0"/>
              <a:t> </a:t>
            </a:r>
            <a:r>
              <a:rPr lang="en-US" sz="1800" dirty="0" err="1"/>
              <a:t>Kekäläinen</a:t>
            </a:r>
            <a:r>
              <a:rPr lang="en-US" sz="1800" dirty="0"/>
              <a:t>, </a:t>
            </a:r>
            <a:r>
              <a:rPr lang="en-US" sz="1800" dirty="0" err="1"/>
              <a:t>Heikki</a:t>
            </a:r>
            <a:r>
              <a:rPr lang="en-US" sz="1800" dirty="0"/>
              <a:t> </a:t>
            </a:r>
            <a:r>
              <a:rPr lang="en-US" sz="1800" dirty="0" err="1"/>
              <a:t>Keskustalo</a:t>
            </a:r>
            <a:r>
              <a:rPr lang="en-US" sz="1800" dirty="0"/>
              <a:t>, Leif Azzopardi, David Maxwell, and </a:t>
            </a:r>
            <a:r>
              <a:rPr lang="en-US" sz="1800" dirty="0" err="1"/>
              <a:t>Kalervo</a:t>
            </a:r>
            <a:r>
              <a:rPr lang="en-US" sz="1800" dirty="0"/>
              <a:t> </a:t>
            </a:r>
            <a:r>
              <a:rPr lang="en-US" sz="1800" dirty="0" err="1"/>
              <a:t>Järvelin</a:t>
            </a:r>
            <a:r>
              <a:rPr lang="en-US" sz="1800" dirty="0"/>
              <a:t>. "Validating simulated interaction for retrieval evaluation." </a:t>
            </a:r>
            <a:r>
              <a:rPr lang="en-US" sz="1800" i="1" dirty="0"/>
              <a:t>Information Retrieval Journal</a:t>
            </a:r>
            <a:r>
              <a:rPr lang="en-US" sz="1800" dirty="0"/>
              <a:t> 20, no. 4 (2017): 338-362.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[Pandey et al 07] S. Pandey, D. </a:t>
            </a:r>
            <a:r>
              <a:rPr lang="en-US" sz="1800" dirty="0" err="1"/>
              <a:t>Chakrabarti</a:t>
            </a:r>
            <a:r>
              <a:rPr lang="en-US" sz="1800" dirty="0"/>
              <a:t>, and D. Agarwal. 2007. Multi-armed bandit problems with dependent arms. In Proceedings of ICML 2007.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Radlinski</a:t>
            </a:r>
            <a:r>
              <a:rPr lang="en-US" sz="1800" dirty="0"/>
              <a:t> &amp; </a:t>
            </a:r>
            <a:r>
              <a:rPr lang="en-US" sz="1800" dirty="0" err="1"/>
              <a:t>Craswell</a:t>
            </a:r>
            <a:r>
              <a:rPr lang="en-US" sz="1800" dirty="0"/>
              <a:t> 17] Filip </a:t>
            </a:r>
            <a:r>
              <a:rPr lang="en-US" sz="1800" dirty="0" err="1"/>
              <a:t>Radlinski</a:t>
            </a:r>
            <a:r>
              <a:rPr lang="en-US" sz="1800" dirty="0"/>
              <a:t> and Nick </a:t>
            </a:r>
            <a:r>
              <a:rPr lang="en-US" sz="1800" dirty="0" err="1"/>
              <a:t>Craswell</a:t>
            </a:r>
            <a:r>
              <a:rPr lang="en-US" sz="1800" dirty="0"/>
              <a:t>. 2017. A Theoretical Framework for Conversational Search. In </a:t>
            </a:r>
            <a:r>
              <a:rPr lang="en-US" sz="1800" i="1" dirty="0"/>
              <a:t>Proceedings of the 2017 Conference on Conference Human Information Interaction and Retrieval</a:t>
            </a:r>
            <a:r>
              <a:rPr lang="en-US" sz="1800" dirty="0"/>
              <a:t> (CHIIR '17). ACM, New York, NY, USA, 117-126. DOI: https://doi.org/10.1145/3020165.3020183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[Robertson 77] S. E. Robertson.  The probability ranking principle in IR. S. E. Robertson. Journal of Documentation, 1977.  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11658600" cy="49530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[Sanderson 10] Sanderson, Mark. </a:t>
            </a:r>
            <a:r>
              <a:rPr lang="en-US" sz="1800" i="1" dirty="0"/>
              <a:t>Test collection based evaluation of information retrieval systems</a:t>
            </a:r>
            <a:r>
              <a:rPr lang="en-US" sz="1800" dirty="0"/>
              <a:t>. Now Publishers </a:t>
            </a:r>
            <a:r>
              <a:rPr lang="en-US" sz="1800" dirty="0" err="1"/>
              <a:t>Inc</a:t>
            </a:r>
            <a:r>
              <a:rPr lang="en-US" sz="1800" dirty="0"/>
              <a:t>, 2010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/>
              <a:t>Seo</a:t>
            </a:r>
            <a:r>
              <a:rPr lang="en-US" sz="1800" dirty="0"/>
              <a:t> &amp; Zhang 00] Young-Woo </a:t>
            </a:r>
            <a:r>
              <a:rPr lang="en-US" sz="1800" dirty="0" err="1"/>
              <a:t>Seo</a:t>
            </a:r>
            <a:r>
              <a:rPr lang="en-US" sz="1800" dirty="0"/>
              <a:t> and </a:t>
            </a:r>
            <a:r>
              <a:rPr lang="en-US" sz="1800" dirty="0" err="1"/>
              <a:t>Byoung-Tak</a:t>
            </a:r>
            <a:r>
              <a:rPr lang="en-US" sz="1800" dirty="0"/>
              <a:t> Zhang. 2000. A reinforcement learning agent for personalized information filtering. In Proceedings of the 5th international conference on Intelligent user interfaces (IUI '00). 248-251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/>
              <a:t>Shen et al. 05] </a:t>
            </a:r>
            <a:r>
              <a:rPr lang="en-US" sz="1800" dirty="0" err="1"/>
              <a:t>Xuehua</a:t>
            </a:r>
            <a:r>
              <a:rPr lang="en-US" sz="1800" dirty="0"/>
              <a:t> Shen, Bin Tan, and </a:t>
            </a:r>
            <a:r>
              <a:rPr lang="en-US" sz="1800" dirty="0" err="1"/>
              <a:t>ChengXiang</a:t>
            </a:r>
            <a:r>
              <a:rPr lang="en-US" sz="1800" dirty="0"/>
              <a:t> Zhai, Implicit User Modeling for Personalized Search , In </a:t>
            </a:r>
            <a:r>
              <a:rPr lang="en-US" sz="1800" i="1" dirty="0"/>
              <a:t>Proceedings of the 14th ACM International Conference on Information and Knowledge Management </a:t>
            </a:r>
            <a:r>
              <a:rPr lang="en-US" sz="1800" dirty="0"/>
              <a:t>( CIKM'05), pages 824-831.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[Shen &amp; Zhai 05] </a:t>
            </a:r>
            <a:r>
              <a:rPr lang="en-US" sz="1800" dirty="0" err="1"/>
              <a:t>Xuehua</a:t>
            </a:r>
            <a:r>
              <a:rPr lang="en-US" sz="1800" dirty="0"/>
              <a:t> Shen, </a:t>
            </a:r>
            <a:r>
              <a:rPr lang="en-US" sz="1800" dirty="0" err="1"/>
              <a:t>ChengXiang</a:t>
            </a:r>
            <a:r>
              <a:rPr lang="en-US" sz="1800" dirty="0"/>
              <a:t> Zhai, Active Feedback in Ad Hoc Information Retrieval, </a:t>
            </a:r>
            <a:r>
              <a:rPr lang="en-US" sz="1800" i="1" dirty="0"/>
              <a:t>Proceedings of the 28th Annual International ACM SIGIR Conference on Research and Development in Information Retrieval </a:t>
            </a:r>
            <a:r>
              <a:rPr lang="en-US" sz="1800" dirty="0"/>
              <a:t>( SIGIR'05), 59-66, 2005.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[Shen et al. 06] Dou Shen, Jian-Tao Sun, </a:t>
            </a:r>
            <a:r>
              <a:rPr lang="en-US" sz="1800" dirty="0" err="1"/>
              <a:t>Qiang</a:t>
            </a:r>
            <a:r>
              <a:rPr lang="en-US" sz="1800" dirty="0"/>
              <a:t> Yang, and Zheng Chen. 2006. Building bridges for web query classification. In Proceedings of the 29th annual international ACM SIGIR 2006, pp. 131-138.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[Singh et al. 02] Satinder Singh, Diane </a:t>
            </a:r>
            <a:r>
              <a:rPr lang="en-US" sz="1800" dirty="0" err="1"/>
              <a:t>Litman</a:t>
            </a:r>
            <a:r>
              <a:rPr lang="en-US" sz="1800" dirty="0"/>
              <a:t>, Michael Kearns, and Marilyn Walker. Optimizing dialogue management with reinforcement learning: experiments with the </a:t>
            </a:r>
            <a:r>
              <a:rPr lang="en-US" sz="1800" dirty="0" err="1"/>
              <a:t>NJFun</a:t>
            </a:r>
            <a:r>
              <a:rPr lang="en-US" sz="1800" dirty="0"/>
              <a:t> system. Journal of Artificial Intelligence Research, 16:105-133, 2002.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[Smucker &amp; Clarke 12] Mark D. Smucker and Charles L.A. Clarke. 2012. Time-based calibration of effectiveness measures. In </a:t>
            </a:r>
            <a:r>
              <a:rPr lang="en-US" sz="1800" i="1" dirty="0"/>
              <a:t>Proceedings of ACM SIGIR 2012; </a:t>
            </a:r>
            <a:r>
              <a:rPr lang="en-US" sz="1800" dirty="0"/>
              <a:t>95-104.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/>
              <a:t>Sondhi</a:t>
            </a:r>
            <a:r>
              <a:rPr lang="en-US" sz="1800" dirty="0"/>
              <a:t> et al. 18] </a:t>
            </a:r>
            <a:r>
              <a:rPr lang="en-US" sz="1800" dirty="0" err="1"/>
              <a:t>Parikshit</a:t>
            </a:r>
            <a:r>
              <a:rPr lang="en-US" sz="1800" dirty="0"/>
              <a:t> </a:t>
            </a:r>
            <a:r>
              <a:rPr lang="en-US" sz="1800" dirty="0" err="1"/>
              <a:t>Sondhi</a:t>
            </a:r>
            <a:r>
              <a:rPr lang="en-US" sz="1800" dirty="0"/>
              <a:t>, </a:t>
            </a:r>
            <a:r>
              <a:rPr lang="en-US" sz="1800" dirty="0" err="1"/>
              <a:t>Mohit</a:t>
            </a:r>
            <a:r>
              <a:rPr lang="en-US" sz="1800" dirty="0"/>
              <a:t> Sharma, </a:t>
            </a:r>
            <a:r>
              <a:rPr lang="en-US" sz="1800" dirty="0" err="1"/>
              <a:t>Pranam</a:t>
            </a:r>
            <a:r>
              <a:rPr lang="en-US" sz="1800" dirty="0"/>
              <a:t> </a:t>
            </a:r>
            <a:r>
              <a:rPr lang="en-US" sz="1800" dirty="0" err="1"/>
              <a:t>Kolari</a:t>
            </a:r>
            <a:r>
              <a:rPr lang="en-US" sz="1800" dirty="0"/>
              <a:t>, </a:t>
            </a:r>
            <a:r>
              <a:rPr lang="en-US" sz="1800" dirty="0" err="1"/>
              <a:t>ChengXiang</a:t>
            </a:r>
            <a:r>
              <a:rPr lang="en-US" sz="1800" dirty="0"/>
              <a:t> Zhai: A Taxonomy of Queries for E-commerce Search. SIGIR 2018: 1245-1248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/>
          </a:p>
          <a:p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11430000" cy="49530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[Taylor 68] Taylor</a:t>
            </a:r>
            <a:r>
              <a:rPr lang="en-US" sz="1800" dirty="0"/>
              <a:t>, R.S. (1968) Question-negotiation and information seeking in libraries. College &amp; Research Libraries, 29, 178–194.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Teevan</a:t>
            </a:r>
            <a:r>
              <a:rPr lang="en-US" sz="1800" dirty="0" smtClean="0"/>
              <a:t> et al. 05] </a:t>
            </a:r>
            <a:r>
              <a:rPr lang="en-US" sz="1800" dirty="0" err="1"/>
              <a:t>Teevan</a:t>
            </a:r>
            <a:r>
              <a:rPr lang="en-US" sz="1800" dirty="0"/>
              <a:t>, Jaime, Susan T. </a:t>
            </a:r>
            <a:r>
              <a:rPr lang="en-US" sz="1800" dirty="0" err="1"/>
              <a:t>Dumais</a:t>
            </a:r>
            <a:r>
              <a:rPr lang="en-US" sz="1800" dirty="0"/>
              <a:t>, and Eric Horvitz. "Personalizing search via automated analysis of interests and activities." </a:t>
            </a:r>
            <a:r>
              <a:rPr lang="en-US" sz="1800" dirty="0" smtClean="0"/>
              <a:t>In Proceedings of ACM SIGIR 2005.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/>
              <a:t>Teevan</a:t>
            </a:r>
            <a:r>
              <a:rPr lang="en-US" sz="1800" dirty="0"/>
              <a:t> et al. 10] Jaime </a:t>
            </a:r>
            <a:r>
              <a:rPr lang="en-US" sz="1800" dirty="0" err="1"/>
              <a:t>Teevan</a:t>
            </a:r>
            <a:r>
              <a:rPr lang="en-US" sz="1800" dirty="0"/>
              <a:t>, Susan T. </a:t>
            </a:r>
            <a:r>
              <a:rPr lang="en-US" sz="1800" dirty="0" err="1"/>
              <a:t>Dumais</a:t>
            </a:r>
            <a:r>
              <a:rPr lang="en-US" sz="1800" dirty="0"/>
              <a:t>, Eric Horvitz: Potential for personalization. ACM Trans. </a:t>
            </a:r>
            <a:r>
              <a:rPr lang="en-US" sz="1800" dirty="0" err="1"/>
              <a:t>Comput</a:t>
            </a:r>
            <a:r>
              <a:rPr lang="en-US" sz="1800" dirty="0"/>
              <a:t>.-Hum. Interact. 17(1) (2010)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Theocharous</a:t>
            </a:r>
            <a:r>
              <a:rPr lang="en-US" sz="1800" dirty="0"/>
              <a:t> et al. 15] G. </a:t>
            </a:r>
            <a:r>
              <a:rPr lang="en-US" sz="1800" dirty="0" err="1"/>
              <a:t>Theocharous</a:t>
            </a:r>
            <a:r>
              <a:rPr lang="en-US" sz="1800" dirty="0"/>
              <a:t>, P. Thomas, &amp; M. </a:t>
            </a:r>
            <a:r>
              <a:rPr lang="en-US" sz="1800" dirty="0" err="1"/>
              <a:t>Ghavamzadeh</a:t>
            </a:r>
            <a:r>
              <a:rPr lang="en-US" sz="1800" dirty="0"/>
              <a:t>. “Ad Recommendation Systems for Life-Time Value Optimization”. WWW 2015 Workshop on Ad Targeting at Scale.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[Thomas et al. 14] Paul Thomas, Alistair Moffat, Peter Bailey, and Falk </a:t>
            </a:r>
            <a:r>
              <a:rPr lang="en-US" sz="1800" dirty="0" err="1"/>
              <a:t>Scholer</a:t>
            </a:r>
            <a:r>
              <a:rPr lang="en-US" sz="1800" dirty="0"/>
              <a:t>. 2014. Modeling decision points in user search behavior. In </a:t>
            </a:r>
            <a:r>
              <a:rPr lang="en-US" sz="1800" i="1" dirty="0"/>
              <a:t>Proceedings of the 5th Information Interaction in Context Symposium</a:t>
            </a:r>
            <a:r>
              <a:rPr lang="en-US" sz="1800" dirty="0"/>
              <a:t> (</a:t>
            </a:r>
            <a:r>
              <a:rPr lang="en-US" sz="1800" dirty="0" err="1"/>
              <a:t>IIiX</a:t>
            </a:r>
            <a:r>
              <a:rPr lang="en-US" sz="1800" dirty="0"/>
              <a:t> '14). 239-242.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[Varian 16] Varian, H. R. How to build an economic model in your spare time. The American Economist 61, 1 (2016), 81-90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[Voorhees 05] Voorhees, Ellen M., and Donna K. Harman, eds. </a:t>
            </a:r>
            <a:r>
              <a:rPr lang="en-US" sz="1800" i="1" dirty="0"/>
              <a:t>TREC: Experiment and evaluation in information retrieval</a:t>
            </a:r>
            <a:r>
              <a:rPr lang="en-US" sz="1800" dirty="0"/>
              <a:t>. Vol. 63. Cambridge, MA: MIT press, 2005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/>
              <a:t>Walker 71] D.E. Walker (ed.). Interactive bibliographic search: the user/computer interface, AFIPS Press, 1971.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[Wang et al. 13a] </a:t>
            </a:r>
            <a:r>
              <a:rPr lang="en-US" sz="1800" dirty="0" err="1"/>
              <a:t>Hongning</a:t>
            </a:r>
            <a:r>
              <a:rPr lang="en-US" sz="1800" dirty="0"/>
              <a:t> Wang, Yang Song, Ming-Wei Chang, </a:t>
            </a:r>
            <a:r>
              <a:rPr lang="en-US" sz="1800" dirty="0" err="1"/>
              <a:t>Xiaodong</a:t>
            </a:r>
            <a:r>
              <a:rPr lang="en-US" sz="1800" dirty="0"/>
              <a:t> He, </a:t>
            </a:r>
            <a:r>
              <a:rPr lang="en-US" sz="1800" dirty="0" err="1"/>
              <a:t>Ryen</a:t>
            </a:r>
            <a:r>
              <a:rPr lang="en-US" sz="1800" dirty="0"/>
              <a:t> W. White, and Wei Chu. 2013. Learning to extract cross-session search tasks, WWW’ 2013. 1353-1364. 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[Wang et al. 13b] Chao </a:t>
            </a:r>
            <a:r>
              <a:rPr lang="en-US" sz="1800" dirty="0"/>
              <a:t>Wang, </a:t>
            </a:r>
            <a:r>
              <a:rPr lang="en-US" sz="1800" dirty="0" err="1"/>
              <a:t>Yiqun</a:t>
            </a:r>
            <a:r>
              <a:rPr lang="en-US" sz="1800" dirty="0"/>
              <a:t> Liu, Min Zhang, </a:t>
            </a:r>
            <a:r>
              <a:rPr lang="en-US" sz="1800" dirty="0" err="1"/>
              <a:t>Shaoping</a:t>
            </a:r>
            <a:r>
              <a:rPr lang="en-US" sz="1800" dirty="0"/>
              <a:t> Ma, </a:t>
            </a:r>
            <a:r>
              <a:rPr lang="en-US" sz="1800" dirty="0" err="1"/>
              <a:t>Meihong</a:t>
            </a:r>
            <a:r>
              <a:rPr lang="en-US" sz="1800" dirty="0"/>
              <a:t> Zheng, Jing Qian, </a:t>
            </a:r>
            <a:r>
              <a:rPr lang="en-US" sz="1800" dirty="0" err="1"/>
              <a:t>Kuo</a:t>
            </a:r>
            <a:r>
              <a:rPr lang="en-US" sz="1800" dirty="0"/>
              <a:t> Zhang. Incorporating Vertical Results into Search Click Models</a:t>
            </a:r>
            <a:r>
              <a:rPr lang="en-US" sz="1800" dirty="0" smtClean="0"/>
              <a:t>. Proceedings of ACM SIGIR 2013. 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11201400" cy="49530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[Wang et al. 16] Yue Wang, </a:t>
            </a:r>
            <a:r>
              <a:rPr lang="en-US" sz="1800" dirty="0" err="1"/>
              <a:t>Dawei</a:t>
            </a:r>
            <a:r>
              <a:rPr lang="en-US" sz="1800" dirty="0"/>
              <a:t> Yin, Luo </a:t>
            </a:r>
            <a:r>
              <a:rPr lang="en-US" sz="1800" dirty="0" err="1"/>
              <a:t>Jie</a:t>
            </a:r>
            <a:r>
              <a:rPr lang="en-US" sz="1800" dirty="0"/>
              <a:t>, </a:t>
            </a:r>
            <a:r>
              <a:rPr lang="en-US" sz="1800" dirty="0" err="1"/>
              <a:t>Pengyuan</a:t>
            </a:r>
            <a:r>
              <a:rPr lang="en-US" sz="1800" dirty="0"/>
              <a:t> Wang, Makoto Yamada, Yi Chang, and </a:t>
            </a:r>
            <a:r>
              <a:rPr lang="en-US" sz="1800" dirty="0" err="1"/>
              <a:t>Qiaozhu</a:t>
            </a:r>
            <a:r>
              <a:rPr lang="en-US" sz="1800" dirty="0"/>
              <a:t> Mei. 2016. Beyond Ranking: Optimizing Whole-Page Presentation. In Proceedings of WSDM 2016.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[Wang et al. 19] </a:t>
            </a:r>
            <a:r>
              <a:rPr lang="en-US" sz="1800" dirty="0" err="1" smtClean="0"/>
              <a:t>Huazheng</a:t>
            </a:r>
            <a:r>
              <a:rPr lang="en-US" sz="1800" dirty="0" smtClean="0"/>
              <a:t> </a:t>
            </a:r>
            <a:r>
              <a:rPr lang="en-US" sz="1800" dirty="0"/>
              <a:t>Wang, </a:t>
            </a:r>
            <a:r>
              <a:rPr lang="en-US" sz="1800" dirty="0" err="1"/>
              <a:t>Sonwoo</a:t>
            </a:r>
            <a:r>
              <a:rPr lang="en-US" sz="1800" dirty="0"/>
              <a:t> Kim, Eric McCord-Snook, </a:t>
            </a:r>
            <a:r>
              <a:rPr lang="en-US" sz="1800" dirty="0" err="1"/>
              <a:t>Qingyun</a:t>
            </a:r>
            <a:r>
              <a:rPr lang="en-US" sz="1800" dirty="0"/>
              <a:t> Wu, and </a:t>
            </a:r>
            <a:r>
              <a:rPr lang="en-US" sz="1800" dirty="0" err="1"/>
              <a:t>Hongning</a:t>
            </a:r>
            <a:r>
              <a:rPr lang="en-US" sz="1800" dirty="0"/>
              <a:t> Wang. 2019. Variance Reduction in Gradient </a:t>
            </a:r>
            <a:r>
              <a:rPr lang="en-US" sz="1800" dirty="0" smtClean="0"/>
              <a:t>Exploration </a:t>
            </a:r>
            <a:r>
              <a:rPr lang="en-US" sz="1800" dirty="0"/>
              <a:t>for Online Learning to Rank. In Proceedings of </a:t>
            </a:r>
            <a:r>
              <a:rPr lang="en-US" sz="1800" dirty="0" smtClean="0"/>
              <a:t>ACM SIGIR 2019.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/>
              <a:t>Wei et al. 17] Wei, Zeng, Jun Xu, </a:t>
            </a:r>
            <a:r>
              <a:rPr lang="en-US" sz="1800" dirty="0" err="1"/>
              <a:t>Yanyan</a:t>
            </a:r>
            <a:r>
              <a:rPr lang="en-US" sz="1800" dirty="0"/>
              <a:t> Lan, </a:t>
            </a:r>
            <a:r>
              <a:rPr lang="en-US" sz="1800" dirty="0" err="1"/>
              <a:t>Jiafeng</a:t>
            </a:r>
            <a:r>
              <a:rPr lang="en-US" sz="1800" dirty="0"/>
              <a:t> </a:t>
            </a:r>
            <a:r>
              <a:rPr lang="en-US" sz="1800" dirty="0" err="1"/>
              <a:t>Guo</a:t>
            </a:r>
            <a:r>
              <a:rPr lang="en-US" sz="1800" dirty="0"/>
              <a:t>, and </a:t>
            </a:r>
            <a:r>
              <a:rPr lang="en-US" sz="1800" dirty="0" err="1"/>
              <a:t>Xueqi</a:t>
            </a:r>
            <a:r>
              <a:rPr lang="en-US" sz="1800" dirty="0"/>
              <a:t> Cheng. "Reinforcement learning to rank with Markov decision process." In </a:t>
            </a:r>
            <a:r>
              <a:rPr lang="en-US" sz="1800" i="1" dirty="0"/>
              <a:t>Proceedings of the 40th International ACM SIGIR Conference on Research and Development in Information Retrieval</a:t>
            </a:r>
            <a:r>
              <a:rPr lang="en-US" sz="1800" dirty="0"/>
              <a:t>, pp. 945-948. ACM, 2017.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[Witten et al. 99] Ian H. Witten, Alistair Moffat, and Timothy C. Bell. 1999. </a:t>
            </a:r>
            <a:r>
              <a:rPr lang="en-US" sz="1800" i="1" dirty="0"/>
              <a:t>Managing Gigabytes (2nd Ed.): Compressing and Indexing Documents and Images</a:t>
            </a:r>
            <a:r>
              <a:rPr lang="en-US" sz="1800" dirty="0"/>
              <a:t>. Morgan Kaufmann Publishers Inc., San Francisco, CA, USA.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[Yang et al. 16] Grace Hui Yang, Marc Sloan, and Jun Wang. 2016. </a:t>
            </a:r>
            <a:r>
              <a:rPr lang="en-US" sz="1800" i="1" dirty="0"/>
              <a:t>Dynamic Information Retrieval Modeling</a:t>
            </a:r>
            <a:r>
              <a:rPr lang="en-US" sz="1800" dirty="0"/>
              <a:t>. Morgan &amp; Claypool Publishers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[Zhai 02] </a:t>
            </a:r>
            <a:r>
              <a:rPr lang="en-US" sz="1800" dirty="0" err="1"/>
              <a:t>ChengXiang</a:t>
            </a:r>
            <a:r>
              <a:rPr lang="en-US" sz="1800" dirty="0"/>
              <a:t> Zhai, Risk Minimization and Language Modeling in Information Retrieval, Ph.D. thesis, Carnegie Mellon University, 2002.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[Zhai 16] </a:t>
            </a:r>
            <a:r>
              <a:rPr lang="en-US" sz="1800" dirty="0" err="1"/>
              <a:t>ChengXiang</a:t>
            </a:r>
            <a:r>
              <a:rPr lang="en-US" sz="1800" dirty="0"/>
              <a:t> Zhai. Towards a game-theoretic framework for text data retrieval, IEEE Data Eng. Bull. 39(3): 51-62 (2016</a:t>
            </a:r>
            <a:r>
              <a:rPr lang="en-US" sz="1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[Zhai et al. 03] </a:t>
            </a:r>
            <a:r>
              <a:rPr lang="en-US" sz="1800" dirty="0" err="1"/>
              <a:t>ChengXiang</a:t>
            </a:r>
            <a:r>
              <a:rPr lang="en-US" sz="1800" dirty="0"/>
              <a:t> Zhai, William W. Cohen, and John Lafferty, Beyond Independent Relevance: Methods and Evaluation Metrics for Subtopic Retrieval , </a:t>
            </a:r>
            <a:r>
              <a:rPr lang="en-US" sz="1800" i="1" dirty="0"/>
              <a:t>Proceedings of the 26th Annual International ACM SIGIR Conference on Research and Development in Information Retrieval </a:t>
            </a:r>
            <a:r>
              <a:rPr lang="en-US" sz="1800" dirty="0"/>
              <a:t>( SIGIR'03 ), pages 10-17, 2003. 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11353800" cy="49530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[Zhai &amp; Lafferty 06] </a:t>
            </a:r>
            <a:r>
              <a:rPr lang="en-US" sz="1800" dirty="0" err="1"/>
              <a:t>ChengXiang</a:t>
            </a:r>
            <a:r>
              <a:rPr lang="en-US" sz="1800" dirty="0"/>
              <a:t> Zhai, John D. Lafferty: A risk minimization framework for information retrieval. Inf. Process. Manage. 42(1): 31-55 (2006</a:t>
            </a:r>
            <a:r>
              <a:rPr lang="en-US" sz="18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[Zhang et al. 2017] </a:t>
            </a:r>
            <a:r>
              <a:rPr lang="en-US" sz="1800" dirty="0" err="1"/>
              <a:t>Yinan</a:t>
            </a:r>
            <a:r>
              <a:rPr lang="en-US" sz="1800" dirty="0"/>
              <a:t> Zhang, </a:t>
            </a:r>
            <a:r>
              <a:rPr lang="en-US" sz="1800" dirty="0" err="1"/>
              <a:t>Xueqing</a:t>
            </a:r>
            <a:r>
              <a:rPr lang="en-US" sz="1800" dirty="0"/>
              <a:t> Liu, </a:t>
            </a:r>
            <a:r>
              <a:rPr lang="en-US" sz="1800" dirty="0" err="1"/>
              <a:t>ChengXiang</a:t>
            </a:r>
            <a:r>
              <a:rPr lang="en-US" sz="1800" dirty="0"/>
              <a:t> Zhai: Information Retrieval Evaluation as Search Simulation: A General Formal Framework for IR Evaluation. ICTIR 2017: </a:t>
            </a:r>
            <a:r>
              <a:rPr lang="en-US" sz="1800" dirty="0" smtClean="0"/>
              <a:t>193-200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[Zhang &amp; </a:t>
            </a:r>
            <a:r>
              <a:rPr lang="en-US" sz="1800" dirty="0" err="1"/>
              <a:t>Zhai</a:t>
            </a:r>
            <a:r>
              <a:rPr lang="en-US" sz="1800" dirty="0"/>
              <a:t> 15] </a:t>
            </a:r>
            <a:r>
              <a:rPr lang="en-US" sz="1800" dirty="0" err="1"/>
              <a:t>Yinan</a:t>
            </a:r>
            <a:r>
              <a:rPr lang="en-US" sz="1800" dirty="0"/>
              <a:t> Zhang, </a:t>
            </a:r>
            <a:r>
              <a:rPr lang="en-US" sz="1800" dirty="0" err="1"/>
              <a:t>ChengXiang</a:t>
            </a:r>
            <a:r>
              <a:rPr lang="en-US" sz="1800" dirty="0"/>
              <a:t> </a:t>
            </a:r>
            <a:r>
              <a:rPr lang="en-US" sz="1800" dirty="0" err="1"/>
              <a:t>Zhai</a:t>
            </a:r>
            <a:r>
              <a:rPr lang="en-US" sz="1800" dirty="0"/>
              <a:t>, Information Retrieval as Card Playing: A Formal Model for Optimizing Interactive Retrieval Interface. In </a:t>
            </a:r>
            <a:r>
              <a:rPr lang="en-US" sz="1800" i="1" dirty="0"/>
              <a:t>Proceedings of ACM SIGIR 2015, pp. </a:t>
            </a:r>
            <a:r>
              <a:rPr lang="en-US" sz="1800" dirty="0"/>
              <a:t>685-694.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[Zhang et al. 20] Zhang</a:t>
            </a:r>
            <a:r>
              <a:rPr lang="en-US" sz="1800" dirty="0"/>
              <a:t>, </a:t>
            </a:r>
            <a:r>
              <a:rPr lang="en-US" sz="1800" dirty="0" err="1"/>
              <a:t>Weinan</a:t>
            </a:r>
            <a:r>
              <a:rPr lang="en-US" sz="1800" dirty="0"/>
              <a:t>, </a:t>
            </a:r>
            <a:r>
              <a:rPr lang="en-US" sz="1800" dirty="0" err="1"/>
              <a:t>Xiangyu</a:t>
            </a:r>
            <a:r>
              <a:rPr lang="en-US" sz="1800" dirty="0"/>
              <a:t> Zhao, Li Zhao, </a:t>
            </a:r>
            <a:r>
              <a:rPr lang="en-US" sz="1800" dirty="0" err="1"/>
              <a:t>Dawei</a:t>
            </a:r>
            <a:r>
              <a:rPr lang="en-US" sz="1800" dirty="0"/>
              <a:t> Yin, Grace Hui Yang, and Alex </a:t>
            </a:r>
            <a:r>
              <a:rPr lang="en-US" sz="1800" dirty="0" err="1"/>
              <a:t>Beutel</a:t>
            </a:r>
            <a:r>
              <a:rPr lang="en-US" sz="1800" dirty="0"/>
              <a:t>. "Deep Reinforcement Learning for Information Retrieval: Fundamentals and Advances." In </a:t>
            </a:r>
            <a:r>
              <a:rPr lang="en-US" sz="1800" i="1" dirty="0"/>
              <a:t>Proceedings of the 43rd International ACM SIGIR Conference on Research and Development in Information Retrieval</a:t>
            </a:r>
            <a:r>
              <a:rPr lang="en-US" sz="1800" dirty="0"/>
              <a:t>, pp. 2468-2471. 2020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[Zhao et al. 18] </a:t>
            </a:r>
            <a:r>
              <a:rPr lang="en-US" sz="1800" dirty="0" err="1" smtClean="0"/>
              <a:t>Xiangyu</a:t>
            </a:r>
            <a:r>
              <a:rPr lang="en-US" sz="1800" dirty="0" smtClean="0"/>
              <a:t> </a:t>
            </a:r>
            <a:r>
              <a:rPr lang="en-US" sz="1800" dirty="0"/>
              <a:t>Zhao, Long Xia, Liang Zhang, </a:t>
            </a:r>
            <a:r>
              <a:rPr lang="en-US" sz="1800" dirty="0" err="1"/>
              <a:t>Zhuoye</a:t>
            </a:r>
            <a:r>
              <a:rPr lang="en-US" sz="1800" dirty="0"/>
              <a:t> Ding, </a:t>
            </a:r>
            <a:r>
              <a:rPr lang="en-US" sz="1800" dirty="0" err="1"/>
              <a:t>Dawei</a:t>
            </a:r>
            <a:r>
              <a:rPr lang="en-US" sz="1800" dirty="0"/>
              <a:t> Yin, and </a:t>
            </a:r>
            <a:r>
              <a:rPr lang="en-US" sz="1800" dirty="0" err="1"/>
              <a:t>Jiliang</a:t>
            </a:r>
            <a:r>
              <a:rPr lang="en-US" sz="1800" dirty="0"/>
              <a:t> Tang. 2018. Deep reinforcement learning for page-wise recommendations. In </a:t>
            </a:r>
            <a:r>
              <a:rPr lang="en-US" sz="1800" i="1" dirty="0"/>
              <a:t>Proceedings of the 12th ACM Conference on Recommender Systems</a:t>
            </a:r>
            <a:r>
              <a:rPr lang="en-US" sz="1800" dirty="0"/>
              <a:t> (</a:t>
            </a:r>
            <a:r>
              <a:rPr lang="en-US" sz="1800" dirty="0" err="1"/>
              <a:t>RecSys</a:t>
            </a:r>
            <a:r>
              <a:rPr lang="en-US" sz="1800" dirty="0"/>
              <a:t> '18). ACM, New York, NY, USA, 95-103. DOI: https://doi.org/10.1145/3240323.3240374 </a:t>
            </a: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Key Elements of the </a:t>
            </a:r>
            <a:r>
              <a:rPr lang="en-US" dirty="0" smtClean="0"/>
              <a:t>I3A </a:t>
            </a:r>
            <a:r>
              <a:rPr lang="en-US" dirty="0" smtClean="0"/>
              <a:t>Game Framework (4 C’s)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43000"/>
            <a:ext cx="116840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 smtClean="0"/>
              <a:t>C</a:t>
            </a:r>
            <a:r>
              <a:rPr lang="en-US" b="1" dirty="0" smtClean="0"/>
              <a:t>ollaboration</a:t>
            </a:r>
            <a:r>
              <a:rPr lang="en-US" dirty="0" smtClean="0"/>
              <a:t>:  Optimization of the collaboration (or </a:t>
            </a:r>
            <a:r>
              <a:rPr lang="en-US" b="1" dirty="0" smtClean="0"/>
              <a:t>combined intelligence</a:t>
            </a:r>
            <a:r>
              <a:rPr lang="en-US" dirty="0" smtClean="0"/>
              <a:t>, combined performance) of a user and a system</a:t>
            </a:r>
          </a:p>
          <a:p>
            <a:pPr lvl="1"/>
            <a:r>
              <a:rPr lang="en-US" dirty="0" smtClean="0"/>
              <a:t>User knows well about what’s useful, but doesn’t know the whole information </a:t>
            </a:r>
            <a:r>
              <a:rPr lang="en-US" dirty="0"/>
              <a:t>s</a:t>
            </a:r>
            <a:r>
              <a:rPr lang="en-US" dirty="0" smtClean="0"/>
              <a:t>pace</a:t>
            </a:r>
          </a:p>
          <a:p>
            <a:pPr lvl="1"/>
            <a:r>
              <a:rPr lang="en-US" dirty="0" smtClean="0"/>
              <a:t>System “sees” the whole information space, but doesn’t know which is most useful</a:t>
            </a:r>
          </a:p>
          <a:p>
            <a:r>
              <a:rPr lang="en-US" sz="5200" b="1" dirty="0" smtClean="0"/>
              <a:t>C</a:t>
            </a:r>
            <a:r>
              <a:rPr lang="en-US" b="1" dirty="0" smtClean="0"/>
              <a:t>ommunication</a:t>
            </a:r>
            <a:r>
              <a:rPr lang="en-US" dirty="0" smtClean="0"/>
              <a:t>: Optimization of the </a:t>
            </a:r>
            <a:r>
              <a:rPr lang="en-US" b="1" dirty="0" smtClean="0"/>
              <a:t>two-way communications </a:t>
            </a:r>
            <a:r>
              <a:rPr lang="en-US" dirty="0" smtClean="0"/>
              <a:t>between a user and a system </a:t>
            </a:r>
          </a:p>
          <a:p>
            <a:pPr lvl="1"/>
            <a:r>
              <a:rPr lang="en-US" dirty="0" smtClean="0"/>
              <a:t>Communication of the shared goal and plan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xplanation of both user actions and system responses</a:t>
            </a:r>
          </a:p>
          <a:p>
            <a:r>
              <a:rPr lang="en-US" sz="5200" b="1" dirty="0" smtClean="0"/>
              <a:t>C</a:t>
            </a:r>
            <a:r>
              <a:rPr lang="en-US" b="1" dirty="0" smtClean="0"/>
              <a:t>ognition:</a:t>
            </a:r>
            <a:r>
              <a:rPr lang="en-US" dirty="0" smtClean="0"/>
              <a:t> Optimization of cognition for user </a:t>
            </a:r>
            <a:r>
              <a:rPr lang="en-US" dirty="0" smtClean="0"/>
              <a:t>(</a:t>
            </a:r>
            <a:r>
              <a:rPr lang="en-US" b="1" dirty="0" smtClean="0"/>
              <a:t>user learning</a:t>
            </a:r>
            <a:r>
              <a:rPr lang="en-US" dirty="0" smtClean="0"/>
              <a:t>) and “cognition” for system </a:t>
            </a:r>
            <a:r>
              <a:rPr lang="en-US" dirty="0" smtClean="0"/>
              <a:t>(</a:t>
            </a:r>
            <a:r>
              <a:rPr lang="en-US" b="1" dirty="0" smtClean="0"/>
              <a:t>machine learning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Modeling of knowledge state and helping users learn during search </a:t>
            </a:r>
          </a:p>
          <a:p>
            <a:pPr lvl="1"/>
            <a:r>
              <a:rPr lang="en-US" dirty="0" smtClean="0"/>
              <a:t>Helping system learn knowledge about tasks and relevance </a:t>
            </a:r>
            <a:r>
              <a:rPr lang="en-US" dirty="0" smtClean="0"/>
              <a:t>from its users</a:t>
            </a:r>
            <a:endParaRPr lang="en-US" dirty="0" smtClean="0"/>
          </a:p>
          <a:p>
            <a:r>
              <a:rPr lang="en-US" sz="5200" b="1" dirty="0" smtClean="0"/>
              <a:t>C</a:t>
            </a:r>
            <a:r>
              <a:rPr lang="en-US" b="1" dirty="0" smtClean="0"/>
              <a:t>ost: </a:t>
            </a:r>
            <a:r>
              <a:rPr lang="en-US" dirty="0" smtClean="0"/>
              <a:t>Optimization of system operation cost  </a:t>
            </a:r>
          </a:p>
          <a:p>
            <a:pPr lvl="1"/>
            <a:r>
              <a:rPr lang="en-US" dirty="0" smtClean="0"/>
              <a:t>Modeling operation cost and providing </a:t>
            </a:r>
            <a:r>
              <a:rPr lang="en-US" b="1" dirty="0" smtClean="0"/>
              <a:t>cost-effective responses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/>
              <a:t>Optimal IR with I3A = Sequential Decision Optimization</a:t>
            </a:r>
            <a:endParaRPr lang="en-US" altLang="en-US" sz="3600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81200" y="3200400"/>
            <a:ext cx="5867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dirty="0"/>
              <a:t>User </a:t>
            </a:r>
            <a:r>
              <a:rPr lang="en-US" altLang="en-US" sz="2400" b="1" dirty="0"/>
              <a:t>U</a:t>
            </a:r>
            <a:r>
              <a:rPr lang="en-US" altLang="en-US" sz="2400" dirty="0"/>
              <a:t>:       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  A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… … A</a:t>
            </a:r>
            <a:r>
              <a:rPr lang="en-US" altLang="en-US" sz="2400" baseline="-25000" dirty="0"/>
              <a:t>t-1         </a:t>
            </a:r>
            <a:r>
              <a:rPr lang="en-US" altLang="en-US" sz="2400" b="1" dirty="0"/>
              <a:t>A</a:t>
            </a:r>
            <a:r>
              <a:rPr lang="en-US" altLang="en-US" sz="2400" b="1" baseline="-25000" dirty="0"/>
              <a:t>t</a:t>
            </a:r>
            <a:r>
              <a:rPr lang="en-US" altLang="en-US" sz="2400" baseline="-25000" dirty="0"/>
              <a:t> </a:t>
            </a:r>
          </a:p>
          <a:p>
            <a:endParaRPr lang="en-US" altLang="en-US" sz="2400" dirty="0"/>
          </a:p>
          <a:p>
            <a:r>
              <a:rPr lang="en-US" altLang="en-US" sz="2400" dirty="0"/>
              <a:t>System:      R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  R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… … R</a:t>
            </a:r>
            <a:r>
              <a:rPr lang="en-US" altLang="en-US" sz="2400" baseline="-25000" dirty="0"/>
              <a:t>t-1</a:t>
            </a:r>
          </a:p>
          <a:p>
            <a:endParaRPr lang="en-US" altLang="en-US" sz="2400" dirty="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6576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3810000" y="3657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1910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 flipV="1">
            <a:off x="4495800" y="3657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541020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 flipV="1">
            <a:off x="5105400" y="3657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446" name="Text Box 14"/>
          <p:cNvSpPr txBox="1">
            <a:spLocks noChangeArrowheads="1"/>
          </p:cNvSpPr>
          <p:nvPr/>
        </p:nvSpPr>
        <p:spPr bwMode="auto">
          <a:xfrm>
            <a:off x="5872226" y="1066801"/>
            <a:ext cx="4338574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dirty="0"/>
              <a:t>Given S, U, C, A</a:t>
            </a:r>
            <a:r>
              <a:rPr lang="en-US" altLang="en-US" sz="2400" baseline="-25000" dirty="0"/>
              <a:t>t </a:t>
            </a:r>
            <a:r>
              <a:rPr lang="en-US" altLang="en-US" sz="2400" dirty="0"/>
              <a:t>, and H, choose</a:t>
            </a:r>
          </a:p>
          <a:p>
            <a:r>
              <a:rPr lang="en-US" altLang="en-US" sz="2400" dirty="0"/>
              <a:t>the best R</a:t>
            </a:r>
            <a:r>
              <a:rPr lang="en-US" altLang="en-US" sz="2400" baseline="-25000" dirty="0"/>
              <a:t>t</a:t>
            </a:r>
            <a:r>
              <a:rPr lang="en-US" altLang="en-US" sz="2400" dirty="0"/>
              <a:t> from all possible</a:t>
            </a:r>
          </a:p>
          <a:p>
            <a:r>
              <a:rPr lang="en-US" altLang="en-US" sz="2400" dirty="0"/>
              <a:t>responses to A</a:t>
            </a:r>
            <a:r>
              <a:rPr lang="en-US" altLang="en-US" sz="2400" baseline="-25000" dirty="0"/>
              <a:t>t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200400" y="1752600"/>
            <a:ext cx="2433638" cy="2743200"/>
            <a:chOff x="1056" y="720"/>
            <a:chExt cx="1533" cy="1728"/>
          </a:xfrm>
        </p:grpSpPr>
        <p:sp>
          <p:nvSpPr>
            <p:cNvPr id="19483" name="Rectangle 15"/>
            <p:cNvSpPr>
              <a:spLocks noChangeArrowheads="1"/>
            </p:cNvSpPr>
            <p:nvPr/>
          </p:nvSpPr>
          <p:spPr bwMode="auto">
            <a:xfrm>
              <a:off x="1056" y="1680"/>
              <a:ext cx="135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4" name="Text Box 16"/>
            <p:cNvSpPr txBox="1">
              <a:spLocks noChangeArrowheads="1"/>
            </p:cNvSpPr>
            <p:nvPr/>
          </p:nvSpPr>
          <p:spPr bwMode="auto">
            <a:xfrm>
              <a:off x="1056" y="720"/>
              <a:ext cx="153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/>
                <a:t>History </a:t>
              </a:r>
              <a:r>
                <a:rPr lang="en-US" altLang="en-US" sz="2400" b="1" dirty="0"/>
                <a:t>H={(</a:t>
              </a:r>
              <a:r>
                <a:rPr lang="en-US" altLang="en-US" sz="2400" b="1" dirty="0" err="1"/>
                <a:t>A</a:t>
              </a:r>
              <a:r>
                <a:rPr lang="en-US" altLang="en-US" sz="2400" b="1" baseline="-25000" dirty="0" err="1"/>
                <a:t>i</a:t>
              </a:r>
              <a:r>
                <a:rPr lang="en-US" altLang="en-US" sz="2400" b="1" dirty="0" err="1"/>
                <a:t>,R</a:t>
              </a:r>
              <a:r>
                <a:rPr lang="en-US" altLang="en-US" sz="2400" b="1" baseline="-25000" dirty="0" err="1"/>
                <a:t>i</a:t>
              </a:r>
              <a:r>
                <a:rPr lang="en-US" altLang="en-US" sz="2400" b="1" dirty="0"/>
                <a:t>)}</a:t>
              </a:r>
            </a:p>
            <a:p>
              <a:r>
                <a:rPr lang="en-US" altLang="en-US" sz="2400" dirty="0"/>
                <a:t> 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=1, …, t-1</a:t>
              </a:r>
            </a:p>
          </p:txBody>
        </p:sp>
        <p:sp>
          <p:nvSpPr>
            <p:cNvPr id="19485" name="AutoShape 17"/>
            <p:cNvSpPr>
              <a:spLocks noChangeArrowheads="1"/>
            </p:cNvSpPr>
            <p:nvPr/>
          </p:nvSpPr>
          <p:spPr bwMode="auto">
            <a:xfrm flipV="1">
              <a:off x="1872" y="1248"/>
              <a:ext cx="192" cy="327"/>
            </a:xfrm>
            <a:prstGeom prst="downArrow">
              <a:avLst>
                <a:gd name="adj1" fmla="val 50000"/>
                <a:gd name="adj2" fmla="val 425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469" name="AutoShape 18"/>
          <p:cNvSpPr>
            <a:spLocks noChangeArrowheads="1"/>
          </p:cNvSpPr>
          <p:nvPr/>
        </p:nvSpPr>
        <p:spPr bwMode="auto">
          <a:xfrm>
            <a:off x="3733800" y="5257800"/>
            <a:ext cx="1524000" cy="9144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70" name="Text Box 19"/>
          <p:cNvSpPr txBox="1">
            <a:spLocks noChangeArrowheads="1"/>
          </p:cNvSpPr>
          <p:nvPr/>
        </p:nvSpPr>
        <p:spPr bwMode="auto">
          <a:xfrm>
            <a:off x="3754439" y="5410201"/>
            <a:ext cx="124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/>
              <a:t>Info Item</a:t>
            </a:r>
          </a:p>
          <a:p>
            <a:r>
              <a:rPr lang="en-US" altLang="en-US" sz="2000" b="1"/>
              <a:t>Collection</a:t>
            </a:r>
          </a:p>
        </p:txBody>
      </p:sp>
      <p:sp>
        <p:nvSpPr>
          <p:cNvPr id="19471" name="Text Box 20"/>
          <p:cNvSpPr txBox="1">
            <a:spLocks noChangeArrowheads="1"/>
          </p:cNvSpPr>
          <p:nvPr/>
        </p:nvSpPr>
        <p:spPr bwMode="auto">
          <a:xfrm>
            <a:off x="4217988" y="4764088"/>
            <a:ext cx="50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/>
              <a:t>C</a:t>
            </a:r>
          </a:p>
        </p:txBody>
      </p:sp>
      <p:sp>
        <p:nvSpPr>
          <p:cNvPr id="658454" name="Text Box 22"/>
          <p:cNvSpPr txBox="1">
            <a:spLocks noChangeArrowheads="1"/>
          </p:cNvSpPr>
          <p:nvPr/>
        </p:nvSpPr>
        <p:spPr bwMode="auto">
          <a:xfrm>
            <a:off x="6096000" y="2982912"/>
            <a:ext cx="2184400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/>
              <a:t>Query=“light laptop”</a:t>
            </a:r>
          </a:p>
        </p:txBody>
      </p:sp>
      <p:sp>
        <p:nvSpPr>
          <p:cNvPr id="658455" name="Text Box 23"/>
          <p:cNvSpPr txBox="1">
            <a:spLocks noChangeArrowheads="1"/>
          </p:cNvSpPr>
          <p:nvPr/>
        </p:nvSpPr>
        <p:spPr bwMode="auto">
          <a:xfrm>
            <a:off x="5702300" y="5163344"/>
            <a:ext cx="3365500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/>
              <a:t>All possible rankings of items in C</a:t>
            </a:r>
          </a:p>
        </p:txBody>
      </p:sp>
      <p:sp>
        <p:nvSpPr>
          <p:cNvPr id="658456" name="Text Box 24"/>
          <p:cNvSpPr txBox="1">
            <a:spLocks noChangeArrowheads="1"/>
          </p:cNvSpPr>
          <p:nvPr/>
        </p:nvSpPr>
        <p:spPr bwMode="auto">
          <a:xfrm>
            <a:off x="6224588" y="3886200"/>
            <a:ext cx="3071813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/>
              <a:t>The best ranking for the query</a:t>
            </a:r>
          </a:p>
        </p:txBody>
      </p:sp>
      <p:sp>
        <p:nvSpPr>
          <p:cNvPr id="658457" name="Text Box 25"/>
          <p:cNvSpPr txBox="1">
            <a:spLocks noChangeArrowheads="1"/>
          </p:cNvSpPr>
          <p:nvPr/>
        </p:nvSpPr>
        <p:spPr bwMode="auto">
          <a:xfrm>
            <a:off x="6679407" y="3369360"/>
            <a:ext cx="2338387" cy="36988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/>
              <a:t>Click on “Next” button</a:t>
            </a:r>
          </a:p>
        </p:txBody>
      </p:sp>
      <p:sp>
        <p:nvSpPr>
          <p:cNvPr id="658458" name="Text Box 26"/>
          <p:cNvSpPr txBox="1">
            <a:spLocks noChangeArrowheads="1"/>
          </p:cNvSpPr>
          <p:nvPr/>
        </p:nvSpPr>
        <p:spPr bwMode="auto">
          <a:xfrm>
            <a:off x="6172200" y="5649912"/>
            <a:ext cx="3886200" cy="36988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/>
              <a:t>All possible rankings of unseen items </a:t>
            </a:r>
          </a:p>
        </p:txBody>
      </p:sp>
      <p:sp>
        <p:nvSpPr>
          <p:cNvPr id="658459" name="Text Box 27"/>
          <p:cNvSpPr txBox="1">
            <a:spLocks noChangeArrowheads="1"/>
          </p:cNvSpPr>
          <p:nvPr/>
        </p:nvSpPr>
        <p:spPr bwMode="auto">
          <a:xfrm>
            <a:off x="6858000" y="4267200"/>
            <a:ext cx="3581400" cy="369888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/>
              <a:t>The best ranking of unseen items 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410200" y="3657602"/>
            <a:ext cx="1436688" cy="1504951"/>
            <a:chOff x="2846" y="1920"/>
            <a:chExt cx="905" cy="948"/>
          </a:xfrm>
        </p:grpSpPr>
        <p:sp>
          <p:nvSpPr>
            <p:cNvPr id="19479" name="Text Box 21"/>
            <p:cNvSpPr txBox="1">
              <a:spLocks noChangeArrowheads="1"/>
            </p:cNvSpPr>
            <p:nvPr/>
          </p:nvSpPr>
          <p:spPr bwMode="auto">
            <a:xfrm>
              <a:off x="2926" y="2577"/>
              <a:ext cx="82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/>
                <a:t>R</a:t>
              </a:r>
              <a:r>
                <a:rPr lang="en-US" altLang="en-US" sz="2400" baseline="-25000" dirty="0"/>
                <a:t>t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ym typeface="Symbol" pitchFamily="18" charset="2"/>
                </a:rPr>
                <a:t> r(A</a:t>
              </a:r>
              <a:r>
                <a:rPr lang="en-US" altLang="en-US" sz="2400" baseline="-25000" dirty="0">
                  <a:sym typeface="Symbol" pitchFamily="18" charset="2"/>
                </a:rPr>
                <a:t>t</a:t>
              </a:r>
              <a:r>
                <a:rPr lang="en-US" altLang="en-US" sz="2400" dirty="0">
                  <a:sym typeface="Symbol" pitchFamily="18" charset="2"/>
                </a:rPr>
                <a:t>)</a:t>
              </a:r>
            </a:p>
          </p:txBody>
        </p:sp>
        <p:grpSp>
          <p:nvGrpSpPr>
            <p:cNvPr id="19480" name="Group 29"/>
            <p:cNvGrpSpPr>
              <a:grpSpLocks/>
            </p:cNvGrpSpPr>
            <p:nvPr/>
          </p:nvGrpSpPr>
          <p:grpSpPr bwMode="auto">
            <a:xfrm>
              <a:off x="2846" y="1920"/>
              <a:ext cx="500" cy="483"/>
              <a:chOff x="2846" y="1920"/>
              <a:chExt cx="500" cy="483"/>
            </a:xfrm>
          </p:grpSpPr>
          <p:sp>
            <p:nvSpPr>
              <p:cNvPr id="19481" name="Line 9"/>
              <p:cNvSpPr>
                <a:spLocks noChangeShapeType="1"/>
              </p:cNvSpPr>
              <p:nvPr/>
            </p:nvSpPr>
            <p:spPr bwMode="auto">
              <a:xfrm>
                <a:off x="3072" y="19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Rectangle 28"/>
              <p:cNvSpPr>
                <a:spLocks noChangeArrowheads="1"/>
              </p:cNvSpPr>
              <p:nvPr/>
            </p:nvSpPr>
            <p:spPr bwMode="auto">
              <a:xfrm>
                <a:off x="2846" y="2112"/>
                <a:ext cx="50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2400" b="1" dirty="0"/>
                  <a:t>R</a:t>
                </a:r>
                <a:r>
                  <a:rPr lang="en-US" altLang="en-US" sz="2400" b="1" baseline="-25000" dirty="0"/>
                  <a:t>t</a:t>
                </a:r>
                <a:r>
                  <a:rPr lang="en-US" altLang="en-US" sz="2400" b="1" dirty="0"/>
                  <a:t> =?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315200" y="4648201"/>
            <a:ext cx="2946400" cy="1898353"/>
            <a:chOff x="5740400" y="4572000"/>
            <a:chExt cx="2946400" cy="1898353"/>
          </a:xfrm>
        </p:grpSpPr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5740400" y="6008688"/>
              <a:ext cx="29464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b="1" dirty="0"/>
                <a:t>All possible interfaces 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5905500" y="4572000"/>
              <a:ext cx="21209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b="1" dirty="0"/>
                <a:t>Best interface!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555519" y="1229380"/>
            <a:ext cx="1822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Situation  </a:t>
            </a:r>
            <a:r>
              <a:rPr lang="en-US" altLang="en-US" sz="2800" b="1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46" grpId="0" animBg="1"/>
      <p:bldP spid="658454" grpId="0" animBg="1"/>
      <p:bldP spid="658455" grpId="0" animBg="1"/>
      <p:bldP spid="658456" grpId="0" animBg="1"/>
      <p:bldP spid="658457" grpId="0" animBg="1"/>
      <p:bldP spid="658458" grpId="0" animBg="1"/>
      <p:bldP spid="6584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11963400" cy="990600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Bayesian Decision Theory for Optimal </a:t>
            </a:r>
            <a:r>
              <a:rPr lang="en-US" altLang="en-US" sz="3600" dirty="0" smtClean="0"/>
              <a:t>IR with I3A </a:t>
            </a:r>
            <a:r>
              <a:rPr lang="en-US" altLang="en-US" sz="2800" dirty="0" smtClean="0"/>
              <a:t>[Zha</a:t>
            </a:r>
            <a:r>
              <a:rPr lang="en-US" altLang="en-US" sz="2800" dirty="0" smtClean="0"/>
              <a:t>i 16]</a:t>
            </a:r>
            <a:r>
              <a:rPr lang="en-US" altLang="en-US" sz="2800" dirty="0" smtClean="0"/>
              <a:t> </a:t>
            </a:r>
            <a:endParaRPr lang="en-US" altLang="en-US" sz="3200" dirty="0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981201" y="1216014"/>
            <a:ext cx="2680221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 dirty="0"/>
              <a:t>Situation:                      S</a:t>
            </a:r>
          </a:p>
          <a:p>
            <a:r>
              <a:rPr lang="en-US" altLang="en-US" sz="2000" b="1" dirty="0"/>
              <a:t>User:                              U </a:t>
            </a:r>
          </a:p>
          <a:p>
            <a:r>
              <a:rPr lang="en-US" altLang="en-US" sz="2000" b="1" dirty="0"/>
              <a:t>Interaction history:     H</a:t>
            </a:r>
          </a:p>
          <a:p>
            <a:r>
              <a:rPr lang="en-US" altLang="en-US" sz="2000" b="1" dirty="0"/>
              <a:t>Current user action:   A</a:t>
            </a:r>
            <a:r>
              <a:rPr lang="en-US" altLang="en-US" sz="2000" b="1" baseline="-25000" dirty="0"/>
              <a:t>t</a:t>
            </a:r>
          </a:p>
          <a:p>
            <a:r>
              <a:rPr lang="en-US" altLang="en-US" sz="2000" b="1" dirty="0"/>
              <a:t>Document collection: C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514601" y="742940"/>
            <a:ext cx="1410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/>
              <a:t>Observed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752601" y="2876540"/>
            <a:ext cx="31435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/>
              <a:t>All possible responses: </a:t>
            </a:r>
          </a:p>
          <a:p>
            <a:r>
              <a:rPr lang="en-US" altLang="en-US" sz="2400" b="1" dirty="0"/>
              <a:t> r(A</a:t>
            </a:r>
            <a:r>
              <a:rPr lang="en-US" altLang="en-US" sz="2400" b="1" baseline="-25000" dirty="0"/>
              <a:t>t</a:t>
            </a:r>
            <a:r>
              <a:rPr lang="en-US" altLang="en-US" sz="2400" b="1" dirty="0"/>
              <a:t>)={r</a:t>
            </a:r>
            <a:r>
              <a:rPr lang="en-US" altLang="en-US" sz="2400" b="1" baseline="-25000" dirty="0"/>
              <a:t>1</a:t>
            </a:r>
            <a:r>
              <a:rPr lang="en-US" altLang="en-US" sz="2400" b="1" dirty="0"/>
              <a:t>, …, </a:t>
            </a:r>
            <a:r>
              <a:rPr lang="en-US" altLang="en-US" sz="2400" b="1" dirty="0" err="1"/>
              <a:t>r</a:t>
            </a:r>
            <a:r>
              <a:rPr lang="en-US" altLang="en-US" sz="2400" b="1" baseline="-25000" dirty="0" err="1"/>
              <a:t>n</a:t>
            </a:r>
            <a:r>
              <a:rPr lang="en-US" altLang="en-US" sz="2400" b="1" dirty="0"/>
              <a:t>}</a:t>
            </a:r>
          </a:p>
        </p:txBody>
      </p:sp>
      <p:sp>
        <p:nvSpPr>
          <p:cNvPr id="20510" name="AutoShape 13"/>
          <p:cNvSpPr>
            <a:spLocks/>
          </p:cNvSpPr>
          <p:nvPr/>
        </p:nvSpPr>
        <p:spPr bwMode="auto">
          <a:xfrm>
            <a:off x="4648200" y="1444615"/>
            <a:ext cx="304800" cy="1143000"/>
          </a:xfrm>
          <a:prstGeom prst="righ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12406" y="1075123"/>
            <a:ext cx="3776849" cy="1207395"/>
            <a:chOff x="4912406" y="1075123"/>
            <a:chExt cx="3776849" cy="1207395"/>
          </a:xfrm>
        </p:grpSpPr>
        <p:sp>
          <p:nvSpPr>
            <p:cNvPr id="20511" name="AutoShape 14"/>
            <p:cNvSpPr>
              <a:spLocks noChangeArrowheads="1"/>
            </p:cNvSpPr>
            <p:nvPr/>
          </p:nvSpPr>
          <p:spPr bwMode="auto">
            <a:xfrm>
              <a:off x="5105400" y="1874828"/>
              <a:ext cx="815976" cy="284163"/>
            </a:xfrm>
            <a:prstGeom prst="rightArrow">
              <a:avLst>
                <a:gd name="adj1" fmla="val 50000"/>
                <a:gd name="adj2" fmla="val 12631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2" name="Text Box 15"/>
            <p:cNvSpPr txBox="1">
              <a:spLocks noChangeArrowheads="1"/>
            </p:cNvSpPr>
            <p:nvPr/>
          </p:nvSpPr>
          <p:spPr bwMode="auto">
            <a:xfrm>
              <a:off x="4912406" y="1075123"/>
              <a:ext cx="2401811" cy="5232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800" b="1" dirty="0" smtClean="0"/>
                <a:t> Latent Models</a:t>
              </a:r>
              <a:endParaRPr lang="en-US" altLang="en-US" sz="2800" b="1" dirty="0"/>
            </a:p>
          </p:txBody>
        </p:sp>
        <p:sp>
          <p:nvSpPr>
            <p:cNvPr id="20513" name="Text Box 16"/>
            <p:cNvSpPr txBox="1">
              <a:spLocks noChangeArrowheads="1"/>
            </p:cNvSpPr>
            <p:nvPr/>
          </p:nvSpPr>
          <p:spPr bwMode="auto">
            <a:xfrm>
              <a:off x="5934077" y="1820853"/>
              <a:ext cx="27551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dirty="0"/>
                <a:t>M</a:t>
              </a:r>
              <a:r>
                <a:rPr lang="en-US" altLang="en-US" sz="2400" dirty="0" smtClean="0"/>
                <a:t>=(</a:t>
              </a:r>
              <a:r>
                <a:rPr lang="en-US" altLang="en-US" sz="2400" dirty="0" smtClean="0">
                  <a:sym typeface="Symbol" pitchFamily="18" charset="2"/>
                </a:rPr>
                <a:t>M</a:t>
              </a:r>
              <a:r>
                <a:rPr lang="en-US" altLang="en-US" sz="2400" baseline="-25000" dirty="0">
                  <a:sym typeface="Symbol" pitchFamily="18" charset="2"/>
                </a:rPr>
                <a:t>U</a:t>
              </a:r>
              <a:r>
                <a:rPr lang="en-US" altLang="en-US" sz="2400" dirty="0" smtClean="0"/>
                <a:t>, </a:t>
              </a:r>
              <a:r>
                <a:rPr lang="en-US" altLang="en-US" sz="2400" dirty="0" smtClean="0">
                  <a:sym typeface="Symbol" pitchFamily="18" charset="2"/>
                </a:rPr>
                <a:t>M</a:t>
              </a:r>
              <a:r>
                <a:rPr lang="en-US" altLang="en-US" sz="2400" baseline="-25000" dirty="0">
                  <a:sym typeface="Symbol" pitchFamily="18" charset="2"/>
                </a:rPr>
                <a:t>T</a:t>
              </a:r>
              <a:r>
                <a:rPr lang="en-US" altLang="en-US" sz="2400" dirty="0" smtClean="0">
                  <a:sym typeface="Symbol" pitchFamily="18" charset="2"/>
                </a:rPr>
                <a:t>, M</a:t>
              </a:r>
              <a:r>
                <a:rPr lang="en-US" altLang="en-US" sz="2400" baseline="-25000" dirty="0">
                  <a:sym typeface="Symbol" pitchFamily="18" charset="2"/>
                </a:rPr>
                <a:t>C</a:t>
              </a:r>
              <a:r>
                <a:rPr lang="en-US" altLang="en-US" sz="2400" dirty="0" smtClean="0">
                  <a:sym typeface="Symbol" pitchFamily="18" charset="2"/>
                </a:rPr>
                <a:t>, M</a:t>
              </a:r>
              <a:r>
                <a:rPr lang="en-US" altLang="en-US" sz="2400" baseline="-25000" dirty="0" smtClean="0">
                  <a:sym typeface="Symbol" pitchFamily="18" charset="2"/>
                </a:rPr>
                <a:t>S</a:t>
              </a:r>
              <a:r>
                <a:rPr lang="en-US" altLang="en-US" sz="2400" dirty="0" smtClean="0">
                  <a:sym typeface="Symbol" pitchFamily="18" charset="2"/>
                </a:rPr>
                <a:t>)</a:t>
              </a:r>
              <a:endParaRPr lang="en-US" altLang="en-US" sz="2400" dirty="0">
                <a:sym typeface="Symbol" pitchFamily="18" charset="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11664" y="2343141"/>
            <a:ext cx="4351342" cy="1447811"/>
            <a:chOff x="2887663" y="2514601"/>
            <a:chExt cx="4351342" cy="1447811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4071941" y="3430598"/>
              <a:ext cx="3167064" cy="531814"/>
              <a:chOff x="3141" y="2295"/>
              <a:chExt cx="1995" cy="335"/>
            </a:xfrm>
          </p:grpSpPr>
          <p:sp>
            <p:nvSpPr>
              <p:cNvPr id="20508" name="Text Box 17"/>
              <p:cNvSpPr txBox="1">
                <a:spLocks noChangeArrowheads="1"/>
              </p:cNvSpPr>
              <p:nvPr/>
            </p:nvSpPr>
            <p:spPr bwMode="auto">
              <a:xfrm>
                <a:off x="3141" y="2295"/>
                <a:ext cx="62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2400" dirty="0" smtClean="0"/>
                  <a:t>L(</a:t>
                </a:r>
                <a:r>
                  <a:rPr lang="en-US" altLang="en-US" sz="2400" dirty="0" err="1" smtClean="0"/>
                  <a:t>r</a:t>
                </a:r>
                <a:r>
                  <a:rPr lang="en-US" altLang="en-US" sz="2400" baseline="-25000" dirty="0" err="1" smtClean="0"/>
                  <a:t>i</a:t>
                </a:r>
                <a:r>
                  <a:rPr lang="en-US" altLang="en-US" sz="2400" dirty="0" err="1" smtClean="0"/>
                  <a:t>,M</a:t>
                </a:r>
                <a:r>
                  <a:rPr lang="en-US" altLang="en-US" sz="2400" dirty="0" smtClean="0"/>
                  <a:t>)</a:t>
                </a:r>
                <a:endParaRPr lang="en-US" altLang="en-US" sz="2400" dirty="0"/>
              </a:p>
            </p:txBody>
          </p:sp>
          <p:sp>
            <p:nvSpPr>
              <p:cNvPr id="20509" name="Text Box 25"/>
              <p:cNvSpPr txBox="1">
                <a:spLocks noChangeArrowheads="1"/>
              </p:cNvSpPr>
              <p:nvPr/>
            </p:nvSpPr>
            <p:spPr bwMode="auto">
              <a:xfrm>
                <a:off x="3934" y="2339"/>
                <a:ext cx="1202" cy="29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2400" b="1" dirty="0"/>
                  <a:t>Loss Function</a:t>
                </a:r>
              </a:p>
            </p:txBody>
          </p:sp>
        </p:grpSp>
        <p:sp>
          <p:nvSpPr>
            <p:cNvPr id="20504" name="AutoShape 23"/>
            <p:cNvSpPr>
              <a:spLocks noChangeArrowheads="1"/>
            </p:cNvSpPr>
            <p:nvPr/>
          </p:nvSpPr>
          <p:spPr bwMode="auto">
            <a:xfrm>
              <a:off x="4495800" y="2514601"/>
              <a:ext cx="238125" cy="990600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5" name="AutoShape 24"/>
            <p:cNvSpPr>
              <a:spLocks noChangeArrowheads="1"/>
            </p:cNvSpPr>
            <p:nvPr/>
          </p:nvSpPr>
          <p:spPr bwMode="auto">
            <a:xfrm>
              <a:off x="2887663" y="3505201"/>
              <a:ext cx="998538" cy="327025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48150" y="3836978"/>
            <a:ext cx="4979988" cy="720724"/>
            <a:chOff x="2724150" y="4008439"/>
            <a:chExt cx="4979988" cy="720724"/>
          </a:xfrm>
        </p:grpSpPr>
        <p:sp>
          <p:nvSpPr>
            <p:cNvPr id="20506" name="AutoShape 26"/>
            <p:cNvSpPr>
              <a:spLocks noChangeArrowheads="1"/>
            </p:cNvSpPr>
            <p:nvPr/>
          </p:nvSpPr>
          <p:spPr bwMode="auto">
            <a:xfrm>
              <a:off x="4495800" y="4008439"/>
              <a:ext cx="238125" cy="366713"/>
            </a:xfrm>
            <a:prstGeom prst="downArrow">
              <a:avLst>
                <a:gd name="adj1" fmla="val 50000"/>
                <a:gd name="adj2" fmla="val 601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2724150" y="4267200"/>
              <a:ext cx="49799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 b="1" dirty="0"/>
                <a:t>Optimal response: r* (minimum loss)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81573" y="2246522"/>
            <a:ext cx="2414798" cy="857310"/>
            <a:chOff x="7381573" y="2246522"/>
            <a:chExt cx="2414798" cy="857310"/>
          </a:xfrm>
        </p:grpSpPr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8337487" y="2703722"/>
              <a:ext cx="14588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 smtClean="0"/>
                <a:t>Task Model</a:t>
              </a:r>
              <a:endParaRPr lang="en-US" altLang="en-US" sz="2000" b="1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7381573" y="2246522"/>
              <a:ext cx="1000427" cy="538087"/>
            </a:xfrm>
            <a:custGeom>
              <a:avLst/>
              <a:gdLst>
                <a:gd name="connsiteX0" fmla="*/ 835573 w 835573"/>
                <a:gd name="connsiteY0" fmla="*/ 520263 h 520263"/>
                <a:gd name="connsiteX1" fmla="*/ 283779 w 835573"/>
                <a:gd name="connsiteY1" fmla="*/ 252249 h 520263"/>
                <a:gd name="connsiteX2" fmla="*/ 0 w 835573"/>
                <a:gd name="connsiteY2" fmla="*/ 0 h 5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5573" h="520263">
                  <a:moveTo>
                    <a:pt x="835573" y="520263"/>
                  </a:moveTo>
                  <a:cubicBezTo>
                    <a:pt x="629307" y="429611"/>
                    <a:pt x="423041" y="338959"/>
                    <a:pt x="283779" y="252249"/>
                  </a:cubicBezTo>
                  <a:cubicBezTo>
                    <a:pt x="144517" y="165539"/>
                    <a:pt x="72258" y="82769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37338" y="1167571"/>
            <a:ext cx="2852032" cy="707858"/>
            <a:chOff x="6637338" y="1167571"/>
            <a:chExt cx="2852032" cy="707858"/>
          </a:xfrm>
        </p:grpSpPr>
        <p:sp>
          <p:nvSpPr>
            <p:cNvPr id="20514" name="Text Box 18"/>
            <p:cNvSpPr txBox="1">
              <a:spLocks noChangeArrowheads="1"/>
            </p:cNvSpPr>
            <p:nvPr/>
          </p:nvSpPr>
          <p:spPr bwMode="auto">
            <a:xfrm>
              <a:off x="8063980" y="1167571"/>
              <a:ext cx="14253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 smtClean="0"/>
                <a:t>User Model</a:t>
              </a:r>
              <a:endParaRPr lang="en-US" altLang="en-US" sz="2000" b="1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637338" y="1449760"/>
              <a:ext cx="1460884" cy="425669"/>
            </a:xfrm>
            <a:custGeom>
              <a:avLst/>
              <a:gdLst>
                <a:gd name="connsiteX0" fmla="*/ 1024759 w 1024759"/>
                <a:gd name="connsiteY0" fmla="*/ 0 h 425669"/>
                <a:gd name="connsiteX1" fmla="*/ 331076 w 1024759"/>
                <a:gd name="connsiteY1" fmla="*/ 268013 h 425669"/>
                <a:gd name="connsiteX2" fmla="*/ 0 w 1024759"/>
                <a:gd name="connsiteY2" fmla="*/ 425669 h 4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759" h="425669">
                  <a:moveTo>
                    <a:pt x="1024759" y="0"/>
                  </a:moveTo>
                  <a:lnTo>
                    <a:pt x="331076" y="268013"/>
                  </a:lnTo>
                  <a:cubicBezTo>
                    <a:pt x="160283" y="338958"/>
                    <a:pt x="80141" y="382313"/>
                    <a:pt x="0" y="42566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581236" y="6130534"/>
            <a:ext cx="1039653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cs typeface="Times New Roman" panose="02020603050405020304" pitchFamily="18" charset="0"/>
              </a:rPr>
              <a:t>ChengXiang</a:t>
            </a:r>
            <a:r>
              <a:rPr lang="en-US" sz="1600" dirty="0">
                <a:cs typeface="Times New Roman" panose="02020603050405020304" pitchFamily="18" charset="0"/>
              </a:rPr>
              <a:t> Zhai. Towards a game-theoretic framework for text data retrieval, </a:t>
            </a:r>
            <a:r>
              <a:rPr lang="en-US" sz="1600" dirty="0" smtClean="0">
                <a:cs typeface="Times New Roman" panose="02020603050405020304" pitchFamily="18" charset="0"/>
              </a:rPr>
              <a:t>IEEE Data </a:t>
            </a:r>
            <a:r>
              <a:rPr lang="en-US" sz="1600" dirty="0">
                <a:cs typeface="Times New Roman" panose="02020603050405020304" pitchFamily="18" charset="0"/>
              </a:rPr>
              <a:t>Eng. Bull. 39(3): 51-62 (2016).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13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834489" y="1495360"/>
            <a:ext cx="3608558" cy="412462"/>
            <a:chOff x="7834489" y="1495360"/>
            <a:chExt cx="3608558" cy="412462"/>
          </a:xfrm>
        </p:grpSpPr>
        <p:sp>
          <p:nvSpPr>
            <p:cNvPr id="20515" name="Text Box 20"/>
            <p:cNvSpPr txBox="1">
              <a:spLocks noChangeArrowheads="1"/>
            </p:cNvSpPr>
            <p:nvPr/>
          </p:nvSpPr>
          <p:spPr bwMode="auto">
            <a:xfrm>
              <a:off x="9660058" y="1495360"/>
              <a:ext cx="17829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 smtClean="0"/>
                <a:t>Content Model</a:t>
              </a:r>
              <a:endParaRPr lang="en-US" altLang="en-US" sz="2000" b="1" dirty="0"/>
            </a:p>
          </p:txBody>
        </p:sp>
        <p:sp>
          <p:nvSpPr>
            <p:cNvPr id="2" name="Freeform 1"/>
            <p:cNvSpPr/>
            <p:nvPr/>
          </p:nvSpPr>
          <p:spPr>
            <a:xfrm>
              <a:off x="7834489" y="1719170"/>
              <a:ext cx="1766711" cy="188652"/>
            </a:xfrm>
            <a:custGeom>
              <a:avLst/>
              <a:gdLst>
                <a:gd name="connsiteX0" fmla="*/ 0 w 1794933"/>
                <a:gd name="connsiteY0" fmla="*/ 237066 h 237066"/>
                <a:gd name="connsiteX1" fmla="*/ 711200 w 1794933"/>
                <a:gd name="connsiteY1" fmla="*/ 56444 h 237066"/>
                <a:gd name="connsiteX2" fmla="*/ 1794933 w 1794933"/>
                <a:gd name="connsiteY2" fmla="*/ 0 h 23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4933" h="237066">
                  <a:moveTo>
                    <a:pt x="0" y="237066"/>
                  </a:moveTo>
                  <a:cubicBezTo>
                    <a:pt x="206022" y="166510"/>
                    <a:pt x="412045" y="95955"/>
                    <a:pt x="711200" y="56444"/>
                  </a:cubicBezTo>
                  <a:cubicBezTo>
                    <a:pt x="1010355" y="16933"/>
                    <a:pt x="1402644" y="8466"/>
                    <a:pt x="1794933" y="0"/>
                  </a:cubicBezTo>
                </a:path>
              </a:pathLst>
            </a:custGeom>
            <a:noFill/>
            <a:ln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43888" y="2257425"/>
            <a:ext cx="2824591" cy="410861"/>
            <a:chOff x="8243888" y="2257425"/>
            <a:chExt cx="2824591" cy="410861"/>
          </a:xfrm>
        </p:grpSpPr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9172575" y="2268176"/>
              <a:ext cx="18959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 smtClean="0"/>
                <a:t>Situation Model</a:t>
              </a:r>
              <a:endParaRPr lang="en-US" altLang="en-US" sz="2000" b="1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243888" y="2257425"/>
              <a:ext cx="928687" cy="242888"/>
            </a:xfrm>
            <a:custGeom>
              <a:avLst/>
              <a:gdLst>
                <a:gd name="connsiteX0" fmla="*/ 0 w 928687"/>
                <a:gd name="connsiteY0" fmla="*/ 0 h 242888"/>
                <a:gd name="connsiteX1" fmla="*/ 171450 w 928687"/>
                <a:gd name="connsiteY1" fmla="*/ 157163 h 242888"/>
                <a:gd name="connsiteX2" fmla="*/ 928687 w 928687"/>
                <a:gd name="connsiteY2" fmla="*/ 242888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687" h="242888">
                  <a:moveTo>
                    <a:pt x="0" y="0"/>
                  </a:moveTo>
                  <a:cubicBezTo>
                    <a:pt x="8334" y="58341"/>
                    <a:pt x="16669" y="116682"/>
                    <a:pt x="171450" y="157163"/>
                  </a:cubicBezTo>
                  <a:cubicBezTo>
                    <a:pt x="326231" y="197644"/>
                    <a:pt x="627459" y="220266"/>
                    <a:pt x="928687" y="242888"/>
                  </a:cubicBezTo>
                </a:path>
              </a:pathLst>
            </a:custGeom>
            <a:noFill/>
            <a:ln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33387" y="4565098"/>
                <a:ext cx="10692237" cy="1012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800" b="1" dirty="0">
                              <a:latin typeface="Lucida Calligraphy" panose="03010101010101010101" pitchFamily="66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latin typeface="Lucida Calligraphy" panose="03010101010101010101" pitchFamily="66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𝑑𝑀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" y="4565098"/>
                <a:ext cx="10692237" cy="1012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2"/>
          <p:cNvGrpSpPr>
            <a:grpSpLocks/>
          </p:cNvGrpSpPr>
          <p:nvPr/>
        </p:nvGrpSpPr>
        <p:grpSpPr bwMode="auto">
          <a:xfrm>
            <a:off x="7887567" y="5457388"/>
            <a:ext cx="1603375" cy="628650"/>
            <a:chOff x="3744" y="3552"/>
            <a:chExt cx="1010" cy="396"/>
          </a:xfrm>
        </p:grpSpPr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3744" y="3552"/>
              <a:ext cx="101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30"/>
            <p:cNvSpPr txBox="1">
              <a:spLocks noChangeArrowheads="1"/>
            </p:cNvSpPr>
            <p:nvPr/>
          </p:nvSpPr>
          <p:spPr bwMode="auto">
            <a:xfrm>
              <a:off x="3803" y="3696"/>
              <a:ext cx="7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/>
                <a:t>Observed</a:t>
              </a:r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 flipV="1">
              <a:off x="4176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43"/>
          <p:cNvGrpSpPr>
            <a:grpSpLocks/>
          </p:cNvGrpSpPr>
          <p:nvPr/>
        </p:nvGrpSpPr>
        <p:grpSpPr bwMode="auto">
          <a:xfrm>
            <a:off x="6439767" y="5457398"/>
            <a:ext cx="1219200" cy="628651"/>
            <a:chOff x="2832" y="3552"/>
            <a:chExt cx="768" cy="396"/>
          </a:xfrm>
        </p:grpSpPr>
        <p:sp>
          <p:nvSpPr>
            <p:cNvPr id="64" name="Line 31"/>
            <p:cNvSpPr>
              <a:spLocks noChangeShapeType="1"/>
            </p:cNvSpPr>
            <p:nvPr/>
          </p:nvSpPr>
          <p:spPr bwMode="auto">
            <a:xfrm>
              <a:off x="2832" y="355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2"/>
            <p:cNvSpPr>
              <a:spLocks noChangeShapeType="1"/>
            </p:cNvSpPr>
            <p:nvPr/>
          </p:nvSpPr>
          <p:spPr bwMode="auto">
            <a:xfrm>
              <a:off x="3408" y="3552"/>
              <a:ext cx="19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33"/>
            <p:cNvSpPr txBox="1">
              <a:spLocks noChangeArrowheads="1"/>
            </p:cNvSpPr>
            <p:nvPr/>
          </p:nvSpPr>
          <p:spPr bwMode="auto">
            <a:xfrm>
              <a:off x="2832" y="3696"/>
              <a:ext cx="6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/>
                <a:t>Inferred</a:t>
              </a:r>
            </a:p>
          </p:txBody>
        </p:sp>
        <p:sp>
          <p:nvSpPr>
            <p:cNvPr id="67" name="Line 35"/>
            <p:cNvSpPr>
              <a:spLocks noChangeShapeType="1"/>
            </p:cNvSpPr>
            <p:nvPr/>
          </p:nvSpPr>
          <p:spPr bwMode="auto">
            <a:xfrm flipV="1">
              <a:off x="3360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 flipH="1" flipV="1">
              <a:off x="3072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44"/>
          <p:cNvGrpSpPr>
            <a:grpSpLocks/>
          </p:cNvGrpSpPr>
          <p:nvPr/>
        </p:nvGrpSpPr>
        <p:grpSpPr bwMode="auto">
          <a:xfrm>
            <a:off x="3729904" y="5442935"/>
            <a:ext cx="1295400" cy="552450"/>
            <a:chOff x="1344" y="3600"/>
            <a:chExt cx="816" cy="348"/>
          </a:xfrm>
        </p:grpSpPr>
        <p:sp>
          <p:nvSpPr>
            <p:cNvPr id="70" name="Text Box 37"/>
            <p:cNvSpPr txBox="1">
              <a:spLocks noChangeArrowheads="1"/>
            </p:cNvSpPr>
            <p:nvPr/>
          </p:nvSpPr>
          <p:spPr bwMode="auto">
            <a:xfrm>
              <a:off x="1344" y="3696"/>
              <a:ext cx="78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/>
                <a:t>Bayes risk</a:t>
              </a:r>
            </a:p>
          </p:txBody>
        </p:sp>
        <p:sp>
          <p:nvSpPr>
            <p:cNvPr id="71" name="Line 38"/>
            <p:cNvSpPr>
              <a:spLocks noChangeShapeType="1"/>
            </p:cNvSpPr>
            <p:nvPr/>
          </p:nvSpPr>
          <p:spPr bwMode="auto">
            <a:xfrm flipV="1">
              <a:off x="2064" y="360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69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4000" y="914400"/>
            <a:ext cx="11684000" cy="5578476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Approximate the Bayes risk </a:t>
            </a:r>
            <a:r>
              <a:rPr lang="en-US" altLang="en-US" dirty="0" smtClean="0"/>
              <a:t>using posterior mode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Two-step </a:t>
            </a:r>
            <a:r>
              <a:rPr lang="en-US" altLang="en-US" dirty="0" smtClean="0"/>
              <a:t>procedure</a:t>
            </a:r>
          </a:p>
          <a:p>
            <a:pPr lvl="1"/>
            <a:r>
              <a:rPr lang="en-US" altLang="en-US" dirty="0" smtClean="0"/>
              <a:t>Step 1: Compute an updated user model M* based on </a:t>
            </a:r>
            <a:r>
              <a:rPr lang="en-US" altLang="en-US" dirty="0" smtClean="0"/>
              <a:t>all the </a:t>
            </a:r>
            <a:r>
              <a:rPr lang="en-US" altLang="en-US" dirty="0" smtClean="0"/>
              <a:t>currently available information</a:t>
            </a:r>
          </a:p>
          <a:p>
            <a:pPr lvl="1"/>
            <a:r>
              <a:rPr lang="en-US" altLang="en-US" dirty="0" smtClean="0"/>
              <a:t>Step 2: Given M*, choose an optimal response to minimize the loss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409699" y="1456424"/>
                <a:ext cx="9031287" cy="26878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prstClr val="black"/>
                              </a:solidFill>
                              <a:latin typeface="Lucida Calligraphy" panose="03010101010101010101" pitchFamily="66" charset="0"/>
                            </a:rPr>
                            <m:t>M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𝑑𝑀</m:t>
                          </m:r>
                        </m:e>
                      </m:nary>
                    </m:oMath>
                  </m:oMathPara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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where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9" y="1456424"/>
                <a:ext cx="9031287" cy="2687852"/>
              </a:xfrm>
              <a:prstGeom prst="rect">
                <a:avLst/>
              </a:prstGeom>
              <a:blipFill>
                <a:blip r:embed="rId2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Simplification of Computation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003224" y="1587972"/>
            <a:ext cx="2585351" cy="2108641"/>
            <a:chOff x="4003224" y="1587972"/>
            <a:chExt cx="2585351" cy="2108641"/>
          </a:xfrm>
        </p:grpSpPr>
        <p:sp>
          <p:nvSpPr>
            <p:cNvPr id="4" name="Rectangle 3"/>
            <p:cNvSpPr/>
            <p:nvPr/>
          </p:nvSpPr>
          <p:spPr>
            <a:xfrm>
              <a:off x="4485827" y="1587972"/>
              <a:ext cx="619573" cy="911225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21294476">
              <a:off x="4003224" y="3014436"/>
              <a:ext cx="2585351" cy="682177"/>
            </a:xfrm>
            <a:custGeom>
              <a:avLst/>
              <a:gdLst>
                <a:gd name="connsiteX0" fmla="*/ 3486150 w 3628129"/>
                <a:gd name="connsiteY0" fmla="*/ 0 h 785813"/>
                <a:gd name="connsiteX1" fmla="*/ 3214687 w 3628129"/>
                <a:gd name="connsiteY1" fmla="*/ 357188 h 785813"/>
                <a:gd name="connsiteX2" fmla="*/ 0 w 3628129"/>
                <a:gd name="connsiteY2" fmla="*/ 785813 h 78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8129" h="785813">
                  <a:moveTo>
                    <a:pt x="3486150" y="0"/>
                  </a:moveTo>
                  <a:cubicBezTo>
                    <a:pt x="3640931" y="113109"/>
                    <a:pt x="3795712" y="226219"/>
                    <a:pt x="3214687" y="357188"/>
                  </a:cubicBezTo>
                  <a:cubicBezTo>
                    <a:pt x="2633662" y="488157"/>
                    <a:pt x="1316831" y="636985"/>
                    <a:pt x="0" y="785813"/>
                  </a:cubicBezTo>
                </a:path>
              </a:pathLst>
            </a:custGeom>
            <a:noFill/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873618" y="3703638"/>
            <a:ext cx="256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ym typeface="Wingdings" panose="05000000000000000000" pitchFamily="2" charset="2"/>
              </a:rPr>
              <a:t> Posterior Mode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90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Optimal Interactive Retrieval</a:t>
            </a:r>
            <a:endParaRPr lang="en-US" altLang="en-US" dirty="0" smtClean="0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726555" y="1062336"/>
            <a:ext cx="111120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/>
              <a:t>User U 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731000" y="990600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/>
              <a:t> 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638551" y="1600200"/>
            <a:ext cx="4922838" cy="400050"/>
            <a:chOff x="1294" y="1200"/>
            <a:chExt cx="3101" cy="252"/>
          </a:xfrm>
        </p:grpSpPr>
        <p:sp>
          <p:nvSpPr>
            <p:cNvPr id="22565" name="Text Box 7"/>
            <p:cNvSpPr txBox="1">
              <a:spLocks noChangeArrowheads="1"/>
            </p:cNvSpPr>
            <p:nvPr/>
          </p:nvSpPr>
          <p:spPr bwMode="auto">
            <a:xfrm>
              <a:off x="2265" y="1200"/>
              <a:ext cx="3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dirty="0"/>
                <a:t>M*</a:t>
              </a:r>
              <a:r>
                <a:rPr lang="en-US" altLang="en-US" baseline="-25000" dirty="0"/>
                <a:t>1</a:t>
              </a:r>
            </a:p>
          </p:txBody>
        </p:sp>
        <p:sp>
          <p:nvSpPr>
            <p:cNvPr id="22566" name="Line 12"/>
            <p:cNvSpPr>
              <a:spLocks noChangeShapeType="1"/>
            </p:cNvSpPr>
            <p:nvPr/>
          </p:nvSpPr>
          <p:spPr bwMode="auto">
            <a:xfrm>
              <a:off x="1294" y="139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14"/>
            <p:cNvSpPr>
              <a:spLocks noChangeShapeType="1"/>
            </p:cNvSpPr>
            <p:nvPr/>
          </p:nvSpPr>
          <p:spPr bwMode="auto">
            <a:xfrm flipH="1">
              <a:off x="2686" y="13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Text Box 15"/>
            <p:cNvSpPr txBox="1">
              <a:spLocks noChangeArrowheads="1"/>
            </p:cNvSpPr>
            <p:nvPr/>
          </p:nvSpPr>
          <p:spPr bwMode="auto">
            <a:xfrm>
              <a:off x="3100" y="1200"/>
              <a:ext cx="12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P(M</a:t>
              </a:r>
              <a:r>
                <a:rPr lang="en-US" altLang="en-US" sz="2000" baseline="-25000" dirty="0" smtClean="0"/>
                <a:t>1</a:t>
              </a:r>
              <a:r>
                <a:rPr lang="en-US" altLang="en-US" sz="2000" dirty="0" smtClean="0"/>
                <a:t>|U,H,A</a:t>
              </a:r>
              <a:r>
                <a:rPr lang="en-US" altLang="en-US" sz="2000" baseline="-25000" dirty="0" smtClean="0"/>
                <a:t>1</a:t>
              </a:r>
              <a:r>
                <a:rPr lang="en-US" altLang="en-US" sz="2000" dirty="0" smtClean="0"/>
                <a:t>,C,S</a:t>
              </a:r>
              <a:r>
                <a:rPr lang="en-US" altLang="en-US" sz="2000" baseline="-25000" dirty="0"/>
                <a:t>1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314953" y="2133601"/>
            <a:ext cx="1244601" cy="827088"/>
            <a:chOff x="2350" y="1536"/>
            <a:chExt cx="784" cy="521"/>
          </a:xfrm>
        </p:grpSpPr>
        <p:sp>
          <p:nvSpPr>
            <p:cNvPr id="22562" name="Text Box 16"/>
            <p:cNvSpPr txBox="1">
              <a:spLocks noChangeArrowheads="1"/>
            </p:cNvSpPr>
            <p:nvPr/>
          </p:nvSpPr>
          <p:spPr bwMode="auto">
            <a:xfrm>
              <a:off x="2494" y="1584"/>
              <a:ext cx="6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L(</a:t>
              </a:r>
              <a:r>
                <a:rPr lang="en-US" altLang="en-US" sz="2000" dirty="0" err="1" smtClean="0"/>
                <a:t>r,M</a:t>
              </a:r>
              <a:r>
                <a:rPr lang="en-US" altLang="en-US" sz="2000" dirty="0" smtClean="0"/>
                <a:t>*</a:t>
              </a:r>
              <a:r>
                <a:rPr lang="en-US" altLang="en-US" sz="2000" baseline="-25000" dirty="0" smtClean="0"/>
                <a:t>1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  <p:sp>
          <p:nvSpPr>
            <p:cNvPr id="22563" name="Line 17"/>
            <p:cNvSpPr>
              <a:spLocks noChangeShapeType="1"/>
            </p:cNvSpPr>
            <p:nvPr/>
          </p:nvSpPr>
          <p:spPr bwMode="auto">
            <a:xfrm>
              <a:off x="2494" y="15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Text Box 18"/>
            <p:cNvSpPr txBox="1">
              <a:spLocks noChangeArrowheads="1"/>
            </p:cNvSpPr>
            <p:nvPr/>
          </p:nvSpPr>
          <p:spPr bwMode="auto">
            <a:xfrm>
              <a:off x="2350" y="1824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dirty="0"/>
                <a:t>R</a:t>
              </a:r>
              <a:r>
                <a:rPr lang="en-US" altLang="en-US" baseline="-25000" dirty="0"/>
                <a:t>1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373689" y="3886203"/>
            <a:ext cx="1244600" cy="827088"/>
            <a:chOff x="2387" y="2640"/>
            <a:chExt cx="784" cy="521"/>
          </a:xfrm>
        </p:grpSpPr>
        <p:sp>
          <p:nvSpPr>
            <p:cNvPr id="22557" name="Text Box 24"/>
            <p:cNvSpPr txBox="1">
              <a:spLocks noChangeArrowheads="1"/>
            </p:cNvSpPr>
            <p:nvPr/>
          </p:nvSpPr>
          <p:spPr bwMode="auto">
            <a:xfrm>
              <a:off x="2531" y="2688"/>
              <a:ext cx="6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L(</a:t>
              </a:r>
              <a:r>
                <a:rPr lang="en-US" altLang="en-US" sz="2000" dirty="0" err="1" smtClean="0"/>
                <a:t>r,M</a:t>
              </a:r>
              <a:r>
                <a:rPr lang="en-US" altLang="en-US" sz="2000" dirty="0" smtClean="0"/>
                <a:t>*</a:t>
              </a:r>
              <a:r>
                <a:rPr lang="en-US" altLang="en-US" sz="2000" baseline="-25000" dirty="0" smtClean="0"/>
                <a:t>2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  <p:sp>
          <p:nvSpPr>
            <p:cNvPr id="22558" name="Line 25"/>
            <p:cNvSpPr>
              <a:spLocks noChangeShapeType="1"/>
            </p:cNvSpPr>
            <p:nvPr/>
          </p:nvSpPr>
          <p:spPr bwMode="auto">
            <a:xfrm>
              <a:off x="2531" y="26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Text Box 26"/>
            <p:cNvSpPr txBox="1">
              <a:spLocks noChangeArrowheads="1"/>
            </p:cNvSpPr>
            <p:nvPr/>
          </p:nvSpPr>
          <p:spPr bwMode="auto">
            <a:xfrm>
              <a:off x="2387" y="2928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/>
                <a:t>R</a:t>
              </a:r>
              <a:r>
                <a:rPr lang="en-US" altLang="en-US" baseline="-25000"/>
                <a:t>2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562350" y="3200400"/>
            <a:ext cx="5057775" cy="552450"/>
            <a:chOff x="1246" y="2208"/>
            <a:chExt cx="3186" cy="348"/>
          </a:xfrm>
        </p:grpSpPr>
        <p:sp>
          <p:nvSpPr>
            <p:cNvPr id="22553" name="Text Box 21"/>
            <p:cNvSpPr txBox="1">
              <a:spLocks noChangeArrowheads="1"/>
            </p:cNvSpPr>
            <p:nvPr/>
          </p:nvSpPr>
          <p:spPr bwMode="auto">
            <a:xfrm>
              <a:off x="2302" y="2304"/>
              <a:ext cx="3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/>
                <a:t>M*</a:t>
              </a:r>
              <a:r>
                <a:rPr lang="en-US" altLang="en-US" baseline="-25000"/>
                <a:t>2</a:t>
              </a:r>
            </a:p>
          </p:txBody>
        </p:sp>
        <p:sp>
          <p:nvSpPr>
            <p:cNvPr id="22554" name="Line 22"/>
            <p:cNvSpPr>
              <a:spLocks noChangeShapeType="1"/>
            </p:cNvSpPr>
            <p:nvPr/>
          </p:nvSpPr>
          <p:spPr bwMode="auto">
            <a:xfrm flipH="1">
              <a:off x="2723" y="24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Text Box 23"/>
            <p:cNvSpPr txBox="1">
              <a:spLocks noChangeArrowheads="1"/>
            </p:cNvSpPr>
            <p:nvPr/>
          </p:nvSpPr>
          <p:spPr bwMode="auto">
            <a:xfrm>
              <a:off x="3137" y="2304"/>
              <a:ext cx="12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P(M</a:t>
              </a:r>
              <a:r>
                <a:rPr lang="en-US" altLang="en-US" sz="2000" baseline="-25000" dirty="0" smtClean="0"/>
                <a:t>2</a:t>
              </a:r>
              <a:r>
                <a:rPr lang="en-US" altLang="en-US" sz="2000" dirty="0" smtClean="0"/>
                <a:t>|U,H,A</a:t>
              </a:r>
              <a:r>
                <a:rPr lang="en-US" altLang="en-US" sz="2000" baseline="-25000" dirty="0" smtClean="0"/>
                <a:t>2</a:t>
              </a:r>
              <a:r>
                <a:rPr lang="en-US" altLang="en-US" sz="2000" dirty="0" smtClean="0"/>
                <a:t>,C,S</a:t>
              </a:r>
              <a:r>
                <a:rPr lang="en-US" altLang="en-US" sz="2000" baseline="-25000" dirty="0" smtClean="0"/>
                <a:t>2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  <p:sp>
          <p:nvSpPr>
            <p:cNvPr id="22556" name="Line 27"/>
            <p:cNvSpPr>
              <a:spLocks noChangeShapeType="1"/>
            </p:cNvSpPr>
            <p:nvPr/>
          </p:nvSpPr>
          <p:spPr bwMode="auto">
            <a:xfrm>
              <a:off x="1246" y="2208"/>
              <a:ext cx="100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5" name="AutoShape 34"/>
          <p:cNvSpPr>
            <a:spLocks noChangeArrowheads="1"/>
          </p:cNvSpPr>
          <p:nvPr/>
        </p:nvSpPr>
        <p:spPr bwMode="auto">
          <a:xfrm>
            <a:off x="4860924" y="990600"/>
            <a:ext cx="3792919" cy="4343400"/>
          </a:xfrm>
          <a:prstGeom prst="flowChartAlternateProcess">
            <a:avLst/>
          </a:prstGeom>
          <a:noFill/>
          <a:ln w="38100">
            <a:solidFill>
              <a:srgbClr val="00808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6" name="Text Box 35"/>
          <p:cNvSpPr txBox="1">
            <a:spLocks noChangeArrowheads="1"/>
          </p:cNvSpPr>
          <p:nvPr/>
        </p:nvSpPr>
        <p:spPr bwMode="auto">
          <a:xfrm>
            <a:off x="5527311" y="1098203"/>
            <a:ext cx="140032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/>
              <a:t>IR system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66308" y="2765401"/>
            <a:ext cx="11238779" cy="3791707"/>
            <a:chOff x="-620532" y="2698011"/>
            <a:chExt cx="10859012" cy="3791707"/>
          </a:xfrm>
        </p:grpSpPr>
        <p:sp>
          <p:nvSpPr>
            <p:cNvPr id="9" name="TextBox 8"/>
            <p:cNvSpPr txBox="1"/>
            <p:nvPr/>
          </p:nvSpPr>
          <p:spPr>
            <a:xfrm>
              <a:off x="-620532" y="5658721"/>
              <a:ext cx="10859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System’s decision process can </a:t>
              </a:r>
              <a:r>
                <a:rPr lang="en-US" sz="2400" b="1" dirty="0"/>
                <a:t>be modeled by a Partially Observable Markov Decision </a:t>
              </a:r>
              <a:r>
                <a:rPr lang="en-US" sz="2400" b="1" dirty="0" smtClean="0"/>
                <a:t>Process (POMDP) </a:t>
              </a:r>
              <a:r>
                <a:rPr lang="en-US" sz="2400" b="1" dirty="0" smtClean="0"/>
                <a:t>with </a:t>
              </a:r>
              <a:r>
                <a:rPr lang="en-US" altLang="en-US" sz="2400" dirty="0" err="1" smtClean="0"/>
                <a:t>M</a:t>
              </a:r>
              <a:r>
                <a:rPr lang="en-US" altLang="en-US" sz="2400" baseline="-25000" dirty="0" err="1" smtClean="0"/>
                <a:t>i</a:t>
              </a:r>
              <a:r>
                <a:rPr lang="en-US" sz="2400" b="1" dirty="0" smtClean="0"/>
                <a:t> </a:t>
              </a:r>
              <a:r>
                <a:rPr lang="en-US" sz="2400" b="1" dirty="0" smtClean="0"/>
                <a:t>as State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04917" y="2698011"/>
              <a:ext cx="1833066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State = </a:t>
              </a:r>
              <a:r>
                <a:rPr lang="en-US" altLang="en-US" sz="3200" dirty="0" err="1" smtClean="0"/>
                <a:t>M</a:t>
              </a:r>
              <a:r>
                <a:rPr lang="en-US" altLang="en-US" sz="3200" baseline="-25000" dirty="0" err="1"/>
                <a:t>i</a:t>
              </a:r>
              <a:endParaRPr lang="en-US" sz="32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15080" y="1600199"/>
            <a:ext cx="2029795" cy="415470"/>
            <a:chOff x="1415080" y="1600199"/>
            <a:chExt cx="2029795" cy="415470"/>
          </a:xfrm>
        </p:grpSpPr>
        <p:sp>
          <p:nvSpPr>
            <p:cNvPr id="664582" name="Text Box 6"/>
            <p:cNvSpPr txBox="1">
              <a:spLocks noChangeArrowheads="1"/>
            </p:cNvSpPr>
            <p:nvPr/>
          </p:nvSpPr>
          <p:spPr bwMode="auto">
            <a:xfrm>
              <a:off x="3032125" y="1600199"/>
              <a:ext cx="4127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dirty="0"/>
                <a:t>A</a:t>
              </a:r>
              <a:r>
                <a:rPr lang="en-US" altLang="en-US" baseline="-25000" dirty="0"/>
                <a:t>1</a:t>
              </a:r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1415080" y="1615559"/>
              <a:ext cx="4060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/>
                <a:t>S</a:t>
              </a:r>
              <a:r>
                <a:rPr lang="en-US" altLang="en-US" sz="2000" baseline="-25000" dirty="0" smtClean="0"/>
                <a:t>1</a:t>
              </a:r>
              <a:endParaRPr lang="en-US" altLang="en-US" sz="2000" baseline="-25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15081" y="2819404"/>
            <a:ext cx="3823669" cy="447642"/>
            <a:chOff x="1415081" y="2819404"/>
            <a:chExt cx="3823669" cy="447642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3062288" y="2819404"/>
              <a:ext cx="2176462" cy="369888"/>
              <a:chOff x="931" y="1968"/>
              <a:chExt cx="1371" cy="233"/>
            </a:xfrm>
          </p:grpSpPr>
          <p:sp>
            <p:nvSpPr>
              <p:cNvPr id="22560" name="Line 19"/>
              <p:cNvSpPr>
                <a:spLocks noChangeShapeType="1"/>
              </p:cNvSpPr>
              <p:nvPr/>
            </p:nvSpPr>
            <p:spPr bwMode="auto">
              <a:xfrm flipH="1">
                <a:off x="1198" y="1968"/>
                <a:ext cx="110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Text Box 20"/>
              <p:cNvSpPr txBox="1">
                <a:spLocks noChangeArrowheads="1"/>
              </p:cNvSpPr>
              <p:nvPr/>
            </p:nvSpPr>
            <p:spPr bwMode="auto">
              <a:xfrm>
                <a:off x="931" y="1968"/>
                <a:ext cx="25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/>
                  <a:t>A</a:t>
                </a:r>
                <a:r>
                  <a:rPr lang="en-US" altLang="en-US" baseline="-25000"/>
                  <a:t>2</a:t>
                </a:r>
              </a:p>
            </p:txBody>
          </p:sp>
        </p:grp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1415081" y="2866936"/>
              <a:ext cx="389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S</a:t>
              </a:r>
              <a:r>
                <a:rPr lang="en-US" altLang="en-US" sz="2000" baseline="-25000" dirty="0"/>
                <a:t>2</a:t>
              </a:r>
            </a:p>
          </p:txBody>
        </p:sp>
      </p:grp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863071" y="1062335"/>
            <a:ext cx="1624484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 smtClean="0"/>
              <a:t>Situation S </a:t>
            </a:r>
            <a:endParaRPr lang="en-US" altLang="en-US" sz="2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15081" y="4267204"/>
            <a:ext cx="4828557" cy="874713"/>
            <a:chOff x="1415081" y="4267204"/>
            <a:chExt cx="4828557" cy="874713"/>
          </a:xfrm>
        </p:grpSpPr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3048000" y="4267204"/>
              <a:ext cx="3195638" cy="874713"/>
              <a:chOff x="958" y="3072"/>
              <a:chExt cx="2013" cy="551"/>
            </a:xfrm>
          </p:grpSpPr>
          <p:sp>
            <p:nvSpPr>
              <p:cNvPr id="22549" name="Line 28"/>
              <p:cNvSpPr>
                <a:spLocks noChangeShapeType="1"/>
              </p:cNvSpPr>
              <p:nvPr/>
            </p:nvSpPr>
            <p:spPr bwMode="auto">
              <a:xfrm flipH="1">
                <a:off x="1225" y="3216"/>
                <a:ext cx="1113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Text Box 29"/>
              <p:cNvSpPr txBox="1">
                <a:spLocks noChangeArrowheads="1"/>
              </p:cNvSpPr>
              <p:nvPr/>
            </p:nvSpPr>
            <p:spPr bwMode="auto">
              <a:xfrm>
                <a:off x="958" y="3072"/>
                <a:ext cx="25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dirty="0"/>
                  <a:t>A</a:t>
                </a:r>
                <a:r>
                  <a:rPr lang="en-US" altLang="en-US" baseline="-25000" dirty="0"/>
                  <a:t>3</a:t>
                </a:r>
              </a:p>
            </p:txBody>
          </p:sp>
          <p:sp>
            <p:nvSpPr>
              <p:cNvPr id="22551" name="Line 30"/>
              <p:cNvSpPr>
                <a:spLocks noChangeShapeType="1"/>
              </p:cNvSpPr>
              <p:nvPr/>
            </p:nvSpPr>
            <p:spPr bwMode="auto">
              <a:xfrm>
                <a:off x="1273" y="3312"/>
                <a:ext cx="100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Text Box 31"/>
              <p:cNvSpPr txBox="1">
                <a:spLocks noChangeArrowheads="1"/>
              </p:cNvSpPr>
              <p:nvPr/>
            </p:nvSpPr>
            <p:spPr bwMode="auto">
              <a:xfrm>
                <a:off x="2331" y="3264"/>
                <a:ext cx="64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5400" dirty="0"/>
                  <a:t>…</a:t>
                </a:r>
              </a:p>
            </p:txBody>
          </p:sp>
        </p:grp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1415081" y="4275646"/>
              <a:ext cx="389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S</a:t>
              </a:r>
              <a:r>
                <a:rPr lang="en-US" altLang="en-US" sz="2000" baseline="-25000" dirty="0" smtClean="0"/>
                <a:t>3</a:t>
              </a:r>
              <a:endParaRPr lang="en-US" altLang="en-US" sz="2000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0" y="2133600"/>
            <a:ext cx="0" cy="1905000"/>
            <a:chOff x="1524000" y="2133600"/>
            <a:chExt cx="0" cy="1905000"/>
          </a:xfrm>
        </p:grpSpPr>
        <p:sp>
          <p:nvSpPr>
            <p:cNvPr id="44" name="Line 17"/>
            <p:cNvSpPr>
              <a:spLocks noChangeShapeType="1"/>
            </p:cNvSpPr>
            <p:nvPr/>
          </p:nvSpPr>
          <p:spPr bwMode="auto">
            <a:xfrm>
              <a:off x="1524000" y="2133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>
              <a:off x="15240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15</a:t>
            </a:fld>
            <a:endParaRPr lang="en-US"/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7179335" y="1088677"/>
            <a:ext cx="169309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 smtClean="0"/>
              <a:t>Collection C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48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Instantiation of </a:t>
            </a:r>
            <a:r>
              <a:rPr lang="en-US" b="1" u="sng" dirty="0" smtClean="0"/>
              <a:t>I3A Model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Situation S</a:t>
            </a:r>
            <a:r>
              <a:rPr lang="en-US" dirty="0" smtClean="0"/>
              <a:t>:  can include time, location, and other environmental factors that are relevant to a task</a:t>
            </a:r>
          </a:p>
          <a:p>
            <a:r>
              <a:rPr lang="en-US" b="1" dirty="0" smtClean="0"/>
              <a:t>Information Item</a:t>
            </a:r>
            <a:r>
              <a:rPr lang="en-US" b="1" dirty="0" smtClean="0"/>
              <a:t> </a:t>
            </a:r>
            <a:r>
              <a:rPr lang="en-US" b="1" dirty="0"/>
              <a:t>Collection </a:t>
            </a:r>
            <a:r>
              <a:rPr lang="en-US" b="1" dirty="0" smtClean="0"/>
              <a:t>C: </a:t>
            </a:r>
            <a:r>
              <a:rPr lang="en-US" dirty="0" smtClean="0"/>
              <a:t>naturally available in any application</a:t>
            </a:r>
            <a:endParaRPr lang="en-US" dirty="0"/>
          </a:p>
          <a:p>
            <a:r>
              <a:rPr lang="en-US" b="1" dirty="0" smtClean="0"/>
              <a:t>User U</a:t>
            </a:r>
            <a:r>
              <a:rPr lang="en-US" dirty="0" smtClean="0"/>
              <a:t>:   can include any information we know about a user (or group)</a:t>
            </a:r>
          </a:p>
          <a:p>
            <a:r>
              <a:rPr lang="en-US" b="1" dirty="0"/>
              <a:t>User interaction history H: </a:t>
            </a:r>
            <a:r>
              <a:rPr lang="en-US" dirty="0"/>
              <a:t>naturally accumulated over </a:t>
            </a:r>
            <a:r>
              <a:rPr lang="en-US" dirty="0" smtClean="0"/>
              <a:t>time</a:t>
            </a:r>
          </a:p>
          <a:p>
            <a:r>
              <a:rPr lang="en-US" b="1" dirty="0"/>
              <a:t>User Actions </a:t>
            </a:r>
            <a:r>
              <a:rPr lang="en-US" dirty="0"/>
              <a:t>and </a:t>
            </a:r>
            <a:r>
              <a:rPr lang="en-US" b="1" dirty="0"/>
              <a:t>System Responses </a:t>
            </a:r>
            <a:r>
              <a:rPr lang="en-US" b="1" dirty="0" smtClean="0"/>
              <a:t>R(A</a:t>
            </a:r>
            <a:r>
              <a:rPr lang="en-US" b="1" dirty="0"/>
              <a:t>)</a:t>
            </a:r>
            <a:r>
              <a:rPr lang="en-US" dirty="0"/>
              <a:t>: all interfaces </a:t>
            </a:r>
            <a:r>
              <a:rPr lang="en-US" dirty="0" smtClean="0"/>
              <a:t>(</a:t>
            </a:r>
            <a:r>
              <a:rPr lang="en-US" u="sng" dirty="0" smtClean="0"/>
              <a:t>moves of the game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Loss Function </a:t>
            </a:r>
            <a:r>
              <a:rPr lang="en-US" b="1" dirty="0" smtClean="0"/>
              <a:t>L(R,M): </a:t>
            </a:r>
            <a:r>
              <a:rPr lang="en-US" dirty="0" smtClean="0"/>
              <a:t>captures the </a:t>
            </a:r>
            <a:r>
              <a:rPr lang="en-US" u="sng" dirty="0" smtClean="0"/>
              <a:t>objective of the game</a:t>
            </a:r>
          </a:p>
          <a:p>
            <a:r>
              <a:rPr lang="en-US" b="1" dirty="0" smtClean="0"/>
              <a:t>Multi-dimensional Latent Model </a:t>
            </a:r>
            <a:r>
              <a:rPr lang="en-US" altLang="en-US" dirty="0" smtClean="0"/>
              <a:t>M</a:t>
            </a:r>
            <a:r>
              <a:rPr lang="en-US" altLang="en-US" dirty="0"/>
              <a:t>=(</a:t>
            </a:r>
            <a:r>
              <a:rPr lang="en-US" altLang="en-US" dirty="0">
                <a:sym typeface="Symbol" pitchFamily="18" charset="2"/>
              </a:rPr>
              <a:t>M</a:t>
            </a:r>
            <a:r>
              <a:rPr lang="en-US" altLang="en-US" baseline="-25000" dirty="0">
                <a:sym typeface="Symbol" pitchFamily="18" charset="2"/>
              </a:rPr>
              <a:t>U</a:t>
            </a:r>
            <a:r>
              <a:rPr lang="en-US" altLang="en-US" dirty="0"/>
              <a:t>, </a:t>
            </a:r>
            <a:r>
              <a:rPr lang="en-US" altLang="en-US" dirty="0">
                <a:sym typeface="Symbol" pitchFamily="18" charset="2"/>
              </a:rPr>
              <a:t>M</a:t>
            </a:r>
            <a:r>
              <a:rPr lang="en-US" altLang="en-US" baseline="-25000" dirty="0">
                <a:sym typeface="Symbol" pitchFamily="18" charset="2"/>
              </a:rPr>
              <a:t>T</a:t>
            </a:r>
            <a:r>
              <a:rPr lang="en-US" altLang="en-US" dirty="0">
                <a:sym typeface="Symbol" pitchFamily="18" charset="2"/>
              </a:rPr>
              <a:t>, M</a:t>
            </a:r>
            <a:r>
              <a:rPr lang="en-US" altLang="en-US" baseline="-25000" dirty="0">
                <a:sym typeface="Symbol" pitchFamily="18" charset="2"/>
              </a:rPr>
              <a:t>C</a:t>
            </a:r>
            <a:r>
              <a:rPr lang="en-US" altLang="en-US" dirty="0">
                <a:sym typeface="Symbol" pitchFamily="18" charset="2"/>
              </a:rPr>
              <a:t>, </a:t>
            </a:r>
            <a:r>
              <a:rPr lang="en-US" altLang="en-US" dirty="0" smtClean="0">
                <a:sym typeface="Symbol" pitchFamily="18" charset="2"/>
              </a:rPr>
              <a:t>M</a:t>
            </a:r>
            <a:r>
              <a:rPr lang="en-US" altLang="en-US" baseline="-25000" dirty="0" smtClean="0">
                <a:sym typeface="Symbol" pitchFamily="18" charset="2"/>
              </a:rPr>
              <a:t>S</a:t>
            </a:r>
            <a:r>
              <a:rPr lang="en-US" altLang="en-US" dirty="0" smtClean="0">
                <a:sym typeface="Symbol" pitchFamily="18" charset="2"/>
              </a:rPr>
              <a:t>): </a:t>
            </a:r>
            <a:r>
              <a:rPr lang="en-US" dirty="0" smtClean="0"/>
              <a:t>can include everything that we can infer about a user </a:t>
            </a:r>
            <a:r>
              <a:rPr lang="en-US" altLang="en-US" dirty="0" smtClean="0">
                <a:sym typeface="Symbol" pitchFamily="18" charset="2"/>
              </a:rPr>
              <a:t>M</a:t>
            </a:r>
            <a:r>
              <a:rPr lang="en-US" altLang="en-US" baseline="-25000" dirty="0" smtClean="0">
                <a:sym typeface="Symbol" pitchFamily="18" charset="2"/>
              </a:rPr>
              <a:t>U</a:t>
            </a:r>
            <a:r>
              <a:rPr lang="en-US" altLang="en-US" dirty="0" smtClean="0"/>
              <a:t>, user’s task </a:t>
            </a:r>
            <a:r>
              <a:rPr lang="en-US" altLang="en-US" dirty="0" smtClean="0">
                <a:sym typeface="Symbol" pitchFamily="18" charset="2"/>
              </a:rPr>
              <a:t>M</a:t>
            </a:r>
            <a:r>
              <a:rPr lang="en-US" altLang="en-US" baseline="-25000" dirty="0">
                <a:sym typeface="Symbol" pitchFamily="18" charset="2"/>
              </a:rPr>
              <a:t>T</a:t>
            </a:r>
            <a:r>
              <a:rPr lang="en-US" altLang="en-US" dirty="0" smtClean="0"/>
              <a:t>,</a:t>
            </a:r>
            <a:r>
              <a:rPr lang="en-US" dirty="0" smtClean="0"/>
              <a:t> the content </a:t>
            </a:r>
            <a:r>
              <a:rPr lang="en-US" altLang="en-US" dirty="0" smtClean="0">
                <a:sym typeface="Symbol" pitchFamily="18" charset="2"/>
              </a:rPr>
              <a:t>M</a:t>
            </a:r>
            <a:r>
              <a:rPr lang="en-US" altLang="en-US" baseline="-25000" dirty="0" smtClean="0">
                <a:sym typeface="Symbol" pitchFamily="18" charset="2"/>
              </a:rPr>
              <a:t>C</a:t>
            </a:r>
            <a:r>
              <a:rPr lang="en-US" altLang="en-US" dirty="0" smtClean="0"/>
              <a:t>, and situation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smtClean="0">
                <a:sym typeface="Symbol" pitchFamily="18" charset="2"/>
              </a:rPr>
              <a:t>M</a:t>
            </a:r>
            <a:r>
              <a:rPr lang="en-US" altLang="en-US" baseline="-25000" dirty="0" smtClean="0">
                <a:sym typeface="Symbol" pitchFamily="18" charset="2"/>
              </a:rPr>
              <a:t>S</a:t>
            </a:r>
            <a:r>
              <a:rPr lang="en-US" altLang="en-US" dirty="0" smtClean="0"/>
              <a:t> </a:t>
            </a:r>
            <a:r>
              <a:rPr lang="en-US" dirty="0" smtClean="0"/>
              <a:t>relevant to deciding how to respond to a user’s action</a:t>
            </a:r>
          </a:p>
          <a:p>
            <a:r>
              <a:rPr lang="en-US" b="1" dirty="0" smtClean="0"/>
              <a:t>Inference </a:t>
            </a:r>
            <a:r>
              <a:rPr lang="en-US" b="1" dirty="0"/>
              <a:t>of </a:t>
            </a:r>
            <a:r>
              <a:rPr lang="en-US" b="1" dirty="0" smtClean="0"/>
              <a:t>Model: </a:t>
            </a:r>
            <a:r>
              <a:rPr lang="en-US" b="1" dirty="0"/>
              <a:t>P(M|U, H, At, C,S): </a:t>
            </a:r>
            <a:r>
              <a:rPr lang="en-US" dirty="0"/>
              <a:t>capture system’s belief about </a:t>
            </a:r>
            <a:r>
              <a:rPr lang="en-US" dirty="0" smtClean="0"/>
              <a:t>the multidimensional latent model </a:t>
            </a:r>
            <a:r>
              <a:rPr lang="en-US" altLang="en-US" dirty="0"/>
              <a:t>M=(</a:t>
            </a:r>
            <a:r>
              <a:rPr lang="en-US" altLang="en-US" dirty="0">
                <a:sym typeface="Symbol" pitchFamily="18" charset="2"/>
              </a:rPr>
              <a:t>M</a:t>
            </a:r>
            <a:r>
              <a:rPr lang="en-US" altLang="en-US" baseline="-25000" dirty="0">
                <a:sym typeface="Symbol" pitchFamily="18" charset="2"/>
              </a:rPr>
              <a:t>U</a:t>
            </a:r>
            <a:r>
              <a:rPr lang="en-US" altLang="en-US" dirty="0"/>
              <a:t>, </a:t>
            </a:r>
            <a:r>
              <a:rPr lang="en-US" altLang="en-US" dirty="0">
                <a:sym typeface="Symbol" pitchFamily="18" charset="2"/>
              </a:rPr>
              <a:t>M</a:t>
            </a:r>
            <a:r>
              <a:rPr lang="en-US" altLang="en-US" baseline="-25000" dirty="0">
                <a:sym typeface="Symbol" pitchFamily="18" charset="2"/>
              </a:rPr>
              <a:t>T</a:t>
            </a:r>
            <a:r>
              <a:rPr lang="en-US" altLang="en-US" dirty="0">
                <a:sym typeface="Symbol" pitchFamily="18" charset="2"/>
              </a:rPr>
              <a:t>, M</a:t>
            </a:r>
            <a:r>
              <a:rPr lang="en-US" altLang="en-US" baseline="-25000" dirty="0">
                <a:sym typeface="Symbol" pitchFamily="18" charset="2"/>
              </a:rPr>
              <a:t>C</a:t>
            </a:r>
            <a:r>
              <a:rPr lang="en-US" altLang="en-US" dirty="0">
                <a:sym typeface="Symbol" pitchFamily="18" charset="2"/>
              </a:rPr>
              <a:t>, M</a:t>
            </a:r>
            <a:r>
              <a:rPr lang="en-US" altLang="en-US" baseline="-25000" dirty="0">
                <a:sym typeface="Symbol" pitchFamily="18" charset="2"/>
              </a:rPr>
              <a:t>S</a:t>
            </a:r>
            <a:r>
              <a:rPr lang="en-US" altLang="en-US" dirty="0" smtClean="0">
                <a:sym typeface="Symbol" pitchFamily="18" charset="2"/>
              </a:rPr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" y="3124200"/>
            <a:ext cx="11785600" cy="3335281"/>
            <a:chOff x="152400" y="3276600"/>
            <a:chExt cx="11658600" cy="3183746"/>
          </a:xfrm>
        </p:grpSpPr>
        <p:sp>
          <p:nvSpPr>
            <p:cNvPr id="9" name="Rectangle 8"/>
            <p:cNvSpPr/>
            <p:nvPr/>
          </p:nvSpPr>
          <p:spPr>
            <a:xfrm>
              <a:off x="152400" y="3276600"/>
              <a:ext cx="11658600" cy="25908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6078415"/>
              <a:ext cx="7916214" cy="3819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General framework for developing many novel IIR </a:t>
              </a:r>
              <a:r>
                <a:rPr lang="en-US" sz="2000" b="1" dirty="0" smtClean="0"/>
                <a:t>strategies &amp; algorithms</a:t>
              </a:r>
              <a:endParaRPr lang="en-US" sz="2000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363412" y="5926015"/>
              <a:ext cx="228600" cy="38100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439401" y="1508682"/>
            <a:ext cx="1752600" cy="1746938"/>
            <a:chOff x="9761668" y="1810434"/>
            <a:chExt cx="2032358" cy="1746938"/>
          </a:xfrm>
        </p:grpSpPr>
        <p:sp>
          <p:nvSpPr>
            <p:cNvPr id="14" name="TextBox 13"/>
            <p:cNvSpPr txBox="1"/>
            <p:nvPr/>
          </p:nvSpPr>
          <p:spPr>
            <a:xfrm>
              <a:off x="9762846" y="1810434"/>
              <a:ext cx="2031180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Can go beyond search </a:t>
              </a:r>
              <a:r>
                <a:rPr lang="en-US" b="1" dirty="0" smtClean="0"/>
                <a:t>to </a:t>
              </a:r>
              <a:r>
                <a:rPr lang="en-US" b="1" dirty="0" smtClean="0"/>
                <a:t>support analysis</a:t>
              </a:r>
              <a:endParaRPr lang="en-US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9761668" y="2733764"/>
              <a:ext cx="382908" cy="823608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73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Instantiation of </a:t>
            </a:r>
            <a:r>
              <a:rPr lang="en-US" dirty="0" smtClean="0"/>
              <a:t>I3A</a:t>
            </a:r>
            <a:r>
              <a:rPr lang="en-US" dirty="0" smtClean="0"/>
              <a:t>: </a:t>
            </a:r>
            <a:r>
              <a:rPr lang="en-US" dirty="0" smtClean="0"/>
              <a:t>Moves </a:t>
            </a:r>
            <a:r>
              <a:rPr lang="en-US" dirty="0" smtClean="0"/>
              <a:t>of th</a:t>
            </a:r>
            <a:r>
              <a:rPr lang="en-US" dirty="0" smtClean="0"/>
              <a:t>e Game </a:t>
            </a:r>
            <a:r>
              <a:rPr lang="en-US" dirty="0" smtClean="0"/>
              <a:t>(Interface </a:t>
            </a:r>
            <a:r>
              <a:rPr lang="en-US" dirty="0" smtClean="0"/>
              <a:t>Design)</a:t>
            </a:r>
            <a:endParaRPr lang="en-US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User moves</a:t>
            </a:r>
            <a:r>
              <a:rPr lang="en-US" dirty="0" smtClean="0"/>
              <a:t>: </a:t>
            </a:r>
            <a:r>
              <a:rPr lang="en-US" dirty="0" smtClean="0"/>
              <a:t> can be modeled at different levels, e.g., </a:t>
            </a:r>
            <a:endParaRPr lang="en-US" dirty="0" smtClean="0"/>
          </a:p>
          <a:p>
            <a:pPr lvl="1"/>
            <a:r>
              <a:rPr lang="en-US" dirty="0" smtClean="0"/>
              <a:t>Low level:  keyboard input, mouse clicking &amp; movement, </a:t>
            </a:r>
            <a:r>
              <a:rPr lang="en-US" dirty="0" smtClean="0"/>
              <a:t>eye-tracking, gestures</a:t>
            </a:r>
            <a:endParaRPr lang="en-US" dirty="0" smtClean="0"/>
          </a:p>
          <a:p>
            <a:pPr lvl="1"/>
            <a:r>
              <a:rPr lang="en-US" dirty="0" smtClean="0"/>
              <a:t>Intermediate</a:t>
            </a:r>
            <a:r>
              <a:rPr lang="en-US" dirty="0" smtClean="0"/>
              <a:t> </a:t>
            </a:r>
            <a:r>
              <a:rPr lang="en-US" dirty="0" smtClean="0"/>
              <a:t>level: query input, result examination, next page button</a:t>
            </a:r>
          </a:p>
          <a:p>
            <a:pPr lvl="1"/>
            <a:r>
              <a:rPr lang="en-US" dirty="0" smtClean="0"/>
              <a:t>High level: each query session as one “move” of a user</a:t>
            </a:r>
          </a:p>
          <a:p>
            <a:r>
              <a:rPr lang="en-US" b="1" dirty="0" smtClean="0"/>
              <a:t>System moves</a:t>
            </a:r>
            <a:r>
              <a:rPr lang="en-US" dirty="0" smtClean="0"/>
              <a:t>: can be enriched via sophisticated interfaces, e.g.,  </a:t>
            </a:r>
          </a:p>
          <a:p>
            <a:pPr lvl="1"/>
            <a:r>
              <a:rPr lang="en-US" dirty="0" smtClean="0"/>
              <a:t>User action = “input one character” in the query: </a:t>
            </a:r>
            <a:r>
              <a:rPr lang="en-US" dirty="0" smtClean="0">
                <a:sym typeface="Wingdings" panose="05000000000000000000" pitchFamily="2" charset="2"/>
              </a:rPr>
              <a:t> System response = query completion</a:t>
            </a:r>
            <a:endParaRPr lang="en-US" dirty="0" smtClean="0"/>
          </a:p>
          <a:p>
            <a:pPr lvl="1"/>
            <a:r>
              <a:rPr lang="en-US" dirty="0" smtClean="0"/>
              <a:t>User action = “scrolling down”:</a:t>
            </a:r>
            <a:r>
              <a:rPr lang="en-US" dirty="0" smtClean="0">
                <a:sym typeface="Wingdings" panose="05000000000000000000" pitchFamily="2" charset="2"/>
              </a:rPr>
              <a:t> System response = adaptive summary</a:t>
            </a:r>
          </a:p>
          <a:p>
            <a:pPr lvl="1"/>
            <a:r>
              <a:rPr lang="en-US" dirty="0" smtClean="0"/>
              <a:t>User action = “entering a query”:</a:t>
            </a:r>
            <a:r>
              <a:rPr lang="en-US" dirty="0" smtClean="0">
                <a:sym typeface="Wingdings" panose="05000000000000000000" pitchFamily="2" charset="2"/>
              </a:rPr>
              <a:t> System response = recommending related queries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User action = “entering a query”: System response = ask a clarification question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772"/>
            <a:ext cx="12192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new moves (new interface): </a:t>
            </a:r>
            <a:br>
              <a:rPr lang="en-US" dirty="0" smtClean="0"/>
            </a:br>
            <a:r>
              <a:rPr lang="en-US" dirty="0" smtClean="0"/>
              <a:t>Explanatory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539876"/>
            <a:ext cx="11684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Optimize combined intelligence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Leverage human intelligence to help search engines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Add new “moves” to allow a user to help a search engine with minimum effort</a:t>
            </a:r>
          </a:p>
          <a:p>
            <a:r>
              <a:rPr lang="en-US" dirty="0" smtClean="0"/>
              <a:t>Explanatory feedback</a:t>
            </a:r>
          </a:p>
          <a:p>
            <a:pPr lvl="1"/>
            <a:r>
              <a:rPr lang="en-US" dirty="0" smtClean="0"/>
              <a:t>I want documents similar to this one except for not matching “X” (user typing in “X”)</a:t>
            </a:r>
          </a:p>
          <a:p>
            <a:pPr lvl="1"/>
            <a:r>
              <a:rPr lang="en-US" dirty="0" smtClean="0"/>
              <a:t>I want documents similar to this one, but also further matching “Y” (user typing in “Y”)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dirty="0" smtClean="0"/>
              <a:t>Instantiation of </a:t>
            </a:r>
            <a:r>
              <a:rPr lang="en-US" sz="3200" dirty="0" smtClean="0"/>
              <a:t>I3A: </a:t>
            </a:r>
            <a:br>
              <a:rPr lang="en-US" sz="3200" dirty="0" smtClean="0"/>
            </a:br>
            <a:r>
              <a:rPr lang="en-US" sz="3200" dirty="0" smtClean="0"/>
              <a:t>Latent Task/User/Content/Situation Models (“TUCS Models”) </a:t>
            </a:r>
            <a:endParaRPr lang="en-US" sz="3200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11353800" cy="5943600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 latent </a:t>
            </a:r>
            <a:r>
              <a:rPr lang="en-US" sz="2800" b="1" dirty="0" smtClean="0"/>
              <a:t>Task/User/Content/Situation models (“TUCS Models”) </a:t>
            </a:r>
            <a:r>
              <a:rPr lang="en-US" sz="2800" dirty="0" smtClean="0"/>
              <a:t>serve as a representation of all the agent’s current knowledge relevant to optimization of interaction decisions: </a:t>
            </a:r>
            <a:r>
              <a:rPr lang="en-US" altLang="en-US" sz="2800" b="1" dirty="0"/>
              <a:t>M=(</a:t>
            </a:r>
            <a:r>
              <a:rPr lang="en-US" altLang="en-US" sz="2800" b="1" dirty="0" smtClean="0">
                <a:sym typeface="Symbol" pitchFamily="18" charset="2"/>
              </a:rPr>
              <a:t>M</a:t>
            </a:r>
            <a:r>
              <a:rPr lang="en-US" altLang="en-US" sz="2800" b="1" baseline="-25000" dirty="0" smtClean="0">
                <a:sym typeface="Symbol" pitchFamily="18" charset="2"/>
              </a:rPr>
              <a:t>T</a:t>
            </a:r>
            <a:r>
              <a:rPr lang="en-US" altLang="en-US" sz="2800" b="1" dirty="0" smtClean="0"/>
              <a:t>, </a:t>
            </a:r>
            <a:r>
              <a:rPr lang="en-US" altLang="en-US" sz="2800" b="1" dirty="0" smtClean="0">
                <a:sym typeface="Symbol" pitchFamily="18" charset="2"/>
              </a:rPr>
              <a:t>M</a:t>
            </a:r>
            <a:r>
              <a:rPr lang="en-US" altLang="en-US" sz="2800" b="1" baseline="-25000" dirty="0" smtClean="0">
                <a:sym typeface="Symbol" pitchFamily="18" charset="2"/>
              </a:rPr>
              <a:t>U</a:t>
            </a:r>
            <a:r>
              <a:rPr lang="en-US" altLang="en-US" sz="2800" b="1" dirty="0" smtClean="0">
                <a:sym typeface="Symbol" pitchFamily="18" charset="2"/>
              </a:rPr>
              <a:t>, </a:t>
            </a:r>
            <a:r>
              <a:rPr lang="en-US" altLang="en-US" sz="2800" b="1" dirty="0">
                <a:sym typeface="Symbol" pitchFamily="18" charset="2"/>
              </a:rPr>
              <a:t>M</a:t>
            </a:r>
            <a:r>
              <a:rPr lang="en-US" altLang="en-US" sz="2800" b="1" baseline="-25000" dirty="0">
                <a:sym typeface="Symbol" pitchFamily="18" charset="2"/>
              </a:rPr>
              <a:t>C</a:t>
            </a:r>
            <a:r>
              <a:rPr lang="en-US" altLang="en-US" sz="2800" b="1" dirty="0">
                <a:sym typeface="Symbol" pitchFamily="18" charset="2"/>
              </a:rPr>
              <a:t>, M</a:t>
            </a:r>
            <a:r>
              <a:rPr lang="en-US" altLang="en-US" sz="2800" b="1" baseline="-25000" dirty="0">
                <a:sym typeface="Symbol" pitchFamily="18" charset="2"/>
              </a:rPr>
              <a:t>S</a:t>
            </a:r>
            <a:r>
              <a:rPr lang="en-US" altLang="en-US" sz="2800" b="1" dirty="0" smtClean="0">
                <a:sym typeface="Symbol" pitchFamily="18" charset="2"/>
              </a:rPr>
              <a:t>)</a:t>
            </a:r>
            <a:endParaRPr lang="en-US" sz="2800" b="1" dirty="0" smtClean="0"/>
          </a:p>
          <a:p>
            <a:pPr lvl="1">
              <a:lnSpc>
                <a:spcPct val="80000"/>
              </a:lnSpc>
              <a:defRPr/>
            </a:pPr>
            <a:r>
              <a:rPr lang="en-US" b="1" dirty="0" smtClean="0"/>
              <a:t>Task Model </a:t>
            </a:r>
            <a:r>
              <a:rPr lang="en-US" b="1" dirty="0">
                <a:sym typeface="Symbol" pitchFamily="18" charset="2"/>
              </a:rPr>
              <a:t>M</a:t>
            </a:r>
            <a:r>
              <a:rPr lang="en-US" b="1" baseline="-25000" dirty="0">
                <a:sym typeface="Symbol" pitchFamily="18" charset="2"/>
              </a:rPr>
              <a:t>T</a:t>
            </a:r>
            <a:r>
              <a:rPr lang="en-US" b="1" dirty="0"/>
              <a:t>: </a:t>
            </a:r>
            <a:r>
              <a:rPr lang="en-US" b="1" dirty="0" smtClean="0"/>
              <a:t> </a:t>
            </a:r>
            <a:r>
              <a:rPr lang="en-US" dirty="0" smtClean="0"/>
              <a:t>knowledge about the user’s task and how such a task is usually done,… (e.g., literature review vs. finding a definition; vacation planning,…)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 dirty="0" smtClean="0"/>
              <a:t>User </a:t>
            </a:r>
            <a:r>
              <a:rPr lang="en-US" b="1" dirty="0"/>
              <a:t>Model </a:t>
            </a:r>
            <a:r>
              <a:rPr lang="en-US" b="1" dirty="0" smtClean="0">
                <a:sym typeface="Symbol" pitchFamily="18" charset="2"/>
              </a:rPr>
              <a:t>M</a:t>
            </a:r>
            <a:r>
              <a:rPr lang="en-US" b="1" baseline="-25000" dirty="0" smtClean="0">
                <a:sym typeface="Symbol" pitchFamily="18" charset="2"/>
              </a:rPr>
              <a:t>U</a:t>
            </a:r>
            <a:r>
              <a:rPr lang="en-US" b="1" dirty="0" smtClean="0"/>
              <a:t>:  </a:t>
            </a:r>
            <a:r>
              <a:rPr lang="en-US" dirty="0"/>
              <a:t>knowledge about the </a:t>
            </a:r>
            <a:r>
              <a:rPr lang="en-US" dirty="0" smtClean="0"/>
              <a:t>user’s </a:t>
            </a:r>
            <a:r>
              <a:rPr lang="en-US" u="sng" dirty="0" smtClean="0"/>
              <a:t>information/knowledge need</a:t>
            </a:r>
            <a:r>
              <a:rPr lang="en-US" dirty="0" smtClean="0"/>
              <a:t>, task status/progress, behavior, preferences, interests,  background knowledge, patience level, … 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 dirty="0" smtClean="0"/>
              <a:t>Content </a:t>
            </a:r>
            <a:r>
              <a:rPr lang="en-US" b="1" dirty="0"/>
              <a:t>Model </a:t>
            </a:r>
            <a:r>
              <a:rPr lang="en-US" b="1" dirty="0" smtClean="0">
                <a:sym typeface="Symbol" pitchFamily="18" charset="2"/>
              </a:rPr>
              <a:t>M</a:t>
            </a:r>
            <a:r>
              <a:rPr lang="en-US" b="1" baseline="-25000" dirty="0" smtClean="0">
                <a:sym typeface="Symbol" pitchFamily="18" charset="2"/>
              </a:rPr>
              <a:t>C</a:t>
            </a:r>
            <a:r>
              <a:rPr lang="en-US" b="1" dirty="0" smtClean="0"/>
              <a:t>:  </a:t>
            </a:r>
            <a:r>
              <a:rPr lang="en-US" dirty="0"/>
              <a:t>knowledge </a:t>
            </a:r>
            <a:r>
              <a:rPr lang="en-US" dirty="0" smtClean="0"/>
              <a:t>about the </a:t>
            </a:r>
            <a:r>
              <a:rPr lang="en-US" u="sng" dirty="0" smtClean="0"/>
              <a:t>content in the collection</a:t>
            </a:r>
            <a:r>
              <a:rPr lang="en-US" dirty="0" smtClean="0"/>
              <a:t>, </a:t>
            </a:r>
            <a:r>
              <a:rPr lang="en-US" u="sng" dirty="0" smtClean="0"/>
              <a:t>pre-trained language models</a:t>
            </a:r>
            <a:r>
              <a:rPr lang="en-US" dirty="0" smtClean="0"/>
              <a:t>, knowledge graphs, … 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 dirty="0" smtClean="0"/>
              <a:t>Situation </a:t>
            </a:r>
            <a:r>
              <a:rPr lang="en-US" b="1" dirty="0"/>
              <a:t>Model </a:t>
            </a:r>
            <a:r>
              <a:rPr lang="en-US" b="1" dirty="0" smtClean="0">
                <a:sym typeface="Symbol" pitchFamily="18" charset="2"/>
              </a:rPr>
              <a:t>M</a:t>
            </a:r>
            <a:r>
              <a:rPr lang="en-US" b="1" baseline="-25000" dirty="0" smtClean="0">
                <a:sym typeface="Symbol" pitchFamily="18" charset="2"/>
              </a:rPr>
              <a:t>S</a:t>
            </a:r>
            <a:r>
              <a:rPr lang="en-US" b="1" dirty="0" smtClean="0"/>
              <a:t>:  </a:t>
            </a:r>
            <a:r>
              <a:rPr lang="en-US" dirty="0"/>
              <a:t>knowledge about the </a:t>
            </a:r>
            <a:r>
              <a:rPr lang="en-US" dirty="0" smtClean="0"/>
              <a:t>user’s task environment and context, common-sense knowledge about our world, current events in the world, …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44965" y="4191000"/>
            <a:ext cx="2249270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Focus of existing </a:t>
            </a:r>
            <a:r>
              <a:rPr lang="en-US" dirty="0" err="1" smtClean="0"/>
              <a:t>wrok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0896600" y="3886200"/>
            <a:ext cx="1524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111565" y="4375666"/>
            <a:ext cx="424765" cy="25003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882312" y="4558189"/>
            <a:ext cx="319088" cy="6750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7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Broad </a:t>
            </a:r>
            <a:r>
              <a:rPr lang="en-US" sz="3600" dirty="0" smtClean="0"/>
              <a:t>Interpretation of </a:t>
            </a:r>
            <a:r>
              <a:rPr lang="en-US" sz="3600" dirty="0" smtClean="0"/>
              <a:t>(Interactive) </a:t>
            </a:r>
            <a:r>
              <a:rPr lang="en-US" sz="3600" dirty="0" smtClean="0"/>
              <a:t>Information Retrieval </a:t>
            </a:r>
            <a:endParaRPr lang="en-US" sz="36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876800" y="4343400"/>
            <a:ext cx="6713969" cy="3887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2132384" y="4343400"/>
            <a:ext cx="2744417" cy="156011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5400000" flipH="1" flipV="1">
            <a:off x="3276601" y="2743200"/>
            <a:ext cx="3200400" cy="317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900370" y="4540407"/>
            <a:ext cx="1690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 dirty="0" smtClean="0">
                <a:latin typeface="Gill Sans MT" panose="020B0502020104020203" pitchFamily="34" charset="0"/>
              </a:rPr>
              <a:t>Retrieval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2563882" y="997546"/>
            <a:ext cx="2056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 dirty="0" smtClean="0">
                <a:latin typeface="Gill Sans MT" panose="020B0502020104020203" pitchFamily="34" charset="0"/>
              </a:rPr>
              <a:t>Interaction</a:t>
            </a:r>
            <a:endParaRPr lang="en-US" altLang="en-US" b="1" dirty="0">
              <a:latin typeface="Gill Sans MT" panose="020B0502020104020203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67768" y="5841350"/>
            <a:ext cx="2196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 dirty="0" smtClean="0">
                <a:latin typeface="Gill Sans MT" panose="020B0502020104020203" pitchFamily="34" charset="0"/>
              </a:rPr>
              <a:t>Information</a:t>
            </a:r>
            <a:endParaRPr lang="en-US" altLang="en-US" b="1" dirty="0">
              <a:latin typeface="Gill Sans MT" panose="020B0502020104020203" pitchFamily="34" charset="0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848874" y="5450296"/>
            <a:ext cx="1333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Multimedia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664538" y="4997226"/>
            <a:ext cx="953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…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4708821" y="4350198"/>
            <a:ext cx="1600200" cy="37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Structured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4433584" y="4583668"/>
            <a:ext cx="903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Text 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4953000" y="3429000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Command Line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4985922" y="1788612"/>
            <a:ext cx="1264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Gesture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4953000" y="3066316"/>
            <a:ext cx="18896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Graphic Interface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4952864" y="2633290"/>
            <a:ext cx="1446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Touch Screen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5688037" y="3965965"/>
            <a:ext cx="8043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Find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6399080" y="3962400"/>
            <a:ext cx="1098462" cy="3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Extract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23" name="TextBox 31"/>
          <p:cNvSpPr txBox="1">
            <a:spLocks noChangeArrowheads="1"/>
          </p:cNvSpPr>
          <p:nvPr/>
        </p:nvSpPr>
        <p:spPr bwMode="auto">
          <a:xfrm>
            <a:off x="7260384" y="396367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Summarize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3311788" y="5223761"/>
            <a:ext cx="953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Video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3962400" y="4888468"/>
            <a:ext cx="1821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Non-textual Info  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35" name="TextBox 31"/>
          <p:cNvSpPr txBox="1">
            <a:spLocks noChangeArrowheads="1"/>
          </p:cNvSpPr>
          <p:nvPr/>
        </p:nvSpPr>
        <p:spPr bwMode="auto">
          <a:xfrm>
            <a:off x="9827777" y="3666777"/>
            <a:ext cx="1490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smtClean="0">
                <a:latin typeface="Gill Sans MT" panose="020B0502020104020203" pitchFamily="34" charset="0"/>
              </a:rPr>
              <a:t>Question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smtClean="0">
                <a:latin typeface="Gill Sans MT" panose="020B0502020104020203" pitchFamily="34" charset="0"/>
              </a:rPr>
              <a:t>Answering</a:t>
            </a:r>
            <a:endParaRPr lang="en-US" altLang="en-US" sz="1800" b="1" dirty="0">
              <a:latin typeface="Gill Sans MT" panose="020B0502020104020203" pitchFamily="34" charset="0"/>
            </a:endParaRPr>
          </a:p>
        </p:txBody>
      </p: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9290770" y="3942794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…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8398850" y="3944202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Analyze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41" name="TextBox 26"/>
          <p:cNvSpPr txBox="1">
            <a:spLocks noChangeArrowheads="1"/>
          </p:cNvSpPr>
          <p:nvPr/>
        </p:nvSpPr>
        <p:spPr bwMode="auto">
          <a:xfrm>
            <a:off x="4999897" y="2202901"/>
            <a:ext cx="2621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 smtClean="0">
                <a:latin typeface="Gill Sans MT" panose="020B0502020104020203" pitchFamily="34" charset="0"/>
              </a:rPr>
              <a:t>Natural Language/Speech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42" name="TextBox 26"/>
          <p:cNvSpPr txBox="1">
            <a:spLocks noChangeArrowheads="1"/>
          </p:cNvSpPr>
          <p:nvPr/>
        </p:nvSpPr>
        <p:spPr bwMode="auto">
          <a:xfrm>
            <a:off x="4999896" y="1387433"/>
            <a:ext cx="1705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smtClean="0">
                <a:latin typeface="Gill Sans MT" panose="020B0502020104020203" pitchFamily="34" charset="0"/>
              </a:rPr>
              <a:t>Multi-mode</a:t>
            </a:r>
            <a:endParaRPr lang="en-US" altLang="en-US" sz="1800" b="1" dirty="0">
              <a:latin typeface="Gill Sans MT" panose="020B0502020104020203" pitchFamily="34" charset="0"/>
            </a:endParaRPr>
          </a:p>
        </p:txBody>
      </p:sp>
      <p:sp>
        <p:nvSpPr>
          <p:cNvPr id="44" name="TextBox 16"/>
          <p:cNvSpPr txBox="1">
            <a:spLocks noChangeArrowheads="1"/>
          </p:cNvSpPr>
          <p:nvPr/>
        </p:nvSpPr>
        <p:spPr bwMode="auto">
          <a:xfrm>
            <a:off x="2408823" y="5718852"/>
            <a:ext cx="3267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SzPct val="16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smtClean="0">
                <a:latin typeface="Gill Sans MT" panose="020B0502020104020203" pitchFamily="34" charset="0"/>
              </a:rPr>
              <a:t>Heterogeneous Information</a:t>
            </a:r>
            <a:endParaRPr lang="en-US" altLang="en-US" sz="1800" b="1" dirty="0">
              <a:latin typeface="Gill Sans MT" panose="020B0502020104020203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63773" y="1556175"/>
            <a:ext cx="11791348" cy="4412995"/>
            <a:chOff x="163773" y="1556175"/>
            <a:chExt cx="11791348" cy="4412995"/>
          </a:xfrm>
        </p:grpSpPr>
        <p:sp>
          <p:nvSpPr>
            <p:cNvPr id="3" name="TextBox 2"/>
            <p:cNvSpPr txBox="1"/>
            <p:nvPr/>
          </p:nvSpPr>
          <p:spPr>
            <a:xfrm>
              <a:off x="163773" y="2212163"/>
              <a:ext cx="4454676" cy="83099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Q1: How can we </a:t>
              </a:r>
              <a:r>
                <a:rPr lang="en-US" sz="2400" b="1" dirty="0" smtClean="0"/>
                <a:t>mathematically model</a:t>
              </a:r>
              <a:r>
                <a:rPr lang="en-US" sz="2400" dirty="0" smtClean="0"/>
                <a:t> such a general IR problem?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00445" y="1556175"/>
              <a:ext cx="4454676" cy="1200329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Q2: How can we develop a </a:t>
              </a:r>
              <a:r>
                <a:rPr lang="en-US" sz="2400" b="1" dirty="0" smtClean="0"/>
                <a:t>general system</a:t>
              </a:r>
              <a:r>
                <a:rPr lang="en-US" sz="2400" dirty="0" smtClean="0"/>
                <a:t> to solve the problem </a:t>
              </a:r>
              <a:r>
                <a:rPr lang="en-US" sz="2400" b="1" dirty="0" smtClean="0"/>
                <a:t>optimally</a:t>
              </a:r>
              <a:r>
                <a:rPr lang="en-US" sz="2400" dirty="0" smtClean="0"/>
                <a:t>? 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71512" y="5138173"/>
              <a:ext cx="4454676" cy="83099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Q3: How should we </a:t>
              </a:r>
              <a:r>
                <a:rPr lang="en-US" sz="2400" b="1" dirty="0" smtClean="0"/>
                <a:t>evaluate</a:t>
              </a:r>
              <a:r>
                <a:rPr lang="en-US" sz="2400" dirty="0" smtClean="0"/>
                <a:t> such a system?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48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dirty="0" smtClean="0"/>
              <a:t>Specification of</a:t>
            </a:r>
            <a:r>
              <a:rPr lang="en-US" sz="3600" dirty="0" smtClean="0"/>
              <a:t> Task/User/Content/Situation Models </a:t>
            </a:r>
            <a:endParaRPr lang="en-US" sz="3600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11353800" cy="5029200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 </a:t>
            </a:r>
            <a:r>
              <a:rPr lang="en-US" sz="2800" b="1" dirty="0" smtClean="0"/>
              <a:t>boundaries</a:t>
            </a:r>
            <a:r>
              <a:rPr lang="en-US" sz="2800" dirty="0" smtClean="0"/>
              <a:t> between component models are </a:t>
            </a:r>
            <a:r>
              <a:rPr lang="en-US" sz="2800" b="1" dirty="0" smtClean="0"/>
              <a:t>vague</a:t>
            </a:r>
            <a:r>
              <a:rPr lang="en-US" sz="2800" dirty="0" smtClean="0"/>
              <a:t> and </a:t>
            </a:r>
            <a:r>
              <a:rPr lang="en-US" sz="2800" b="1" dirty="0" smtClean="0"/>
              <a:t>unimportant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There are </a:t>
            </a:r>
            <a:r>
              <a:rPr lang="en-US" sz="2800" b="1" dirty="0" smtClean="0"/>
              <a:t>dependencies/correlations</a:t>
            </a:r>
            <a:r>
              <a:rPr lang="en-US" sz="2800" dirty="0" smtClean="0"/>
              <a:t> between some component models; knowing about one component may help infer another component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 models may be </a:t>
            </a:r>
            <a:r>
              <a:rPr lang="en-US" sz="2800" b="1" dirty="0" smtClean="0"/>
              <a:t>pre-specified</a:t>
            </a:r>
            <a:r>
              <a:rPr lang="en-US" sz="2800" dirty="0" smtClean="0"/>
              <a:t> based on </a:t>
            </a:r>
            <a:r>
              <a:rPr lang="en-US" sz="2800" b="1" dirty="0" smtClean="0"/>
              <a:t>domain/human knowledge </a:t>
            </a:r>
            <a:r>
              <a:rPr lang="en-US" sz="2800" dirty="0" smtClean="0"/>
              <a:t>or </a:t>
            </a:r>
            <a:r>
              <a:rPr lang="en-US" sz="2800" b="1" dirty="0" smtClean="0"/>
              <a:t>learned</a:t>
            </a:r>
            <a:r>
              <a:rPr lang="en-US" sz="2800" dirty="0" smtClean="0"/>
              <a:t> from </a:t>
            </a:r>
            <a:r>
              <a:rPr lang="en-US" sz="2800" b="1" dirty="0" smtClean="0"/>
              <a:t>interactions with users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 models can be </a:t>
            </a:r>
            <a:r>
              <a:rPr lang="en-US" sz="2800" b="1" dirty="0" smtClean="0"/>
              <a:t>interpretable</a:t>
            </a:r>
            <a:r>
              <a:rPr lang="en-US" sz="2800" dirty="0" smtClean="0"/>
              <a:t> or </a:t>
            </a:r>
            <a:r>
              <a:rPr lang="en-US" sz="2800" b="1" dirty="0" smtClean="0"/>
              <a:t>non-interpretable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/>
              <a:t>Interpretable models </a:t>
            </a:r>
            <a:r>
              <a:rPr lang="en-US" sz="2400" dirty="0" smtClean="0"/>
              <a:t>enable </a:t>
            </a:r>
            <a:r>
              <a:rPr lang="en-US" sz="2400" b="1" dirty="0" smtClean="0"/>
              <a:t>humans to improve a model more directly </a:t>
            </a:r>
            <a:r>
              <a:rPr lang="en-US" sz="2400" dirty="0" smtClean="0"/>
              <a:t>whereas non-interpretable ones can only be learned indirectly from annotations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However, </a:t>
            </a:r>
            <a:r>
              <a:rPr lang="en-US" sz="2400" b="1" dirty="0" smtClean="0"/>
              <a:t>non-interpretable models </a:t>
            </a:r>
            <a:r>
              <a:rPr lang="en-US" sz="2400" dirty="0" smtClean="0"/>
              <a:t>may be </a:t>
            </a:r>
            <a:r>
              <a:rPr lang="en-US" sz="2400" b="1" dirty="0" smtClean="0"/>
              <a:t>learned automatically </a:t>
            </a:r>
            <a:r>
              <a:rPr lang="en-US" sz="2400" dirty="0" smtClean="0"/>
              <a:t>from massive amounts of interaction data and can </a:t>
            </a:r>
            <a:r>
              <a:rPr lang="en-US" sz="2400" b="1" dirty="0" smtClean="0"/>
              <a:t>adapt more flexibly </a:t>
            </a:r>
            <a:r>
              <a:rPr lang="en-US" sz="2400" dirty="0" smtClean="0"/>
              <a:t>to specific applications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</a:t>
            </a:r>
            <a:r>
              <a:rPr lang="en-US" dirty="0" smtClean="0"/>
              <a:t>of </a:t>
            </a:r>
            <a:r>
              <a:rPr lang="en-US" dirty="0" smtClean="0"/>
              <a:t>TUCS Models</a:t>
            </a:r>
            <a:endParaRPr lang="en-US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922275"/>
            <a:ext cx="116840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P(M|U, H, A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, C, S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) = P(</a:t>
            </a:r>
            <a:r>
              <a:rPr lang="en-US" altLang="en-US" sz="2800" b="1" dirty="0" smtClean="0">
                <a:sym typeface="Symbol" pitchFamily="18" charset="2"/>
              </a:rPr>
              <a:t>M</a:t>
            </a:r>
            <a:r>
              <a:rPr lang="en-US" altLang="en-US" sz="2800" b="1" baseline="-25000" dirty="0">
                <a:sym typeface="Symbol" pitchFamily="18" charset="2"/>
              </a:rPr>
              <a:t>T</a:t>
            </a:r>
            <a:r>
              <a:rPr lang="en-US" altLang="en-US" sz="2800" b="1" dirty="0" smtClean="0"/>
              <a:t>, </a:t>
            </a:r>
            <a:r>
              <a:rPr lang="en-US" altLang="en-US" sz="2800" b="1" dirty="0" smtClean="0">
                <a:sym typeface="Symbol" pitchFamily="18" charset="2"/>
              </a:rPr>
              <a:t>M</a:t>
            </a:r>
            <a:r>
              <a:rPr lang="en-US" altLang="en-US" sz="2800" b="1" baseline="-25000" dirty="0" smtClean="0">
                <a:sym typeface="Symbol" pitchFamily="18" charset="2"/>
              </a:rPr>
              <a:t>U</a:t>
            </a:r>
            <a:r>
              <a:rPr lang="en-US" altLang="en-US" sz="2800" b="1" dirty="0" smtClean="0">
                <a:sym typeface="Symbol" pitchFamily="18" charset="2"/>
              </a:rPr>
              <a:t>, </a:t>
            </a:r>
            <a:r>
              <a:rPr lang="en-US" altLang="en-US" sz="2800" b="1" dirty="0">
                <a:sym typeface="Symbol" pitchFamily="18" charset="2"/>
              </a:rPr>
              <a:t>M</a:t>
            </a:r>
            <a:r>
              <a:rPr lang="en-US" altLang="en-US" sz="2800" b="1" baseline="-25000" dirty="0">
                <a:sym typeface="Symbol" pitchFamily="18" charset="2"/>
              </a:rPr>
              <a:t>C</a:t>
            </a:r>
            <a:r>
              <a:rPr lang="en-US" altLang="en-US" sz="2800" b="1" dirty="0">
                <a:sym typeface="Symbol" pitchFamily="18" charset="2"/>
              </a:rPr>
              <a:t>, M</a:t>
            </a:r>
            <a:r>
              <a:rPr lang="en-US" altLang="en-US" sz="2800" b="1" baseline="-25000" dirty="0">
                <a:sym typeface="Symbol" pitchFamily="18" charset="2"/>
              </a:rPr>
              <a:t>S </a:t>
            </a:r>
            <a:r>
              <a:rPr lang="en-US" altLang="en-US" sz="2800" dirty="0" smtClean="0">
                <a:sym typeface="Symbol" pitchFamily="18" charset="2"/>
              </a:rPr>
              <a:t>|U, </a:t>
            </a:r>
            <a:r>
              <a:rPr lang="en-US" sz="2800" dirty="0" smtClean="0"/>
              <a:t>H</a:t>
            </a:r>
            <a:r>
              <a:rPr lang="en-US" sz="2800" dirty="0"/>
              <a:t>, A</a:t>
            </a:r>
            <a:r>
              <a:rPr lang="en-US" sz="2800" baseline="-25000" dirty="0"/>
              <a:t>t</a:t>
            </a:r>
            <a:r>
              <a:rPr lang="en-US" sz="2800" dirty="0"/>
              <a:t>, C, S</a:t>
            </a:r>
            <a:r>
              <a:rPr lang="en-US" sz="2800" baseline="-25000" dirty="0"/>
              <a:t>t</a:t>
            </a:r>
            <a:r>
              <a:rPr lang="en-US" sz="2800" dirty="0" smtClean="0"/>
              <a:t>): System’s </a:t>
            </a:r>
            <a:r>
              <a:rPr lang="en-US" sz="2800" dirty="0" smtClean="0"/>
              <a:t>current belief about </a:t>
            </a:r>
            <a:r>
              <a:rPr lang="en-US" sz="2800" dirty="0" smtClean="0"/>
              <a:t>the TUCS </a:t>
            </a:r>
            <a:r>
              <a:rPr lang="en-US" sz="2800" dirty="0" smtClean="0"/>
              <a:t>models </a:t>
            </a:r>
            <a:endParaRPr lang="en-US" sz="2800" dirty="0"/>
          </a:p>
          <a:p>
            <a:pPr lvl="1"/>
            <a:r>
              <a:rPr lang="en-US" sz="2400" dirty="0" smtClean="0"/>
              <a:t>Infer and update all the four component models using all the available information, at any time point t, thus maximization of adaptation/personalization</a:t>
            </a:r>
          </a:p>
          <a:p>
            <a:r>
              <a:rPr lang="en-US" sz="2800" dirty="0" smtClean="0"/>
              <a:t>Potential factorization based on </a:t>
            </a:r>
            <a:r>
              <a:rPr lang="en-US" sz="2800" b="1" dirty="0" smtClean="0"/>
              <a:t>one possibility </a:t>
            </a:r>
            <a:r>
              <a:rPr lang="en-US" sz="2800" dirty="0" smtClean="0"/>
              <a:t>of conditional independence assumptions  to simplify the inference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400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683015" name="Group 683014"/>
          <p:cNvGrpSpPr/>
          <p:nvPr/>
        </p:nvGrpSpPr>
        <p:grpSpPr>
          <a:xfrm>
            <a:off x="3724275" y="4194389"/>
            <a:ext cx="8162925" cy="1891629"/>
            <a:chOff x="3724275" y="4194389"/>
            <a:chExt cx="8162925" cy="18916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786188" y="4194389"/>
                  <a:ext cx="8077200" cy="6827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𝑎𝑟𝑔𝑚𝑎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𝑎𝑟𝑔𝑚𝑎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188" y="4194389"/>
                  <a:ext cx="8077200" cy="68275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724275" y="5403267"/>
                  <a:ext cx="8162925" cy="6827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𝑎𝑟𝑔𝑚𝑎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𝑎𝑟𝑔𝑚𝑎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4275" y="5403267"/>
                  <a:ext cx="8162925" cy="6827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3016" name="Group 683015"/>
          <p:cNvGrpSpPr/>
          <p:nvPr/>
        </p:nvGrpSpPr>
        <p:grpSpPr>
          <a:xfrm>
            <a:off x="4173357" y="4500778"/>
            <a:ext cx="7713843" cy="825601"/>
            <a:chOff x="4173357" y="4500778"/>
            <a:chExt cx="7713843" cy="825601"/>
          </a:xfrm>
        </p:grpSpPr>
        <p:sp>
          <p:nvSpPr>
            <p:cNvPr id="5" name="TextBox 4"/>
            <p:cNvSpPr txBox="1"/>
            <p:nvPr/>
          </p:nvSpPr>
          <p:spPr>
            <a:xfrm>
              <a:off x="4173357" y="4926269"/>
              <a:ext cx="7713843" cy="400110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Enable plugging in prior knowledge about the world (e.g., major events) </a:t>
              </a:r>
              <a:endParaRPr lang="en-US" sz="2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9904413" y="4500778"/>
              <a:ext cx="0" cy="42549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3017" name="Group 683016"/>
          <p:cNvGrpSpPr/>
          <p:nvPr/>
        </p:nvGrpSpPr>
        <p:grpSpPr>
          <a:xfrm>
            <a:off x="4294864" y="5717754"/>
            <a:ext cx="7539949" cy="743672"/>
            <a:chOff x="4294864" y="5717754"/>
            <a:chExt cx="7539949" cy="743672"/>
          </a:xfrm>
        </p:grpSpPr>
        <p:sp>
          <p:nvSpPr>
            <p:cNvPr id="12" name="TextBox 11"/>
            <p:cNvSpPr txBox="1"/>
            <p:nvPr/>
          </p:nvSpPr>
          <p:spPr>
            <a:xfrm>
              <a:off x="4294864" y="6061316"/>
              <a:ext cx="7539949" cy="400110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Enable plugging in pre-trained neural language models (e.g., BERT, T5)</a:t>
              </a:r>
              <a:endParaRPr lang="en-US" sz="20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9890125" y="5717754"/>
              <a:ext cx="0" cy="42549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3026" name="Group 683025"/>
          <p:cNvGrpSpPr/>
          <p:nvPr/>
        </p:nvGrpSpPr>
        <p:grpSpPr>
          <a:xfrm>
            <a:off x="804204" y="3486298"/>
            <a:ext cx="9918635" cy="2599720"/>
            <a:chOff x="804204" y="3486298"/>
            <a:chExt cx="9918635" cy="2599720"/>
          </a:xfrm>
        </p:grpSpPr>
        <p:grpSp>
          <p:nvGrpSpPr>
            <p:cNvPr id="683018" name="Group 683017"/>
            <p:cNvGrpSpPr/>
            <p:nvPr/>
          </p:nvGrpSpPr>
          <p:grpSpPr>
            <a:xfrm>
              <a:off x="804204" y="3486298"/>
              <a:ext cx="9918635" cy="2599720"/>
              <a:chOff x="804204" y="3486298"/>
              <a:chExt cx="9918635" cy="259972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" name="Rectangle 2"/>
                  <p:cNvSpPr/>
                  <p:nvPr/>
                </p:nvSpPr>
                <p:spPr>
                  <a:xfrm>
                    <a:off x="1045439" y="3486298"/>
                    <a:ext cx="9677400" cy="73795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eqArr>
                                <m:eqArr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</m:e>
                            <m:sub/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5439" y="3486298"/>
                    <a:ext cx="9677400" cy="73795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5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83014" name="Group 683013"/>
              <p:cNvGrpSpPr/>
              <p:nvPr/>
            </p:nvGrpSpPr>
            <p:grpSpPr>
              <a:xfrm>
                <a:off x="804204" y="4135472"/>
                <a:ext cx="2744158" cy="1950546"/>
                <a:chOff x="9094878" y="4258826"/>
                <a:chExt cx="2744158" cy="1950546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9094878" y="4924396"/>
                  <a:ext cx="12522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b="1" dirty="0" smtClean="0">
                      <a:sym typeface="Symbol" pitchFamily="18" charset="2"/>
                    </a:rPr>
                    <a:t>M</a:t>
                  </a:r>
                  <a:r>
                    <a:rPr lang="en-US" altLang="en-US" sz="2400" b="1" baseline="-25000" dirty="0" smtClean="0">
                      <a:sym typeface="Symbol" pitchFamily="18" charset="2"/>
                    </a:rPr>
                    <a:t>C</a:t>
                  </a:r>
                  <a:r>
                    <a:rPr lang="en-US" altLang="en-US" sz="2400" b="1" dirty="0">
                      <a:sym typeface="Symbol" pitchFamily="18" charset="2"/>
                    </a:rPr>
                    <a:t> </a:t>
                  </a:r>
                  <a:r>
                    <a:rPr lang="en-US" altLang="en-US" sz="2400" b="1" dirty="0" smtClean="0">
                      <a:sym typeface="Symbol" pitchFamily="18" charset="2"/>
                    </a:rPr>
                    <a:t>   M</a:t>
                  </a:r>
                  <a:r>
                    <a:rPr lang="en-US" altLang="en-US" sz="2400" b="1" baseline="-25000" dirty="0" smtClean="0">
                      <a:sym typeface="Symbol" pitchFamily="18" charset="2"/>
                    </a:rPr>
                    <a:t>S </a:t>
                  </a:r>
                  <a:endParaRPr lang="en-US" sz="2400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9182353" y="5747707"/>
                  <a:ext cx="5549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b="1" dirty="0" smtClean="0">
                      <a:sym typeface="Symbol" pitchFamily="18" charset="2"/>
                    </a:rPr>
                    <a:t>M</a:t>
                  </a:r>
                  <a:r>
                    <a:rPr lang="en-US" altLang="en-US" sz="2400" b="1" baseline="-25000" dirty="0" smtClean="0">
                      <a:sym typeface="Symbol" pitchFamily="18" charset="2"/>
                    </a:rPr>
                    <a:t>T</a:t>
                  </a:r>
                  <a:endParaRPr lang="en-US" sz="2400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9159533" y="4258826"/>
                  <a:ext cx="104708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C       S</a:t>
                  </a:r>
                  <a:r>
                    <a:rPr lang="en-US" sz="2400" b="1" baseline="-25000" dirty="0" smtClean="0"/>
                    <a:t>t</a:t>
                  </a:r>
                  <a:endParaRPr lang="en-US" sz="2400" b="1" dirty="0"/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 flipH="1" flipV="1">
                  <a:off x="9336113" y="4665792"/>
                  <a:ext cx="2054" cy="38383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9974471" y="4699615"/>
                  <a:ext cx="0" cy="31684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10419046" y="5716145"/>
                  <a:ext cx="58862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b="1" dirty="0" smtClean="0">
                      <a:sym typeface="Symbol" pitchFamily="18" charset="2"/>
                    </a:rPr>
                    <a:t>M</a:t>
                  </a:r>
                  <a:r>
                    <a:rPr lang="en-US" altLang="en-US" sz="2400" b="1" baseline="-25000" dirty="0" smtClean="0">
                      <a:sym typeface="Symbol" pitchFamily="18" charset="2"/>
                    </a:rPr>
                    <a:t>U</a:t>
                  </a:r>
                  <a:endParaRPr lang="en-US" sz="2400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0599466" y="4956354"/>
                  <a:ext cx="123957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b="1" dirty="0" smtClean="0">
                      <a:sym typeface="Symbol" pitchFamily="18" charset="2"/>
                    </a:rPr>
                    <a:t>U  </a:t>
                  </a:r>
                  <a:r>
                    <a:rPr lang="en-US" sz="2400" b="1" dirty="0" smtClean="0"/>
                    <a:t>H  A</a:t>
                  </a:r>
                  <a:r>
                    <a:rPr lang="en-US" sz="2400" b="1" baseline="-25000" dirty="0" smtClean="0"/>
                    <a:t>t</a:t>
                  </a:r>
                  <a:r>
                    <a:rPr lang="en-US" sz="2400" b="1" dirty="0" smtClean="0"/>
                    <a:t>  </a:t>
                  </a:r>
                  <a:endParaRPr lang="en-US" sz="2400" b="1" dirty="0"/>
                </a:p>
              </p:txBody>
            </p: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10031462" y="5299242"/>
                  <a:ext cx="453269" cy="49500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10749759" y="5308599"/>
                  <a:ext cx="400523" cy="53250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9737313" y="5326379"/>
                  <a:ext cx="1032287" cy="51472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10831043" y="5354246"/>
                  <a:ext cx="710042" cy="51672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9336567" y="5385186"/>
                  <a:ext cx="0" cy="38976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9648610" y="5352354"/>
                  <a:ext cx="237020" cy="45543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flipV="1">
                  <a:off x="9700360" y="5978539"/>
                  <a:ext cx="784371" cy="432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7" name="Straight Arrow Connector 46"/>
            <p:cNvCxnSpPr/>
            <p:nvPr/>
          </p:nvCxnSpPr>
          <p:spPr>
            <a:xfrm flipH="1">
              <a:off x="2308793" y="5262707"/>
              <a:ext cx="170133" cy="4217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2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830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Inference </a:t>
                </a:r>
                <a:r>
                  <a:rPr lang="en-US" dirty="0" smtClean="0"/>
                  <a:t>of </a:t>
                </a:r>
                <a:r>
                  <a:rPr lang="en-US" dirty="0" smtClean="0"/>
                  <a:t>Task Model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830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27" b="-17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30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63525" y="1770952"/>
                <a:ext cx="116840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Task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can be specified based on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Conceptual models/frameworks of information seeking</a:t>
                </a:r>
              </a:p>
              <a:p>
                <a:pPr lvl="1"/>
                <a:r>
                  <a:rPr lang="en-US" dirty="0" smtClean="0"/>
                  <a:t>Knowledge about specific tasks (e.g., vacation planning involves trip planning, lodging, sightseeing)</a:t>
                </a:r>
              </a:p>
              <a:p>
                <a:r>
                  <a:rPr lang="en-US" dirty="0" smtClean="0"/>
                  <a:t>(Non-interpretable) task </a:t>
                </a:r>
                <a:r>
                  <a:rPr lang="en-US" dirty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can </a:t>
                </a:r>
                <a:r>
                  <a:rPr lang="en-US" dirty="0" smtClean="0"/>
                  <a:t>also be learned empirically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683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525" y="1770952"/>
                <a:ext cx="11684000" cy="5105400"/>
              </a:xfrm>
              <a:blipFill>
                <a:blip r:embed="rId3"/>
                <a:stretch>
                  <a:fillRect l="-1200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63525" y="1059561"/>
                <a:ext cx="11048999" cy="814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endChr m:val="|"/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1059561"/>
                <a:ext cx="11048999" cy="81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9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Example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Taxonomy </a:t>
                </a:r>
                <a:r>
                  <a:rPr lang="en-US" dirty="0" smtClean="0"/>
                  <a:t>of Web and E-com Search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39" y="1642483"/>
            <a:ext cx="7229475" cy="4057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000" y="1032644"/>
            <a:ext cx="36251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E-Com Search </a:t>
            </a:r>
            <a:r>
              <a:rPr lang="en-US" b="1" dirty="0" smtClean="0"/>
              <a:t>[</a:t>
            </a:r>
            <a:r>
              <a:rPr lang="en-US" b="1" dirty="0" err="1" smtClean="0"/>
              <a:t>Sondhi</a:t>
            </a:r>
            <a:r>
              <a:rPr lang="en-US" b="1" dirty="0" smtClean="0"/>
              <a:t> et al. 18]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4535" y="2098129"/>
            <a:ext cx="285315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Web Search </a:t>
            </a:r>
            <a:r>
              <a:rPr lang="en-US" b="1" dirty="0" smtClean="0"/>
              <a:t>[Broder 02]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5730507"/>
            <a:ext cx="1056775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Parikshit</a:t>
            </a:r>
            <a:r>
              <a:rPr lang="en-US" dirty="0"/>
              <a:t> </a:t>
            </a:r>
            <a:r>
              <a:rPr lang="en-US" dirty="0" err="1"/>
              <a:t>Sondhi</a:t>
            </a:r>
            <a:r>
              <a:rPr lang="en-US" dirty="0"/>
              <a:t>, </a:t>
            </a:r>
            <a:r>
              <a:rPr lang="en-US" dirty="0" err="1"/>
              <a:t>Mohit</a:t>
            </a:r>
            <a:r>
              <a:rPr lang="en-US" dirty="0"/>
              <a:t> Sharma, </a:t>
            </a:r>
            <a:r>
              <a:rPr lang="en-US" dirty="0" err="1"/>
              <a:t>Pranam</a:t>
            </a:r>
            <a:r>
              <a:rPr lang="en-US" dirty="0"/>
              <a:t> </a:t>
            </a:r>
            <a:r>
              <a:rPr lang="en-US" dirty="0" err="1"/>
              <a:t>Kolari</a:t>
            </a:r>
            <a:r>
              <a:rPr lang="en-US" dirty="0"/>
              <a:t>, </a:t>
            </a:r>
            <a:r>
              <a:rPr lang="en-US" dirty="0" err="1"/>
              <a:t>ChengXiang</a:t>
            </a:r>
            <a:r>
              <a:rPr lang="en-US" dirty="0"/>
              <a:t> </a:t>
            </a:r>
            <a:r>
              <a:rPr lang="en-US" dirty="0" smtClean="0"/>
              <a:t>Zhai: A </a:t>
            </a:r>
            <a:r>
              <a:rPr lang="en-US" dirty="0"/>
              <a:t>Taxonomy of Queries for E-commerce Search. SIGIR 2018: 1245-1248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5433" y="4195072"/>
            <a:ext cx="43609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Andrei </a:t>
            </a:r>
            <a:r>
              <a:rPr lang="en-US" dirty="0" smtClean="0"/>
              <a:t>Broder. A </a:t>
            </a:r>
            <a:r>
              <a:rPr lang="en-US" dirty="0"/>
              <a:t>taxonomy of web search.</a:t>
            </a:r>
          </a:p>
          <a:p>
            <a:r>
              <a:rPr lang="en-US" dirty="0"/>
              <a:t>SIGIR Forum, 36(2):3–10, 2002.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535" y="2637177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Navigational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Informational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Transactional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22589" y="982064"/>
            <a:ext cx="407323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These taxonomies can be used</a:t>
            </a:r>
          </a:p>
          <a:p>
            <a:r>
              <a:rPr lang="en-US" sz="2400" b="1" dirty="0" smtClean="0"/>
              <a:t>as task representation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Example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Ellis</a:t>
                </a:r>
                <a:r>
                  <a:rPr lang="en-US" sz="3600" dirty="0" smtClean="0"/>
                  <a:t>’ Behavioral Model of Information Seeking</a:t>
                </a:r>
                <a:endParaRPr lang="en-US" sz="36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0" r="-300" b="-5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10653045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2722" y="5257800"/>
            <a:ext cx="86868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D. </a:t>
            </a:r>
            <a:r>
              <a:rPr lang="en-US" dirty="0" smtClean="0"/>
              <a:t>Ellis. A </a:t>
            </a:r>
            <a:r>
              <a:rPr lang="en-US" dirty="0" err="1"/>
              <a:t>behavioural</a:t>
            </a:r>
            <a:r>
              <a:rPr lang="en-US" dirty="0"/>
              <a:t> approach to information retrieval system </a:t>
            </a:r>
            <a:r>
              <a:rPr lang="en-US" dirty="0" smtClean="0"/>
              <a:t>design. Journal </a:t>
            </a:r>
            <a:r>
              <a:rPr lang="en-US" dirty="0"/>
              <a:t>of Documentation, 45(3):171–212, 1989.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455467"/>
            <a:ext cx="923092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Can be used as a process model for a user’s information seeking task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Example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Meho </a:t>
                </a:r>
                <a:r>
                  <a:rPr lang="en-US" sz="3600" dirty="0" smtClean="0"/>
                  <a:t>&amp; </a:t>
                </a:r>
                <a:r>
                  <a:rPr lang="en-US" sz="3600" dirty="0" err="1" smtClean="0"/>
                  <a:t>Tibbo’s</a:t>
                </a:r>
                <a:r>
                  <a:rPr lang="en-US" sz="3600" dirty="0" smtClean="0"/>
                  <a:t> extension of Ellis’ model </a:t>
                </a:r>
                <a:endParaRPr lang="en-US" sz="36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5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54374"/>
            <a:ext cx="8153400" cy="48610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741591"/>
            <a:ext cx="108204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Lokman</a:t>
            </a:r>
            <a:r>
              <a:rPr lang="en-US" dirty="0"/>
              <a:t> I. Meho and Helen R. </a:t>
            </a:r>
            <a:r>
              <a:rPr lang="en-US" dirty="0" err="1" smtClean="0"/>
              <a:t>Tibbo</a:t>
            </a:r>
            <a:r>
              <a:rPr lang="en-US" dirty="0" smtClean="0"/>
              <a:t>. Modeling </a:t>
            </a:r>
            <a:r>
              <a:rPr lang="en-US" dirty="0"/>
              <a:t>the information-seeking behavior of social scientists: Ellis’s study</a:t>
            </a:r>
          </a:p>
          <a:p>
            <a:r>
              <a:rPr lang="en-US" dirty="0" smtClean="0"/>
              <a:t>revisited. Journal </a:t>
            </a:r>
            <a:r>
              <a:rPr lang="en-US" dirty="0"/>
              <a:t>of the American Society for Information Science and Technology, 54(6</a:t>
            </a:r>
            <a:r>
              <a:rPr lang="en-US" dirty="0" smtClean="0"/>
              <a:t>): 570–587</a:t>
            </a:r>
            <a:r>
              <a:rPr lang="en-US" dirty="0"/>
              <a:t>, </a:t>
            </a:r>
            <a:r>
              <a:rPr lang="en-US" dirty="0" smtClean="0"/>
              <a:t>2003.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4873" y="1583463"/>
            <a:ext cx="449065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Such a dynamic model suggests a </a:t>
            </a:r>
            <a:endParaRPr lang="en-US" sz="2400" b="1" dirty="0"/>
          </a:p>
          <a:p>
            <a:r>
              <a:rPr lang="en-US" sz="2400" b="1" dirty="0" smtClean="0"/>
              <a:t>formal user/task model based on </a:t>
            </a:r>
            <a:endParaRPr lang="en-US" sz="2400" b="1" dirty="0" smtClean="0"/>
          </a:p>
          <a:p>
            <a:r>
              <a:rPr lang="en-US" sz="2400" b="1" dirty="0" smtClean="0"/>
              <a:t>Markov Decision Process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830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Inference </a:t>
                </a:r>
                <a:r>
                  <a:rPr lang="en-US" dirty="0" smtClean="0"/>
                  <a:t>of </a:t>
                </a:r>
                <a:r>
                  <a:rPr lang="en-US" dirty="0" smtClean="0"/>
                  <a:t>User Model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830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27" b="-17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30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4000" y="1570038"/>
                <a:ext cx="1168400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User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 smtClean="0"/>
                  <a:t> can be specified/estimated based on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Findings </a:t>
                </a:r>
                <a:r>
                  <a:rPr lang="en-US" dirty="0" smtClean="0"/>
                  <a:t>from user </a:t>
                </a:r>
                <a:r>
                  <a:rPr lang="en-US" dirty="0" smtClean="0"/>
                  <a:t>studies </a:t>
                </a:r>
              </a:p>
              <a:p>
                <a:pPr lvl="1"/>
                <a:r>
                  <a:rPr lang="en-US" dirty="0" smtClean="0"/>
                  <a:t>Formal user models (e.g., user simulation,  </a:t>
                </a:r>
                <a:r>
                  <a:rPr lang="en-US" dirty="0"/>
                  <a:t>e</a:t>
                </a:r>
                <a:r>
                  <a:rPr lang="en-US" dirty="0" smtClean="0"/>
                  <a:t>conomics </a:t>
                </a:r>
                <a:r>
                  <a:rPr lang="en-US" dirty="0"/>
                  <a:t>m</a:t>
                </a:r>
                <a:r>
                  <a:rPr lang="en-US" dirty="0" smtClean="0"/>
                  <a:t>odel [Azzopardi &amp; </a:t>
                </a:r>
                <a:r>
                  <a:rPr lang="en-US" dirty="0" err="1" smtClean="0"/>
                  <a:t>Zuccon</a:t>
                </a:r>
                <a:r>
                  <a:rPr lang="en-US" dirty="0" smtClean="0"/>
                  <a:t> 18])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Machine learning using user interaction log data for training  </a:t>
                </a:r>
              </a:p>
              <a:p>
                <a:r>
                  <a:rPr lang="en-US" dirty="0" smtClean="0"/>
                  <a:t>Much work has been done on estimating/updating the information need </a:t>
                </a:r>
                <a:r>
                  <a:rPr lang="en-US" dirty="0" smtClean="0">
                    <a:sym typeface="Symbol" pitchFamily="18" charset="2"/>
                  </a:rPr>
                  <a:t></a:t>
                </a:r>
                <a:r>
                  <a:rPr lang="en-US" baseline="-25000" dirty="0" smtClean="0">
                    <a:sym typeface="Symbol" pitchFamily="18" charset="2"/>
                  </a:rPr>
                  <a:t>U </a:t>
                </a:r>
                <a:r>
                  <a:rPr lang="en-US" dirty="0" smtClean="0">
                    <a:sym typeface="Symbol" pitchFamily="18" charset="2"/>
                  </a:rPr>
                  <a:t> and clicking behavior (e.g., implicit feedback [</a:t>
                </a:r>
                <a:r>
                  <a:rPr lang="en-US" dirty="0" err="1" smtClean="0">
                    <a:sym typeface="Symbol" pitchFamily="18" charset="2"/>
                  </a:rPr>
                  <a:t>Joachims</a:t>
                </a:r>
                <a:r>
                  <a:rPr lang="en-US" dirty="0" smtClean="0">
                    <a:sym typeface="Symbol" pitchFamily="18" charset="2"/>
                  </a:rPr>
                  <a:t> et al. 05, Shen et al. 05], intent understanding [Liu et al. 11], and many click models [</a:t>
                </a:r>
                <a:r>
                  <a:rPr lang="en-US" dirty="0" err="1" smtClean="0">
                    <a:sym typeface="Symbol" pitchFamily="18" charset="2"/>
                  </a:rPr>
                  <a:t>Chuklin</a:t>
                </a:r>
                <a:r>
                  <a:rPr lang="en-US" dirty="0" smtClean="0">
                    <a:sym typeface="Symbol" pitchFamily="18" charset="2"/>
                  </a:rPr>
                  <a:t> et al. 15, Liu et al. 17] ) </a:t>
                </a:r>
              </a:p>
              <a:p>
                <a:r>
                  <a:rPr lang="en-US" dirty="0" smtClean="0">
                    <a:sym typeface="Symbol" pitchFamily="18" charset="2"/>
                  </a:rPr>
                  <a:t>Some work on inferring/updating other variables about the user, e.g.,</a:t>
                </a:r>
              </a:p>
              <a:p>
                <a:pPr lvl="1"/>
                <a:r>
                  <a:rPr lang="en-US" dirty="0" smtClean="0">
                    <a:sym typeface="Symbol" pitchFamily="18" charset="2"/>
                  </a:rPr>
                  <a:t>reading level [Collins-Thompson et al. 11]</a:t>
                </a:r>
              </a:p>
              <a:p>
                <a:pPr lvl="1"/>
                <a:r>
                  <a:rPr lang="en-US" dirty="0" smtClean="0">
                    <a:sym typeface="Symbol" pitchFamily="18" charset="2"/>
                  </a:rPr>
                  <a:t>modeling decision point [Thomas et al. 14]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683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570038"/>
                <a:ext cx="11684000" cy="5105400"/>
              </a:xfrm>
              <a:blipFill>
                <a:blip r:embed="rId3"/>
                <a:stretch>
                  <a:fillRect l="-1096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63525" y="1059561"/>
                <a:ext cx="11048999" cy="6828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1059561"/>
                <a:ext cx="11048999" cy="682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Instantiation of </a:t>
            </a:r>
            <a:r>
              <a:rPr lang="en-US" dirty="0" smtClean="0"/>
              <a:t>I3A: </a:t>
            </a:r>
            <a:r>
              <a:rPr lang="en-US" dirty="0" smtClean="0"/>
              <a:t>Loss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L(</a:t>
                </a:r>
                <a:r>
                  <a:rPr lang="en-US" dirty="0" err="1" smtClean="0"/>
                  <a:t>Rt</a:t>
                </a:r>
                <a:r>
                  <a:rPr lang="en-US" dirty="0" smtClean="0"/>
                  <a:t> ,</a:t>
                </a:r>
                <a:r>
                  <a:rPr lang="en-US" dirty="0" smtClean="0"/>
                  <a:t>M): </a:t>
                </a:r>
                <a:r>
                  <a:rPr lang="en-US" dirty="0" smtClean="0"/>
                  <a:t>loss function </a:t>
                </a:r>
                <a:r>
                  <a:rPr lang="en-US" b="1" dirty="0" smtClean="0"/>
                  <a:t>combines</a:t>
                </a:r>
                <a:r>
                  <a:rPr lang="en-US" dirty="0" smtClean="0"/>
                  <a:t> measures of </a:t>
                </a:r>
              </a:p>
              <a:p>
                <a:pPr lvl="1"/>
                <a:r>
                  <a:rPr lang="en-US" b="1" dirty="0" smtClean="0"/>
                  <a:t>Utility of Rt </a:t>
                </a:r>
                <a:r>
                  <a:rPr lang="en-US" dirty="0" smtClean="0"/>
                  <a:t>for a </a:t>
                </a:r>
                <a:r>
                  <a:rPr lang="en-US" dirty="0" smtClean="0"/>
                  <a:t>user </a:t>
                </a:r>
                <a:r>
                  <a:rPr lang="en-US" dirty="0" smtClean="0"/>
                  <a:t>to finish the task </a:t>
                </a:r>
                <a:r>
                  <a:rPr lang="en-US" dirty="0" smtClean="0"/>
                  <a:t> (can be based on the task model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Effort of a </a:t>
                </a:r>
                <a:r>
                  <a:rPr lang="en-US" b="1" dirty="0" smtClean="0"/>
                  <a:t>user: </a:t>
                </a:r>
                <a:r>
                  <a:rPr lang="en-US" dirty="0" smtClean="0"/>
                  <a:t> </a:t>
                </a:r>
                <a:r>
                  <a:rPr lang="en-US" dirty="0" smtClean="0"/>
                  <a:t>can be estimated based on</a:t>
                </a:r>
                <a:r>
                  <a:rPr lang="en-US" dirty="0" smtClean="0"/>
                  <a:t> the user model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Cost of system </a:t>
                </a:r>
                <a:r>
                  <a:rPr lang="en-US" dirty="0" smtClean="0"/>
                  <a:t>performing Rt (connected with </a:t>
                </a:r>
                <a:r>
                  <a:rPr lang="en-US" b="1" dirty="0" smtClean="0"/>
                  <a:t>efficiency of IR </a:t>
                </a:r>
                <a:r>
                  <a:rPr lang="en-US" b="1" dirty="0" smtClean="0"/>
                  <a:t>systems</a:t>
                </a:r>
                <a:r>
                  <a:rPr lang="en-US" dirty="0" smtClean="0"/>
                  <a:t>) </a:t>
                </a:r>
                <a:endParaRPr lang="en-US" dirty="0" smtClean="0"/>
              </a:p>
              <a:p>
                <a:r>
                  <a:rPr lang="en-US" dirty="0" smtClean="0"/>
                  <a:t>Tradeoff varies across </a:t>
                </a:r>
                <a:r>
                  <a:rPr lang="en-US" dirty="0" smtClean="0"/>
                  <a:t>users, tasks, </a:t>
                </a:r>
                <a:r>
                  <a:rPr lang="en-US" dirty="0" smtClean="0"/>
                  <a:t>and situations</a:t>
                </a:r>
              </a:p>
              <a:p>
                <a:r>
                  <a:rPr lang="en-US" b="1" dirty="0" smtClean="0"/>
                  <a:t>Utility of Rt </a:t>
                </a:r>
                <a:r>
                  <a:rPr lang="en-US" dirty="0" smtClean="0"/>
                  <a:t>is a </a:t>
                </a:r>
                <a:r>
                  <a:rPr lang="en-US" b="1" dirty="0" smtClean="0"/>
                  <a:t>sum</a:t>
                </a:r>
                <a:r>
                  <a:rPr lang="en-US" dirty="0" smtClean="0"/>
                  <a:t> of</a:t>
                </a:r>
              </a:p>
              <a:p>
                <a:pPr lvl="1"/>
                <a:r>
                  <a:rPr lang="en-US" b="1" dirty="0" err="1" smtClean="0"/>
                  <a:t>ImmediateUtility</a:t>
                </a:r>
                <a:r>
                  <a:rPr lang="en-US" b="1" dirty="0" smtClean="0"/>
                  <a:t>(</a:t>
                </a:r>
                <a:r>
                  <a:rPr lang="en-US" b="1" dirty="0" err="1" smtClean="0"/>
                  <a:t>Rt</a:t>
                </a:r>
                <a:r>
                  <a:rPr lang="en-US" b="1" dirty="0" smtClean="0"/>
                  <a:t> )</a:t>
                </a:r>
                <a:r>
                  <a:rPr lang="en-US" dirty="0" smtClean="0"/>
                  <a:t> and </a:t>
                </a:r>
              </a:p>
              <a:p>
                <a:pPr lvl="1"/>
                <a:r>
                  <a:rPr lang="en-US" b="1" dirty="0" err="1" smtClean="0"/>
                  <a:t>FutureUtilityFromInteraction</a:t>
                </a:r>
                <a:r>
                  <a:rPr lang="en-US" b="1" dirty="0" smtClean="0"/>
                  <a:t>(</a:t>
                </a:r>
                <a:r>
                  <a:rPr lang="en-US" b="1" dirty="0" err="1" smtClean="0"/>
                  <a:t>Rt</a:t>
                </a:r>
                <a:r>
                  <a:rPr lang="en-US" b="1" dirty="0" smtClean="0"/>
                  <a:t> )</a:t>
                </a:r>
                <a:r>
                  <a:rPr lang="en-US" dirty="0" smtClean="0"/>
                  <a:t>, which depends on user’s interaction behavior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0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Instantiation of </a:t>
            </a:r>
            <a:r>
              <a:rPr lang="en-US" dirty="0" smtClean="0"/>
              <a:t>I3A</a:t>
            </a:r>
            <a:r>
              <a:rPr lang="en-US" dirty="0" smtClean="0"/>
              <a:t>: </a:t>
            </a:r>
            <a:r>
              <a:rPr lang="en-US" dirty="0" smtClean="0"/>
              <a:t>Loss Function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43000"/>
            <a:ext cx="11684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Formalization of utility depends on research on evaluation, task modeling, and user behavior modeling</a:t>
            </a:r>
          </a:p>
          <a:p>
            <a:r>
              <a:rPr lang="en-US" dirty="0" smtClean="0"/>
              <a:t>Traditional evaluation measures tend to use</a:t>
            </a:r>
          </a:p>
          <a:p>
            <a:pPr lvl="1"/>
            <a:r>
              <a:rPr lang="en-US" dirty="0" smtClean="0"/>
              <a:t>Very simple user behavior model (sequential browsing)</a:t>
            </a:r>
          </a:p>
          <a:p>
            <a:pPr lvl="1"/>
            <a:r>
              <a:rPr lang="en-US" dirty="0" smtClean="0"/>
              <a:t>Straightforward combination of effort and utility </a:t>
            </a:r>
          </a:p>
          <a:p>
            <a:r>
              <a:rPr lang="en-US" dirty="0" smtClean="0"/>
              <a:t>They need to be extended to incorporate </a:t>
            </a:r>
            <a:r>
              <a:rPr lang="en-US" b="1" dirty="0" smtClean="0"/>
              <a:t>more sophisticated user behavior models </a:t>
            </a:r>
            <a:r>
              <a:rPr lang="en-US" dirty="0" smtClean="0"/>
              <a:t>(e.g., [de </a:t>
            </a:r>
            <a:r>
              <a:rPr lang="en-US" dirty="0" err="1" smtClean="0"/>
              <a:t>Vries</a:t>
            </a:r>
            <a:r>
              <a:rPr lang="en-US" dirty="0" smtClean="0"/>
              <a:t> et al. 04] , [Smucker &amp; Clarke 12], [</a:t>
            </a:r>
            <a:r>
              <a:rPr lang="en-US" dirty="0" err="1" smtClean="0"/>
              <a:t>Baskaya</a:t>
            </a:r>
            <a:r>
              <a:rPr lang="en-US" dirty="0" smtClean="0"/>
              <a:t> et al. 13])</a:t>
            </a:r>
          </a:p>
          <a:p>
            <a:r>
              <a:rPr lang="en-US" dirty="0" smtClean="0"/>
              <a:t>Much progress has been made recently on </a:t>
            </a:r>
            <a:r>
              <a:rPr lang="en-US" b="1" dirty="0" smtClean="0"/>
              <a:t>incorporating click models </a:t>
            </a:r>
            <a:r>
              <a:rPr lang="en-US" dirty="0" smtClean="0"/>
              <a:t>(simple user interaction models) into a loss function for </a:t>
            </a:r>
            <a:r>
              <a:rPr lang="en-US" b="1" dirty="0" smtClean="0"/>
              <a:t>learning to rank or recommend </a:t>
            </a:r>
            <a:r>
              <a:rPr lang="en-US" dirty="0" smtClean="0"/>
              <a:t>(e.g., online learning to rank [Hofmann </a:t>
            </a:r>
            <a:r>
              <a:rPr lang="en-US" dirty="0"/>
              <a:t>et al. </a:t>
            </a:r>
            <a:r>
              <a:rPr lang="en-US" dirty="0" smtClean="0"/>
              <a:t>11, Wang et al. 19] , dynamic IR [Yang et al. 06], recommendation [Zhao et al. 08], sequential browsing [Wei et al. 17])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4748" y="304800"/>
            <a:ext cx="121920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Modeling</a:t>
            </a:r>
            <a:r>
              <a:rPr lang="en-US" altLang="en-US" dirty="0" smtClean="0"/>
              <a:t> Diversification with I3A: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Three </a:t>
            </a:r>
            <a:r>
              <a:rPr lang="en-US" altLang="en-US" dirty="0" smtClean="0"/>
              <a:t>Different Reasons for Diversification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54000" y="1722438"/>
            <a:ext cx="116840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1. Redundancy reduction </a:t>
            </a:r>
            <a:r>
              <a:rPr lang="en-US" altLang="en-US" dirty="0" smtClean="0">
                <a:sym typeface="Wingdings" panose="05000000000000000000" pitchFamily="2" charset="2"/>
              </a:rPr>
              <a:t> reduce user effort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2. Diverse information needs (e.g., overview, subtopic retrieval)  </a:t>
            </a:r>
            <a:r>
              <a:rPr lang="en-US" altLang="en-US" dirty="0" smtClean="0">
                <a:sym typeface="Wingdings" panose="05000000000000000000" pitchFamily="2" charset="2"/>
              </a:rPr>
              <a:t> increase the immediate utility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3. Active relevance feedback </a:t>
            </a:r>
            <a:r>
              <a:rPr lang="en-US" altLang="en-US" dirty="0" smtClean="0">
                <a:sym typeface="Wingdings" panose="05000000000000000000" pitchFamily="2" charset="2"/>
              </a:rPr>
              <a:t> increase future utility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</a:t>
            </a:r>
            <a:r>
              <a:rPr lang="en-US" b="1" dirty="0" smtClean="0"/>
              <a:t>Theory</a:t>
            </a:r>
            <a:r>
              <a:rPr lang="en-US" dirty="0" smtClean="0"/>
              <a:t> of </a:t>
            </a:r>
            <a:r>
              <a:rPr lang="en-US" b="1" dirty="0" smtClean="0"/>
              <a:t>Information Retrieval </a:t>
            </a:r>
            <a:r>
              <a:rPr lang="en-US" sz="3100" dirty="0" smtClean="0"/>
              <a:t>[</a:t>
            </a:r>
            <a:r>
              <a:rPr lang="en-US" sz="3100" dirty="0" err="1" smtClean="0"/>
              <a:t>Fuhr</a:t>
            </a:r>
            <a:r>
              <a:rPr lang="en-US" sz="3100" dirty="0" smtClean="0"/>
              <a:t> 12]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“Theories </a:t>
            </a:r>
            <a:r>
              <a:rPr lang="en-US" dirty="0"/>
              <a:t>give us a </a:t>
            </a:r>
            <a:r>
              <a:rPr lang="en-US" b="1" dirty="0"/>
              <a:t>deeper insight </a:t>
            </a:r>
            <a:r>
              <a:rPr lang="en-US" dirty="0"/>
              <a:t>into the foundations of our field, thus satisfying the scientific interest. </a:t>
            </a:r>
          </a:p>
          <a:p>
            <a:r>
              <a:rPr lang="en-US" dirty="0" smtClean="0"/>
              <a:t>Theoretic </a:t>
            </a:r>
            <a:r>
              <a:rPr lang="en-US" dirty="0"/>
              <a:t>models possess </a:t>
            </a:r>
            <a:r>
              <a:rPr lang="en-US" b="1" dirty="0"/>
              <a:t>general validity</a:t>
            </a:r>
            <a:r>
              <a:rPr lang="en-US" dirty="0"/>
              <a:t>, thus forming the basis for broad ranges of applications — in contrast to experiments where we just don’t know to what extent their results can be generalized. </a:t>
            </a:r>
          </a:p>
          <a:p>
            <a:r>
              <a:rPr lang="en-US" dirty="0" smtClean="0"/>
              <a:t>Only </a:t>
            </a:r>
            <a:r>
              <a:rPr lang="en-US" dirty="0"/>
              <a:t>theories allow us to </a:t>
            </a:r>
            <a:r>
              <a:rPr lang="en-US" b="1" dirty="0"/>
              <a:t>make reliable predictions</a:t>
            </a:r>
            <a:r>
              <a:rPr lang="en-US" dirty="0"/>
              <a:t> — which is important from the engineer’s point of view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602069"/>
            <a:ext cx="10795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Fuhr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Norbert. "Salton award lecture information retrieval as engineering science." In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ACM SIGIR Forum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vol. 46, no. 2, pp. 19-28. New York, NY, USA: ACM,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458" y="184151"/>
            <a:ext cx="121920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Capturing diversification with </a:t>
            </a:r>
            <a:br>
              <a:rPr lang="en-US" altLang="en-US" dirty="0" smtClean="0"/>
            </a:br>
            <a:r>
              <a:rPr lang="en-US" altLang="en-US" dirty="0" smtClean="0"/>
              <a:t>different loss </a:t>
            </a:r>
            <a:r>
              <a:rPr lang="en-US" altLang="en-US" dirty="0" smtClean="0"/>
              <a:t>functions </a:t>
            </a:r>
            <a:endParaRPr lang="en-US" alt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54000" y="1539876"/>
            <a:ext cx="116840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1. </a:t>
            </a:r>
            <a:r>
              <a:rPr lang="en-US" altLang="en-US" b="1" dirty="0" smtClean="0"/>
              <a:t>Redundancy reduction</a:t>
            </a:r>
            <a:r>
              <a:rPr lang="en-US" altLang="en-US" dirty="0" smtClean="0"/>
              <a:t>: Loss function includes a redundancy measure</a:t>
            </a:r>
          </a:p>
          <a:p>
            <a:pPr lvl="1"/>
            <a:r>
              <a:rPr lang="en-US" altLang="en-US" dirty="0" smtClean="0"/>
              <a:t>Special case: list presentation + MMR </a:t>
            </a:r>
          </a:p>
          <a:p>
            <a:pPr marL="0" indent="0">
              <a:buNone/>
            </a:pPr>
            <a:r>
              <a:rPr lang="en-US" altLang="en-US" dirty="0" smtClean="0"/>
              <a:t>2. </a:t>
            </a:r>
            <a:r>
              <a:rPr lang="en-US" altLang="en-US" b="1" dirty="0" smtClean="0"/>
              <a:t>Diverse information needs</a:t>
            </a:r>
            <a:r>
              <a:rPr lang="en-US" altLang="en-US" dirty="0" smtClean="0"/>
              <a:t>: loss function defined on latent topics</a:t>
            </a:r>
          </a:p>
          <a:p>
            <a:pPr lvl="1"/>
            <a:r>
              <a:rPr lang="en-US" altLang="en-US" dirty="0" smtClean="0"/>
              <a:t>Special case: PLSA/LDA + topic retrieval </a:t>
            </a:r>
          </a:p>
          <a:p>
            <a:pPr marL="0" indent="0">
              <a:buNone/>
            </a:pPr>
            <a:r>
              <a:rPr lang="en-US" altLang="en-US" dirty="0" smtClean="0"/>
              <a:t>3. </a:t>
            </a:r>
            <a:r>
              <a:rPr lang="en-US" altLang="en-US" b="1" dirty="0" smtClean="0"/>
              <a:t>Active relevance feedback</a:t>
            </a:r>
            <a:r>
              <a:rPr lang="en-US" altLang="en-US" dirty="0" smtClean="0"/>
              <a:t>: loss function considers both relevance and benefit for feedback (online learning to rank, dynamic IR)</a:t>
            </a:r>
          </a:p>
          <a:p>
            <a:pPr lvl="1"/>
            <a:r>
              <a:rPr lang="en-US" altLang="en-US" dirty="0" smtClean="0"/>
              <a:t>Special case: hard queries + feedback only 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8862"/>
            <a:ext cx="11811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Instantiation:</a:t>
            </a:r>
            <a:br>
              <a:rPr lang="en-US" dirty="0" smtClean="0"/>
            </a:br>
            <a:r>
              <a:rPr lang="en-US" dirty="0" smtClean="0"/>
              <a:t>Interface Card Model (ICM) </a:t>
            </a:r>
            <a:r>
              <a:rPr lang="en-US" sz="3100" dirty="0"/>
              <a:t>[Zhang &amp; Zhai </a:t>
            </a:r>
            <a:r>
              <a:rPr lang="en-US" sz="3100" dirty="0" smtClean="0"/>
              <a:t>15, Zhang &amp; Zhai 16]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2200302"/>
            <a:ext cx="1413191" cy="141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92" y="2200302"/>
            <a:ext cx="2118092" cy="1392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378" y="2200303"/>
            <a:ext cx="2115422" cy="1627853"/>
          </a:xfrm>
          <a:prstGeom prst="rect">
            <a:avLst/>
          </a:prstGeom>
        </p:spPr>
      </p:pic>
      <p:pic>
        <p:nvPicPr>
          <p:cNvPr id="6" name="Picture 5" descr="Screen Shot 2015-07-31 at 3.23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69" y="2200301"/>
            <a:ext cx="2225387" cy="1778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7547" y="4006678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"/>
                <a:cs typeface="Gill Sans"/>
              </a:rPr>
              <a:t>… or a combination of some of these?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2796" y="4618984"/>
            <a:ext cx="879593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How to allocate screen space among different blocks?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4391" y="1381780"/>
            <a:ext cx="59248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How to optimize the interface design?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563" y="5257469"/>
            <a:ext cx="108204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Yinan</a:t>
            </a:r>
            <a:r>
              <a:rPr lang="en-US" dirty="0" smtClean="0"/>
              <a:t> Zhang, </a:t>
            </a:r>
            <a:r>
              <a:rPr lang="en-US" dirty="0" err="1" smtClean="0"/>
              <a:t>ChengXiang</a:t>
            </a:r>
            <a:r>
              <a:rPr lang="en-US" dirty="0" smtClean="0"/>
              <a:t> Zhai, </a:t>
            </a:r>
            <a:r>
              <a:rPr lang="en-US" dirty="0"/>
              <a:t>Information Retrieval as Card Playing: A Formal Model </a:t>
            </a:r>
            <a:r>
              <a:rPr lang="en-US" dirty="0" smtClean="0"/>
              <a:t>for Optimizing </a:t>
            </a:r>
            <a:r>
              <a:rPr lang="en-US" dirty="0"/>
              <a:t>Interactive Retrieval </a:t>
            </a:r>
            <a:r>
              <a:rPr lang="en-US" dirty="0" smtClean="0"/>
              <a:t>Interface</a:t>
            </a:r>
            <a:r>
              <a:rPr lang="en-US" b="1" dirty="0" smtClean="0"/>
              <a:t>, </a:t>
            </a:r>
            <a:r>
              <a:rPr lang="en-US" i="1" dirty="0" smtClean="0"/>
              <a:t>Proceedings of ACM SIGIR 2015.  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Yinan</a:t>
            </a:r>
            <a:r>
              <a:rPr lang="en-US" dirty="0"/>
              <a:t> Zhang and Chengxiang Zhai. 2016. A Sequential Decision Formulation of the Interface Card Model for Interactive IR. In </a:t>
            </a:r>
            <a:r>
              <a:rPr lang="en-US" i="1" dirty="0"/>
              <a:t>Proceedings </a:t>
            </a:r>
            <a:r>
              <a:rPr lang="en-US" i="1" dirty="0" smtClean="0"/>
              <a:t>of ACM SIGIR 2016. </a:t>
            </a:r>
            <a:endParaRPr lang="en-US" i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User Interface = Optimal “Card Playing”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each interaction </a:t>
            </a:r>
            <a:r>
              <a:rPr lang="en-US" i="1" dirty="0" smtClean="0"/>
              <a:t>lap</a:t>
            </a:r>
            <a:endParaRPr lang="en-US" dirty="0" smtClean="0"/>
          </a:p>
          <a:p>
            <a:r>
              <a:rPr lang="en-US" dirty="0" smtClean="0"/>
              <a:t>… facing an (evolving) interaction </a:t>
            </a:r>
            <a:r>
              <a:rPr lang="en-US" i="1" dirty="0" smtClean="0"/>
              <a:t>context</a:t>
            </a:r>
            <a:endParaRPr lang="en-US" dirty="0" smtClean="0"/>
          </a:p>
          <a:p>
            <a:r>
              <a:rPr lang="en-US" dirty="0" smtClean="0"/>
              <a:t>… the system tries to play a </a:t>
            </a:r>
            <a:r>
              <a:rPr lang="en-US" i="1" dirty="0" smtClean="0"/>
              <a:t>card</a:t>
            </a:r>
          </a:p>
          <a:p>
            <a:r>
              <a:rPr lang="en-US" dirty="0" smtClean="0"/>
              <a:t>… that optimizes the user’s </a:t>
            </a:r>
            <a:r>
              <a:rPr lang="en-US" i="1" dirty="0" smtClean="0"/>
              <a:t>expected surplus</a:t>
            </a:r>
          </a:p>
          <a:p>
            <a:r>
              <a:rPr lang="en-US" dirty="0" smtClean="0"/>
              <a:t>… based on the user’s </a:t>
            </a:r>
            <a:r>
              <a:rPr lang="en-US" i="1" dirty="0" smtClean="0"/>
              <a:t>action model</a:t>
            </a:r>
            <a:r>
              <a:rPr lang="en-US" dirty="0" smtClean="0"/>
              <a:t> and </a:t>
            </a:r>
            <a:r>
              <a:rPr lang="en-US" i="1" dirty="0" smtClean="0"/>
              <a:t>reward</a:t>
            </a:r>
            <a:r>
              <a:rPr lang="en-US" dirty="0" smtClean="0"/>
              <a:t> / </a:t>
            </a:r>
            <a:r>
              <a:rPr lang="en-US" i="1" dirty="0" smtClean="0"/>
              <a:t>cost</a:t>
            </a:r>
            <a:r>
              <a:rPr lang="en-US" dirty="0" smtClean="0"/>
              <a:t> estimates</a:t>
            </a:r>
          </a:p>
          <a:p>
            <a:r>
              <a:rPr lang="en-US" dirty="0" smtClean="0"/>
              <a:t>… given all the </a:t>
            </a:r>
            <a:r>
              <a:rPr lang="en-US" i="1" dirty="0" smtClean="0"/>
              <a:t>constraints</a:t>
            </a:r>
            <a:r>
              <a:rPr lang="en-US" dirty="0" smtClean="0"/>
              <a:t> on card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interface optimization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47300" y="1141411"/>
            <a:ext cx="612783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After a user clicks on “Colleges &amp; Universities”,</a:t>
            </a:r>
          </a:p>
          <a:p>
            <a:r>
              <a:rPr lang="en-US" sz="2400" b="1" dirty="0"/>
              <a:t>which interface card </a:t>
            </a:r>
            <a:r>
              <a:rPr lang="en-US" sz="2400" b="1" dirty="0" err="1"/>
              <a:t>q</a:t>
            </a:r>
            <a:r>
              <a:rPr lang="en-US" sz="2400" b="1" baseline="30000" dirty="0" err="1"/>
              <a:t>t</a:t>
            </a:r>
            <a:r>
              <a:rPr lang="en-US" sz="2400" b="1" baseline="30000" dirty="0"/>
              <a:t> </a:t>
            </a:r>
            <a:r>
              <a:rPr lang="en-US" sz="2400" b="1" dirty="0"/>
              <a:t>to show?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9136" y="1222482"/>
            <a:ext cx="1868653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Context c</a:t>
            </a:r>
            <a:r>
              <a:rPr lang="en-US" sz="3200" b="1" baseline="30000" dirty="0"/>
              <a:t>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28801" y="2379225"/>
            <a:ext cx="4079975" cy="1986210"/>
            <a:chOff x="304800" y="2379225"/>
            <a:chExt cx="4079975" cy="19862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6" r="3144"/>
            <a:stretch/>
          </p:blipFill>
          <p:spPr>
            <a:xfrm>
              <a:off x="1720257" y="3038151"/>
              <a:ext cx="2664518" cy="13272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4800" y="2379225"/>
              <a:ext cx="3200399" cy="58477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If showing card </a:t>
              </a:r>
              <a:r>
                <a:rPr lang="en-US" sz="3200" b="1" dirty="0" err="1"/>
                <a:t>q</a:t>
              </a:r>
              <a:r>
                <a:rPr lang="en-US" sz="3200" b="1" baseline="30000" dirty="0" err="1"/>
                <a:t>t</a:t>
              </a:r>
              <a:endParaRPr lang="en-US" sz="3200" b="1" baseline="30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75678" y="4583143"/>
            <a:ext cx="3586923" cy="1774082"/>
            <a:chOff x="451677" y="4583143"/>
            <a:chExt cx="3586923" cy="17740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4" r="1772"/>
            <a:stretch/>
          </p:blipFill>
          <p:spPr>
            <a:xfrm>
              <a:off x="1720257" y="5228425"/>
              <a:ext cx="2318343" cy="1128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51677" y="4583143"/>
              <a:ext cx="2836995" cy="584775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A different card</a:t>
              </a:r>
              <a:endParaRPr lang="en-US" sz="3200" b="1" baseline="30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53630" y="2104572"/>
            <a:ext cx="4903715" cy="1081061"/>
            <a:chOff x="3929629" y="2104571"/>
            <a:chExt cx="4903715" cy="1081061"/>
          </a:xfrm>
        </p:grpSpPr>
        <p:sp>
          <p:nvSpPr>
            <p:cNvPr id="10" name="TextBox 9"/>
            <p:cNvSpPr txBox="1"/>
            <p:nvPr/>
          </p:nvSpPr>
          <p:spPr>
            <a:xfrm>
              <a:off x="3929629" y="2104571"/>
              <a:ext cx="4903715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If user action a</a:t>
              </a:r>
              <a:r>
                <a:rPr lang="en-US" sz="2800" b="1" baseline="30000" dirty="0"/>
                <a:t>t+1</a:t>
              </a:r>
              <a:r>
                <a:rPr lang="en-US" sz="2800" b="1" dirty="0"/>
                <a:t>= view content</a:t>
              </a:r>
              <a:endParaRPr lang="en-US" sz="2800" b="1" baseline="30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038600" y="2819400"/>
              <a:ext cx="533400" cy="366232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096000" y="2872302"/>
            <a:ext cx="4079130" cy="107721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</a:t>
            </a:r>
            <a:r>
              <a:rPr lang="en-US" sz="2800" b="1" dirty="0"/>
              <a:t>surplus for a</a:t>
            </a:r>
            <a:r>
              <a:rPr lang="en-US" sz="2800" b="1" baseline="30000" dirty="0"/>
              <a:t>t+1</a:t>
            </a:r>
            <a:r>
              <a:rPr lang="en-US" sz="2800" b="1" dirty="0"/>
              <a:t> :</a:t>
            </a:r>
          </a:p>
          <a:p>
            <a:r>
              <a:rPr lang="en-US" sz="2800" b="1" dirty="0"/>
              <a:t>    u(a</a:t>
            </a:r>
            <a:r>
              <a:rPr lang="en-US" sz="2800" b="1" baseline="30000" dirty="0"/>
              <a:t>t+1 </a:t>
            </a:r>
            <a:r>
              <a:rPr lang="en-US" sz="2800" b="1" dirty="0"/>
              <a:t>|</a:t>
            </a:r>
            <a:r>
              <a:rPr lang="en-US" sz="2800" b="1" dirty="0" err="1"/>
              <a:t>q</a:t>
            </a:r>
            <a:r>
              <a:rPr lang="en-US" sz="2800" b="1" baseline="30000" dirty="0" err="1"/>
              <a:t>t</a:t>
            </a:r>
            <a:r>
              <a:rPr lang="en-US" sz="2800" b="1" dirty="0" err="1"/>
              <a:t>,c</a:t>
            </a:r>
            <a:r>
              <a:rPr lang="en-US" sz="2800" b="1" baseline="30000" dirty="0" err="1"/>
              <a:t>t</a:t>
            </a:r>
            <a:r>
              <a:rPr lang="en-US" sz="2800" b="1" dirty="0"/>
              <a:t>)= gain - cost</a:t>
            </a:r>
            <a:r>
              <a:rPr lang="en-US" sz="3200" b="1" baseline="30000" dirty="0"/>
              <a:t> </a:t>
            </a:r>
            <a:endParaRPr lang="en-US" sz="28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5649745" y="3800642"/>
            <a:ext cx="4817409" cy="1323861"/>
            <a:chOff x="4125744" y="3800641"/>
            <a:chExt cx="4817409" cy="1323861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4125744" y="3800641"/>
              <a:ext cx="559300" cy="708852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25744" y="4601282"/>
              <a:ext cx="4817409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If user action a</a:t>
              </a:r>
              <a:r>
                <a:rPr lang="en-US" sz="2800" b="1" baseline="30000" dirty="0"/>
                <a:t>t+1</a:t>
              </a:r>
              <a:r>
                <a:rPr lang="en-US" sz="2800" b="1" dirty="0"/>
                <a:t>= “see more”?</a:t>
              </a:r>
              <a:endParaRPr lang="en-US" sz="2800" b="1" baseline="30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04395" y="5778444"/>
            <a:ext cx="5535169" cy="850956"/>
            <a:chOff x="3380394" y="5778444"/>
            <a:chExt cx="5535169" cy="850956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3380394" y="5778444"/>
              <a:ext cx="745350" cy="578781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191000" y="6106180"/>
              <a:ext cx="4724563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If user action a</a:t>
              </a:r>
              <a:r>
                <a:rPr lang="en-US" sz="2800" b="1" baseline="30000" dirty="0"/>
                <a:t>t+1</a:t>
              </a:r>
              <a:r>
                <a:rPr lang="en-US" sz="2800" b="1" dirty="0"/>
                <a:t>= “navigate”?</a:t>
              </a:r>
              <a:endParaRPr lang="en-US" sz="2800" b="1" baseline="30000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surplus of an interface card: E(u</a:t>
            </a:r>
            <a:r>
              <a:rPr lang="en-US" baseline="30000" dirty="0" smtClean="0"/>
              <a:t>t</a:t>
            </a:r>
            <a:r>
              <a:rPr lang="en-US" dirty="0" smtClean="0"/>
              <a:t>|q</a:t>
            </a:r>
            <a:r>
              <a:rPr lang="en-US" baseline="30000" dirty="0" smtClean="0"/>
              <a:t>t</a:t>
            </a:r>
            <a:r>
              <a:rPr lang="en-US" dirty="0" smtClean="0"/>
              <a:t>,c</a:t>
            </a:r>
            <a:r>
              <a:rPr lang="en-US" baseline="30000" dirty="0"/>
              <a:t>t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6" r="3144"/>
          <a:stretch/>
        </p:blipFill>
        <p:spPr>
          <a:xfrm>
            <a:off x="3346287" y="1115711"/>
            <a:ext cx="2052567" cy="102245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30592" y="2192195"/>
            <a:ext cx="11497708" cy="829894"/>
            <a:chOff x="430592" y="2192195"/>
            <a:chExt cx="11497708" cy="829894"/>
          </a:xfrm>
        </p:grpSpPr>
        <p:sp>
          <p:nvSpPr>
            <p:cNvPr id="11" name="TextBox 10"/>
            <p:cNvSpPr txBox="1"/>
            <p:nvPr/>
          </p:nvSpPr>
          <p:spPr>
            <a:xfrm>
              <a:off x="430592" y="2192195"/>
              <a:ext cx="11497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=p( </a:t>
              </a:r>
              <a:r>
                <a:rPr lang="en-US" sz="4400" dirty="0" smtClean="0">
                  <a:solidFill>
                    <a:srgbClr val="FF0000"/>
                  </a:solidFill>
                </a:rPr>
                <a:t>a</a:t>
              </a:r>
              <a:r>
                <a:rPr lang="en-US" sz="4400" baseline="30000" dirty="0" smtClean="0">
                  <a:solidFill>
                    <a:srgbClr val="FF0000"/>
                  </a:solidFill>
                </a:rPr>
                <a:t>t </a:t>
              </a:r>
              <a:r>
                <a:rPr lang="en-US" sz="4400" dirty="0" smtClean="0">
                  <a:solidFill>
                    <a:srgbClr val="FF0000"/>
                  </a:solidFill>
                </a:rPr>
                <a:t>=“view content” </a:t>
              </a:r>
              <a:r>
                <a:rPr lang="en-US" sz="4400" dirty="0" smtClean="0"/>
                <a:t>|</a:t>
              </a:r>
              <a:r>
                <a:rPr lang="en-US" sz="4400" dirty="0" err="1" smtClean="0"/>
                <a:t>c</a:t>
              </a:r>
              <a:r>
                <a:rPr lang="en-US" sz="4400" baseline="30000" dirty="0" err="1" smtClean="0"/>
                <a:t>t</a:t>
              </a:r>
              <a:r>
                <a:rPr lang="en-US" sz="4400" baseline="30000" dirty="0" smtClean="0"/>
                <a:t> </a:t>
              </a:r>
              <a:r>
                <a:rPr lang="en-US" sz="4400" dirty="0" smtClean="0"/>
                <a:t>,</a:t>
              </a:r>
              <a:r>
                <a:rPr lang="en-US" sz="4400" dirty="0" err="1" smtClean="0"/>
                <a:t>q</a:t>
              </a:r>
              <a:r>
                <a:rPr lang="en-US" sz="4400" baseline="30000" dirty="0" err="1" smtClean="0"/>
                <a:t>t</a:t>
              </a:r>
              <a:r>
                <a:rPr lang="en-US" sz="4400" dirty="0" smtClean="0"/>
                <a:t>) </a:t>
              </a:r>
              <a:r>
                <a:rPr lang="en-US" sz="4400" dirty="0" smtClean="0">
                  <a:sym typeface="Symbol" panose="05050102010706020507" pitchFamily="18" charset="2"/>
                </a:rPr>
                <a:t> </a:t>
              </a:r>
              <a:r>
                <a:rPr lang="en-US" sz="4400" dirty="0" smtClean="0"/>
                <a:t>u(              | 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 smtClean="0"/>
                <a:t>q</a:t>
              </a:r>
              <a:r>
                <a:rPr lang="en-US" sz="4400" baseline="30000" dirty="0" err="1" smtClean="0"/>
                <a:t>t</a:t>
              </a:r>
              <a:r>
                <a:rPr lang="en-US" sz="4400" dirty="0" smtClean="0"/>
                <a:t>)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18830" r="1944" b="-2640"/>
            <a:stretch/>
          </p:blipFill>
          <p:spPr>
            <a:xfrm>
              <a:off x="8278549" y="2262808"/>
              <a:ext cx="1619943" cy="759281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8654869" y="2312085"/>
              <a:ext cx="867302" cy="6241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7146" y="5167390"/>
            <a:ext cx="11497708" cy="938868"/>
            <a:chOff x="423346" y="3125866"/>
            <a:chExt cx="11497708" cy="93886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18830" r="1944" b="-2640"/>
            <a:stretch/>
          </p:blipFill>
          <p:spPr>
            <a:xfrm>
              <a:off x="7227077" y="3232302"/>
              <a:ext cx="1619943" cy="759281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8340198" y="3611942"/>
              <a:ext cx="305725" cy="45279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23346" y="3125866"/>
              <a:ext cx="11497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/>
                <a:t>+</a:t>
              </a:r>
              <a:r>
                <a:rPr lang="en-US" sz="4400" dirty="0" smtClean="0"/>
                <a:t> p( </a:t>
              </a:r>
              <a:r>
                <a:rPr lang="en-US" sz="4400" dirty="0" smtClean="0">
                  <a:solidFill>
                    <a:srgbClr val="0070C0"/>
                  </a:solidFill>
                </a:rPr>
                <a:t>a</a:t>
              </a:r>
              <a:r>
                <a:rPr lang="en-US" sz="4400" baseline="30000" dirty="0" smtClean="0">
                  <a:solidFill>
                    <a:srgbClr val="0070C0"/>
                  </a:solidFill>
                </a:rPr>
                <a:t>t </a:t>
              </a:r>
              <a:r>
                <a:rPr lang="en-US" sz="4400" dirty="0" smtClean="0">
                  <a:solidFill>
                    <a:srgbClr val="0070C0"/>
                  </a:solidFill>
                </a:rPr>
                <a:t>=“see more”</a:t>
              </a:r>
              <a:r>
                <a:rPr lang="en-US" sz="4400" dirty="0" smtClean="0"/>
                <a:t>|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/>
                <a:t>q</a:t>
              </a:r>
              <a:r>
                <a:rPr lang="en-US" sz="4400" baseline="30000" dirty="0" err="1"/>
                <a:t>t</a:t>
              </a:r>
              <a:r>
                <a:rPr lang="en-US" sz="4400" dirty="0"/>
                <a:t>)</a:t>
              </a:r>
              <a:r>
                <a:rPr lang="en-US" sz="4400" dirty="0">
                  <a:sym typeface="Symbol" panose="05050102010706020507" pitchFamily="18" charset="2"/>
                </a:rPr>
                <a:t></a:t>
              </a:r>
              <a:r>
                <a:rPr lang="en-US" sz="4400" dirty="0"/>
                <a:t>u</a:t>
              </a:r>
              <a:r>
                <a:rPr lang="en-US" sz="4400" dirty="0" smtClean="0"/>
                <a:t>(               | 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/>
                <a:t>q</a:t>
              </a:r>
              <a:r>
                <a:rPr lang="en-US" sz="4400" baseline="30000" dirty="0" err="1"/>
                <a:t>t</a:t>
              </a:r>
              <a:r>
                <a:rPr lang="en-US" sz="4400" dirty="0" smtClean="0"/>
                <a:t>) 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+ …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30592" y="1054878"/>
            <a:ext cx="11497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E(</a:t>
            </a:r>
            <a:r>
              <a:rPr lang="en-US" sz="6000" dirty="0" err="1" smtClean="0"/>
              <a:t>u</a:t>
            </a:r>
            <a:r>
              <a:rPr lang="en-US" sz="6000" baseline="30000" dirty="0" err="1" smtClean="0"/>
              <a:t>t</a:t>
            </a:r>
            <a:r>
              <a:rPr lang="en-US" sz="6000" baseline="30000" dirty="0" smtClean="0"/>
              <a:t> </a:t>
            </a:r>
            <a:r>
              <a:rPr lang="en-US" sz="6000" dirty="0" smtClean="0"/>
              <a:t>|</a:t>
            </a:r>
            <a:r>
              <a:rPr lang="en-US" sz="6000" dirty="0" err="1" smtClean="0"/>
              <a:t>q</a:t>
            </a:r>
            <a:r>
              <a:rPr lang="en-US" sz="6000" baseline="30000" dirty="0" err="1" smtClean="0"/>
              <a:t>t</a:t>
            </a:r>
            <a:r>
              <a:rPr lang="en-US" sz="6000" baseline="30000" dirty="0" smtClean="0"/>
              <a:t> </a:t>
            </a:r>
            <a:r>
              <a:rPr lang="en-US" sz="6000" dirty="0" smtClean="0"/>
              <a:t>=             ,</a:t>
            </a:r>
            <a:r>
              <a:rPr lang="en-US" sz="6000" dirty="0" err="1" smtClean="0"/>
              <a:t>c</a:t>
            </a:r>
            <a:r>
              <a:rPr lang="en-US" sz="6000" baseline="30000" dirty="0" err="1" smtClean="0"/>
              <a:t>t</a:t>
            </a:r>
            <a:r>
              <a:rPr lang="en-US" sz="6000" baseline="30000" dirty="0" smtClean="0"/>
              <a:t> </a:t>
            </a:r>
            <a:r>
              <a:rPr lang="en-US" sz="6000" dirty="0" smtClean="0"/>
              <a:t>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43223" y="1992397"/>
            <a:ext cx="11031519" cy="3009084"/>
            <a:chOff x="843223" y="1992397"/>
            <a:chExt cx="11031519" cy="3009084"/>
          </a:xfrm>
        </p:grpSpPr>
        <p:grpSp>
          <p:nvGrpSpPr>
            <p:cNvPr id="22" name="Group 21"/>
            <p:cNvGrpSpPr/>
            <p:nvPr/>
          </p:nvGrpSpPr>
          <p:grpSpPr>
            <a:xfrm>
              <a:off x="843223" y="3554931"/>
              <a:ext cx="10891577" cy="1446550"/>
              <a:chOff x="843223" y="3554931"/>
              <a:chExt cx="10891577" cy="144655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843223" y="3554931"/>
                <a:ext cx="10891577" cy="14465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u(              | </a:t>
                </a:r>
                <a:r>
                  <a:rPr lang="en-US" sz="4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</a:t>
                </a:r>
                <a:r>
                  <a:rPr lang="en-US" sz="4400" baseline="30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</a:t>
                </a:r>
                <a:r>
                  <a:rPr lang="en-US" sz="4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4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</a:t>
                </a:r>
                <a:r>
                  <a:rPr lang="en-US" sz="4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</a:t>
                </a:r>
                <a:r>
                  <a:rPr lang="en-US" sz="4400" baseline="30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</a:t>
                </a:r>
                <a:r>
                  <a:rPr lang="en-US" sz="4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)= Gain (          ) – Cost(Viewing)</a:t>
                </a:r>
              </a:p>
              <a:p>
                <a:r>
                  <a:rPr lang="en-US" sz="4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4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Gain (          )=Relevance(          )</a:t>
                </a: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9" t="18830" r="1944" b="-2640"/>
              <a:stretch/>
            </p:blipFill>
            <p:spPr>
              <a:xfrm>
                <a:off x="1540908" y="3591560"/>
                <a:ext cx="1619943" cy="759281"/>
              </a:xfrm>
              <a:prstGeom prst="rect">
                <a:avLst/>
              </a:prstGeom>
            </p:spPr>
          </p:pic>
          <p:sp>
            <p:nvSpPr>
              <p:cNvPr id="39" name="Oval 38"/>
              <p:cNvSpPr/>
              <p:nvPr/>
            </p:nvSpPr>
            <p:spPr>
              <a:xfrm>
                <a:off x="1917228" y="3654033"/>
                <a:ext cx="867302" cy="62417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46" t="25607" r="14942" b="12711"/>
              <a:stretch/>
            </p:blipFill>
            <p:spPr>
              <a:xfrm>
                <a:off x="6592077" y="3719405"/>
                <a:ext cx="1143001" cy="558801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46" t="25607" r="14942" b="12711"/>
              <a:stretch/>
            </p:blipFill>
            <p:spPr>
              <a:xfrm>
                <a:off x="4046579" y="4414985"/>
                <a:ext cx="1143001" cy="558801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46" t="25607" r="14942" b="12711"/>
              <a:stretch/>
            </p:blipFill>
            <p:spPr>
              <a:xfrm>
                <a:off x="8254579" y="4374260"/>
                <a:ext cx="1143001" cy="558801"/>
              </a:xfrm>
              <a:prstGeom prst="rect">
                <a:avLst/>
              </a:prstGeom>
            </p:spPr>
          </p:pic>
        </p:grpSp>
        <p:sp>
          <p:nvSpPr>
            <p:cNvPr id="45" name="Freeform 44"/>
            <p:cNvSpPr/>
            <p:nvPr/>
          </p:nvSpPr>
          <p:spPr>
            <a:xfrm>
              <a:off x="7548132" y="1992397"/>
              <a:ext cx="4326610" cy="1196735"/>
            </a:xfrm>
            <a:custGeom>
              <a:avLst/>
              <a:gdLst>
                <a:gd name="connsiteX0" fmla="*/ 46468 w 4326610"/>
                <a:gd name="connsiteY0" fmla="*/ 649203 h 1196735"/>
                <a:gd name="connsiteX1" fmla="*/ 465568 w 4326610"/>
                <a:gd name="connsiteY1" fmla="*/ 77703 h 1196735"/>
                <a:gd name="connsiteX2" fmla="*/ 3056368 w 4326610"/>
                <a:gd name="connsiteY2" fmla="*/ 26903 h 1196735"/>
                <a:gd name="connsiteX3" fmla="*/ 4186668 w 4326610"/>
                <a:gd name="connsiteY3" fmla="*/ 280903 h 1196735"/>
                <a:gd name="connsiteX4" fmla="*/ 4275568 w 4326610"/>
                <a:gd name="connsiteY4" fmla="*/ 750803 h 1196735"/>
                <a:gd name="connsiteX5" fmla="*/ 3881868 w 4326610"/>
                <a:gd name="connsiteY5" fmla="*/ 1068303 h 1196735"/>
                <a:gd name="connsiteX6" fmla="*/ 2154668 w 4326610"/>
                <a:gd name="connsiteY6" fmla="*/ 1169903 h 1196735"/>
                <a:gd name="connsiteX7" fmla="*/ 249668 w 4326610"/>
                <a:gd name="connsiteY7" fmla="*/ 1144503 h 1196735"/>
                <a:gd name="connsiteX8" fmla="*/ 46468 w 4326610"/>
                <a:gd name="connsiteY8" fmla="*/ 649203 h 119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6610" h="1196735">
                  <a:moveTo>
                    <a:pt x="46468" y="649203"/>
                  </a:moveTo>
                  <a:cubicBezTo>
                    <a:pt x="82451" y="471403"/>
                    <a:pt x="-36082" y="181420"/>
                    <a:pt x="465568" y="77703"/>
                  </a:cubicBezTo>
                  <a:cubicBezTo>
                    <a:pt x="967218" y="-26014"/>
                    <a:pt x="2436185" y="-6964"/>
                    <a:pt x="3056368" y="26903"/>
                  </a:cubicBezTo>
                  <a:cubicBezTo>
                    <a:pt x="3676551" y="60770"/>
                    <a:pt x="3983468" y="160253"/>
                    <a:pt x="4186668" y="280903"/>
                  </a:cubicBezTo>
                  <a:cubicBezTo>
                    <a:pt x="4389868" y="401553"/>
                    <a:pt x="4326368" y="619570"/>
                    <a:pt x="4275568" y="750803"/>
                  </a:cubicBezTo>
                  <a:cubicBezTo>
                    <a:pt x="4224768" y="882036"/>
                    <a:pt x="4235351" y="998453"/>
                    <a:pt x="3881868" y="1068303"/>
                  </a:cubicBezTo>
                  <a:cubicBezTo>
                    <a:pt x="3528385" y="1138153"/>
                    <a:pt x="2154668" y="1169903"/>
                    <a:pt x="2154668" y="1169903"/>
                  </a:cubicBezTo>
                  <a:cubicBezTo>
                    <a:pt x="1549301" y="1182603"/>
                    <a:pt x="603151" y="1235520"/>
                    <a:pt x="249668" y="1144503"/>
                  </a:cubicBezTo>
                  <a:cubicBezTo>
                    <a:pt x="-103815" y="1053486"/>
                    <a:pt x="10485" y="827003"/>
                    <a:pt x="46468" y="649203"/>
                  </a:cubicBezTo>
                  <a:close/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235159" y="3136900"/>
              <a:ext cx="4384841" cy="558800"/>
            </a:xfrm>
            <a:custGeom>
              <a:avLst/>
              <a:gdLst>
                <a:gd name="connsiteX0" fmla="*/ 4384841 w 4384841"/>
                <a:gd name="connsiteY0" fmla="*/ 0 h 558800"/>
                <a:gd name="connsiteX1" fmla="*/ 625641 w 4384841"/>
                <a:gd name="connsiteY1" fmla="*/ 63500 h 558800"/>
                <a:gd name="connsiteX2" fmla="*/ 41441 w 4384841"/>
                <a:gd name="connsiteY2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4841" h="558800">
                  <a:moveTo>
                    <a:pt x="4384841" y="0"/>
                  </a:moveTo>
                  <a:lnTo>
                    <a:pt x="625641" y="63500"/>
                  </a:lnTo>
                  <a:cubicBezTo>
                    <a:pt x="-98259" y="156633"/>
                    <a:pt x="-28409" y="357716"/>
                    <a:pt x="41441" y="558800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72000" y="5124519"/>
            <a:ext cx="5943600" cy="1623127"/>
            <a:chOff x="4347037" y="5124519"/>
            <a:chExt cx="6542877" cy="1623127"/>
          </a:xfrm>
        </p:grpSpPr>
        <p:sp>
          <p:nvSpPr>
            <p:cNvPr id="48" name="TextBox 47"/>
            <p:cNvSpPr txBox="1"/>
            <p:nvPr/>
          </p:nvSpPr>
          <p:spPr>
            <a:xfrm>
              <a:off x="4347037" y="6285981"/>
              <a:ext cx="5787930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Depends on the next interface card q</a:t>
              </a:r>
              <a:r>
                <a:rPr lang="en-US" sz="2400" b="1" baseline="30000" dirty="0" smtClean="0"/>
                <a:t>t+1</a:t>
              </a:r>
              <a:endParaRPr lang="en-US" sz="2400" b="1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421265" y="5124519"/>
              <a:ext cx="4468649" cy="1038435"/>
            </a:xfrm>
            <a:custGeom>
              <a:avLst/>
              <a:gdLst>
                <a:gd name="connsiteX0" fmla="*/ 68435 w 4468649"/>
                <a:gd name="connsiteY0" fmla="*/ 209481 h 1038435"/>
                <a:gd name="connsiteX1" fmla="*/ 68435 w 4468649"/>
                <a:gd name="connsiteY1" fmla="*/ 958781 h 1038435"/>
                <a:gd name="connsiteX2" fmla="*/ 779635 w 4468649"/>
                <a:gd name="connsiteY2" fmla="*/ 1009581 h 1038435"/>
                <a:gd name="connsiteX3" fmla="*/ 4170535 w 4468649"/>
                <a:gd name="connsiteY3" fmla="*/ 895281 h 1038435"/>
                <a:gd name="connsiteX4" fmla="*/ 3827635 w 4468649"/>
                <a:gd name="connsiteY4" fmla="*/ 44381 h 1038435"/>
                <a:gd name="connsiteX5" fmla="*/ 17635 w 4468649"/>
                <a:gd name="connsiteY5" fmla="*/ 196781 h 103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649" h="1038435">
                  <a:moveTo>
                    <a:pt x="68435" y="209481"/>
                  </a:moveTo>
                  <a:cubicBezTo>
                    <a:pt x="9168" y="517456"/>
                    <a:pt x="-50098" y="825431"/>
                    <a:pt x="68435" y="958781"/>
                  </a:cubicBezTo>
                  <a:cubicBezTo>
                    <a:pt x="186968" y="1092131"/>
                    <a:pt x="95952" y="1020164"/>
                    <a:pt x="779635" y="1009581"/>
                  </a:cubicBezTo>
                  <a:cubicBezTo>
                    <a:pt x="1463318" y="998998"/>
                    <a:pt x="3662535" y="1056148"/>
                    <a:pt x="4170535" y="895281"/>
                  </a:cubicBezTo>
                  <a:cubicBezTo>
                    <a:pt x="4678535" y="734414"/>
                    <a:pt x="4519785" y="160798"/>
                    <a:pt x="3827635" y="44381"/>
                  </a:cubicBezTo>
                  <a:cubicBezTo>
                    <a:pt x="3135485" y="-72036"/>
                    <a:pt x="1576560" y="62372"/>
                    <a:pt x="17635" y="196781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5791200" y="5936831"/>
              <a:ext cx="497811" cy="38199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surplus of an interface card: E(u</a:t>
            </a:r>
            <a:r>
              <a:rPr lang="en-US" baseline="30000" dirty="0" smtClean="0"/>
              <a:t>t</a:t>
            </a:r>
            <a:r>
              <a:rPr lang="en-US" dirty="0" smtClean="0"/>
              <a:t>|q</a:t>
            </a:r>
            <a:r>
              <a:rPr lang="en-US" baseline="30000" dirty="0" smtClean="0"/>
              <a:t>t</a:t>
            </a:r>
            <a:r>
              <a:rPr lang="en-US" dirty="0" smtClean="0"/>
              <a:t>,c</a:t>
            </a:r>
            <a:r>
              <a:rPr lang="en-US" baseline="30000" dirty="0"/>
              <a:t>t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3842" y="1144045"/>
            <a:ext cx="11497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E(</a:t>
            </a:r>
            <a:r>
              <a:rPr lang="en-US" sz="6000" dirty="0" err="1" smtClean="0"/>
              <a:t>u</a:t>
            </a:r>
            <a:r>
              <a:rPr lang="en-US" sz="6000" baseline="30000" dirty="0" err="1" smtClean="0"/>
              <a:t>t</a:t>
            </a:r>
            <a:r>
              <a:rPr lang="en-US" sz="6000" baseline="30000" dirty="0" smtClean="0"/>
              <a:t> </a:t>
            </a:r>
            <a:r>
              <a:rPr lang="en-US" sz="6000" dirty="0" smtClean="0"/>
              <a:t>|</a:t>
            </a:r>
            <a:r>
              <a:rPr lang="en-US" sz="6000" dirty="0" err="1" smtClean="0"/>
              <a:t>q</a:t>
            </a:r>
            <a:r>
              <a:rPr lang="en-US" sz="6000" baseline="30000" dirty="0" err="1" smtClean="0"/>
              <a:t>t</a:t>
            </a:r>
            <a:r>
              <a:rPr lang="en-US" sz="6000" baseline="30000" dirty="0" smtClean="0"/>
              <a:t> </a:t>
            </a:r>
            <a:r>
              <a:rPr lang="en-US" sz="6000" dirty="0" smtClean="0"/>
              <a:t>=             ,</a:t>
            </a:r>
            <a:r>
              <a:rPr lang="en-US" sz="6000" dirty="0" err="1" smtClean="0"/>
              <a:t>c</a:t>
            </a:r>
            <a:r>
              <a:rPr lang="en-US" sz="6000" baseline="30000" dirty="0" err="1" smtClean="0"/>
              <a:t>t</a:t>
            </a:r>
            <a:r>
              <a:rPr lang="en-US" sz="6000" baseline="30000" dirty="0" smtClean="0"/>
              <a:t> </a:t>
            </a:r>
            <a:r>
              <a:rPr lang="en-US" sz="6000" dirty="0" smtClean="0"/>
              <a:t>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4" r="1772"/>
          <a:stretch/>
        </p:blipFill>
        <p:spPr>
          <a:xfrm>
            <a:off x="3067827" y="1181664"/>
            <a:ext cx="2318343" cy="1128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05200" y="846510"/>
            <a:ext cx="5983662" cy="805366"/>
            <a:chOff x="3505200" y="846510"/>
            <a:chExt cx="5983662" cy="80536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6" r="3144"/>
            <a:stretch/>
          </p:blipFill>
          <p:spPr>
            <a:xfrm>
              <a:off x="8196140" y="846510"/>
              <a:ext cx="1292722" cy="643947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505200" y="1359704"/>
              <a:ext cx="721798" cy="292172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886200" y="913686"/>
              <a:ext cx="4309940" cy="422313"/>
            </a:xfrm>
            <a:custGeom>
              <a:avLst/>
              <a:gdLst>
                <a:gd name="connsiteX0" fmla="*/ 0 w 3124200"/>
                <a:gd name="connsiteY0" fmla="*/ 381714 h 381714"/>
                <a:gd name="connsiteX1" fmla="*/ 952500 w 3124200"/>
                <a:gd name="connsiteY1" fmla="*/ 714 h 381714"/>
                <a:gd name="connsiteX2" fmla="*/ 3124200 w 3124200"/>
                <a:gd name="connsiteY2" fmla="*/ 305514 h 3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24200" h="381714">
                  <a:moveTo>
                    <a:pt x="0" y="381714"/>
                  </a:moveTo>
                  <a:cubicBezTo>
                    <a:pt x="215900" y="197564"/>
                    <a:pt x="431800" y="13414"/>
                    <a:pt x="952500" y="714"/>
                  </a:cubicBezTo>
                  <a:cubicBezTo>
                    <a:pt x="1473200" y="-11986"/>
                    <a:pt x="2298700" y="146764"/>
                    <a:pt x="3124200" y="30551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18755" y="1178842"/>
            <a:ext cx="4726881" cy="980583"/>
            <a:chOff x="4318755" y="1178842"/>
            <a:chExt cx="4726881" cy="980583"/>
          </a:xfrm>
        </p:grpSpPr>
        <p:sp>
          <p:nvSpPr>
            <p:cNvPr id="50" name="Oval 49"/>
            <p:cNvSpPr/>
            <p:nvPr/>
          </p:nvSpPr>
          <p:spPr>
            <a:xfrm>
              <a:off x="4318755" y="1391269"/>
              <a:ext cx="721798" cy="292172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080000" y="1178842"/>
              <a:ext cx="2578100" cy="370558"/>
            </a:xfrm>
            <a:custGeom>
              <a:avLst/>
              <a:gdLst>
                <a:gd name="connsiteX0" fmla="*/ 0 w 2578100"/>
                <a:gd name="connsiteY0" fmla="*/ 243558 h 370558"/>
                <a:gd name="connsiteX1" fmla="*/ 1270000 w 2578100"/>
                <a:gd name="connsiteY1" fmla="*/ 2258 h 370558"/>
                <a:gd name="connsiteX2" fmla="*/ 2578100 w 2578100"/>
                <a:gd name="connsiteY2" fmla="*/ 370558 h 37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8100" h="370558">
                  <a:moveTo>
                    <a:pt x="0" y="243558"/>
                  </a:moveTo>
                  <a:cubicBezTo>
                    <a:pt x="420158" y="112324"/>
                    <a:pt x="840317" y="-18909"/>
                    <a:pt x="1270000" y="2258"/>
                  </a:cubicBezTo>
                  <a:cubicBezTo>
                    <a:pt x="1699683" y="23425"/>
                    <a:pt x="2138891" y="196991"/>
                    <a:pt x="2578100" y="370558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5026" y="1514476"/>
              <a:ext cx="1320610" cy="6449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505200" y="1559793"/>
            <a:ext cx="7173980" cy="846191"/>
            <a:chOff x="3505200" y="1559793"/>
            <a:chExt cx="7173980" cy="846191"/>
          </a:xfrm>
        </p:grpSpPr>
        <p:sp>
          <p:nvSpPr>
            <p:cNvPr id="44" name="Oval 43"/>
            <p:cNvSpPr/>
            <p:nvPr/>
          </p:nvSpPr>
          <p:spPr>
            <a:xfrm>
              <a:off x="3505200" y="1848323"/>
              <a:ext cx="721798" cy="292172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52663" y="1559793"/>
              <a:ext cx="1226517" cy="786967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>
              <a:off x="4165600" y="2108200"/>
              <a:ext cx="5422900" cy="297784"/>
            </a:xfrm>
            <a:custGeom>
              <a:avLst/>
              <a:gdLst>
                <a:gd name="connsiteX0" fmla="*/ 0 w 5422900"/>
                <a:gd name="connsiteY0" fmla="*/ 0 h 297784"/>
                <a:gd name="connsiteX1" fmla="*/ 1689100 w 5422900"/>
                <a:gd name="connsiteY1" fmla="*/ 292100 h 297784"/>
                <a:gd name="connsiteX2" fmla="*/ 5422900 w 5422900"/>
                <a:gd name="connsiteY2" fmla="*/ 165100 h 29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2900" h="297784">
                  <a:moveTo>
                    <a:pt x="0" y="0"/>
                  </a:moveTo>
                  <a:cubicBezTo>
                    <a:pt x="392641" y="132291"/>
                    <a:pt x="785283" y="264583"/>
                    <a:pt x="1689100" y="292100"/>
                  </a:cubicBezTo>
                  <a:cubicBezTo>
                    <a:pt x="2592917" y="319617"/>
                    <a:pt x="4007908" y="242358"/>
                    <a:pt x="5422900" y="16510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8027" y="2716805"/>
            <a:ext cx="11497708" cy="873759"/>
            <a:chOff x="168027" y="2716805"/>
            <a:chExt cx="11497708" cy="873759"/>
          </a:xfrm>
        </p:grpSpPr>
        <p:sp>
          <p:nvSpPr>
            <p:cNvPr id="11" name="TextBox 10"/>
            <p:cNvSpPr txBox="1"/>
            <p:nvPr/>
          </p:nvSpPr>
          <p:spPr>
            <a:xfrm>
              <a:off x="168027" y="2716805"/>
              <a:ext cx="11497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=p( </a:t>
              </a:r>
              <a:r>
                <a:rPr lang="en-US" sz="4400" dirty="0" smtClean="0">
                  <a:solidFill>
                    <a:srgbClr val="FF0000"/>
                  </a:solidFill>
                </a:rPr>
                <a:t>a</a:t>
              </a:r>
              <a:r>
                <a:rPr lang="en-US" sz="4400" baseline="30000" dirty="0" smtClean="0">
                  <a:solidFill>
                    <a:srgbClr val="FF0000"/>
                  </a:solidFill>
                </a:rPr>
                <a:t>t </a:t>
              </a:r>
              <a:r>
                <a:rPr lang="en-US" sz="4400" dirty="0" smtClean="0">
                  <a:solidFill>
                    <a:srgbClr val="FF0000"/>
                  </a:solidFill>
                </a:rPr>
                <a:t>=“left-top tag” </a:t>
              </a:r>
              <a:r>
                <a:rPr lang="en-US" sz="4400" dirty="0" smtClean="0"/>
                <a:t>|</a:t>
              </a:r>
              <a:r>
                <a:rPr lang="en-US" sz="4400" dirty="0" err="1" smtClean="0"/>
                <a:t>c</a:t>
              </a:r>
              <a:r>
                <a:rPr lang="en-US" sz="4400" baseline="30000" dirty="0" err="1" smtClean="0"/>
                <a:t>t</a:t>
              </a:r>
              <a:r>
                <a:rPr lang="en-US" sz="4400" baseline="30000" dirty="0" smtClean="0"/>
                <a:t> </a:t>
              </a:r>
              <a:r>
                <a:rPr lang="en-US" sz="4400" dirty="0" smtClean="0"/>
                <a:t>,</a:t>
              </a:r>
              <a:r>
                <a:rPr lang="en-US" sz="4400" dirty="0" err="1" smtClean="0"/>
                <a:t>q</a:t>
              </a:r>
              <a:r>
                <a:rPr lang="en-US" sz="4400" baseline="30000" dirty="0" err="1" smtClean="0"/>
                <a:t>t</a:t>
              </a:r>
              <a:r>
                <a:rPr lang="en-US" sz="4400" dirty="0" smtClean="0"/>
                <a:t>) </a:t>
              </a:r>
              <a:r>
                <a:rPr lang="en-US" sz="4400" dirty="0" smtClean="0">
                  <a:sym typeface="Symbol" panose="05050102010706020507" pitchFamily="18" charset="2"/>
                </a:rPr>
                <a:t> </a:t>
              </a:r>
              <a:r>
                <a:rPr lang="en-US" sz="4400" dirty="0" smtClean="0"/>
                <a:t>u(              | 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 smtClean="0"/>
                <a:t>q</a:t>
              </a:r>
              <a:r>
                <a:rPr lang="en-US" sz="4400" baseline="30000" dirty="0" err="1" smtClean="0"/>
                <a:t>t</a:t>
              </a:r>
              <a:r>
                <a:rPr lang="en-US" sz="4400" dirty="0" smtClean="0"/>
                <a:t>)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4" r="1772"/>
            <a:stretch/>
          </p:blipFill>
          <p:spPr>
            <a:xfrm>
              <a:off x="7561409" y="2757527"/>
              <a:ext cx="1710902" cy="833037"/>
            </a:xfrm>
            <a:prstGeom prst="rect">
              <a:avLst/>
            </a:prstGeom>
          </p:spPr>
        </p:pic>
        <p:sp>
          <p:nvSpPr>
            <p:cNvPr id="39" name="Oval 38"/>
            <p:cNvSpPr/>
            <p:nvPr/>
          </p:nvSpPr>
          <p:spPr>
            <a:xfrm>
              <a:off x="7761885" y="2878996"/>
              <a:ext cx="654975" cy="22252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5035" y="3959861"/>
            <a:ext cx="11497708" cy="769847"/>
            <a:chOff x="135035" y="3959861"/>
            <a:chExt cx="11497708" cy="76984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4" r="1772"/>
            <a:stretch/>
          </p:blipFill>
          <p:spPr>
            <a:xfrm>
              <a:off x="7693844" y="4025636"/>
              <a:ext cx="1446032" cy="70407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5035" y="3959861"/>
              <a:ext cx="11497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/>
                <a:t>+</a:t>
              </a:r>
              <a:r>
                <a:rPr lang="en-US" sz="4400" dirty="0" smtClean="0"/>
                <a:t> p( </a:t>
              </a:r>
              <a:r>
                <a:rPr lang="en-US" sz="4400" dirty="0" smtClean="0">
                  <a:solidFill>
                    <a:srgbClr val="0070C0"/>
                  </a:solidFill>
                </a:rPr>
                <a:t>a</a:t>
              </a:r>
              <a:r>
                <a:rPr lang="en-US" sz="4400" baseline="30000" dirty="0" smtClean="0">
                  <a:solidFill>
                    <a:srgbClr val="0070C0"/>
                  </a:solidFill>
                </a:rPr>
                <a:t>t </a:t>
              </a:r>
              <a:r>
                <a:rPr lang="en-US" sz="4400" dirty="0" smtClean="0">
                  <a:solidFill>
                    <a:srgbClr val="0070C0"/>
                  </a:solidFill>
                </a:rPr>
                <a:t>=“right-top tag”</a:t>
              </a:r>
              <a:r>
                <a:rPr lang="en-US" sz="4400" dirty="0" smtClean="0"/>
                <a:t>|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/>
                <a:t>q</a:t>
              </a:r>
              <a:r>
                <a:rPr lang="en-US" sz="4400" baseline="30000" dirty="0" err="1"/>
                <a:t>t</a:t>
              </a:r>
              <a:r>
                <a:rPr lang="en-US" sz="4400" dirty="0"/>
                <a:t>)</a:t>
              </a:r>
              <a:r>
                <a:rPr lang="en-US" sz="4400" dirty="0">
                  <a:sym typeface="Symbol" panose="05050102010706020507" pitchFamily="18" charset="2"/>
                </a:rPr>
                <a:t></a:t>
              </a:r>
              <a:r>
                <a:rPr lang="en-US" sz="4400" dirty="0"/>
                <a:t>u</a:t>
              </a:r>
              <a:r>
                <a:rPr lang="en-US" sz="4400" dirty="0" smtClean="0"/>
                <a:t>(              | 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/>
                <a:t>q</a:t>
              </a:r>
              <a:r>
                <a:rPr lang="en-US" sz="4400" baseline="30000" dirty="0" err="1"/>
                <a:t>t</a:t>
              </a:r>
              <a:r>
                <a:rPr lang="en-US" sz="4400" dirty="0" smtClean="0"/>
                <a:t>) 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356691" y="4148371"/>
              <a:ext cx="654975" cy="22252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5035" y="4943751"/>
            <a:ext cx="11497708" cy="1454022"/>
            <a:chOff x="135035" y="4943751"/>
            <a:chExt cx="11497708" cy="1454022"/>
          </a:xfrm>
        </p:grpSpPr>
        <p:sp>
          <p:nvSpPr>
            <p:cNvPr id="78" name="TextBox 77"/>
            <p:cNvSpPr txBox="1"/>
            <p:nvPr/>
          </p:nvSpPr>
          <p:spPr>
            <a:xfrm>
              <a:off x="135035" y="4951223"/>
              <a:ext cx="1149770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/>
                <a:t>+</a:t>
              </a:r>
              <a:r>
                <a:rPr lang="en-US" sz="4400" dirty="0" smtClean="0"/>
                <a:t> p( </a:t>
              </a:r>
              <a:r>
                <a:rPr lang="en-US" sz="4400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sz="44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t </a:t>
              </a:r>
              <a:r>
                <a:rPr lang="en-US" sz="4400" dirty="0" smtClean="0">
                  <a:solidFill>
                    <a:schemeClr val="accent6">
                      <a:lumMod val="75000"/>
                    </a:schemeClr>
                  </a:solidFill>
                </a:rPr>
                <a:t>=“left-bottom tag”</a:t>
              </a:r>
              <a:r>
                <a:rPr lang="en-US" sz="4400" dirty="0" smtClean="0"/>
                <a:t>|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/>
                <a:t>q</a:t>
              </a:r>
              <a:r>
                <a:rPr lang="en-US" sz="4400" baseline="30000" dirty="0" err="1"/>
                <a:t>t</a:t>
              </a:r>
              <a:r>
                <a:rPr lang="en-US" sz="4400" dirty="0"/>
                <a:t>)</a:t>
              </a:r>
              <a:r>
                <a:rPr lang="en-US" sz="4400" dirty="0">
                  <a:sym typeface="Symbol" panose="05050102010706020507" pitchFamily="18" charset="2"/>
                </a:rPr>
                <a:t></a:t>
              </a:r>
              <a:r>
                <a:rPr lang="en-US" sz="4400" dirty="0"/>
                <a:t>u</a:t>
              </a:r>
              <a:r>
                <a:rPr lang="en-US" sz="4400" dirty="0" smtClean="0"/>
                <a:t>(              | </a:t>
              </a:r>
              <a:r>
                <a:rPr lang="en-US" sz="4400" dirty="0" err="1"/>
                <a:t>c</a:t>
              </a:r>
              <a:r>
                <a:rPr lang="en-US" sz="4400" baseline="30000" dirty="0" err="1"/>
                <a:t>t</a:t>
              </a:r>
              <a:r>
                <a:rPr lang="en-US" sz="4400" baseline="30000" dirty="0"/>
                <a:t> </a:t>
              </a:r>
              <a:r>
                <a:rPr lang="en-US" sz="4400" dirty="0"/>
                <a:t>,</a:t>
              </a:r>
              <a:r>
                <a:rPr lang="en-US" sz="4400" dirty="0" err="1"/>
                <a:t>q</a:t>
              </a:r>
              <a:r>
                <a:rPr lang="en-US" sz="4400" baseline="30000" dirty="0" err="1"/>
                <a:t>t</a:t>
              </a:r>
              <a:r>
                <a:rPr lang="en-US" sz="4400" dirty="0" smtClean="0"/>
                <a:t>)</a:t>
              </a:r>
            </a:p>
            <a:p>
              <a:r>
                <a:rPr lang="en-US" sz="4400" b="1" dirty="0" smtClean="0"/>
                <a:t>+ …  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4" r="1772"/>
            <a:stretch/>
          </p:blipFill>
          <p:spPr>
            <a:xfrm>
              <a:off x="8203553" y="4943751"/>
              <a:ext cx="1713674" cy="834387"/>
            </a:xfrm>
            <a:prstGeom prst="rect">
              <a:avLst/>
            </a:prstGeom>
          </p:spPr>
        </p:pic>
        <p:sp>
          <p:nvSpPr>
            <p:cNvPr id="79" name="Oval 78"/>
            <p:cNvSpPr/>
            <p:nvPr/>
          </p:nvSpPr>
          <p:spPr>
            <a:xfrm>
              <a:off x="9015790" y="5101186"/>
              <a:ext cx="654975" cy="222529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39030" y="1104900"/>
            <a:ext cx="4575024" cy="2609504"/>
            <a:chOff x="6939030" y="1104900"/>
            <a:chExt cx="4575024" cy="2609504"/>
          </a:xfrm>
        </p:grpSpPr>
        <p:sp>
          <p:nvSpPr>
            <p:cNvPr id="25" name="Rounded Rectangle 24"/>
            <p:cNvSpPr/>
            <p:nvPr/>
          </p:nvSpPr>
          <p:spPr>
            <a:xfrm>
              <a:off x="6939030" y="2697409"/>
              <a:ext cx="4019550" cy="1016995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512300" y="1104900"/>
              <a:ext cx="2001754" cy="1701800"/>
            </a:xfrm>
            <a:custGeom>
              <a:avLst/>
              <a:gdLst>
                <a:gd name="connsiteX0" fmla="*/ 1549400 w 2001754"/>
                <a:gd name="connsiteY0" fmla="*/ 1701800 h 1701800"/>
                <a:gd name="connsiteX1" fmla="*/ 1905000 w 2001754"/>
                <a:gd name="connsiteY1" fmla="*/ 495300 h 1701800"/>
                <a:gd name="connsiteX2" fmla="*/ 0 w 2001754"/>
                <a:gd name="connsiteY2" fmla="*/ 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1754" h="1701800">
                  <a:moveTo>
                    <a:pt x="1549400" y="1701800"/>
                  </a:moveTo>
                  <a:cubicBezTo>
                    <a:pt x="1856316" y="1240366"/>
                    <a:pt x="2163233" y="778933"/>
                    <a:pt x="1905000" y="495300"/>
                  </a:cubicBezTo>
                  <a:cubicBezTo>
                    <a:pt x="1646767" y="211667"/>
                    <a:pt x="823383" y="105833"/>
                    <a:pt x="0" y="0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ICM: Formal Definition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62138" y="2275788"/>
            <a:ext cx="456081" cy="3994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>
            <a:endCxn id="8" idx="3"/>
          </p:cNvCxnSpPr>
          <p:nvPr/>
        </p:nvCxnSpPr>
        <p:spPr>
          <a:xfrm rot="10800000" flipV="1">
            <a:off x="3218220" y="961943"/>
            <a:ext cx="3112447" cy="1513550"/>
          </a:xfrm>
          <a:prstGeom prst="bentConnector3">
            <a:avLst>
              <a:gd name="adj1" fmla="val 6724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6330666" y="671699"/>
            <a:ext cx="3016534" cy="5804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6496211" y="675735"/>
            <a:ext cx="2953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ill Sans"/>
                <a:cs typeface="Gill Sans"/>
              </a:rPr>
              <a:t>R</a:t>
            </a:r>
            <a:r>
              <a:rPr lang="en-US" sz="2800" b="1" baseline="-25000" dirty="0" smtClean="0">
                <a:latin typeface="Gill Sans"/>
                <a:cs typeface="Gill Sans"/>
              </a:rPr>
              <a:t>t</a:t>
            </a:r>
            <a:r>
              <a:rPr lang="en-US" sz="2800" dirty="0" smtClean="0">
                <a:latin typeface="Gill Sans"/>
                <a:cs typeface="Gill Sans"/>
              </a:rPr>
              <a:t>=Interface </a:t>
            </a:r>
            <a:r>
              <a:rPr lang="en-US" sz="2800" dirty="0">
                <a:latin typeface="Gill Sans"/>
                <a:cs typeface="Gill Sans"/>
              </a:rPr>
              <a:t>card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168120" y="1963624"/>
            <a:ext cx="456081" cy="3994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74563" y="2791822"/>
            <a:ext cx="456081" cy="3994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959862" y="2791822"/>
            <a:ext cx="456081" cy="39941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stCxn id="74" idx="1"/>
            <a:endCxn id="10" idx="0"/>
          </p:cNvCxnSpPr>
          <p:nvPr/>
        </p:nvCxnSpPr>
        <p:spPr>
          <a:xfrm rot="10800000" flipV="1">
            <a:off x="5396161" y="961944"/>
            <a:ext cx="934504" cy="1001679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4" idx="3"/>
            <a:endCxn id="12" idx="0"/>
          </p:cNvCxnSpPr>
          <p:nvPr/>
        </p:nvCxnSpPr>
        <p:spPr>
          <a:xfrm flipH="1">
            <a:off x="9187903" y="961945"/>
            <a:ext cx="742319" cy="1829877"/>
          </a:xfrm>
          <a:prstGeom prst="bentConnector4">
            <a:avLst>
              <a:gd name="adj1" fmla="val -30795"/>
              <a:gd name="adj2" fmla="val 57931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6330665" y="671699"/>
            <a:ext cx="3599557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96211" y="675735"/>
            <a:ext cx="3470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Situation </a:t>
            </a:r>
            <a:r>
              <a:rPr lang="en-US" sz="2800" b="1" dirty="0" smtClean="0">
                <a:latin typeface="Gill Sans"/>
                <a:cs typeface="Gill Sans"/>
              </a:rPr>
              <a:t>S</a:t>
            </a:r>
            <a:r>
              <a:rPr lang="en-US" sz="2800" dirty="0" smtClean="0">
                <a:latin typeface="Gill Sans"/>
                <a:cs typeface="Gill Sans"/>
              </a:rPr>
              <a:t> =Context</a:t>
            </a:r>
            <a:endParaRPr lang="en-US" sz="2800" dirty="0">
              <a:latin typeface="Gill Sans"/>
              <a:cs typeface="Gill Sans"/>
            </a:endParaRPr>
          </a:p>
        </p:txBody>
      </p:sp>
      <p:cxnSp>
        <p:nvCxnSpPr>
          <p:cNvPr id="22" name="Straight Arrow Connector 21"/>
          <p:cNvCxnSpPr>
            <a:stCxn id="74" idx="2"/>
            <a:endCxn id="11" idx="0"/>
          </p:cNvCxnSpPr>
          <p:nvPr/>
        </p:nvCxnSpPr>
        <p:spPr>
          <a:xfrm flipH="1">
            <a:off x="7202604" y="1252190"/>
            <a:ext cx="927840" cy="15396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221778" y="3273578"/>
            <a:ext cx="791503" cy="37881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67" idx="1"/>
            <a:endCxn id="9" idx="3"/>
          </p:cNvCxnSpPr>
          <p:nvPr/>
        </p:nvCxnSpPr>
        <p:spPr>
          <a:xfrm rot="10800000">
            <a:off x="6013282" y="3462984"/>
            <a:ext cx="898671" cy="1277468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6911952" y="4450206"/>
            <a:ext cx="4654193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9791" y="4450205"/>
            <a:ext cx="4476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Action set (user’s “moves”)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Formal/Mathematical Models as the Foundation of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Provides </a:t>
            </a:r>
            <a:r>
              <a:rPr lang="en-US" b="1" dirty="0" smtClean="0"/>
              <a:t>precise specification </a:t>
            </a:r>
            <a:r>
              <a:rPr lang="en-US" dirty="0" smtClean="0"/>
              <a:t>of the IR </a:t>
            </a:r>
            <a:r>
              <a:rPr lang="en-US" b="1" dirty="0" smtClean="0"/>
              <a:t>problem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endParaRPr lang="en-US" dirty="0" smtClean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Ensures solving the right problem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Suggests </a:t>
            </a:r>
            <a:r>
              <a:rPr lang="en-US" dirty="0" smtClean="0">
                <a:sym typeface="Wingdings" panose="05000000000000000000" pitchFamily="2" charset="2"/>
              </a:rPr>
              <a:t>meaningful evaluation </a:t>
            </a:r>
            <a:r>
              <a:rPr lang="en-US" dirty="0">
                <a:sym typeface="Wingdings" panose="05000000000000000000" pitchFamily="2" charset="2"/>
              </a:rPr>
              <a:t>metrics</a:t>
            </a:r>
          </a:p>
          <a:p>
            <a:r>
              <a:rPr lang="en-US" dirty="0" smtClean="0"/>
              <a:t>Articulates </a:t>
            </a:r>
            <a:r>
              <a:rPr lang="en-US" b="1" dirty="0" smtClean="0"/>
              <a:t>explicitly</a:t>
            </a:r>
            <a:r>
              <a:rPr lang="en-US" dirty="0" smtClean="0"/>
              <a:t> all the </a:t>
            </a:r>
            <a:r>
              <a:rPr lang="en-US" b="1" dirty="0" smtClean="0"/>
              <a:t>assumptions</a:t>
            </a:r>
            <a:r>
              <a:rPr lang="en-US" dirty="0" smtClean="0"/>
              <a:t> made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endParaRPr lang="en-US" dirty="0" smtClean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Enables examination of optimality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Generates hypotheses that can be empirically tested </a:t>
            </a:r>
          </a:p>
          <a:p>
            <a:r>
              <a:rPr lang="en-US" dirty="0" smtClean="0"/>
              <a:t>Enables </a:t>
            </a:r>
            <a:r>
              <a:rPr lang="en-US" b="1" dirty="0" smtClean="0"/>
              <a:t>analytical study</a:t>
            </a:r>
            <a:r>
              <a:rPr lang="en-US" dirty="0" smtClean="0"/>
              <a:t> of the IR problem and solutions</a:t>
            </a:r>
            <a:r>
              <a:rPr lang="en-US" dirty="0">
                <a:sym typeface="Wingdings" panose="05000000000000000000" pitchFamily="2" charset="2"/>
              </a:rPr>
              <a:t> </a:t>
            </a:r>
            <a:endParaRPr lang="en-US" dirty="0" smtClean="0"/>
          </a:p>
          <a:p>
            <a:pPr lvl="1"/>
            <a:r>
              <a:rPr lang="en-US" dirty="0" smtClean="0"/>
              <a:t>Ensures generalization of findings (avoid non-interpretable empirical observations)</a:t>
            </a:r>
          </a:p>
          <a:p>
            <a:pPr lvl="1"/>
            <a:r>
              <a:rPr lang="en-US" dirty="0" smtClean="0"/>
              <a:t>Makes predictions (more robust and adaptive application systems)  </a:t>
            </a:r>
          </a:p>
          <a:p>
            <a:r>
              <a:rPr lang="en-US" dirty="0" smtClean="0"/>
              <a:t>Enables systematic application of many </a:t>
            </a:r>
            <a:r>
              <a:rPr lang="en-US" b="1" dirty="0" smtClean="0"/>
              <a:t>existing mathematical </a:t>
            </a:r>
            <a:r>
              <a:rPr lang="en-US" dirty="0" smtClean="0"/>
              <a:t>and </a:t>
            </a:r>
            <a:r>
              <a:rPr lang="en-US" b="1" dirty="0" smtClean="0"/>
              <a:t>statistical tools </a:t>
            </a:r>
            <a:r>
              <a:rPr lang="en-US" dirty="0" smtClean="0"/>
              <a:t>to solve IR problems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95394" y="2710975"/>
            <a:ext cx="1913756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>
            <a:stCxn id="24" idx="0"/>
            <a:endCxn id="4" idx="2"/>
          </p:cNvCxnSpPr>
          <p:nvPr/>
        </p:nvCxnSpPr>
        <p:spPr>
          <a:xfrm rot="16200000" flipV="1">
            <a:off x="7126225" y="3117514"/>
            <a:ext cx="1158739" cy="1506644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6911952" y="4450206"/>
            <a:ext cx="3018271" cy="108856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9791" y="4450205"/>
            <a:ext cx="27382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Action model </a:t>
            </a:r>
          </a:p>
          <a:p>
            <a:r>
              <a:rPr lang="en-US" sz="2800" dirty="0" smtClean="0"/>
              <a:t>(User Model </a:t>
            </a:r>
            <a:r>
              <a:rPr lang="en-US" altLang="en-US" sz="2800" b="1" dirty="0" smtClean="0">
                <a:sym typeface="Symbol" pitchFamily="18" charset="2"/>
              </a:rPr>
              <a:t>M</a:t>
            </a:r>
            <a:r>
              <a:rPr lang="en-US" altLang="en-US" sz="2800" b="1" baseline="-25000" dirty="0" smtClean="0">
                <a:sym typeface="Symbol" pitchFamily="18" charset="2"/>
              </a:rPr>
              <a:t>U</a:t>
            </a:r>
            <a:r>
              <a:rPr lang="en-US" sz="2800" dirty="0" smtClean="0"/>
              <a:t>)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998581" y="2710975"/>
            <a:ext cx="1913756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Elbow Connector 51"/>
          <p:cNvCxnSpPr>
            <a:stCxn id="24" idx="0"/>
            <a:endCxn id="5" idx="2"/>
          </p:cNvCxnSpPr>
          <p:nvPr/>
        </p:nvCxnSpPr>
        <p:spPr>
          <a:xfrm rot="5400000" flipH="1" flipV="1">
            <a:off x="8016502" y="3511250"/>
            <a:ext cx="1158740" cy="719173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6911952" y="4450206"/>
            <a:ext cx="2606901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9790" y="4450205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Action surplus</a:t>
            </a:r>
          </a:p>
        </p:txBody>
      </p:sp>
      <p:pic>
        <p:nvPicPr>
          <p:cNvPr id="15" name="Picture 14" descr="Screen Shot 2015-08-02 at 3.21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69" y="1201226"/>
            <a:ext cx="4309110" cy="50520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29200" y="283635"/>
            <a:ext cx="6820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Task Model </a:t>
            </a:r>
            <a:r>
              <a:rPr lang="en-US" altLang="en-US" sz="2800" b="1" dirty="0" smtClean="0">
                <a:sym typeface="Symbol" pitchFamily="18" charset="2"/>
              </a:rPr>
              <a:t>M</a:t>
            </a:r>
            <a:r>
              <a:rPr lang="en-US" altLang="en-US" sz="2800" b="1" baseline="-25000" dirty="0" smtClean="0">
                <a:sym typeface="Symbol" pitchFamily="18" charset="2"/>
              </a:rPr>
              <a:t>T</a:t>
            </a:r>
            <a:r>
              <a:rPr lang="en-US" altLang="en-US" sz="2800" b="1" dirty="0" smtClean="0">
                <a:sym typeface="Symbol" pitchFamily="18" charset="2"/>
              </a:rPr>
              <a:t> </a:t>
            </a:r>
            <a:r>
              <a:rPr lang="en-US" altLang="en-US" sz="2800" dirty="0" smtClean="0">
                <a:sym typeface="Symbol" pitchFamily="18" charset="2"/>
              </a:rPr>
              <a:t>and/or User Model</a:t>
            </a:r>
            <a:r>
              <a:rPr lang="en-US" altLang="en-US" sz="2800" dirty="0" smtClean="0"/>
              <a:t> </a:t>
            </a:r>
            <a:r>
              <a:rPr lang="en-US" altLang="en-US" sz="2800" b="1" dirty="0">
                <a:sym typeface="Symbol" pitchFamily="18" charset="2"/>
              </a:rPr>
              <a:t>M</a:t>
            </a:r>
            <a:r>
              <a:rPr lang="en-US" altLang="en-US" sz="2800" b="1" baseline="-25000" dirty="0">
                <a:sym typeface="Symbol" pitchFamily="18" charset="2"/>
              </a:rPr>
              <a:t>U</a:t>
            </a:r>
            <a:endParaRPr lang="en-US" sz="2800" dirty="0" smtClean="0">
              <a:latin typeface="Gill Sans"/>
              <a:cs typeface="Gill Sans"/>
            </a:endParaRPr>
          </a:p>
          <a:p>
            <a:r>
              <a:rPr lang="en-US" sz="2800" dirty="0" smtClean="0">
                <a:latin typeface="Gill Sans"/>
                <a:cs typeface="Gill Sans"/>
              </a:rPr>
              <a:t>              Reward             </a:t>
            </a:r>
            <a:r>
              <a:rPr lang="en-US" sz="2800" dirty="0">
                <a:latin typeface="Gill Sans"/>
                <a:cs typeface="Gill Sans"/>
              </a:rPr>
              <a:t>Cost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029200" y="304800"/>
            <a:ext cx="5943600" cy="1437408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Elbow Connector 31"/>
          <p:cNvCxnSpPr>
            <a:stCxn id="5" idx="0"/>
            <a:endCxn id="31" idx="2"/>
          </p:cNvCxnSpPr>
          <p:nvPr/>
        </p:nvCxnSpPr>
        <p:spPr>
          <a:xfrm rot="16200000" flipV="1">
            <a:off x="7993847" y="1749362"/>
            <a:ext cx="968767" cy="954459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87696" y="1888105"/>
            <a:ext cx="1913756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Elbow Connector 59"/>
          <p:cNvCxnSpPr>
            <a:stCxn id="25" idx="1"/>
            <a:endCxn id="6" idx="0"/>
          </p:cNvCxnSpPr>
          <p:nvPr/>
        </p:nvCxnSpPr>
        <p:spPr>
          <a:xfrm rot="10800000" flipV="1">
            <a:off x="5244574" y="1150771"/>
            <a:ext cx="1086090" cy="737334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96211" y="675735"/>
            <a:ext cx="3042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Expected </a:t>
            </a:r>
            <a:r>
              <a:rPr lang="en-US" sz="2800" dirty="0" smtClean="0">
                <a:latin typeface="Gill Sans"/>
                <a:cs typeface="Gill Sans"/>
              </a:rPr>
              <a:t>surplus </a:t>
            </a:r>
          </a:p>
          <a:p>
            <a:r>
              <a:rPr lang="en-US" sz="2800" dirty="0" smtClean="0">
                <a:latin typeface="Gill Sans"/>
                <a:cs typeface="Gill Sans"/>
              </a:rPr>
              <a:t>(</a:t>
            </a:r>
            <a:r>
              <a:rPr lang="en-US" sz="2800" b="1" dirty="0" smtClean="0">
                <a:latin typeface="Gill Sans"/>
                <a:cs typeface="Gill Sans"/>
              </a:rPr>
              <a:t>loss function L</a:t>
            </a:r>
            <a:r>
              <a:rPr lang="en-US" sz="2800" dirty="0" smtClean="0">
                <a:latin typeface="Gill Sans"/>
                <a:cs typeface="Gill Sans"/>
              </a:rPr>
              <a:t>)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30664" y="671699"/>
            <a:ext cx="3208368" cy="958143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5" y="1923881"/>
            <a:ext cx="7655028" cy="234478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87696" y="3670277"/>
            <a:ext cx="1913756" cy="58049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Elbow Connector 56"/>
          <p:cNvCxnSpPr>
            <a:stCxn id="67" idx="1"/>
            <a:endCxn id="7" idx="2"/>
          </p:cNvCxnSpPr>
          <p:nvPr/>
        </p:nvCxnSpPr>
        <p:spPr>
          <a:xfrm rot="10800000">
            <a:off x="5244574" y="4250769"/>
            <a:ext cx="1667378" cy="891935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6911952" y="4450206"/>
            <a:ext cx="3542864" cy="138499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89791" y="4450205"/>
            <a:ext cx="33650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Constraint(s</a:t>
            </a:r>
            <a:r>
              <a:rPr lang="en-US" sz="2800" dirty="0" smtClean="0">
                <a:latin typeface="Gill Sans"/>
                <a:cs typeface="Gill Sans"/>
              </a:rPr>
              <a:t>) </a:t>
            </a:r>
          </a:p>
          <a:p>
            <a:r>
              <a:rPr lang="en-US" sz="2800" dirty="0" smtClean="0">
                <a:latin typeface="Gill Sans"/>
                <a:cs typeface="Gill Sans"/>
              </a:rPr>
              <a:t>(can be captured in </a:t>
            </a:r>
          </a:p>
          <a:p>
            <a:r>
              <a:rPr lang="en-US" sz="2800" dirty="0" smtClean="0">
                <a:latin typeface="Gill Sans"/>
                <a:cs typeface="Gill Sans"/>
              </a:rPr>
              <a:t>situation </a:t>
            </a:r>
            <a:r>
              <a:rPr lang="en-US" sz="2800" b="1" i="1" dirty="0" smtClean="0">
                <a:latin typeface="Gill Sans"/>
                <a:cs typeface="Gill Sans"/>
              </a:rPr>
              <a:t>S</a:t>
            </a:r>
            <a:r>
              <a:rPr lang="en-US" sz="2800" dirty="0" smtClean="0">
                <a:latin typeface="Gill Sans"/>
                <a:cs typeface="Gill Sans"/>
              </a:rPr>
              <a:t>)</a:t>
            </a:r>
            <a:endParaRPr lang="en-US" sz="2800" dirty="0"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Refinements/Instantiations of ICM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11808" y="2163485"/>
            <a:ext cx="852682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6431" y="1959174"/>
            <a:ext cx="2467884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 (sequential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decision form)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0428" y="1959174"/>
            <a:ext cx="1193981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Stop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6616" y="4083845"/>
            <a:ext cx="940329" cy="10126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User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700" y="3571041"/>
            <a:ext cx="1748812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Explicit 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6257" y="4973955"/>
            <a:ext cx="1780153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Implicit 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0212" y="3366730"/>
            <a:ext cx="1390099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ICM-US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MDP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9289" y="4769644"/>
            <a:ext cx="1419195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ICM-US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POMDP</a:t>
            </a:r>
          </a:p>
        </p:txBody>
      </p:sp>
      <p:cxnSp>
        <p:nvCxnSpPr>
          <p:cNvPr id="21" name="Straight Arrow Connector 20"/>
          <p:cNvCxnSpPr>
            <a:stCxn id="9" idx="3"/>
            <a:endCxn id="10" idx="1"/>
          </p:cNvCxnSpPr>
          <p:nvPr/>
        </p:nvCxnSpPr>
        <p:spPr>
          <a:xfrm>
            <a:off x="3564491" y="2469952"/>
            <a:ext cx="5119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>
            <a:stCxn id="10" idx="3"/>
            <a:endCxn id="11" idx="1"/>
          </p:cNvCxnSpPr>
          <p:nvPr/>
        </p:nvCxnSpPr>
        <p:spPr>
          <a:xfrm>
            <a:off x="6544315" y="2469952"/>
            <a:ext cx="536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12" idx="3"/>
            <a:endCxn id="13" idx="1"/>
          </p:cNvCxnSpPr>
          <p:nvPr/>
        </p:nvCxnSpPr>
        <p:spPr>
          <a:xfrm flipV="1">
            <a:off x="2996944" y="3877508"/>
            <a:ext cx="549756" cy="712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12" idx="3"/>
            <a:endCxn id="14" idx="1"/>
          </p:cNvCxnSpPr>
          <p:nvPr/>
        </p:nvCxnSpPr>
        <p:spPr>
          <a:xfrm>
            <a:off x="2996944" y="4590158"/>
            <a:ext cx="549312" cy="690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>
            <a:stCxn id="13" idx="3"/>
            <a:endCxn id="15" idx="1"/>
          </p:cNvCxnSpPr>
          <p:nvPr/>
        </p:nvCxnSpPr>
        <p:spPr>
          <a:xfrm>
            <a:off x="5295513" y="3877508"/>
            <a:ext cx="6746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14" idx="3"/>
            <a:endCxn id="16" idx="1"/>
          </p:cNvCxnSpPr>
          <p:nvPr/>
        </p:nvCxnSpPr>
        <p:spPr>
          <a:xfrm>
            <a:off x="5326410" y="5280422"/>
            <a:ext cx="6428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>
            <a:stCxn id="10" idx="2"/>
            <a:endCxn id="15" idx="1"/>
          </p:cNvCxnSpPr>
          <p:nvPr/>
        </p:nvCxnSpPr>
        <p:spPr>
          <a:xfrm>
            <a:off x="5310373" y="2980730"/>
            <a:ext cx="659838" cy="896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Arrow Connector 50"/>
          <p:cNvCxnSpPr>
            <a:stCxn id="10" idx="2"/>
            <a:endCxn id="16" idx="1"/>
          </p:cNvCxnSpPr>
          <p:nvPr/>
        </p:nvCxnSpPr>
        <p:spPr>
          <a:xfrm>
            <a:off x="5310374" y="2980730"/>
            <a:ext cx="658915" cy="2299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ICM-US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1"/>
            <a:ext cx="7315576" cy="201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94" y="4145180"/>
            <a:ext cx="7170788" cy="195082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MDP form: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POMDP form: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Stop action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43000"/>
            <a:ext cx="11684000" cy="5349876"/>
          </a:xfrm>
        </p:spPr>
        <p:txBody>
          <a:bodyPr/>
          <a:lstStyle/>
          <a:p>
            <a:r>
              <a:rPr lang="en-US" smtClean="0"/>
              <a:t>An ordinary user action</a:t>
            </a:r>
          </a:p>
          <a:p>
            <a:pPr lvl="1"/>
            <a:r>
              <a:rPr lang="en-US" smtClean="0"/>
              <a:t>Stopping rate: </a:t>
            </a:r>
          </a:p>
          <a:p>
            <a:pPr lvl="1"/>
            <a:r>
              <a:rPr lang="en-US" smtClean="0"/>
              <a:t>Zero expected future surplus: </a:t>
            </a:r>
          </a:p>
          <a:p>
            <a:pPr lvl="1"/>
            <a:endParaRPr lang="en-US" smtClean="0"/>
          </a:p>
          <a:p>
            <a:r>
              <a:rPr lang="en-US" smtClean="0"/>
              <a:t>Constant stopping rate (CSR)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1187"/>
            <a:ext cx="1882237" cy="472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96489"/>
            <a:ext cx="6210619" cy="426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99540"/>
            <a:ext cx="2636656" cy="396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82" y="4099540"/>
            <a:ext cx="3002435" cy="396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517" y="4137642"/>
            <a:ext cx="1607903" cy="35815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 =&gt; diminishing reward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61" y="1897223"/>
            <a:ext cx="7140307" cy="209560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19400" y="2895600"/>
            <a:ext cx="1295400" cy="838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360759"/>
            <a:ext cx="12192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ICM for Interactive Retrieval Optimization: </a:t>
            </a:r>
            <a:br>
              <a:rPr lang="en-US" dirty="0" smtClean="0"/>
            </a:br>
            <a:r>
              <a:rPr lang="en-US" dirty="0" smtClean="0"/>
              <a:t> Plain Card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11808" y="2163485"/>
            <a:ext cx="852682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6431" y="1959174"/>
            <a:ext cx="2467884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 (sequential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decision form)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0428" y="1959174"/>
            <a:ext cx="1193981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Stop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6616" y="4083845"/>
            <a:ext cx="940329" cy="10126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User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700" y="3571041"/>
            <a:ext cx="1748812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Explicit 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6257" y="4973955"/>
            <a:ext cx="1780153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Implicit 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0212" y="3366730"/>
            <a:ext cx="1390099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ICM-US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MDP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9289" y="4769644"/>
            <a:ext cx="1419195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ICM-US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POMDP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2861" y="3571041"/>
            <a:ext cx="1605305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Plain card</a:t>
            </a:r>
          </a:p>
        </p:txBody>
      </p:sp>
      <p:cxnSp>
        <p:nvCxnSpPr>
          <p:cNvPr id="21" name="Straight Arrow Connector 20"/>
          <p:cNvCxnSpPr>
            <a:stCxn id="9" idx="3"/>
            <a:endCxn id="10" idx="1"/>
          </p:cNvCxnSpPr>
          <p:nvPr/>
        </p:nvCxnSpPr>
        <p:spPr>
          <a:xfrm>
            <a:off x="3564491" y="2469952"/>
            <a:ext cx="5119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>
            <a:stCxn id="10" idx="3"/>
            <a:endCxn id="11" idx="1"/>
          </p:cNvCxnSpPr>
          <p:nvPr/>
        </p:nvCxnSpPr>
        <p:spPr>
          <a:xfrm>
            <a:off x="6544315" y="2469952"/>
            <a:ext cx="536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12" idx="3"/>
            <a:endCxn id="13" idx="1"/>
          </p:cNvCxnSpPr>
          <p:nvPr/>
        </p:nvCxnSpPr>
        <p:spPr>
          <a:xfrm flipV="1">
            <a:off x="2996944" y="3877508"/>
            <a:ext cx="549756" cy="712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12" idx="3"/>
            <a:endCxn id="14" idx="1"/>
          </p:cNvCxnSpPr>
          <p:nvPr/>
        </p:nvCxnSpPr>
        <p:spPr>
          <a:xfrm>
            <a:off x="2996944" y="4590158"/>
            <a:ext cx="549312" cy="690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>
            <a:stCxn id="13" idx="3"/>
            <a:endCxn id="15" idx="1"/>
          </p:cNvCxnSpPr>
          <p:nvPr/>
        </p:nvCxnSpPr>
        <p:spPr>
          <a:xfrm>
            <a:off x="5295513" y="3877508"/>
            <a:ext cx="6746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14" idx="3"/>
            <a:endCxn id="16" idx="1"/>
          </p:cNvCxnSpPr>
          <p:nvPr/>
        </p:nvCxnSpPr>
        <p:spPr>
          <a:xfrm>
            <a:off x="5326410" y="5280422"/>
            <a:ext cx="6428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/>
          <p:cNvCxnSpPr>
            <a:stCxn id="15" idx="3"/>
            <a:endCxn id="17" idx="1"/>
          </p:cNvCxnSpPr>
          <p:nvPr/>
        </p:nvCxnSpPr>
        <p:spPr>
          <a:xfrm>
            <a:off x="7360310" y="3877508"/>
            <a:ext cx="7225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>
            <a:stCxn id="11" idx="2"/>
            <a:endCxn id="17" idx="1"/>
          </p:cNvCxnSpPr>
          <p:nvPr/>
        </p:nvCxnSpPr>
        <p:spPr>
          <a:xfrm>
            <a:off x="7677418" y="2980730"/>
            <a:ext cx="405442" cy="896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>
            <a:stCxn id="10" idx="2"/>
            <a:endCxn id="15" idx="1"/>
          </p:cNvCxnSpPr>
          <p:nvPr/>
        </p:nvCxnSpPr>
        <p:spPr>
          <a:xfrm>
            <a:off x="5310373" y="2980730"/>
            <a:ext cx="659838" cy="896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Arrow Connector 50"/>
          <p:cNvCxnSpPr>
            <a:stCxn id="10" idx="2"/>
            <a:endCxn id="16" idx="1"/>
          </p:cNvCxnSpPr>
          <p:nvPr/>
        </p:nvCxnSpPr>
        <p:spPr>
          <a:xfrm>
            <a:off x="5310374" y="2980730"/>
            <a:ext cx="658915" cy="2299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Card (IIR-PRP)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564" y="-28575"/>
            <a:ext cx="12192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Formal Models of IR: Mostly Single Query &amp; Relevance Only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927223" y="1600200"/>
            <a:ext cx="7737475" cy="1708150"/>
            <a:chOff x="528" y="768"/>
            <a:chExt cx="4874" cy="1076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256" y="768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66"/>
                  </a:solidFill>
                  <a:latin typeface="Arial Narrow" pitchFamily="34" charset="0"/>
                </a:rPr>
                <a:t>Relevance</a:t>
              </a: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28" y="1440"/>
              <a:ext cx="122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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(Rep(q), Rep(d))    </a:t>
              </a:r>
            </a:p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 Narrow" pitchFamily="34" charset="0"/>
                </a:rPr>
                <a:t>Similarity</a:t>
              </a:r>
              <a:endParaRPr lang="en-US" sz="2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042" y="1440"/>
              <a:ext cx="152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P(r=1|q,d)   r 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{0,1}</a:t>
              </a:r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</a:p>
            <a:p>
              <a:r>
                <a:rPr lang="en-US" sz="1800" b="1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 Narrow" pitchFamily="34" charset="0"/>
                </a:rPr>
                <a:t>Probability of Relevance</a:t>
              </a:r>
              <a:endParaRPr lang="en-US" sz="1800" b="1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984" y="1439"/>
              <a:ext cx="141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000066"/>
                  </a:solidFill>
                  <a:latin typeface="Arial Narrow" pitchFamily="34" charset="0"/>
                </a:rPr>
                <a:t>P(d </a:t>
              </a:r>
              <a:r>
                <a:rPr lang="en-US" sz="1800" b="1" dirty="0">
                  <a:sym typeface="Symbol" pitchFamily="18" charset="2"/>
                </a:rPr>
                <a:t></a:t>
              </a:r>
              <a:r>
                <a:rPr lang="en-US" sz="1800" b="1" dirty="0">
                  <a:solidFill>
                    <a:srgbClr val="000066"/>
                  </a:solidFill>
                  <a:latin typeface="Arial Narrow" pitchFamily="34" charset="0"/>
                </a:rPr>
                <a:t>q) or P(q </a:t>
              </a:r>
              <a:r>
                <a:rPr lang="en-US" sz="1800" b="1" dirty="0">
                  <a:sym typeface="Symbol" pitchFamily="18" charset="2"/>
                </a:rPr>
                <a:t></a:t>
              </a:r>
              <a:r>
                <a:rPr lang="en-US" sz="1800" b="1" dirty="0">
                  <a:solidFill>
                    <a:srgbClr val="000066"/>
                  </a:solidFill>
                  <a:latin typeface="Arial Narrow" pitchFamily="34" charset="0"/>
                </a:rPr>
                <a:t>d)</a:t>
              </a:r>
            </a:p>
            <a:p>
              <a:r>
                <a:rPr lang="en-US" sz="1800" b="1" dirty="0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Arial Narrow" pitchFamily="34" charset="0"/>
                </a:rPr>
                <a:t>Probabilistic inference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1152" y="1104"/>
              <a:ext cx="14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688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928" y="1104"/>
              <a:ext cx="15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273173" y="3429000"/>
            <a:ext cx="2919413" cy="2578100"/>
            <a:chOff x="116" y="1920"/>
            <a:chExt cx="1839" cy="1624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83" y="2175"/>
              <a:ext cx="90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Different 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rep &amp; </a:t>
              </a:r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</a:rPr>
                <a:t> similarity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12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480" y="254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16" y="2991"/>
              <a:ext cx="911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Vector space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(Salton et al., 75)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008" y="254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008" y="3024"/>
              <a:ext cx="947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distr.</a:t>
              </a:r>
            </a:p>
            <a:p>
              <a:r>
                <a:rPr lang="en-US" sz="1600" b="1" dirty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</a:p>
            <a:p>
              <a:r>
                <a:rPr lang="en-US" sz="1600" dirty="0">
                  <a:solidFill>
                    <a:srgbClr val="000066"/>
                  </a:solidFill>
                  <a:latin typeface="Arial Narrow" pitchFamily="34" charset="0"/>
                </a:rPr>
                <a:t>(Wong &amp; Yao, 89)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720" y="2592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/>
                <a:t>…</a:t>
              </a: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3451223" y="3200400"/>
            <a:ext cx="2871788" cy="1038225"/>
            <a:chOff x="1488" y="1776"/>
            <a:chExt cx="1809" cy="654"/>
          </a:xfrm>
        </p:grpSpPr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640" y="2064"/>
              <a:ext cx="65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Generative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1872" y="1776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488" y="1920"/>
              <a:ext cx="8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Regression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 </a:t>
              </a:r>
              <a:r>
                <a:rPr 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(Fuhr 89)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688" y="182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4432298" y="4953000"/>
            <a:ext cx="1525588" cy="1298575"/>
            <a:chOff x="2106" y="2880"/>
            <a:chExt cx="961" cy="818"/>
          </a:xfrm>
        </p:grpSpPr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106" y="3024"/>
              <a:ext cx="961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Classical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Model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(Robertson &amp; 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Sparck Jones, 76)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254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4594223" y="4191000"/>
            <a:ext cx="2481263" cy="809625"/>
            <a:chOff x="2208" y="2400"/>
            <a:chExt cx="1563" cy="510"/>
          </a:xfrm>
        </p:grpSpPr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2544"/>
              <a:ext cx="65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Doc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generation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2592" y="2448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3120" y="2496"/>
              <a:ext cx="65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Query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generation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3120" y="2400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5848348" y="4953000"/>
            <a:ext cx="1743075" cy="1298575"/>
            <a:chOff x="2998" y="2880"/>
            <a:chExt cx="1098" cy="818"/>
          </a:xfrm>
        </p:grpSpPr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998" y="3024"/>
              <a:ext cx="109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LM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approach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(Ponte &amp; Croft, 98)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Arial Narrow" pitchFamily="34" charset="0"/>
                </a:rPr>
                <a:t>(Lafferty &amp; Zhai, 01a)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350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7131049" y="3276601"/>
            <a:ext cx="3259138" cy="2439988"/>
            <a:chOff x="3806" y="1824"/>
            <a:chExt cx="2053" cy="1537"/>
          </a:xfrm>
        </p:grpSpPr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806" y="2719"/>
              <a:ext cx="103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Non-Classical </a:t>
              </a:r>
            </a:p>
            <a:p>
              <a:r>
                <a:rPr lang="en-US" sz="1600" b="1" dirty="0" smtClean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Logic</a:t>
              </a:r>
              <a:endParaRPr lang="en-US" sz="1600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endParaRPr>
            </a:p>
            <a:p>
              <a:r>
                <a:rPr lang="en-US" sz="1600" dirty="0" smtClean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</a:t>
              </a:r>
              <a:r>
                <a:rPr lang="en-US" sz="1600" dirty="0" smtClean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van </a:t>
              </a:r>
              <a:r>
                <a:rPr lang="en-US" sz="1600" dirty="0" err="1" smtClean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Rijsbergen</a:t>
              </a:r>
              <a:r>
                <a:rPr lang="en-US" sz="1600" dirty="0" smtClean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 86)</a:t>
              </a:r>
              <a:endParaRPr lang="en-US" sz="1600" dirty="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4800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4272" y="2112"/>
              <a:ext cx="97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Different</a:t>
              </a:r>
            </a:p>
            <a:p>
              <a:r>
                <a:rPr 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inference system</a:t>
              </a:r>
              <a:endParaRPr 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H="1">
              <a:off x="4368" y="249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4877" y="2687"/>
              <a:ext cx="98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Inference </a:t>
              </a:r>
            </a:p>
            <a:p>
              <a:r>
                <a:rPr lang="en-US" sz="1600" b="1" dirty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network</a:t>
              </a:r>
            </a:p>
            <a:p>
              <a:r>
                <a:rPr lang="en-US" sz="1600" b="1" dirty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 model</a:t>
              </a:r>
            </a:p>
            <a:p>
              <a:r>
                <a:rPr lang="en-US" sz="1600" dirty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(Turtle &amp; Croft, 91)</a:t>
              </a:r>
              <a:endParaRPr lang="en-US" sz="1600" dirty="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4992" y="249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8012111" y="1905000"/>
            <a:ext cx="23278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Div. from Randomness</a:t>
            </a:r>
          </a:p>
          <a:p>
            <a:r>
              <a:rPr lang="en-US" sz="1600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(Amati  &amp; </a:t>
            </a:r>
            <a:r>
              <a:rPr lang="en-US" sz="1600" dirty="0" smtClean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van </a:t>
            </a:r>
            <a:r>
              <a:rPr lang="en-US" sz="1600" dirty="0" err="1" smtClean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Rijsbergen</a:t>
            </a:r>
            <a:r>
              <a:rPr lang="en-US" sz="1600" dirty="0" smtClean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1600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02)</a:t>
            </a:r>
            <a:endParaRPr lang="en-US" sz="16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222623" y="4343400"/>
            <a:ext cx="1414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Learn. To Rank</a:t>
            </a:r>
          </a:p>
          <a:p>
            <a:r>
              <a:rPr lang="en-US" sz="160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(Joachims 02, </a:t>
            </a:r>
          </a:p>
          <a:p>
            <a:r>
              <a:rPr lang="en-US" sz="160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Berges et al. 05)</a:t>
            </a:r>
            <a:endParaRPr lang="en-US" sz="160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>
            <a:off x="3832223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7202486" y="1212850"/>
            <a:ext cx="22510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Relevance constraints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(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Fang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et al.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04) 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 flipV="1">
            <a:off x="6042023" y="1520825"/>
            <a:ext cx="1160463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auto">
          <a:xfrm>
            <a:off x="8861423" y="1520825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10307637" y="4768850"/>
            <a:ext cx="15033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Prob. concept</a:t>
            </a:r>
          </a:p>
          <a:p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space model</a:t>
            </a:r>
          </a:p>
          <a:p>
            <a:r>
              <a:rPr lang="en-US" sz="1600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(Wong &amp; Yao, 95)</a:t>
            </a:r>
            <a:endParaRPr lang="en-US" sz="16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52" name="Line 41"/>
          <p:cNvSpPr>
            <a:spLocks noChangeShapeType="1"/>
          </p:cNvSpPr>
          <p:nvPr/>
        </p:nvSpPr>
        <p:spPr bwMode="auto">
          <a:xfrm>
            <a:off x="9410698" y="4238625"/>
            <a:ext cx="1162049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18279" y="817154"/>
            <a:ext cx="3956844" cy="1415772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Probability Ranking Principle</a:t>
            </a:r>
            <a:endParaRPr lang="en-US" sz="1800" b="1" dirty="0">
              <a:latin typeface="Arial Narrow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(Robertson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77) </a:t>
            </a:r>
          </a:p>
          <a:p>
            <a:r>
              <a:rPr lang="en-US" b="1" dirty="0">
                <a:latin typeface="Arial Narrow" pitchFamily="34" charset="0"/>
              </a:rPr>
              <a:t>Extension: PRP for IIR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(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Fuhr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08)</a:t>
            </a:r>
          </a:p>
          <a:p>
            <a:r>
              <a:rPr lang="en-US" b="1" dirty="0" smtClean="0">
                <a:latin typeface="Arial Narrow" pitchFamily="34" charset="0"/>
              </a:rPr>
              <a:t>Further Extension: Interface Card Model </a:t>
            </a:r>
            <a:endParaRPr lang="en-US" b="1" dirty="0">
              <a:latin typeface="Arial Narrow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(Zhang &amp; Zhai 15) 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55745" y="2643544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</a:t>
            </a:r>
            <a:endParaRPr lang="en-US" sz="3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04564" y="5006758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</a:t>
            </a:r>
            <a:endParaRPr lang="en-US" sz="3600" b="1" dirty="0"/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 flipH="1">
            <a:off x="887411" y="4354514"/>
            <a:ext cx="1027113" cy="903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“Backward compatibility”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assume </a:t>
            </a:r>
            <a:r>
              <a:rPr lang="en-US" u="sng" dirty="0" smtClean="0"/>
              <a:t>sequential interaction</a:t>
            </a:r>
            <a:r>
              <a:rPr lang="en-US" dirty="0" smtClean="0"/>
              <a:t> reduces to </a:t>
            </a:r>
            <a:r>
              <a:rPr lang="en-US" u="sng" dirty="0" smtClean="0"/>
              <a:t>sequential browsing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180" y="2838292"/>
            <a:ext cx="3251200" cy="3251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65344" y="3452480"/>
            <a:ext cx="2087024" cy="507634"/>
          </a:xfrm>
          <a:prstGeom prst="roundRect">
            <a:avLst/>
          </a:prstGeom>
          <a:noFill/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65344" y="3960114"/>
            <a:ext cx="2087024" cy="507634"/>
          </a:xfrm>
          <a:prstGeom prst="roundRect">
            <a:avLst/>
          </a:prstGeom>
          <a:noFill/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65344" y="4467748"/>
            <a:ext cx="2087024" cy="507634"/>
          </a:xfrm>
          <a:prstGeom prst="roundRect">
            <a:avLst/>
          </a:prstGeom>
          <a:noFill/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65344" y="4975382"/>
            <a:ext cx="2087024" cy="507634"/>
          </a:xfrm>
          <a:prstGeom prst="roundRect">
            <a:avLst/>
          </a:prstGeom>
          <a:noFill/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43234" y="3383230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q</a:t>
            </a:r>
            <a:r>
              <a:rPr lang="en-US" sz="2800" baseline="30000" dirty="0">
                <a:latin typeface="Gill Sans"/>
                <a:cs typeface="Gill Sans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43234" y="3888562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q</a:t>
            </a:r>
            <a:r>
              <a:rPr lang="en-US" sz="2800" baseline="30000" dirty="0">
                <a:latin typeface="Gill Sans"/>
                <a:cs typeface="Gill Sans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3234" y="4393894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q</a:t>
            </a:r>
            <a:r>
              <a:rPr lang="en-US" sz="2800" baseline="30000" dirty="0">
                <a:latin typeface="Gill Sans"/>
                <a:cs typeface="Gill Sans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43234" y="4901992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/>
                <a:cs typeface="Gill Sans"/>
              </a:rPr>
              <a:t>q</a:t>
            </a:r>
            <a:r>
              <a:rPr lang="en-US" sz="2800" baseline="30000" dirty="0">
                <a:latin typeface="Gill Sans"/>
                <a:cs typeface="Gill Sans"/>
              </a:rPr>
              <a:t>4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Card: a choice in a ranked list</a:t>
            </a:r>
          </a:p>
          <a:p>
            <a:r>
              <a:rPr lang="en-US" dirty="0" smtClean="0"/>
              <a:t>Constraint: none</a:t>
            </a:r>
          </a:p>
          <a:p>
            <a:r>
              <a:rPr lang="en-US" dirty="0" smtClean="0"/>
              <a:t>Action: accept / skip a choice</a:t>
            </a:r>
          </a:p>
          <a:p>
            <a:r>
              <a:rPr lang="en-US" dirty="0" smtClean="0"/>
              <a:t>Context: constant until an accept</a:t>
            </a:r>
          </a:p>
          <a:p>
            <a:r>
              <a:rPr lang="en-US" dirty="0" smtClean="0"/>
              <a:t>Reward (for skip): expected surplus in next lap</a:t>
            </a:r>
          </a:p>
          <a:p>
            <a:r>
              <a:rPr lang="en-US" dirty="0" smtClean="0"/>
              <a:t>Cost: decision cost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32235"/>
            <a:ext cx="11684000" cy="4953000"/>
          </a:xfrm>
        </p:spPr>
        <p:txBody>
          <a:bodyPr/>
          <a:lstStyle/>
          <a:p>
            <a:r>
              <a:rPr lang="en-US" dirty="0" smtClean="0"/>
              <a:t>Plain user state</a:t>
            </a:r>
          </a:p>
          <a:p>
            <a:endParaRPr lang="en-US" dirty="0"/>
          </a:p>
          <a:p>
            <a:r>
              <a:rPr lang="en-US" dirty="0" smtClean="0"/>
              <a:t>Assume CSR</a:t>
            </a:r>
          </a:p>
          <a:p>
            <a:r>
              <a:rPr lang="en-US" dirty="0" smtClean="0"/>
              <a:t>Ranking principle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96" y="1545306"/>
            <a:ext cx="3665408" cy="46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90" y="2667000"/>
            <a:ext cx="4617958" cy="9525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49848" y="2724173"/>
            <a:ext cx="2133600" cy="838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4152949"/>
            <a:ext cx="5506027" cy="102155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Interactive IR- Prob. Ranking Principle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</a:t>
            </a:r>
            <a:r>
              <a:rPr lang="en-US" sz="2400" dirty="0" smtClean="0">
                <a:latin typeface="Palatino Linotype" panose="02040502050505030304" pitchFamily="18" charset="0"/>
              </a:rPr>
              <a:t>IIR-PRP)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02048" y="2724173"/>
            <a:ext cx="1447800" cy="838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4154" y="4041006"/>
            <a:ext cx="2979084" cy="102155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Further promote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more relevant items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10885" y="3562374"/>
            <a:ext cx="537042" cy="5905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  <a:endCxn id="6" idx="2"/>
          </p:cNvCxnSpPr>
          <p:nvPr/>
        </p:nvCxnSpPr>
        <p:spPr>
          <a:xfrm flipH="1" flipV="1">
            <a:off x="7816648" y="3562374"/>
            <a:ext cx="435076" cy="5905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96196" y="5520444"/>
            <a:ext cx="1025950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Norbert </a:t>
            </a:r>
            <a:r>
              <a:rPr lang="en-US" dirty="0" err="1"/>
              <a:t>Fuhr</a:t>
            </a:r>
            <a:r>
              <a:rPr lang="en-US" dirty="0"/>
              <a:t>. 2008. A probability ranking principle for interactive information retrieval. </a:t>
            </a:r>
            <a:r>
              <a:rPr lang="en-US" i="1" dirty="0"/>
              <a:t>Inf. </a:t>
            </a:r>
            <a:r>
              <a:rPr lang="en-US" i="1" dirty="0" err="1"/>
              <a:t>Retr</a:t>
            </a:r>
            <a:r>
              <a:rPr lang="en-US" i="1" dirty="0"/>
              <a:t>.</a:t>
            </a:r>
            <a:r>
              <a:rPr lang="en-US" dirty="0"/>
              <a:t> 11, 3 (June 2008), 251-265. DOI=http://dx.doi.org/10.1007/s10791-008-9045-0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7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885"/>
            <a:ext cx="1219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ICM for Interactive Retrieval Optimization: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Navigational </a:t>
            </a:r>
            <a:r>
              <a:rPr lang="en-US" dirty="0"/>
              <a:t>Card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808" y="2163485"/>
            <a:ext cx="852682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6431" y="1959174"/>
            <a:ext cx="2467884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 (sequential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decision form)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0428" y="1959174"/>
            <a:ext cx="1193981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Stop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6616" y="4083845"/>
            <a:ext cx="940329" cy="10126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User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700" y="3571041"/>
            <a:ext cx="1748812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Explicit 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6257" y="4973955"/>
            <a:ext cx="1780153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Implicit 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0212" y="3366730"/>
            <a:ext cx="1390099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ICM-US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MDP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9289" y="4769644"/>
            <a:ext cx="1419195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ICM-US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POMDP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2861" y="3571041"/>
            <a:ext cx="1605305" cy="6129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Plain card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3950" y="4769644"/>
            <a:ext cx="2060651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91440" rIns="91440" bIns="91440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Navigational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card</a:t>
            </a:r>
          </a:p>
        </p:txBody>
      </p:sp>
      <p:cxnSp>
        <p:nvCxnSpPr>
          <p:cNvPr id="21" name="Straight Arrow Connector 20"/>
          <p:cNvCxnSpPr>
            <a:stCxn id="9" idx="3"/>
            <a:endCxn id="10" idx="1"/>
          </p:cNvCxnSpPr>
          <p:nvPr/>
        </p:nvCxnSpPr>
        <p:spPr>
          <a:xfrm>
            <a:off x="3564491" y="2469952"/>
            <a:ext cx="5119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>
            <a:stCxn id="10" idx="3"/>
            <a:endCxn id="11" idx="1"/>
          </p:cNvCxnSpPr>
          <p:nvPr/>
        </p:nvCxnSpPr>
        <p:spPr>
          <a:xfrm>
            <a:off x="6544315" y="2469952"/>
            <a:ext cx="536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12" idx="3"/>
            <a:endCxn id="13" idx="1"/>
          </p:cNvCxnSpPr>
          <p:nvPr/>
        </p:nvCxnSpPr>
        <p:spPr>
          <a:xfrm flipV="1">
            <a:off x="2996944" y="3877508"/>
            <a:ext cx="549756" cy="712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12" idx="3"/>
            <a:endCxn id="14" idx="1"/>
          </p:cNvCxnSpPr>
          <p:nvPr/>
        </p:nvCxnSpPr>
        <p:spPr>
          <a:xfrm>
            <a:off x="2996944" y="4590158"/>
            <a:ext cx="549312" cy="690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>
            <a:stCxn id="13" idx="3"/>
            <a:endCxn id="15" idx="1"/>
          </p:cNvCxnSpPr>
          <p:nvPr/>
        </p:nvCxnSpPr>
        <p:spPr>
          <a:xfrm>
            <a:off x="5295513" y="3877508"/>
            <a:ext cx="6746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14" idx="3"/>
            <a:endCxn id="16" idx="1"/>
          </p:cNvCxnSpPr>
          <p:nvPr/>
        </p:nvCxnSpPr>
        <p:spPr>
          <a:xfrm>
            <a:off x="5326410" y="5280422"/>
            <a:ext cx="6428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Arrow Connector 34"/>
          <p:cNvCxnSpPr>
            <a:stCxn id="15" idx="3"/>
            <a:endCxn id="17" idx="1"/>
          </p:cNvCxnSpPr>
          <p:nvPr/>
        </p:nvCxnSpPr>
        <p:spPr>
          <a:xfrm>
            <a:off x="7360310" y="3877508"/>
            <a:ext cx="7225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Arrow Connector 37"/>
          <p:cNvCxnSpPr>
            <a:stCxn id="16" idx="3"/>
            <a:endCxn id="18" idx="1"/>
          </p:cNvCxnSpPr>
          <p:nvPr/>
        </p:nvCxnSpPr>
        <p:spPr>
          <a:xfrm>
            <a:off x="7388483" y="5280422"/>
            <a:ext cx="6854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>
            <a:stCxn id="11" idx="2"/>
            <a:endCxn id="17" idx="1"/>
          </p:cNvCxnSpPr>
          <p:nvPr/>
        </p:nvCxnSpPr>
        <p:spPr>
          <a:xfrm>
            <a:off x="7677418" y="2980730"/>
            <a:ext cx="405442" cy="896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>
            <a:stCxn id="11" idx="2"/>
            <a:endCxn id="18" idx="1"/>
          </p:cNvCxnSpPr>
          <p:nvPr/>
        </p:nvCxnSpPr>
        <p:spPr>
          <a:xfrm>
            <a:off x="7677419" y="2980730"/>
            <a:ext cx="396531" cy="2299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>
            <a:stCxn id="10" idx="2"/>
            <a:endCxn id="15" idx="1"/>
          </p:cNvCxnSpPr>
          <p:nvPr/>
        </p:nvCxnSpPr>
        <p:spPr>
          <a:xfrm>
            <a:off x="5310373" y="2980730"/>
            <a:ext cx="659838" cy="896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Arrow Connector 50"/>
          <p:cNvCxnSpPr>
            <a:stCxn id="10" idx="2"/>
            <a:endCxn id="16" idx="1"/>
          </p:cNvCxnSpPr>
          <p:nvPr/>
        </p:nvCxnSpPr>
        <p:spPr>
          <a:xfrm>
            <a:off x="5310374" y="2980730"/>
            <a:ext cx="658915" cy="2299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Navigational Card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009" y="3265408"/>
            <a:ext cx="47625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39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IIR-PRP cannot do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u="sng" dirty="0" smtClean="0"/>
              <a:t>sequential interaction</a:t>
            </a:r>
            <a:r>
              <a:rPr lang="en-US" dirty="0" smtClean="0"/>
              <a:t> does </a:t>
            </a:r>
            <a:r>
              <a:rPr lang="en-US" i="1" dirty="0" smtClean="0"/>
              <a:t>not</a:t>
            </a:r>
            <a:r>
              <a:rPr lang="en-US" dirty="0" smtClean="0"/>
              <a:t> reduce to </a:t>
            </a:r>
            <a:r>
              <a:rPr lang="en-US" u="sng" dirty="0" smtClean="0"/>
              <a:t>sequential browsing</a:t>
            </a:r>
            <a:r>
              <a:rPr lang="en-US" dirty="0" smtClean="0"/>
              <a:t> (e.g. on mobile screen)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489" y="3265408"/>
            <a:ext cx="47625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39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 descr="Screen Shot 2015-08-05 at 4.15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72" y="3265408"/>
            <a:ext cx="4749800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39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53707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Card</a:t>
            </a:r>
            <a:r>
              <a:rPr lang="en-US" dirty="0"/>
              <a:t>: a set of item/tag </a:t>
            </a:r>
            <a:r>
              <a:rPr lang="en-US" dirty="0" smtClean="0"/>
              <a:t>blocks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Constraint</a:t>
            </a:r>
            <a:r>
              <a:rPr lang="en-US" dirty="0"/>
              <a:t>: total area does not exceed the </a:t>
            </a:r>
            <a:r>
              <a:rPr lang="en-US" dirty="0" smtClean="0"/>
              <a:t>card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Action</a:t>
            </a:r>
            <a:r>
              <a:rPr lang="en-US" dirty="0"/>
              <a:t>: select block based on item-tag </a:t>
            </a:r>
            <a:r>
              <a:rPr lang="en-US" dirty="0" smtClean="0"/>
              <a:t>relations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Context</a:t>
            </a:r>
            <a:r>
              <a:rPr lang="en-US" dirty="0"/>
              <a:t>: updated based on </a:t>
            </a:r>
            <a:r>
              <a:rPr lang="en-US" dirty="0" smtClean="0"/>
              <a:t>user actions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Reward</a:t>
            </a:r>
            <a:r>
              <a:rPr lang="en-US" dirty="0"/>
              <a:t>: information gain of user interest </a:t>
            </a:r>
            <a:r>
              <a:rPr lang="en-US" dirty="0" smtClean="0"/>
              <a:t>estimate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Cost</a:t>
            </a:r>
            <a:r>
              <a:rPr lang="en-US" dirty="0"/>
              <a:t>: constant for each </a:t>
            </a:r>
            <a:r>
              <a:rPr lang="en-US" dirty="0" smtClean="0"/>
              <a:t>lap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Derive the optimal mathematical conditions for the blocks on the card</a:t>
            </a:r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Uniform initial preference</a:t>
            </a:r>
          </a:p>
          <a:p>
            <a:pPr lvl="1"/>
            <a:r>
              <a:rPr lang="en-US" dirty="0" smtClean="0"/>
              <a:t>Uniform and perfect action model</a:t>
            </a:r>
          </a:p>
          <a:p>
            <a:pPr lvl="1"/>
            <a:r>
              <a:rPr lang="en-US" dirty="0" smtClean="0"/>
              <a:t>Only focus on tags (items would be more trivial)</a:t>
            </a:r>
          </a:p>
          <a:p>
            <a:pPr lvl="1"/>
            <a:r>
              <a:rPr lang="en-US" dirty="0" smtClean="0"/>
              <a:t>“Complete” tag set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696116" y="4865649"/>
            <a:ext cx="1514685" cy="8944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tag per card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11688" y="2366291"/>
            <a:ext cx="5199113" cy="108490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65346" y="2384179"/>
            <a:ext cx="5199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"/>
                <a:cs typeface="Gill Sans"/>
              </a:rPr>
              <a:t>What is the optimal number of items the picked tag should cover?</a:t>
            </a:r>
          </a:p>
        </p:txBody>
      </p:sp>
      <p:pic>
        <p:nvPicPr>
          <p:cNvPr id="6" name="Picture 5" descr="Screen Shot 2015-08-05 at 2.2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82634"/>
            <a:ext cx="5974080" cy="728980"/>
          </a:xfrm>
          <a:prstGeom prst="rect">
            <a:avLst/>
          </a:prstGeom>
        </p:spPr>
      </p:pic>
      <p:pic>
        <p:nvPicPr>
          <p:cNvPr id="8" name="Picture 7" descr="Screen Shot 2015-08-05 at 2.2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86" y="1649756"/>
            <a:ext cx="1733550" cy="400050"/>
          </a:xfrm>
          <a:prstGeom prst="rect">
            <a:avLst/>
          </a:prstGeom>
        </p:spPr>
      </p:pic>
      <p:pic>
        <p:nvPicPr>
          <p:cNvPr id="10" name="Picture 9" descr="Screen Shot 2015-08-05 at 2.21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25" y="4966042"/>
            <a:ext cx="1129030" cy="6578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81201" y="2621143"/>
            <a:ext cx="2797975" cy="5804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15951" y="2621143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"/>
                <a:cs typeface="Gill Sans"/>
              </a:rPr>
              <a:t>Balanced partition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5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8-05 at 2.2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56" y="4024912"/>
            <a:ext cx="7245350" cy="251587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191222" y="4024913"/>
            <a:ext cx="2019579" cy="12401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tags per card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85056" y="1647807"/>
            <a:ext cx="8225744" cy="1967731"/>
            <a:chOff x="461056" y="1647806"/>
            <a:chExt cx="8225744" cy="1967731"/>
          </a:xfrm>
        </p:grpSpPr>
        <p:sp>
          <p:nvSpPr>
            <p:cNvPr id="3" name="Rounded Rectangle 2"/>
            <p:cNvSpPr/>
            <p:nvPr/>
          </p:nvSpPr>
          <p:spPr>
            <a:xfrm>
              <a:off x="3487687" y="1647806"/>
              <a:ext cx="5199113" cy="1967731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77114" y="1701470"/>
              <a:ext cx="50739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Both"/>
              </a:pPr>
              <a:r>
                <a:rPr lang="en-US" sz="2400" dirty="0">
                  <a:latin typeface="Gill Sans"/>
                  <a:cs typeface="Gill Sans"/>
                </a:rPr>
                <a:t>How many items should each of the two picked tags cover?</a:t>
              </a:r>
            </a:p>
            <a:p>
              <a:pPr marL="514350" indent="-514350">
                <a:buAutoNum type="alphaLcParenBoth"/>
              </a:pPr>
              <a:r>
                <a:rPr lang="en-US" sz="2400" dirty="0">
                  <a:latin typeface="Gill Sans"/>
                  <a:cs typeface="Gill Sans"/>
                </a:rPr>
                <a:t>How many items should the two tags’ coverage overlap?</a:t>
              </a:r>
            </a:p>
          </p:txBody>
        </p:sp>
        <p:pic>
          <p:nvPicPr>
            <p:cNvPr id="5" name="Picture 4" descr="Screen Shot 2015-08-05 at 2.23.4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56" y="1647806"/>
              <a:ext cx="2053590" cy="391160"/>
            </a:xfrm>
            <a:prstGeom prst="rect">
              <a:avLst/>
            </a:prstGeom>
          </p:spPr>
        </p:pic>
      </p:grpSp>
      <p:pic>
        <p:nvPicPr>
          <p:cNvPr id="9" name="Picture 8" descr="Screen Shot 2015-08-05 at 2.33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05" y="4114355"/>
            <a:ext cx="1511300" cy="675640"/>
          </a:xfrm>
          <a:prstGeom prst="rect">
            <a:avLst/>
          </a:prstGeom>
        </p:spPr>
      </p:pic>
      <p:pic>
        <p:nvPicPr>
          <p:cNvPr id="10" name="Picture 9" descr="Screen Shot 2015-08-05 at 2.33.5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30" y="4789995"/>
            <a:ext cx="755650" cy="28448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981201" y="2209719"/>
            <a:ext cx="2797975" cy="5804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15951" y="2209719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"/>
                <a:cs typeface="Gill Sans"/>
              </a:rPr>
              <a:t>Balanced partition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99087" y="3039768"/>
            <a:ext cx="2797975" cy="5804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76926" y="3039768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"/>
                <a:cs typeface="Gill Sans"/>
              </a:rPr>
              <a:t>Minimal overlap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can we develop </a:t>
            </a:r>
            <a:r>
              <a:rPr lang="en-US" sz="3600" dirty="0" smtClean="0"/>
              <a:t>a general formal </a:t>
            </a:r>
            <a:r>
              <a:rPr lang="en-US" sz="3600" dirty="0"/>
              <a:t>model for </a:t>
            </a:r>
            <a:r>
              <a:rPr lang="en-US" sz="3600" dirty="0" smtClean="0"/>
              <a:t>interactive </a:t>
            </a:r>
            <a:r>
              <a:rPr lang="en-US" sz="3600" dirty="0"/>
              <a:t>IR</a:t>
            </a:r>
            <a:r>
              <a:rPr lang="en-US" sz="3600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51013"/>
            <a:ext cx="116840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Q1: How can we </a:t>
            </a:r>
            <a:r>
              <a:rPr lang="en-US" b="1" dirty="0"/>
              <a:t>mathematically model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general </a:t>
            </a:r>
            <a:r>
              <a:rPr lang="en-US" dirty="0" smtClean="0"/>
              <a:t>IIR </a:t>
            </a:r>
            <a:r>
              <a:rPr lang="en-US" dirty="0"/>
              <a:t>problem?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Q2</a:t>
            </a:r>
            <a:r>
              <a:rPr lang="en-US" dirty="0"/>
              <a:t>: How can we develop a </a:t>
            </a:r>
            <a:r>
              <a:rPr lang="en-US" b="1" dirty="0"/>
              <a:t>general </a:t>
            </a:r>
            <a:r>
              <a:rPr lang="en-US" b="1" dirty="0" smtClean="0"/>
              <a:t>system/algorithm</a:t>
            </a:r>
            <a:r>
              <a:rPr lang="en-US" dirty="0" smtClean="0"/>
              <a:t> </a:t>
            </a:r>
            <a:r>
              <a:rPr lang="en-US" dirty="0"/>
              <a:t>to solve the </a:t>
            </a:r>
            <a:r>
              <a:rPr lang="en-US" dirty="0" smtClean="0"/>
              <a:t>general IIR problem </a:t>
            </a:r>
            <a:r>
              <a:rPr lang="en-US" b="1" dirty="0"/>
              <a:t>optimally</a:t>
            </a:r>
            <a:r>
              <a:rPr lang="en-US" dirty="0"/>
              <a:t>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Q3: How should we </a:t>
            </a:r>
            <a:r>
              <a:rPr lang="en-US" b="1" dirty="0" smtClean="0"/>
              <a:t>evaluate</a:t>
            </a:r>
            <a:r>
              <a:rPr lang="en-US" dirty="0" smtClean="0"/>
              <a:t> a general IIR system?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14647" y="990600"/>
            <a:ext cx="10930788" cy="4800600"/>
            <a:chOff x="614647" y="990600"/>
            <a:chExt cx="10930788" cy="4800600"/>
          </a:xfrm>
        </p:grpSpPr>
        <p:sp>
          <p:nvSpPr>
            <p:cNvPr id="5" name="TextBox 4"/>
            <p:cNvSpPr txBox="1"/>
            <p:nvPr/>
          </p:nvSpPr>
          <p:spPr>
            <a:xfrm>
              <a:off x="614647" y="990600"/>
              <a:ext cx="106367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Answer</a:t>
              </a:r>
              <a:r>
                <a:rPr lang="en-US" sz="3200" dirty="0" smtClean="0"/>
                <a:t>:   I3A:  Intelligent Interactive Information Agent Model 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61442" y="2422459"/>
              <a:ext cx="3580147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Wingdings" panose="05000000000000000000" pitchFamily="2" charset="2"/>
                </a:rPr>
                <a:t> </a:t>
              </a:r>
              <a:r>
                <a:rPr lang="en-US" sz="2400" b="1" dirty="0" smtClean="0"/>
                <a:t>IIR = Cooperative Game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4069647"/>
              <a:ext cx="6795963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Wingdings" panose="05000000000000000000" pitchFamily="2" charset="2"/>
                </a:rPr>
                <a:t> </a:t>
              </a:r>
              <a:r>
                <a:rPr lang="en-US" sz="2400" b="1" dirty="0" smtClean="0"/>
                <a:t>IIR Algorithm = Sequential Decision Optimization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51937" y="5329535"/>
              <a:ext cx="8093498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Wingdings" panose="05000000000000000000" pitchFamily="2" charset="2"/>
                </a:rPr>
                <a:t> </a:t>
              </a:r>
              <a:r>
                <a:rPr lang="en-US" sz="2400" b="1" dirty="0" smtClean="0"/>
                <a:t>IIR Evaluation = Simulated Interaction with Simulated </a:t>
              </a:r>
              <a:r>
                <a:rPr lang="en-US" sz="2400" b="1" dirty="0"/>
                <a:t>U</a:t>
              </a:r>
              <a:r>
                <a:rPr lang="en-US" sz="2400" b="1" dirty="0" smtClean="0"/>
                <a:t>ser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47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Prototype interfaces for New York Times</a:t>
            </a:r>
          </a:p>
          <a:p>
            <a:pPr lvl="1"/>
            <a:r>
              <a:rPr lang="en-US" dirty="0" smtClean="0"/>
              <a:t>Articles as items and keywords as tags</a:t>
            </a:r>
          </a:p>
          <a:p>
            <a:pPr lvl="1"/>
            <a:r>
              <a:rPr lang="en-US" dirty="0" smtClean="0"/>
              <a:t>Two sizes: a medium sized one and a small one</a:t>
            </a:r>
          </a:p>
          <a:p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# Interaction rounds to reach item of interest</a:t>
            </a:r>
          </a:p>
          <a:p>
            <a:pPr lvl="1"/>
            <a:r>
              <a:rPr lang="en-US" dirty="0" smtClean="0"/>
              <a:t>We </a:t>
            </a:r>
            <a:r>
              <a:rPr lang="en-US" i="1" dirty="0" smtClean="0"/>
              <a:t>automatically</a:t>
            </a:r>
            <a:r>
              <a:rPr lang="en-US" dirty="0" smtClean="0"/>
              <a:t> optimize the interface layout</a:t>
            </a:r>
          </a:p>
          <a:p>
            <a:pPr lvl="1"/>
            <a:r>
              <a:rPr lang="en-US" dirty="0" smtClean="0"/>
              <a:t>Compare with pre-designed static interfaces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edium sized screen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160" y="1824902"/>
            <a:ext cx="6083300" cy="39497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Smaller screen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55" y="1616762"/>
            <a:ext cx="476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755" y="4070954"/>
            <a:ext cx="4762500" cy="23241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32190" y="1870761"/>
            <a:ext cx="1696749" cy="709049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urved Connector 5"/>
          <p:cNvCxnSpPr>
            <a:stCxn id="5" idx="6"/>
            <a:endCxn id="4" idx="0"/>
          </p:cNvCxnSpPr>
          <p:nvPr/>
        </p:nvCxnSpPr>
        <p:spPr>
          <a:xfrm flipH="1">
            <a:off x="6209006" y="2225286"/>
            <a:ext cx="19933" cy="1845669"/>
          </a:xfrm>
          <a:prstGeom prst="curvedConnector4">
            <a:avLst>
              <a:gd name="adj1" fmla="val -1146842"/>
              <a:gd name="adj2" fmla="val 59604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109" y="2460862"/>
            <a:ext cx="530585" cy="5471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Interaction round comparison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42" y="2507134"/>
            <a:ext cx="8779783" cy="244586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86098" y="1829812"/>
            <a:ext cx="833048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More beneficial when screen is small and number of items large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55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to user stopping tendency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stop action: </a:t>
            </a:r>
            <a:r>
              <a:rPr lang="en-US" dirty="0"/>
              <a:t>z</a:t>
            </a:r>
            <a:r>
              <a:rPr lang="en-US" dirty="0" smtClean="0"/>
              <a:t>ero expected future surplus</a:t>
            </a:r>
          </a:p>
          <a:p>
            <a:r>
              <a:rPr lang="en-US" dirty="0"/>
              <a:t>User interest </a:t>
            </a:r>
            <a:r>
              <a:rPr lang="en-US" dirty="0" smtClean="0"/>
              <a:t>state: the </a:t>
            </a:r>
            <a:r>
              <a:rPr lang="en-US" dirty="0"/>
              <a:t>user’s interested item</a:t>
            </a:r>
          </a:p>
          <a:p>
            <a:pPr lvl="1"/>
            <a:r>
              <a:rPr lang="en-US" dirty="0" smtClean="0"/>
              <a:t>Hidden; does </a:t>
            </a:r>
            <a:r>
              <a:rPr lang="en-US" dirty="0"/>
              <a:t>not change across laps</a:t>
            </a:r>
          </a:p>
          <a:p>
            <a:r>
              <a:rPr lang="en-US" dirty="0" smtClean="0"/>
              <a:t>Variables to examine in experiments</a:t>
            </a:r>
          </a:p>
          <a:p>
            <a:pPr lvl="1"/>
            <a:r>
              <a:rPr lang="en-US" dirty="0" smtClean="0"/>
              <a:t>Screen size: S = Small; M = Medium</a:t>
            </a:r>
          </a:p>
          <a:p>
            <a:pPr lvl="1"/>
            <a:r>
              <a:rPr lang="en-US" dirty="0" smtClean="0"/>
              <a:t>User patience level: P = Patient; I = Impatient</a:t>
            </a:r>
          </a:p>
          <a:p>
            <a:r>
              <a:rPr lang="en-US" dirty="0" smtClean="0"/>
              <a:t>Simulation experiments</a:t>
            </a:r>
          </a:p>
          <a:p>
            <a:r>
              <a:rPr lang="en-US" dirty="0" smtClean="0"/>
              <a:t>User study experiments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experiments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13258"/>
            <a:ext cx="7650874" cy="50523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1101874"/>
            <a:ext cx="684411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Medium Screen &gt; Small Screen;   Patient User &gt; Impatient User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9199662" y="4981218"/>
            <a:ext cx="2362199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More items to explore 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 Larger State Space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 smtClean="0">
                <a:sym typeface="Wingdings" panose="05000000000000000000" pitchFamily="2" charset="2"/>
              </a:rPr>
              <a:t>More uncertainty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 smtClean="0">
                <a:sym typeface="Wingdings" panose="05000000000000000000" pitchFamily="2" charset="2"/>
              </a:rPr>
              <a:t>Lower value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27044" y="6085464"/>
            <a:ext cx="612687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experiments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8367190" cy="46027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19200" y="1169617"/>
            <a:ext cx="7605223" cy="3734744"/>
            <a:chOff x="1219200" y="1169617"/>
            <a:chExt cx="7605223" cy="3734744"/>
          </a:xfrm>
        </p:grpSpPr>
        <p:sp>
          <p:nvSpPr>
            <p:cNvPr id="5" name="TextBox 4"/>
            <p:cNvSpPr txBox="1"/>
            <p:nvPr/>
          </p:nvSpPr>
          <p:spPr>
            <a:xfrm>
              <a:off x="1219200" y="1169617"/>
              <a:ext cx="760522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Larger screen &amp; more patient user encourage displaying items directly</a:t>
              </a:r>
              <a:endParaRPr lang="en-US" sz="20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413323" y="2148854"/>
              <a:ext cx="4477308" cy="2755507"/>
            </a:xfrm>
            <a:custGeom>
              <a:avLst/>
              <a:gdLst>
                <a:gd name="connsiteX0" fmla="*/ 403285 w 4477308"/>
                <a:gd name="connsiteY0" fmla="*/ 155434 h 2755507"/>
                <a:gd name="connsiteX1" fmla="*/ 1866325 w 4477308"/>
                <a:gd name="connsiteY1" fmla="*/ 9130 h 2755507"/>
                <a:gd name="connsiteX2" fmla="*/ 4426645 w 4477308"/>
                <a:gd name="connsiteY2" fmla="*/ 179818 h 2755507"/>
                <a:gd name="connsiteX3" fmla="*/ 3451285 w 4477308"/>
                <a:gd name="connsiteY3" fmla="*/ 1374634 h 2755507"/>
                <a:gd name="connsiteX4" fmla="*/ 2000437 w 4477308"/>
                <a:gd name="connsiteY4" fmla="*/ 2593834 h 2755507"/>
                <a:gd name="connsiteX5" fmla="*/ 476437 w 4477308"/>
                <a:gd name="connsiteY5" fmla="*/ 2593834 h 2755507"/>
                <a:gd name="connsiteX6" fmla="*/ 949 w 4477308"/>
                <a:gd name="connsiteY6" fmla="*/ 1228330 h 2755507"/>
                <a:gd name="connsiteX7" fmla="*/ 403285 w 4477308"/>
                <a:gd name="connsiteY7" fmla="*/ 155434 h 275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7308" h="2755507">
                  <a:moveTo>
                    <a:pt x="403285" y="155434"/>
                  </a:moveTo>
                  <a:cubicBezTo>
                    <a:pt x="714181" y="-47766"/>
                    <a:pt x="1195765" y="5066"/>
                    <a:pt x="1866325" y="9130"/>
                  </a:cubicBezTo>
                  <a:cubicBezTo>
                    <a:pt x="2536885" y="13194"/>
                    <a:pt x="4162485" y="-47766"/>
                    <a:pt x="4426645" y="179818"/>
                  </a:cubicBezTo>
                  <a:cubicBezTo>
                    <a:pt x="4690805" y="407402"/>
                    <a:pt x="3855653" y="972298"/>
                    <a:pt x="3451285" y="1374634"/>
                  </a:cubicBezTo>
                  <a:cubicBezTo>
                    <a:pt x="3046917" y="1776970"/>
                    <a:pt x="2496245" y="2390634"/>
                    <a:pt x="2000437" y="2593834"/>
                  </a:cubicBezTo>
                  <a:cubicBezTo>
                    <a:pt x="1504629" y="2797034"/>
                    <a:pt x="809685" y="2821418"/>
                    <a:pt x="476437" y="2593834"/>
                  </a:cubicBezTo>
                  <a:cubicBezTo>
                    <a:pt x="143189" y="2366250"/>
                    <a:pt x="13141" y="1626602"/>
                    <a:pt x="949" y="1228330"/>
                  </a:cubicBezTo>
                  <a:cubicBezTo>
                    <a:pt x="-11243" y="830058"/>
                    <a:pt x="92389" y="358634"/>
                    <a:pt x="403285" y="155434"/>
                  </a:cubicBezTo>
                  <a:close/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82702" y="2001220"/>
            <a:ext cx="8650189" cy="3735866"/>
            <a:chOff x="2882702" y="2001220"/>
            <a:chExt cx="8650189" cy="3735866"/>
          </a:xfrm>
        </p:grpSpPr>
        <p:sp>
          <p:nvSpPr>
            <p:cNvPr id="10" name="TextBox 9"/>
            <p:cNvSpPr txBox="1"/>
            <p:nvPr/>
          </p:nvSpPr>
          <p:spPr>
            <a:xfrm>
              <a:off x="7696200" y="5029200"/>
              <a:ext cx="3836691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Smaller screen &amp; less patient user </a:t>
              </a:r>
            </a:p>
            <a:p>
              <a:r>
                <a:rPr lang="en-US" sz="2000" b="1" dirty="0" smtClean="0"/>
                <a:t>encourage displaying only tags</a:t>
              </a:r>
              <a:endParaRPr lang="en-US" sz="2000" b="1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82702" y="2001220"/>
              <a:ext cx="7812195" cy="3185063"/>
            </a:xfrm>
            <a:custGeom>
              <a:avLst/>
              <a:gdLst>
                <a:gd name="connsiteX0" fmla="*/ 4725106 w 7812195"/>
                <a:gd name="connsiteY0" fmla="*/ 144572 h 3185063"/>
                <a:gd name="connsiteX1" fmla="*/ 421330 w 7812195"/>
                <a:gd name="connsiteY1" fmla="*/ 1924604 h 3185063"/>
                <a:gd name="connsiteX2" fmla="*/ 701746 w 7812195"/>
                <a:gd name="connsiteY2" fmla="*/ 3143804 h 3185063"/>
                <a:gd name="connsiteX3" fmla="*/ 5188402 w 7812195"/>
                <a:gd name="connsiteY3" fmla="*/ 2875580 h 3185063"/>
                <a:gd name="connsiteX4" fmla="*/ 7468306 w 7812195"/>
                <a:gd name="connsiteY4" fmla="*/ 2643932 h 3185063"/>
                <a:gd name="connsiteX5" fmla="*/ 7687762 w 7812195"/>
                <a:gd name="connsiteY5" fmla="*/ 778556 h 3185063"/>
                <a:gd name="connsiteX6" fmla="*/ 6334450 w 7812195"/>
                <a:gd name="connsiteY6" fmla="*/ 181148 h 3185063"/>
                <a:gd name="connsiteX7" fmla="*/ 4725106 w 7812195"/>
                <a:gd name="connsiteY7" fmla="*/ 144572 h 318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2195" h="3185063">
                  <a:moveTo>
                    <a:pt x="4725106" y="144572"/>
                  </a:moveTo>
                  <a:cubicBezTo>
                    <a:pt x="3739586" y="435148"/>
                    <a:pt x="1091890" y="1424732"/>
                    <a:pt x="421330" y="1924604"/>
                  </a:cubicBezTo>
                  <a:cubicBezTo>
                    <a:pt x="-249230" y="2424476"/>
                    <a:pt x="-92766" y="2985308"/>
                    <a:pt x="701746" y="3143804"/>
                  </a:cubicBezTo>
                  <a:cubicBezTo>
                    <a:pt x="1496258" y="3302300"/>
                    <a:pt x="4060642" y="2958892"/>
                    <a:pt x="5188402" y="2875580"/>
                  </a:cubicBezTo>
                  <a:cubicBezTo>
                    <a:pt x="6316162" y="2792268"/>
                    <a:pt x="7051746" y="2993436"/>
                    <a:pt x="7468306" y="2643932"/>
                  </a:cubicBezTo>
                  <a:cubicBezTo>
                    <a:pt x="7884866" y="2294428"/>
                    <a:pt x="7876738" y="1189020"/>
                    <a:pt x="7687762" y="778556"/>
                  </a:cubicBezTo>
                  <a:cubicBezTo>
                    <a:pt x="7498786" y="368092"/>
                    <a:pt x="6828226" y="288844"/>
                    <a:pt x="6334450" y="181148"/>
                  </a:cubicBezTo>
                  <a:cubicBezTo>
                    <a:pt x="5840674" y="73452"/>
                    <a:pt x="5710626" y="-146004"/>
                    <a:pt x="4725106" y="14457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41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in Evaluating IIR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000" y="975360"/>
            <a:ext cx="11684000" cy="5196840"/>
          </a:xfrm>
        </p:spPr>
        <p:txBody>
          <a:bodyPr>
            <a:normAutofit/>
          </a:bodyPr>
          <a:lstStyle/>
          <a:p>
            <a:r>
              <a:rPr lang="en-US" dirty="0" smtClean="0"/>
              <a:t>Problem with using A/B test:  Not reusable, not reproducible </a:t>
            </a:r>
          </a:p>
          <a:p>
            <a:r>
              <a:rPr lang="en-US" dirty="0" err="1" smtClean="0"/>
              <a:t>Cranfield</a:t>
            </a:r>
            <a:r>
              <a:rPr lang="en-US" dirty="0" smtClean="0"/>
              <a:t> evaluation methodology has the following benefit, but it cannot be used to evaluate IIR</a:t>
            </a:r>
          </a:p>
          <a:p>
            <a:pPr lvl="1"/>
            <a:r>
              <a:rPr lang="en-US" dirty="0" smtClean="0"/>
              <a:t>Reusable test collection </a:t>
            </a:r>
            <a:r>
              <a:rPr lang="en-US" dirty="0" smtClean="0">
                <a:sym typeface="Wingdings" panose="05000000000000000000" pitchFamily="2" charset="2"/>
              </a:rPr>
              <a:t> Can be reused and ensure fairness in comparison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Facilitate component testing</a:t>
            </a:r>
          </a:p>
          <a:p>
            <a:r>
              <a:rPr lang="en-US" dirty="0"/>
              <a:t>How can we make a fair comparison of multiple IIR systems using reproducible experiments?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Must control the users  Using user simulators!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General Simulation-based Evaluation Methodology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90600"/>
            <a:ext cx="11684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collection of </a:t>
            </a:r>
            <a:r>
              <a:rPr lang="en-US" b="1" dirty="0" smtClean="0"/>
              <a:t>user simulators </a:t>
            </a:r>
            <a:r>
              <a:rPr lang="en-US" dirty="0" smtClean="0"/>
              <a:t>are constructed to approximate real users</a:t>
            </a:r>
          </a:p>
          <a:p>
            <a:r>
              <a:rPr lang="en-US" dirty="0" smtClean="0"/>
              <a:t>A collection of </a:t>
            </a:r>
            <a:r>
              <a:rPr lang="en-US" b="1" dirty="0" smtClean="0"/>
              <a:t>task simulators</a:t>
            </a:r>
            <a:r>
              <a:rPr lang="en-US" dirty="0" smtClean="0"/>
              <a:t> are constructed to approximate real tasks</a:t>
            </a:r>
          </a:p>
          <a:p>
            <a:r>
              <a:rPr lang="en-US" dirty="0" smtClean="0"/>
              <a:t>Both user simulators and task simulators can be </a:t>
            </a:r>
            <a:r>
              <a:rPr lang="en-US" b="1" dirty="0" smtClean="0"/>
              <a:t>parameterized</a:t>
            </a:r>
            <a:r>
              <a:rPr lang="en-US" dirty="0" smtClean="0"/>
              <a:t> to enable </a:t>
            </a:r>
            <a:r>
              <a:rPr lang="en-US" b="1" dirty="0" smtClean="0"/>
              <a:t>modeling of variation </a:t>
            </a:r>
            <a:r>
              <a:rPr lang="en-US" dirty="0" smtClean="0"/>
              <a:t>in users and tasks</a:t>
            </a:r>
          </a:p>
          <a:p>
            <a:r>
              <a:rPr lang="en-US" b="1" dirty="0" smtClean="0"/>
              <a:t>Evaluation</a:t>
            </a:r>
            <a:r>
              <a:rPr lang="en-US" dirty="0" smtClean="0"/>
              <a:t> of a system</a:t>
            </a:r>
          </a:p>
          <a:p>
            <a:pPr lvl="1"/>
            <a:r>
              <a:rPr lang="en-US" dirty="0" smtClean="0"/>
              <a:t>Have a </a:t>
            </a:r>
            <a:r>
              <a:rPr lang="en-US" b="1" dirty="0" smtClean="0"/>
              <a:t>simulated user perform a simulated task </a:t>
            </a:r>
            <a:r>
              <a:rPr lang="en-US" dirty="0" smtClean="0"/>
              <a:t>by </a:t>
            </a:r>
            <a:r>
              <a:rPr lang="en-US" b="1" dirty="0" smtClean="0"/>
              <a:t>using (interacting with) the system</a:t>
            </a:r>
          </a:p>
          <a:p>
            <a:pPr lvl="1"/>
            <a:r>
              <a:rPr lang="en-US" b="1" dirty="0" smtClean="0"/>
              <a:t>Compute</a:t>
            </a:r>
            <a:r>
              <a:rPr lang="en-US" dirty="0" smtClean="0"/>
              <a:t> various </a:t>
            </a:r>
            <a:r>
              <a:rPr lang="en-US" b="1" dirty="0" smtClean="0"/>
              <a:t>measures</a:t>
            </a:r>
            <a:r>
              <a:rPr lang="en-US" dirty="0" smtClean="0"/>
              <a:t> based on the </a:t>
            </a:r>
            <a:r>
              <a:rPr lang="en-US" b="1" dirty="0" smtClean="0"/>
              <a:t>entire interaction history </a:t>
            </a:r>
            <a:r>
              <a:rPr lang="en-US" dirty="0" smtClean="0"/>
              <a:t>of the </a:t>
            </a:r>
            <a:r>
              <a:rPr lang="en-US" b="1" dirty="0" smtClean="0"/>
              <a:t>whole “task session”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formal </a:t>
            </a:r>
            <a:r>
              <a:rPr lang="en-US" dirty="0"/>
              <a:t>s</a:t>
            </a:r>
            <a:r>
              <a:rPr lang="en-US" dirty="0" smtClean="0"/>
              <a:t>earch simulation framework </a:t>
            </a:r>
            <a:r>
              <a:rPr lang="en-US" sz="2800" dirty="0" smtClean="0"/>
              <a:t>[Zhang et al. 17]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90600"/>
            <a:ext cx="11684000" cy="4953000"/>
          </a:xfrm>
        </p:spPr>
        <p:txBody>
          <a:bodyPr/>
          <a:lstStyle/>
          <a:p>
            <a:r>
              <a:rPr lang="en-US" dirty="0" smtClean="0"/>
              <a:t>Top level components</a:t>
            </a:r>
            <a:endParaRPr lang="en-US" dirty="0"/>
          </a:p>
          <a:p>
            <a:pPr lvl="1"/>
            <a:r>
              <a:rPr lang="en-US" dirty="0"/>
              <a:t>System: S</a:t>
            </a:r>
          </a:p>
          <a:p>
            <a:pPr lvl="1"/>
            <a:r>
              <a:rPr lang="en-US" dirty="0"/>
              <a:t>User / simulator: U</a:t>
            </a:r>
          </a:p>
          <a:p>
            <a:pPr lvl="1"/>
            <a:r>
              <a:rPr lang="en-US" dirty="0"/>
              <a:t>Task: T</a:t>
            </a:r>
          </a:p>
          <a:p>
            <a:pPr lvl="1"/>
            <a:r>
              <a:rPr lang="en-US" dirty="0"/>
              <a:t>Interaction sequence: I</a:t>
            </a:r>
          </a:p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Interaction reward and cost: R(I,T,U,S) and C(I,T,U,S)</a:t>
            </a:r>
          </a:p>
          <a:p>
            <a:pPr lvl="1"/>
            <a:r>
              <a:rPr lang="en-US" dirty="0" smtClean="0"/>
              <a:t>Simulator reward and cost: R(T,U,S</a:t>
            </a:r>
            <a:r>
              <a:rPr lang="en-US" dirty="0"/>
              <a:t>) and </a:t>
            </a:r>
            <a:r>
              <a:rPr lang="en-US" dirty="0" smtClean="0"/>
              <a:t>C(T,U,S)</a:t>
            </a:r>
          </a:p>
          <a:p>
            <a:pPr lvl="2"/>
            <a:r>
              <a:rPr lang="en-US" dirty="0" smtClean="0"/>
              <a:t>Expectation w.r.t. p(I|T,U,S)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69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834390"/>
            <a:ext cx="11049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>
              <a:buSzPts val="852"/>
            </a:pPr>
            <a:r>
              <a:rPr lang="en-US" sz="1400" dirty="0" err="1"/>
              <a:t>Yinan</a:t>
            </a:r>
            <a:r>
              <a:rPr lang="en-US" sz="1400" dirty="0"/>
              <a:t> Zhang,  </a:t>
            </a:r>
            <a:r>
              <a:rPr lang="en-US" sz="1400" dirty="0" err="1"/>
              <a:t>Xueqing</a:t>
            </a:r>
            <a:r>
              <a:rPr lang="en-US" sz="1400" dirty="0"/>
              <a:t> Liu, and </a:t>
            </a:r>
            <a:r>
              <a:rPr lang="en-US" sz="1400" dirty="0" err="1"/>
              <a:t>ChengXiang</a:t>
            </a:r>
            <a:r>
              <a:rPr lang="en-US" sz="1400" dirty="0"/>
              <a:t> Zhai. "Information retrieval evaluation as search simulation: A general formal framework for </a:t>
            </a:r>
            <a:r>
              <a:rPr lang="en-US" sz="1400" dirty="0" err="1"/>
              <a:t>ir</a:t>
            </a:r>
            <a:r>
              <a:rPr lang="en-US" sz="1400" dirty="0"/>
              <a:t> evaluation." In </a:t>
            </a:r>
            <a:r>
              <a:rPr lang="en-US" sz="1400" i="1" dirty="0"/>
              <a:t>Proceedings of the ACM SIGIR International Conference on Theory of Information Retrieval</a:t>
            </a:r>
            <a:r>
              <a:rPr lang="en-US" sz="1400" dirty="0"/>
              <a:t>, pp. 193-200. 2017</a:t>
            </a:r>
            <a:endParaRPr lang="en-US" sz="14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90600"/>
            <a:ext cx="11684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Retrieval process = cooperative game-playing</a:t>
            </a:r>
          </a:p>
          <a:p>
            <a:r>
              <a:rPr lang="en-US" b="1" dirty="0" smtClean="0"/>
              <a:t>Players</a:t>
            </a:r>
            <a:r>
              <a:rPr lang="en-US" dirty="0" smtClean="0"/>
              <a:t>: Player 1= search engine;  Player 2= user</a:t>
            </a:r>
          </a:p>
          <a:p>
            <a:r>
              <a:rPr lang="en-US" b="1" dirty="0" smtClean="0"/>
              <a:t>Rules </a:t>
            </a:r>
            <a:r>
              <a:rPr lang="en-US" dirty="0" smtClean="0"/>
              <a:t>of game:</a:t>
            </a:r>
          </a:p>
          <a:p>
            <a:pPr lvl="1"/>
            <a:r>
              <a:rPr lang="en-US" dirty="0" smtClean="0"/>
              <a:t>Player take turns to make “moves”</a:t>
            </a:r>
          </a:p>
          <a:p>
            <a:pPr lvl="1"/>
            <a:r>
              <a:rPr lang="en-US" dirty="0" smtClean="0"/>
              <a:t>First move = “user entering the query” (in search) or “system recommending information” (in recommendation)</a:t>
            </a:r>
          </a:p>
          <a:p>
            <a:pPr lvl="1"/>
            <a:r>
              <a:rPr lang="en-US" dirty="0" smtClean="0"/>
              <a:t>User makes the last move (usually) </a:t>
            </a:r>
          </a:p>
          <a:p>
            <a:pPr lvl="1"/>
            <a:r>
              <a:rPr lang="en-US" dirty="0" smtClean="0"/>
              <a:t>For each move of the user, the system makes a response move (shows an interaction interface), and vice versa</a:t>
            </a:r>
          </a:p>
          <a:p>
            <a:r>
              <a:rPr lang="en-US" b="1" dirty="0" smtClean="0"/>
              <a:t>Objective</a:t>
            </a:r>
            <a:r>
              <a:rPr lang="en-US" dirty="0" smtClean="0"/>
              <a:t>:  help the user complete the (information seeking) task with minimum effort &amp; minimum operating cost for search engine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267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Key Idea: Interactive </a:t>
            </a:r>
            <a:r>
              <a:rPr lang="en-US" sz="3600" b="1" dirty="0" smtClean="0"/>
              <a:t>IR </a:t>
            </a:r>
            <a:r>
              <a:rPr lang="en-US" sz="3600" dirty="0" smtClean="0"/>
              <a:t>= </a:t>
            </a:r>
            <a:r>
              <a:rPr lang="en-US" sz="3600" b="1" dirty="0" smtClean="0"/>
              <a:t>Cooperative Game-Playing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76574" y="5943600"/>
            <a:ext cx="563885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Unification of search and recommendation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lap-level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Lap level components</a:t>
            </a:r>
          </a:p>
          <a:p>
            <a:pPr lvl="1"/>
            <a:r>
              <a:rPr lang="en-US" dirty="0" smtClean="0"/>
              <a:t>Lap, user action and interface card</a:t>
            </a:r>
          </a:p>
          <a:p>
            <a:pPr lvl="1"/>
            <a:r>
              <a:rPr lang="en-US" dirty="0" smtClean="0"/>
              <a:t>User state and user action model</a:t>
            </a:r>
          </a:p>
          <a:p>
            <a:pPr lvl="1"/>
            <a:r>
              <a:rPr lang="en-US" dirty="0" smtClean="0"/>
              <a:t>Interaction sequence (refined)</a:t>
            </a:r>
          </a:p>
          <a:p>
            <a:pPr lvl="2"/>
            <a:r>
              <a:rPr lang="en-US" dirty="0" smtClean="0"/>
              <a:t>A series of (user state, user action, interface card) tuples.</a:t>
            </a:r>
          </a:p>
          <a:p>
            <a:r>
              <a:rPr lang="en-US" dirty="0" smtClean="0"/>
              <a:t>Metrics</a:t>
            </a:r>
          </a:p>
          <a:p>
            <a:pPr lvl="1"/>
            <a:r>
              <a:rPr lang="en-US" i="1" dirty="0" smtClean="0"/>
              <a:t>Cumulative</a:t>
            </a:r>
            <a:r>
              <a:rPr lang="en-US" dirty="0" smtClean="0"/>
              <a:t> reward and cost: </a:t>
            </a:r>
            <a:r>
              <a:rPr lang="en-US" dirty="0" err="1" smtClean="0"/>
              <a:t>R</a:t>
            </a:r>
            <a:r>
              <a:rPr lang="en-US" baseline="30000" dirty="0" err="1" smtClean="0"/>
              <a:t>t</a:t>
            </a:r>
            <a:r>
              <a:rPr lang="en-US" dirty="0" smtClean="0"/>
              <a:t>(I,T,U,S</a:t>
            </a:r>
            <a:r>
              <a:rPr lang="en-US" dirty="0"/>
              <a:t>) and </a:t>
            </a:r>
            <a:r>
              <a:rPr lang="en-US" dirty="0" smtClean="0"/>
              <a:t>C</a:t>
            </a:r>
            <a:r>
              <a:rPr lang="en-US" baseline="30000" dirty="0" smtClean="0"/>
              <a:t>t</a:t>
            </a:r>
            <a:r>
              <a:rPr lang="en-US" dirty="0" smtClean="0"/>
              <a:t>(I,T,U,S)</a:t>
            </a:r>
          </a:p>
          <a:p>
            <a:pPr lvl="1"/>
            <a:r>
              <a:rPr lang="en-US" dirty="0" smtClean="0"/>
              <a:t>Assume to be the sum of lap-level action reward and cost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reward and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Remarks</a:t>
            </a:r>
          </a:p>
          <a:p>
            <a:pPr lvl="1"/>
            <a:r>
              <a:rPr lang="en-US" dirty="0" smtClean="0"/>
              <a:t>How to combine the reward and cost measures is application specific</a:t>
            </a:r>
          </a:p>
          <a:p>
            <a:pPr lvl="1"/>
            <a:r>
              <a:rPr lang="en-US" dirty="0" smtClean="0"/>
              <a:t>The distributions of reward and cost across all interaction sequences are also meaningful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87" y="1513681"/>
            <a:ext cx="4640627" cy="2349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IR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Task: find (all) relevant documents</a:t>
            </a:r>
          </a:p>
          <a:p>
            <a:r>
              <a:rPr lang="en-US" dirty="0" smtClean="0"/>
              <a:t>Interface card: document (snippet)</a:t>
            </a:r>
          </a:p>
          <a:p>
            <a:r>
              <a:rPr lang="en-US" dirty="0" smtClean="0"/>
              <a:t>User action: click / skip (and read next) / stop</a:t>
            </a:r>
          </a:p>
          <a:p>
            <a:pPr lvl="1"/>
            <a:r>
              <a:rPr lang="en-US" dirty="0" smtClean="0"/>
              <a:t>User always clicks a relevant document</a:t>
            </a:r>
          </a:p>
          <a:p>
            <a:pPr lvl="1"/>
            <a:r>
              <a:rPr lang="en-US" dirty="0" smtClean="0"/>
              <a:t>User may skip or stop at a non-relevant document</a:t>
            </a:r>
          </a:p>
          <a:p>
            <a:r>
              <a:rPr lang="en-US" dirty="0" smtClean="0"/>
              <a:t>Lap reward: 1 / 0 for relevant / non-relevant doc</a:t>
            </a:r>
          </a:p>
          <a:p>
            <a:pPr lvl="1"/>
            <a:r>
              <a:rPr lang="en-US" dirty="0" smtClean="0"/>
              <a:t>Cumulative reward: # relevant docs</a:t>
            </a:r>
          </a:p>
          <a:p>
            <a:r>
              <a:rPr lang="en-US" dirty="0" smtClean="0"/>
              <a:t>Lap cost: 1 for each doc</a:t>
            </a:r>
          </a:p>
          <a:p>
            <a:pPr lvl="1"/>
            <a:r>
              <a:rPr lang="en-US" dirty="0" smtClean="0"/>
              <a:t>Cumulative cost: # docs (the simulator scanned through)</a:t>
            </a:r>
          </a:p>
          <a:p>
            <a:r>
              <a:rPr lang="en-US" dirty="0" smtClean="0"/>
              <a:t>User state: cumulative reward and cost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in </a:t>
            </a:r>
            <a:r>
              <a:rPr lang="en-US" dirty="0" err="1" smtClean="0"/>
              <a:t>Cranfield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R(I,T,U,S) / C(I,T,U,S)</a:t>
            </a:r>
          </a:p>
          <a:p>
            <a:r>
              <a:rPr lang="en-US" dirty="0" smtClean="0"/>
              <a:t>Recall</a:t>
            </a:r>
          </a:p>
          <a:p>
            <a:pPr lvl="1"/>
            <a:r>
              <a:rPr lang="en-US" dirty="0" smtClean="0"/>
              <a:t>R(I,T,U,S) / N, N = maximal possible reward</a:t>
            </a:r>
          </a:p>
          <a:p>
            <a:r>
              <a:rPr lang="en-US" dirty="0" smtClean="0"/>
              <a:t>Remark</a:t>
            </a:r>
          </a:p>
          <a:p>
            <a:pPr lvl="1"/>
            <a:r>
              <a:rPr lang="en-US" dirty="0" smtClean="0"/>
              <a:t>Assumes user </a:t>
            </a:r>
            <a:r>
              <a:rPr lang="en-US" dirty="0"/>
              <a:t>stops when the list is exhausted</a:t>
            </a:r>
          </a:p>
          <a:p>
            <a:pPr lvl="1"/>
            <a:r>
              <a:rPr lang="en-US" dirty="0" err="1" smtClean="0"/>
              <a:t>Precision@K</a:t>
            </a:r>
            <a:r>
              <a:rPr lang="en-US" dirty="0" smtClean="0"/>
              <a:t> and </a:t>
            </a:r>
            <a:r>
              <a:rPr lang="en-US" dirty="0" err="1" smtClean="0"/>
              <a:t>Recall@K</a:t>
            </a:r>
            <a:r>
              <a:rPr lang="en-US" dirty="0" smtClean="0"/>
              <a:t>: K = cost budget</a:t>
            </a:r>
          </a:p>
          <a:p>
            <a:pPr lvl="1"/>
            <a:r>
              <a:rPr lang="en-US" dirty="0"/>
              <a:t>Precision emphasizes more on cost; Recall emphasizes more on task </a:t>
            </a:r>
            <a:r>
              <a:rPr lang="en-US" dirty="0" smtClean="0"/>
              <a:t>completion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Average Precision (MAP)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Variable-recall simulator</a:t>
            </a:r>
          </a:p>
          <a:p>
            <a:pPr lvl="1"/>
            <a:r>
              <a:rPr lang="en-US" dirty="0" smtClean="0"/>
              <a:t>Classical IR simulator with task of finding N’ relevant documents (N’ between 1 and N)</a:t>
            </a:r>
          </a:p>
          <a:p>
            <a:pPr lvl="1"/>
            <a:r>
              <a:rPr lang="en-US" dirty="0" smtClean="0"/>
              <a:t>Stops and only stops when the task is finished</a:t>
            </a:r>
          </a:p>
          <a:p>
            <a:r>
              <a:rPr lang="en-US" dirty="0" smtClean="0"/>
              <a:t>Average Precision (AP)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R(I,T,U,S) / C(I,T,U,S</a:t>
            </a:r>
            <a:r>
              <a:rPr lang="en-US" dirty="0" smtClean="0"/>
              <a:t>) across N variable-recall simulators with N’ ranging from 1 to N respectively</a:t>
            </a:r>
          </a:p>
          <a:p>
            <a:pPr lvl="1"/>
            <a:r>
              <a:rPr lang="en-US" dirty="0" smtClean="0"/>
              <a:t>AP@K: K = cost budget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38400" y="63627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81000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38400" y="1258062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35352" y="1919478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5352" y="254127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41448" y="322707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41448" y="3848862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75" y="381000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87" y="381000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61" y="381000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209800" y="4648200"/>
            <a:ext cx="25146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940607" y="5093208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807048" y="571500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807048" y="5093208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943655" y="571500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6000" y="4701492"/>
            <a:ext cx="144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retrieved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10178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97664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19952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7438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75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01851" y="693360"/>
            <a:ext cx="2079449" cy="5421750"/>
            <a:chOff x="701851" y="693360"/>
            <a:chExt cx="2079449" cy="5421750"/>
          </a:xfrm>
        </p:grpSpPr>
        <p:sp>
          <p:nvSpPr>
            <p:cNvPr id="24" name="TextBox 23"/>
            <p:cNvSpPr txBox="1"/>
            <p:nvPr/>
          </p:nvSpPr>
          <p:spPr>
            <a:xfrm>
              <a:off x="1066800" y="693360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6799" y="2581566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6799" y="3255615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1851" y="5715000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994494" y="5943600"/>
              <a:ext cx="7868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45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38400" y="63627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81000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38400" y="1258062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35352" y="1919478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5352" y="254127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41448" y="322707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41448" y="3848862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61" y="4306062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209800" y="4648200"/>
            <a:ext cx="25146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940607" y="5093208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807048" y="571500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807048" y="5093208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943655" y="571500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6000" y="4701492"/>
            <a:ext cx="144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retrieved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10178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97664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19952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7438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4</a:t>
            </a:r>
          </a:p>
        </p:txBody>
      </p:sp>
      <p:pic>
        <p:nvPicPr>
          <p:cNvPr id="23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85" y="2286000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75" y="2971800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76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01851" y="693360"/>
            <a:ext cx="2079449" cy="5421750"/>
            <a:chOff x="701851" y="693360"/>
            <a:chExt cx="2079449" cy="5421750"/>
          </a:xfrm>
        </p:grpSpPr>
        <p:sp>
          <p:nvSpPr>
            <p:cNvPr id="26" name="TextBox 25"/>
            <p:cNvSpPr txBox="1"/>
            <p:nvPr/>
          </p:nvSpPr>
          <p:spPr>
            <a:xfrm>
              <a:off x="1066800" y="693360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6799" y="2581566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6799" y="3255615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1851" y="5715000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994494" y="5943600"/>
              <a:ext cx="7868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37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38400" y="63627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81000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38400" y="1258062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35352" y="1919478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5352" y="254127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41448" y="322707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41448" y="3848862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61" y="4306062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209800" y="4648200"/>
            <a:ext cx="25146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940607" y="5093208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807048" y="571500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807048" y="5093208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943655" y="571500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6000" y="4701492"/>
            <a:ext cx="144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retrieved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10178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97664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19952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7438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4</a:t>
            </a:r>
          </a:p>
        </p:txBody>
      </p:sp>
      <p:pic>
        <p:nvPicPr>
          <p:cNvPr id="23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85" y="2286000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75" y="2971800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86101" y="1287256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=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246674" y="1586059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246675" y="1163837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4243914" y="1480139"/>
            <a:ext cx="244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41067" y="3227070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=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801640" y="3525873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5801641" y="3103651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825298" y="3411736"/>
            <a:ext cx="8803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6030239" y="3525872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258838" y="3525873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487437" y="3525873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030238" y="3099437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293055" y="3903630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=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453628" y="4202433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453629" y="3780211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7477286" y="4088296"/>
            <a:ext cx="11081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7682227" y="4202432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7910826" y="4202433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8139425" y="4202433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682226" y="3775997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907245" y="3780211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356790" y="4202431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868905" y="5203198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=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9029479" y="5079779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9053137" y="5387864"/>
            <a:ext cx="6760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9272026" y="5079778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9500625" y="5079779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19264" y="5257801"/>
            <a:ext cx="53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∞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77</a:t>
            </a:fld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701851" y="693360"/>
            <a:ext cx="2079449" cy="5421750"/>
            <a:chOff x="701851" y="693360"/>
            <a:chExt cx="2079449" cy="5421750"/>
          </a:xfrm>
        </p:grpSpPr>
        <p:sp>
          <p:nvSpPr>
            <p:cNvPr id="66" name="TextBox 65"/>
            <p:cNvSpPr txBox="1"/>
            <p:nvPr/>
          </p:nvSpPr>
          <p:spPr>
            <a:xfrm>
              <a:off x="1066800" y="693360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66799" y="2581566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66799" y="3255615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01851" y="5715000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1994494" y="5943600"/>
              <a:ext cx="7868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58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38400" y="63627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81000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38400" y="1258062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35352" y="1919478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5352" y="254127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41448" y="322707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41448" y="3848862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61" y="4306062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209800" y="4648200"/>
            <a:ext cx="25146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940607" y="5093208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807048" y="571500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807048" y="5093208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943655" y="5715000"/>
            <a:ext cx="685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6000" y="4701492"/>
            <a:ext cx="144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retrieved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10178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97664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19952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7438" y="1524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= 4</a:t>
            </a:r>
          </a:p>
        </p:txBody>
      </p:sp>
      <p:pic>
        <p:nvPicPr>
          <p:cNvPr id="23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85" y="2286000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yzhng103\AppData\Local\Microsoft\Windows\Temporary Internet Files\Content.IE5\W0S7T3GK\black_kid_animated_by_smartfit-d70ga4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75" y="2971800"/>
            <a:ext cx="797149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86101" y="1287256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=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246674" y="1586059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246675" y="1163837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4243914" y="1480139"/>
            <a:ext cx="244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41067" y="3227070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=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801640" y="3525873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5801641" y="3103651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825298" y="3411736"/>
            <a:ext cx="8803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6030239" y="3525872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258838" y="3525873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487437" y="3525873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030238" y="3099437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293055" y="3903630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=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453628" y="4202433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453629" y="3780211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7477286" y="4088296"/>
            <a:ext cx="11081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7682227" y="4202432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7910826" y="4202433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8139425" y="4202433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682226" y="3775997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907245" y="3780211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356790" y="4202431"/>
            <a:ext cx="228599" cy="228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868905" y="5203198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=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9029479" y="5079779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9053137" y="5387864"/>
            <a:ext cx="6760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9272026" y="5079778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9500625" y="5079779"/>
            <a:ext cx="228599" cy="2285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19264" y="5257801"/>
            <a:ext cx="53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∞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57260" y="5791200"/>
            <a:ext cx="521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 = Expected Precision across all simulator-task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78</a:t>
            </a:fld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701851" y="693360"/>
            <a:ext cx="2079449" cy="5421750"/>
            <a:chOff x="701851" y="693360"/>
            <a:chExt cx="2079449" cy="5421750"/>
          </a:xfrm>
        </p:grpSpPr>
        <p:sp>
          <p:nvSpPr>
            <p:cNvPr id="69" name="TextBox 68"/>
            <p:cNvSpPr txBox="1"/>
            <p:nvPr/>
          </p:nvSpPr>
          <p:spPr>
            <a:xfrm>
              <a:off x="1066800" y="693360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66799" y="2581566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66799" y="3255615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01851" y="5715000"/>
              <a:ext cx="1141021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Relevant</a:t>
              </a:r>
              <a:endParaRPr lang="en-US" sz="2000" b="1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1994494" y="5943600"/>
              <a:ext cx="7868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58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of tag-based search interfaces </a:t>
            </a:r>
            <a:r>
              <a:rPr lang="en-US" sz="3100" dirty="0" smtClean="0"/>
              <a:t>[Zhang et al. 17]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 of search interface beyond ranking</a:t>
            </a:r>
          </a:p>
          <a:p>
            <a:pPr lvl="1"/>
            <a:r>
              <a:rPr lang="en-US" dirty="0" smtClean="0"/>
              <a:t>Traditional interface: </a:t>
            </a:r>
            <a:r>
              <a:rPr lang="en-US" u="sng" dirty="0" smtClean="0"/>
              <a:t>static</a:t>
            </a:r>
            <a:r>
              <a:rPr lang="en-US" dirty="0" smtClean="0"/>
              <a:t> layout</a:t>
            </a:r>
          </a:p>
          <a:p>
            <a:pPr lvl="2"/>
            <a:r>
              <a:rPr lang="en-US" dirty="0" smtClean="0"/>
              <a:t>Medium screen: tag list alongside document list</a:t>
            </a:r>
          </a:p>
          <a:p>
            <a:pPr lvl="2"/>
            <a:r>
              <a:rPr lang="en-US" dirty="0" smtClean="0"/>
              <a:t>Small screen: only tag list or document list at a time, and user needs to click “switch” to switch between the two lists</a:t>
            </a:r>
          </a:p>
          <a:p>
            <a:pPr lvl="1"/>
            <a:r>
              <a:rPr lang="en-US" dirty="0" smtClean="0"/>
              <a:t>ICM interface: </a:t>
            </a:r>
            <a:r>
              <a:rPr lang="en-US" u="sng" dirty="0" smtClean="0"/>
              <a:t>dynamic</a:t>
            </a:r>
            <a:r>
              <a:rPr lang="en-US" dirty="0" smtClean="0"/>
              <a:t> layout</a:t>
            </a:r>
          </a:p>
          <a:p>
            <a:r>
              <a:rPr lang="en-US" dirty="0" smtClean="0"/>
              <a:t>Evaluation based on simulators</a:t>
            </a:r>
          </a:p>
          <a:p>
            <a:pPr lvl="1"/>
            <a:r>
              <a:rPr lang="en-US" dirty="0" smtClean="0"/>
              <a:t>Task: find target document(s)</a:t>
            </a:r>
          </a:p>
          <a:p>
            <a:pPr lvl="1"/>
            <a:r>
              <a:rPr lang="en-US" dirty="0" smtClean="0"/>
              <a:t>Simulator never stops until task is complete</a:t>
            </a:r>
          </a:p>
          <a:p>
            <a:pPr lvl="1"/>
            <a:r>
              <a:rPr lang="en-US" dirty="0" smtClean="0"/>
              <a:t>Metrics: interaction cost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12115800" cy="1066800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Search </a:t>
            </a:r>
            <a:r>
              <a:rPr lang="en-US" altLang="en-US" sz="3600" dirty="0" smtClean="0"/>
              <a:t>as </a:t>
            </a:r>
            <a:r>
              <a:rPr lang="en-US" altLang="en-US" sz="3600" dirty="0"/>
              <a:t>c</a:t>
            </a:r>
            <a:r>
              <a:rPr lang="en-US" altLang="en-US" sz="3600" dirty="0" smtClean="0"/>
              <a:t>ooperative game-playing</a:t>
            </a:r>
            <a:endParaRPr lang="en-US" altLang="en-US" sz="4000" b="1" dirty="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966637" y="1671145"/>
            <a:ext cx="870751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/>
              <a:t>User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553200" y="1610380"/>
            <a:ext cx="1249316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/>
              <a:t>System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476501" y="2343150"/>
            <a:ext cx="2099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A</a:t>
            </a:r>
            <a:r>
              <a:rPr lang="en-US" altLang="en-US" sz="2000" b="1" baseline="-25000">
                <a:solidFill>
                  <a:srgbClr val="CC0000"/>
                </a:solidFill>
              </a:rPr>
              <a:t>1</a:t>
            </a:r>
            <a:r>
              <a:rPr lang="en-US" altLang="en-US" sz="2000" b="1"/>
              <a:t> : Enter a query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2355850"/>
            <a:ext cx="5397466" cy="707886"/>
            <a:chOff x="3200400" y="2355850"/>
            <a:chExt cx="5397466" cy="707886"/>
          </a:xfrm>
        </p:grpSpPr>
        <p:sp>
          <p:nvSpPr>
            <p:cNvPr id="18439" name="Line 8"/>
            <p:cNvSpPr>
              <a:spLocks noChangeShapeType="1"/>
            </p:cNvSpPr>
            <p:nvPr/>
          </p:nvSpPr>
          <p:spPr bwMode="auto">
            <a:xfrm flipV="1">
              <a:off x="3200400" y="2539999"/>
              <a:ext cx="1116012" cy="3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40" name="Text Box 9"/>
            <p:cNvSpPr txBox="1">
              <a:spLocks noChangeArrowheads="1"/>
            </p:cNvSpPr>
            <p:nvPr/>
          </p:nvSpPr>
          <p:spPr bwMode="auto">
            <a:xfrm>
              <a:off x="4438650" y="2355850"/>
              <a:ext cx="415921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/>
                <a:t>Which  information items to present?</a:t>
              </a:r>
            </a:p>
            <a:p>
              <a:r>
                <a:rPr lang="en-US" altLang="en-US" sz="2000" b="1"/>
                <a:t>How to present them?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22562" y="3206750"/>
            <a:ext cx="3422650" cy="707886"/>
            <a:chOff x="1198562" y="3206750"/>
            <a:chExt cx="3422650" cy="707886"/>
          </a:xfrm>
        </p:grpSpPr>
        <p:sp>
          <p:nvSpPr>
            <p:cNvPr id="18441" name="Line 10"/>
            <p:cNvSpPr>
              <a:spLocks noChangeShapeType="1"/>
            </p:cNvSpPr>
            <p:nvPr/>
          </p:nvSpPr>
          <p:spPr bwMode="auto">
            <a:xfrm flipH="1">
              <a:off x="2868612" y="35814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43" name="Text Box 12"/>
            <p:cNvSpPr txBox="1">
              <a:spLocks noChangeArrowheads="1"/>
            </p:cNvSpPr>
            <p:nvPr/>
          </p:nvSpPr>
          <p:spPr bwMode="auto">
            <a:xfrm>
              <a:off x="1198562" y="3206750"/>
              <a:ext cx="156651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/>
                <a:t>Which items </a:t>
              </a:r>
            </a:p>
            <a:p>
              <a:r>
                <a:rPr lang="en-US" altLang="en-US" sz="2000" b="1"/>
                <a:t>to view?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21412" y="2971800"/>
            <a:ext cx="2607124" cy="838200"/>
            <a:chOff x="4697412" y="2971800"/>
            <a:chExt cx="2607124" cy="838200"/>
          </a:xfrm>
        </p:grpSpPr>
        <p:sp>
          <p:nvSpPr>
            <p:cNvPr id="18442" name="Text Box 11"/>
            <p:cNvSpPr txBox="1">
              <a:spLocks noChangeArrowheads="1"/>
            </p:cNvSpPr>
            <p:nvPr/>
          </p:nvSpPr>
          <p:spPr bwMode="auto">
            <a:xfrm>
              <a:off x="4697412" y="3409890"/>
              <a:ext cx="26071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CC0000"/>
                  </a:solidFill>
                </a:rPr>
                <a:t>R</a:t>
              </a:r>
              <a:r>
                <a:rPr lang="en-US" altLang="en-US" sz="2000" b="1" baseline="-25000" dirty="0">
                  <a:solidFill>
                    <a:srgbClr val="CC0000"/>
                  </a:solidFill>
                </a:rPr>
                <a:t>1</a:t>
              </a:r>
              <a:r>
                <a:rPr lang="en-US" altLang="en-US" sz="2000" b="1" dirty="0"/>
                <a:t>: results (</a:t>
              </a:r>
              <a:r>
                <a:rPr lang="en-US" altLang="en-US" sz="2000" b="1" dirty="0" err="1"/>
                <a:t>i</a:t>
              </a:r>
              <a:r>
                <a:rPr lang="en-US" altLang="en-US" sz="2000" b="1" dirty="0"/>
                <a:t>=1, 2, 3, …)</a:t>
              </a:r>
            </a:p>
          </p:txBody>
        </p:sp>
        <p:sp>
          <p:nvSpPr>
            <p:cNvPr id="18444" name="Line 13"/>
            <p:cNvSpPr>
              <a:spLocks noChangeShapeType="1"/>
            </p:cNvSpPr>
            <p:nvPr/>
          </p:nvSpPr>
          <p:spPr bwMode="auto">
            <a:xfrm>
              <a:off x="5688012" y="29718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46326" y="3886200"/>
            <a:ext cx="1701491" cy="762000"/>
            <a:chOff x="822325" y="3886200"/>
            <a:chExt cx="1701491" cy="762000"/>
          </a:xfrm>
        </p:grpSpPr>
        <p:sp>
          <p:nvSpPr>
            <p:cNvPr id="18445" name="Text Box 14"/>
            <p:cNvSpPr txBox="1">
              <a:spLocks noChangeArrowheads="1"/>
            </p:cNvSpPr>
            <p:nvPr/>
          </p:nvSpPr>
          <p:spPr bwMode="auto">
            <a:xfrm>
              <a:off x="822325" y="4186535"/>
              <a:ext cx="17014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CC0000"/>
                  </a:solidFill>
                </a:rPr>
                <a:t>A</a:t>
              </a:r>
              <a:r>
                <a:rPr lang="en-US" altLang="en-US" sz="2000" b="1" baseline="-25000" dirty="0">
                  <a:solidFill>
                    <a:srgbClr val="CC0000"/>
                  </a:solidFill>
                </a:rPr>
                <a:t>2</a:t>
              </a:r>
              <a:r>
                <a:rPr lang="en-US" altLang="en-US" sz="2000" b="1" dirty="0"/>
                <a:t> :</a:t>
              </a:r>
              <a:r>
                <a:rPr lang="en-US" altLang="en-US" sz="2400" dirty="0"/>
                <a:t> </a:t>
              </a:r>
              <a:r>
                <a:rPr lang="en-US" altLang="en-US" sz="2000" b="1" dirty="0"/>
                <a:t>View item</a:t>
              </a:r>
            </a:p>
          </p:txBody>
        </p:sp>
        <p:sp>
          <p:nvSpPr>
            <p:cNvPr id="18446" name="Line 15"/>
            <p:cNvSpPr>
              <a:spLocks noChangeShapeType="1"/>
            </p:cNvSpPr>
            <p:nvPr/>
          </p:nvSpPr>
          <p:spPr bwMode="auto">
            <a:xfrm>
              <a:off x="1878012" y="3886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801" y="3987800"/>
            <a:ext cx="5256553" cy="707886"/>
            <a:chOff x="2971800" y="3987800"/>
            <a:chExt cx="5256553" cy="707886"/>
          </a:xfrm>
        </p:grpSpPr>
        <p:sp>
          <p:nvSpPr>
            <p:cNvPr id="18447" name="Line 16"/>
            <p:cNvSpPr>
              <a:spLocks noChangeShapeType="1"/>
            </p:cNvSpPr>
            <p:nvPr/>
          </p:nvSpPr>
          <p:spPr bwMode="auto">
            <a:xfrm>
              <a:off x="2971800" y="44196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48" name="Text Box 17"/>
            <p:cNvSpPr txBox="1">
              <a:spLocks noChangeArrowheads="1"/>
            </p:cNvSpPr>
            <p:nvPr/>
          </p:nvSpPr>
          <p:spPr bwMode="auto">
            <a:xfrm>
              <a:off x="4621212" y="3987800"/>
              <a:ext cx="360714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/>
                <a:t>Which aspects/parts of the item</a:t>
              </a:r>
            </a:p>
            <a:p>
              <a:r>
                <a:rPr lang="en-US" altLang="en-US" sz="2000" b="1" dirty="0"/>
                <a:t>to show?  How?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97613" y="4597400"/>
            <a:ext cx="3061031" cy="736660"/>
            <a:chOff x="4773612" y="4597400"/>
            <a:chExt cx="3061031" cy="736660"/>
          </a:xfrm>
        </p:grpSpPr>
        <p:sp>
          <p:nvSpPr>
            <p:cNvPr id="18449" name="Line 18"/>
            <p:cNvSpPr>
              <a:spLocks noChangeShapeType="1"/>
            </p:cNvSpPr>
            <p:nvPr/>
          </p:nvSpPr>
          <p:spPr bwMode="auto">
            <a:xfrm>
              <a:off x="5688012" y="4597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0" name="Text Box 19"/>
            <p:cNvSpPr txBox="1">
              <a:spLocks noChangeArrowheads="1"/>
            </p:cNvSpPr>
            <p:nvPr/>
          </p:nvSpPr>
          <p:spPr bwMode="auto">
            <a:xfrm>
              <a:off x="4773612" y="4933950"/>
              <a:ext cx="30610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CC0000"/>
                  </a:solidFill>
                </a:rPr>
                <a:t>R</a:t>
              </a:r>
              <a:r>
                <a:rPr lang="en-US" altLang="en-US" sz="2000" b="1" baseline="-25000" dirty="0">
                  <a:solidFill>
                    <a:srgbClr val="CC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CC0000"/>
                  </a:solidFill>
                </a:rPr>
                <a:t>:</a:t>
              </a:r>
              <a:r>
                <a:rPr lang="en-US" altLang="en-US" sz="2000" b="1" dirty="0"/>
                <a:t> Item summary/preview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16212" y="4876800"/>
            <a:ext cx="3505200" cy="400110"/>
            <a:chOff x="1192212" y="4876800"/>
            <a:chExt cx="3505200" cy="400110"/>
          </a:xfrm>
        </p:grpSpPr>
        <p:sp>
          <p:nvSpPr>
            <p:cNvPr id="18451" name="Line 20"/>
            <p:cNvSpPr>
              <a:spLocks noChangeShapeType="1"/>
            </p:cNvSpPr>
            <p:nvPr/>
          </p:nvSpPr>
          <p:spPr bwMode="auto">
            <a:xfrm flipH="1">
              <a:off x="2944812" y="51308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2" name="Text Box 21"/>
            <p:cNvSpPr txBox="1">
              <a:spLocks noChangeArrowheads="1"/>
            </p:cNvSpPr>
            <p:nvPr/>
          </p:nvSpPr>
          <p:spPr bwMode="auto">
            <a:xfrm>
              <a:off x="1192212" y="4876800"/>
              <a:ext cx="14596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 dirty="0"/>
                <a:t>View more?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1" y="5283200"/>
            <a:ext cx="2995885" cy="1088886"/>
            <a:chOff x="381000" y="5283200"/>
            <a:chExt cx="2995885" cy="1088886"/>
          </a:xfrm>
        </p:grpSpPr>
        <p:sp>
          <p:nvSpPr>
            <p:cNvPr id="18453" name="Line 22"/>
            <p:cNvSpPr>
              <a:spLocks noChangeShapeType="1"/>
            </p:cNvSpPr>
            <p:nvPr/>
          </p:nvSpPr>
          <p:spPr bwMode="auto">
            <a:xfrm>
              <a:off x="1878012" y="5283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4" name="Text Box 23"/>
            <p:cNvSpPr txBox="1">
              <a:spLocks noChangeArrowheads="1"/>
            </p:cNvSpPr>
            <p:nvPr/>
          </p:nvSpPr>
          <p:spPr bwMode="auto">
            <a:xfrm>
              <a:off x="381000" y="5664200"/>
              <a:ext cx="29958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CC0000"/>
                  </a:solidFill>
                </a:rPr>
                <a:t>A</a:t>
              </a:r>
              <a:r>
                <a:rPr lang="en-US" altLang="en-US" sz="2000" b="1" baseline="-25000">
                  <a:solidFill>
                    <a:srgbClr val="CC0000"/>
                  </a:solidFill>
                </a:rPr>
                <a:t>3</a:t>
              </a:r>
              <a:r>
                <a:rPr lang="en-US" altLang="en-US" sz="2000" b="1"/>
                <a:t> : Scroll down or click on</a:t>
              </a:r>
            </a:p>
            <a:p>
              <a:r>
                <a:rPr lang="en-US" altLang="en-US" sz="2000" b="1"/>
                <a:t>      “Back”/”Next”  button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29200" y="2057400"/>
            <a:ext cx="5181600" cy="3886200"/>
            <a:chOff x="3505200" y="2057400"/>
            <a:chExt cx="5181600" cy="3886200"/>
          </a:xfrm>
        </p:grpSpPr>
        <p:sp>
          <p:nvSpPr>
            <p:cNvPr id="18455" name="Line 24"/>
            <p:cNvSpPr>
              <a:spLocks noChangeShapeType="1"/>
            </p:cNvSpPr>
            <p:nvPr/>
          </p:nvSpPr>
          <p:spPr bwMode="auto">
            <a:xfrm flipV="1">
              <a:off x="3505200" y="5943600"/>
              <a:ext cx="518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6" name="Line 25"/>
            <p:cNvSpPr>
              <a:spLocks noChangeShapeType="1"/>
            </p:cNvSpPr>
            <p:nvPr/>
          </p:nvSpPr>
          <p:spPr bwMode="auto">
            <a:xfrm flipV="1">
              <a:off x="8610600" y="2057400"/>
              <a:ext cx="0" cy="381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7" name="Line 26"/>
            <p:cNvSpPr>
              <a:spLocks noChangeShapeType="1"/>
            </p:cNvSpPr>
            <p:nvPr/>
          </p:nvSpPr>
          <p:spPr bwMode="auto">
            <a:xfrm flipH="1">
              <a:off x="6602412" y="2082800"/>
              <a:ext cx="20081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58" name="Line 27"/>
            <p:cNvSpPr>
              <a:spLocks noChangeShapeType="1"/>
            </p:cNvSpPr>
            <p:nvPr/>
          </p:nvSpPr>
          <p:spPr bwMode="auto">
            <a:xfrm>
              <a:off x="6629400" y="2057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2010182" y="892314"/>
            <a:ext cx="2490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 dirty="0"/>
              <a:t>(</a:t>
            </a:r>
            <a:r>
              <a:rPr lang="en-US" altLang="en-US" sz="2000" b="1" dirty="0" smtClean="0"/>
              <a:t>Finish a user task  </a:t>
            </a:r>
            <a:endParaRPr lang="en-US" altLang="en-US" sz="2000" b="1" dirty="0"/>
          </a:p>
          <a:p>
            <a:r>
              <a:rPr lang="en-US" altLang="en-US" sz="2000" b="1" dirty="0"/>
              <a:t>with minimum effort)</a:t>
            </a:r>
            <a:endParaRPr lang="en-US" altLang="en-US" sz="2000" dirty="0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638801" y="762000"/>
            <a:ext cx="4928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b="1" dirty="0"/>
              <a:t>(Help user </a:t>
            </a:r>
            <a:r>
              <a:rPr lang="en-US" altLang="en-US" sz="2000" b="1" dirty="0" smtClean="0"/>
              <a:t>finish a task</a:t>
            </a:r>
            <a:endParaRPr lang="en-US" altLang="en-US" sz="2000" b="1" dirty="0"/>
          </a:p>
          <a:p>
            <a:r>
              <a:rPr lang="en-US" altLang="en-US" sz="2000" b="1" dirty="0"/>
              <a:t>with minimum effort, minimum system cost)</a:t>
            </a:r>
            <a:endParaRPr lang="en-US" alt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76401" y="4572000"/>
            <a:ext cx="963611" cy="533400"/>
            <a:chOff x="152400" y="4572000"/>
            <a:chExt cx="963611" cy="533400"/>
          </a:xfrm>
        </p:grpSpPr>
        <p:sp>
          <p:nvSpPr>
            <p:cNvPr id="38" name="Line 16"/>
            <p:cNvSpPr>
              <a:spLocks noChangeShapeType="1"/>
            </p:cNvSpPr>
            <p:nvPr/>
          </p:nvSpPr>
          <p:spPr bwMode="auto">
            <a:xfrm flipH="1" flipV="1">
              <a:off x="152400" y="5105400"/>
              <a:ext cx="96361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4572000"/>
              <a:ext cx="551754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No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48743" y="3371790"/>
            <a:ext cx="5867057" cy="2047965"/>
            <a:chOff x="6248743" y="3371790"/>
            <a:chExt cx="5867057" cy="2047965"/>
          </a:xfrm>
        </p:grpSpPr>
        <p:sp>
          <p:nvSpPr>
            <p:cNvPr id="2" name="Rectangle 1"/>
            <p:cNvSpPr/>
            <p:nvPr/>
          </p:nvSpPr>
          <p:spPr>
            <a:xfrm>
              <a:off x="6248743" y="3371790"/>
              <a:ext cx="2530923" cy="577910"/>
            </a:xfrm>
            <a:prstGeom prst="rect">
              <a:avLst/>
            </a:pr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48807" y="4841845"/>
              <a:ext cx="3060814" cy="577910"/>
            </a:xfrm>
            <a:prstGeom prst="rect">
              <a:avLst/>
            </a:prstGeom>
            <a:noFill/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34600" y="3889446"/>
              <a:ext cx="1981200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Interface Card</a:t>
              </a:r>
              <a:endParaRPr lang="en-US" sz="2400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8952878" y="3660746"/>
              <a:ext cx="1181721" cy="40629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9504645" y="4349750"/>
              <a:ext cx="581085" cy="62865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4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Tag-based search interfaces: simulator action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a target document is shown, user always clicks it</a:t>
            </a:r>
          </a:p>
          <a:p>
            <a:r>
              <a:rPr lang="en-US" dirty="0" smtClean="0"/>
              <a:t>Otherwise, if a tag related to a target document is shown, user always clicks it</a:t>
            </a:r>
          </a:p>
          <a:p>
            <a:r>
              <a:rPr lang="en-US" dirty="0" smtClean="0"/>
              <a:t>Otherwise:</a:t>
            </a:r>
          </a:p>
          <a:p>
            <a:pPr lvl="1"/>
            <a:r>
              <a:rPr lang="en-US" dirty="0" smtClean="0"/>
              <a:t>On ICM: User always goes to “next page”</a:t>
            </a:r>
          </a:p>
          <a:p>
            <a:pPr lvl="1"/>
            <a:r>
              <a:rPr lang="en-US" dirty="0" smtClean="0"/>
              <a:t>On medium static interface: user scrolls document list with probability </a:t>
            </a:r>
            <a:r>
              <a:rPr lang="el-GR" dirty="0" smtClean="0"/>
              <a:t>τ</a:t>
            </a:r>
            <a:r>
              <a:rPr lang="en-US" dirty="0" smtClean="0"/>
              <a:t>, and scrolls tag list with probability (1-</a:t>
            </a:r>
            <a:r>
              <a:rPr lang="el-GR" dirty="0" smtClean="0"/>
              <a:t> τ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 small static interface:</a:t>
            </a:r>
          </a:p>
          <a:p>
            <a:pPr lvl="2"/>
            <a:r>
              <a:rPr lang="en-US" dirty="0" smtClean="0"/>
              <a:t>If user is on document list, user scrolls list with probability </a:t>
            </a:r>
            <a:r>
              <a:rPr lang="el-GR" dirty="0" smtClean="0"/>
              <a:t>τ</a:t>
            </a:r>
            <a:r>
              <a:rPr lang="en-US" dirty="0" smtClean="0"/>
              <a:t>1 and switches list with probability (1-</a:t>
            </a:r>
            <a:r>
              <a:rPr lang="el-GR" dirty="0" smtClean="0"/>
              <a:t> τ</a:t>
            </a:r>
            <a:r>
              <a:rPr lang="en-US" dirty="0" smtClean="0"/>
              <a:t>1)</a:t>
            </a:r>
          </a:p>
          <a:p>
            <a:pPr lvl="2"/>
            <a:r>
              <a:rPr lang="en-US" dirty="0" smtClean="0"/>
              <a:t>If user is on tag list, user scrolls list with probability </a:t>
            </a:r>
            <a:r>
              <a:rPr lang="el-GR" dirty="0" smtClean="0"/>
              <a:t>τ</a:t>
            </a:r>
            <a:r>
              <a:rPr lang="en-US" dirty="0" smtClean="0"/>
              <a:t>2 and switches list with probability (1-</a:t>
            </a:r>
            <a:r>
              <a:rPr lang="el-GR" dirty="0" smtClean="0"/>
              <a:t> τ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533400"/>
            <a:ext cx="3490655" cy="1725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12" y="550263"/>
            <a:ext cx="3468171" cy="1691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49" y="3124201"/>
            <a:ext cx="4390019" cy="2838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5943601"/>
            <a:ext cx="481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Simulator scrolls document list with probability τ, and scrolls tag list with probability (1- τ)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7531" y="2274295"/>
            <a:ext cx="382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Simulator scrolls list with probability </a:t>
            </a:r>
            <a:r>
              <a:rPr lang="el-GR" dirty="0"/>
              <a:t>τ</a:t>
            </a:r>
            <a:r>
              <a:rPr lang="en-US" baseline="-25000" dirty="0"/>
              <a:t>1</a:t>
            </a:r>
            <a:r>
              <a:rPr lang="en-US" dirty="0"/>
              <a:t> and switches list with probability (1-</a:t>
            </a:r>
            <a:r>
              <a:rPr lang="el-GR" dirty="0"/>
              <a:t> τ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2274294"/>
            <a:ext cx="382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Simulator scrolls list with probability </a:t>
            </a:r>
            <a:r>
              <a:rPr lang="el-GR" dirty="0"/>
              <a:t>τ</a:t>
            </a:r>
            <a:r>
              <a:rPr lang="en-US" baseline="-25000" dirty="0"/>
              <a:t>2</a:t>
            </a:r>
            <a:r>
              <a:rPr lang="en-US" dirty="0"/>
              <a:t> and switches list with probability (1-</a:t>
            </a:r>
            <a:r>
              <a:rPr lang="el-GR" dirty="0"/>
              <a:t> τ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0"/>
          <a:stretch/>
        </p:blipFill>
        <p:spPr>
          <a:xfrm>
            <a:off x="381000" y="2245726"/>
            <a:ext cx="5334000" cy="35852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simulation-based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>
          <a:xfrm>
            <a:off x="5867400" y="2209800"/>
            <a:ext cx="5334000" cy="3657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1175385"/>
            <a:ext cx="915032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Interface Card Model has consistently lower interaction cost than the static interface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71139" y="1760280"/>
            <a:ext cx="185852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Medium Screen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40956" y="1852923"/>
            <a:ext cx="153952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Small Screen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463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Validation from real user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Real user experiment</a:t>
            </a:r>
          </a:p>
          <a:p>
            <a:pPr lvl="1"/>
            <a:r>
              <a:rPr lang="en-US" smtClean="0"/>
              <a:t>ICM is more efficient than static interface</a:t>
            </a:r>
          </a:p>
          <a:p>
            <a:pPr lvl="1"/>
            <a:r>
              <a:rPr lang="en-US" smtClean="0"/>
              <a:t>The difference is higher on small screen than on medium screen</a:t>
            </a:r>
          </a:p>
          <a:p>
            <a:r>
              <a:rPr lang="en-US" smtClean="0"/>
              <a:t>Insights about real user behavior</a:t>
            </a:r>
          </a:p>
          <a:p>
            <a:pPr lvl="1"/>
            <a:r>
              <a:rPr lang="en-US" smtClean="0"/>
              <a:t>Users can well utilize the tag list on the medium screen, but cannot make full use of the tag list on the small screen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4267200"/>
            <a:ext cx="5539601" cy="16610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 smtClean="0"/>
              <a:t>An Agent Model for Simulating Users: </a:t>
            </a:r>
            <a:r>
              <a:rPr lang="en-US" altLang="en-US" sz="2800" dirty="0" smtClean="0"/>
              <a:t>Duality </a:t>
            </a:r>
            <a:r>
              <a:rPr lang="en-US" altLang="en-US" sz="2800" dirty="0" smtClean="0"/>
              <a:t>of User &amp; System Decision Making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160247" y="1062336"/>
            <a:ext cx="149201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 smtClean="0"/>
              <a:t>IR System </a:t>
            </a:r>
            <a:endParaRPr lang="en-US" altLang="en-US" sz="2400" b="1" dirty="0"/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5974743" y="990600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/>
              <a:t> 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072243" y="1600200"/>
            <a:ext cx="4711700" cy="400050"/>
            <a:chOff x="1294" y="1200"/>
            <a:chExt cx="2968" cy="252"/>
          </a:xfrm>
        </p:grpSpPr>
        <p:sp>
          <p:nvSpPr>
            <p:cNvPr id="22565" name="Text Box 7"/>
            <p:cNvSpPr txBox="1">
              <a:spLocks noChangeArrowheads="1"/>
            </p:cNvSpPr>
            <p:nvPr/>
          </p:nvSpPr>
          <p:spPr bwMode="auto">
            <a:xfrm>
              <a:off x="2265" y="1200"/>
              <a:ext cx="3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dirty="0"/>
                <a:t>M</a:t>
              </a:r>
              <a:r>
                <a:rPr lang="en-US" altLang="en-US" dirty="0" smtClean="0"/>
                <a:t>*</a:t>
              </a:r>
              <a:r>
                <a:rPr lang="en-US" altLang="en-US" baseline="-25000" dirty="0" smtClean="0"/>
                <a:t>1</a:t>
              </a:r>
              <a:endParaRPr lang="en-US" altLang="en-US" baseline="-25000" dirty="0"/>
            </a:p>
          </p:txBody>
        </p:sp>
        <p:sp>
          <p:nvSpPr>
            <p:cNvPr id="22566" name="Line 12"/>
            <p:cNvSpPr>
              <a:spLocks noChangeShapeType="1"/>
            </p:cNvSpPr>
            <p:nvPr/>
          </p:nvSpPr>
          <p:spPr bwMode="auto">
            <a:xfrm>
              <a:off x="1294" y="139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14"/>
            <p:cNvSpPr>
              <a:spLocks noChangeShapeType="1"/>
            </p:cNvSpPr>
            <p:nvPr/>
          </p:nvSpPr>
          <p:spPr bwMode="auto">
            <a:xfrm flipH="1">
              <a:off x="2686" y="13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Text Box 15"/>
            <p:cNvSpPr txBox="1">
              <a:spLocks noChangeArrowheads="1"/>
            </p:cNvSpPr>
            <p:nvPr/>
          </p:nvSpPr>
          <p:spPr bwMode="auto">
            <a:xfrm>
              <a:off x="3100" y="1200"/>
              <a:ext cx="11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P(M</a:t>
              </a:r>
              <a:r>
                <a:rPr lang="en-US" altLang="en-US" sz="2000" baseline="-25000" dirty="0" smtClean="0"/>
                <a:t>1</a:t>
              </a:r>
              <a:r>
                <a:rPr lang="en-US" altLang="en-US" sz="2000" dirty="0" smtClean="0"/>
                <a:t>|U,H,R</a:t>
              </a:r>
              <a:r>
                <a:rPr lang="en-US" altLang="en-US" sz="2000" baseline="-25000" dirty="0" smtClean="0"/>
                <a:t>1</a:t>
              </a:r>
              <a:r>
                <a:rPr lang="en-US" altLang="en-US" sz="2000" dirty="0" smtClean="0"/>
                <a:t>,S</a:t>
              </a:r>
              <a:r>
                <a:rPr lang="en-US" altLang="en-US" sz="2000" baseline="-25000" dirty="0" smtClean="0"/>
                <a:t>1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558697" y="2133601"/>
            <a:ext cx="1300163" cy="827088"/>
            <a:chOff x="2350" y="1536"/>
            <a:chExt cx="819" cy="521"/>
          </a:xfrm>
        </p:grpSpPr>
        <p:sp>
          <p:nvSpPr>
            <p:cNvPr id="22562" name="Text Box 16"/>
            <p:cNvSpPr txBox="1">
              <a:spLocks noChangeArrowheads="1"/>
            </p:cNvSpPr>
            <p:nvPr/>
          </p:nvSpPr>
          <p:spPr bwMode="auto">
            <a:xfrm>
              <a:off x="2494" y="1584"/>
              <a:ext cx="6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L(</a:t>
              </a:r>
              <a:r>
                <a:rPr lang="en-US" altLang="en-US" sz="2000" dirty="0" err="1" smtClean="0"/>
                <a:t>a,M</a:t>
              </a:r>
              <a:r>
                <a:rPr lang="en-US" altLang="en-US" sz="2000" dirty="0" smtClean="0"/>
                <a:t>*</a:t>
              </a:r>
              <a:r>
                <a:rPr lang="en-US" altLang="en-US" sz="2000" baseline="-25000" dirty="0" smtClean="0"/>
                <a:t>1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  <p:sp>
          <p:nvSpPr>
            <p:cNvPr id="22563" name="Line 17"/>
            <p:cNvSpPr>
              <a:spLocks noChangeShapeType="1"/>
            </p:cNvSpPr>
            <p:nvPr/>
          </p:nvSpPr>
          <p:spPr bwMode="auto">
            <a:xfrm>
              <a:off x="2494" y="15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Text Box 18"/>
            <p:cNvSpPr txBox="1">
              <a:spLocks noChangeArrowheads="1"/>
            </p:cNvSpPr>
            <p:nvPr/>
          </p:nvSpPr>
          <p:spPr bwMode="auto">
            <a:xfrm>
              <a:off x="2350" y="1824"/>
              <a:ext cx="2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dirty="0" smtClean="0"/>
                <a:t>A</a:t>
              </a:r>
              <a:r>
                <a:rPr lang="en-US" altLang="en-US" baseline="-25000" dirty="0"/>
                <a:t>2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4617433" y="3886203"/>
            <a:ext cx="1300163" cy="827088"/>
            <a:chOff x="2387" y="2640"/>
            <a:chExt cx="819" cy="521"/>
          </a:xfrm>
        </p:grpSpPr>
        <p:sp>
          <p:nvSpPr>
            <p:cNvPr id="22557" name="Text Box 24"/>
            <p:cNvSpPr txBox="1">
              <a:spLocks noChangeArrowheads="1"/>
            </p:cNvSpPr>
            <p:nvPr/>
          </p:nvSpPr>
          <p:spPr bwMode="auto">
            <a:xfrm>
              <a:off x="2531" y="2688"/>
              <a:ext cx="6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L(</a:t>
              </a:r>
              <a:r>
                <a:rPr lang="en-US" altLang="en-US" sz="2000" dirty="0" err="1" smtClean="0"/>
                <a:t>a,M</a:t>
              </a:r>
              <a:r>
                <a:rPr lang="en-US" altLang="en-US" sz="2000" dirty="0" smtClean="0"/>
                <a:t>*</a:t>
              </a:r>
              <a:r>
                <a:rPr lang="en-US" altLang="en-US" sz="2000" baseline="-25000" dirty="0" smtClean="0"/>
                <a:t>2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  <p:sp>
          <p:nvSpPr>
            <p:cNvPr id="22558" name="Line 25"/>
            <p:cNvSpPr>
              <a:spLocks noChangeShapeType="1"/>
            </p:cNvSpPr>
            <p:nvPr/>
          </p:nvSpPr>
          <p:spPr bwMode="auto">
            <a:xfrm>
              <a:off x="2531" y="26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Text Box 26"/>
            <p:cNvSpPr txBox="1">
              <a:spLocks noChangeArrowheads="1"/>
            </p:cNvSpPr>
            <p:nvPr/>
          </p:nvSpPr>
          <p:spPr bwMode="auto">
            <a:xfrm>
              <a:off x="2387" y="2928"/>
              <a:ext cx="2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dirty="0" smtClean="0"/>
                <a:t>A</a:t>
              </a:r>
              <a:r>
                <a:rPr lang="en-US" altLang="en-US" baseline="-25000" dirty="0"/>
                <a:t>3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819400" y="3200400"/>
            <a:ext cx="4911726" cy="552450"/>
            <a:chOff x="1246" y="2208"/>
            <a:chExt cx="3094" cy="348"/>
          </a:xfrm>
        </p:grpSpPr>
        <p:sp>
          <p:nvSpPr>
            <p:cNvPr id="22553" name="Text Box 21"/>
            <p:cNvSpPr txBox="1">
              <a:spLocks noChangeArrowheads="1"/>
            </p:cNvSpPr>
            <p:nvPr/>
          </p:nvSpPr>
          <p:spPr bwMode="auto">
            <a:xfrm>
              <a:off x="2302" y="2304"/>
              <a:ext cx="3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dirty="0"/>
                <a:t>M</a:t>
              </a:r>
              <a:r>
                <a:rPr lang="en-US" altLang="en-US" dirty="0" smtClean="0"/>
                <a:t>*</a:t>
              </a:r>
              <a:r>
                <a:rPr lang="en-US" altLang="en-US" baseline="-25000" dirty="0" smtClean="0"/>
                <a:t>2</a:t>
              </a:r>
              <a:endParaRPr lang="en-US" altLang="en-US" baseline="-25000" dirty="0"/>
            </a:p>
          </p:txBody>
        </p:sp>
        <p:sp>
          <p:nvSpPr>
            <p:cNvPr id="22554" name="Line 22"/>
            <p:cNvSpPr>
              <a:spLocks noChangeShapeType="1"/>
            </p:cNvSpPr>
            <p:nvPr/>
          </p:nvSpPr>
          <p:spPr bwMode="auto">
            <a:xfrm flipH="1">
              <a:off x="2723" y="24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Text Box 23"/>
            <p:cNvSpPr txBox="1">
              <a:spLocks noChangeArrowheads="1"/>
            </p:cNvSpPr>
            <p:nvPr/>
          </p:nvSpPr>
          <p:spPr bwMode="auto">
            <a:xfrm>
              <a:off x="3137" y="2304"/>
              <a:ext cx="12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P(M</a:t>
              </a:r>
              <a:r>
                <a:rPr lang="en-US" altLang="en-US" sz="2000" baseline="-25000" dirty="0" smtClean="0"/>
                <a:t>2</a:t>
              </a:r>
              <a:r>
                <a:rPr lang="en-US" altLang="en-US" sz="2000" dirty="0" smtClean="0"/>
                <a:t>|U,H,R</a:t>
              </a:r>
              <a:r>
                <a:rPr lang="en-US" altLang="en-US" sz="2000" baseline="-25000" dirty="0" smtClean="0"/>
                <a:t>2</a:t>
              </a:r>
              <a:r>
                <a:rPr lang="en-US" altLang="en-US" sz="2000" dirty="0" smtClean="0"/>
                <a:t>,S</a:t>
              </a:r>
              <a:r>
                <a:rPr lang="en-US" altLang="en-US" sz="2000" baseline="-25000" dirty="0" smtClean="0"/>
                <a:t>2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  <p:sp>
          <p:nvSpPr>
            <p:cNvPr id="22556" name="Line 27"/>
            <p:cNvSpPr>
              <a:spLocks noChangeShapeType="1"/>
            </p:cNvSpPr>
            <p:nvPr/>
          </p:nvSpPr>
          <p:spPr bwMode="auto">
            <a:xfrm>
              <a:off x="1246" y="2208"/>
              <a:ext cx="100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5" name="AutoShape 34"/>
          <p:cNvSpPr>
            <a:spLocks noChangeArrowheads="1"/>
          </p:cNvSpPr>
          <p:nvPr/>
        </p:nvSpPr>
        <p:spPr bwMode="auto">
          <a:xfrm>
            <a:off x="3962400" y="1077611"/>
            <a:ext cx="3792919" cy="4343400"/>
          </a:xfrm>
          <a:prstGeom prst="flowChartAlternateProcess">
            <a:avLst/>
          </a:prstGeom>
          <a:noFill/>
          <a:ln w="38100">
            <a:solidFill>
              <a:srgbClr val="00808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6" name="Text Box 35"/>
          <p:cNvSpPr txBox="1">
            <a:spLocks noChangeArrowheads="1"/>
          </p:cNvSpPr>
          <p:nvPr/>
        </p:nvSpPr>
        <p:spPr bwMode="auto">
          <a:xfrm>
            <a:off x="5173292" y="1094821"/>
            <a:ext cx="77296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 smtClean="0"/>
              <a:t>User</a:t>
            </a:r>
            <a:endParaRPr lang="en-US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313341" y="5667975"/>
            <a:ext cx="1234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User’s decision process (behavior)  can </a:t>
            </a:r>
            <a:r>
              <a:rPr lang="en-US" sz="2400" b="1" dirty="0"/>
              <a:t>be modeled by a </a:t>
            </a:r>
            <a:r>
              <a:rPr lang="en-US" sz="2400" b="1" dirty="0" smtClean="0"/>
              <a:t>POMDP as well with </a:t>
            </a:r>
            <a:r>
              <a:rPr lang="en-US" altLang="en-US" sz="2400" dirty="0" err="1" smtClean="0"/>
              <a:t>M</a:t>
            </a:r>
            <a:r>
              <a:rPr lang="en-US" altLang="en-US" sz="2400" baseline="-25000" dirty="0" err="1" smtClean="0"/>
              <a:t>i</a:t>
            </a:r>
            <a:r>
              <a:rPr lang="en-US" altLang="en-US" sz="2400" b="1" dirty="0" smtClean="0"/>
              <a:t> </a:t>
            </a:r>
            <a:r>
              <a:rPr lang="en-US" sz="2400" b="1" dirty="0" smtClean="0"/>
              <a:t>as </a:t>
            </a:r>
            <a:r>
              <a:rPr lang="en-US" sz="2400" b="1" dirty="0" smtClean="0"/>
              <a:t>State </a:t>
            </a:r>
            <a:endParaRPr lang="en-US" sz="2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848772" y="1600199"/>
            <a:ext cx="2029795" cy="415470"/>
            <a:chOff x="1415080" y="1600199"/>
            <a:chExt cx="2029795" cy="415470"/>
          </a:xfrm>
        </p:grpSpPr>
        <p:sp>
          <p:nvSpPr>
            <p:cNvPr id="664582" name="Text Box 6"/>
            <p:cNvSpPr txBox="1">
              <a:spLocks noChangeArrowheads="1"/>
            </p:cNvSpPr>
            <p:nvPr/>
          </p:nvSpPr>
          <p:spPr bwMode="auto">
            <a:xfrm>
              <a:off x="3032125" y="1600199"/>
              <a:ext cx="4127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dirty="0" smtClean="0"/>
                <a:t>R</a:t>
              </a:r>
              <a:r>
                <a:rPr lang="en-US" altLang="en-US" baseline="-25000" dirty="0"/>
                <a:t>1</a:t>
              </a:r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1415080" y="1615559"/>
              <a:ext cx="4060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/>
                <a:t>S</a:t>
              </a:r>
              <a:r>
                <a:rPr lang="en-US" altLang="en-US" sz="2000" baseline="-25000" dirty="0" smtClean="0"/>
                <a:t>1</a:t>
              </a:r>
              <a:endParaRPr lang="en-US" altLang="en-US" sz="2000" baseline="-25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000" y="2743200"/>
            <a:ext cx="3823669" cy="447642"/>
            <a:chOff x="1415081" y="2819404"/>
            <a:chExt cx="3823669" cy="447642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3062288" y="2819404"/>
              <a:ext cx="2176462" cy="369888"/>
              <a:chOff x="931" y="1968"/>
              <a:chExt cx="1371" cy="233"/>
            </a:xfrm>
          </p:grpSpPr>
          <p:sp>
            <p:nvSpPr>
              <p:cNvPr id="22560" name="Line 19"/>
              <p:cNvSpPr>
                <a:spLocks noChangeShapeType="1"/>
              </p:cNvSpPr>
              <p:nvPr/>
            </p:nvSpPr>
            <p:spPr bwMode="auto">
              <a:xfrm flipH="1">
                <a:off x="1198" y="1968"/>
                <a:ext cx="110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Text Box 20"/>
              <p:cNvSpPr txBox="1">
                <a:spLocks noChangeArrowheads="1"/>
              </p:cNvSpPr>
              <p:nvPr/>
            </p:nvSpPr>
            <p:spPr bwMode="auto">
              <a:xfrm>
                <a:off x="931" y="1968"/>
                <a:ext cx="24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dirty="0"/>
                  <a:t>R</a:t>
                </a:r>
                <a:r>
                  <a:rPr lang="en-US" altLang="en-US" baseline="-25000" dirty="0" smtClean="0"/>
                  <a:t>2</a:t>
                </a:r>
                <a:endParaRPr lang="en-US" altLang="en-US" baseline="-25000" dirty="0"/>
              </a:p>
            </p:txBody>
          </p:sp>
        </p:grp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1415081" y="2866936"/>
              <a:ext cx="389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S</a:t>
              </a:r>
              <a:r>
                <a:rPr lang="en-US" altLang="en-US" sz="2000" baseline="-25000" dirty="0"/>
                <a:t>2</a:t>
              </a:r>
            </a:p>
          </p:txBody>
        </p:sp>
      </p:grp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296763" y="1062335"/>
            <a:ext cx="1624484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dirty="0" smtClean="0"/>
              <a:t>Situation S </a:t>
            </a:r>
            <a:endParaRPr lang="en-US" altLang="en-US" sz="2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848773" y="4267204"/>
            <a:ext cx="4828557" cy="874713"/>
            <a:chOff x="1415081" y="4267204"/>
            <a:chExt cx="4828557" cy="874713"/>
          </a:xfrm>
        </p:grpSpPr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3048000" y="4267204"/>
              <a:ext cx="3195638" cy="874713"/>
              <a:chOff x="958" y="3072"/>
              <a:chExt cx="2013" cy="551"/>
            </a:xfrm>
          </p:grpSpPr>
          <p:sp>
            <p:nvSpPr>
              <p:cNvPr id="22549" name="Line 28"/>
              <p:cNvSpPr>
                <a:spLocks noChangeShapeType="1"/>
              </p:cNvSpPr>
              <p:nvPr/>
            </p:nvSpPr>
            <p:spPr bwMode="auto">
              <a:xfrm flipH="1">
                <a:off x="1225" y="3216"/>
                <a:ext cx="1113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Text Box 29"/>
              <p:cNvSpPr txBox="1">
                <a:spLocks noChangeArrowheads="1"/>
              </p:cNvSpPr>
              <p:nvPr/>
            </p:nvSpPr>
            <p:spPr bwMode="auto">
              <a:xfrm>
                <a:off x="958" y="3072"/>
                <a:ext cx="24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dirty="0"/>
                  <a:t>R</a:t>
                </a:r>
                <a:r>
                  <a:rPr lang="en-US" altLang="en-US" baseline="-25000" dirty="0" smtClean="0"/>
                  <a:t>3</a:t>
                </a:r>
                <a:endParaRPr lang="en-US" altLang="en-US" baseline="-25000" dirty="0"/>
              </a:p>
            </p:txBody>
          </p:sp>
          <p:sp>
            <p:nvSpPr>
              <p:cNvPr id="22551" name="Line 30"/>
              <p:cNvSpPr>
                <a:spLocks noChangeShapeType="1"/>
              </p:cNvSpPr>
              <p:nvPr/>
            </p:nvSpPr>
            <p:spPr bwMode="auto">
              <a:xfrm>
                <a:off x="1273" y="3312"/>
                <a:ext cx="100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Text Box 31"/>
              <p:cNvSpPr txBox="1">
                <a:spLocks noChangeArrowheads="1"/>
              </p:cNvSpPr>
              <p:nvPr/>
            </p:nvSpPr>
            <p:spPr bwMode="auto">
              <a:xfrm>
                <a:off x="2331" y="3264"/>
                <a:ext cx="64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5400" dirty="0"/>
                  <a:t>…</a:t>
                </a:r>
              </a:p>
            </p:txBody>
          </p:sp>
        </p:grp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1415081" y="4275646"/>
              <a:ext cx="389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000" dirty="0" smtClean="0"/>
                <a:t>S</a:t>
              </a:r>
              <a:r>
                <a:rPr lang="en-US" altLang="en-US" sz="2000" baseline="-25000" dirty="0" smtClean="0"/>
                <a:t>3</a:t>
              </a:r>
              <a:endParaRPr lang="en-US" altLang="en-US" sz="2000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7692" y="2133600"/>
            <a:ext cx="0" cy="1905000"/>
            <a:chOff x="1524000" y="2133600"/>
            <a:chExt cx="0" cy="1905000"/>
          </a:xfrm>
        </p:grpSpPr>
        <p:sp>
          <p:nvSpPr>
            <p:cNvPr id="44" name="Line 17"/>
            <p:cNvSpPr>
              <a:spLocks noChangeShapeType="1"/>
            </p:cNvSpPr>
            <p:nvPr/>
          </p:nvSpPr>
          <p:spPr bwMode="auto">
            <a:xfrm>
              <a:off x="1524000" y="2133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>
              <a:off x="1524000" y="3505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780665" y="1529992"/>
            <a:ext cx="4531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 user’s latent model of the</a:t>
            </a:r>
          </a:p>
          <a:p>
            <a:pPr algn="ctr"/>
            <a:r>
              <a:rPr lang="en-US" sz="2000" b="1" dirty="0" smtClean="0"/>
              <a:t> interaction environment</a:t>
            </a:r>
            <a:endParaRPr lang="en-US" sz="2000" b="1" dirty="0" smtClean="0"/>
          </a:p>
          <a:p>
            <a:pPr algn="ctr"/>
            <a:r>
              <a:rPr lang="en-US" sz="2000" b="1" dirty="0"/>
              <a:t>M</a:t>
            </a:r>
            <a:r>
              <a:rPr lang="en-US" sz="2000" b="1" dirty="0" smtClean="0"/>
              <a:t>= (</a:t>
            </a:r>
            <a:r>
              <a:rPr lang="en-US" altLang="en-US" sz="2000" dirty="0" err="1" smtClean="0"/>
              <a:t>M</a:t>
            </a:r>
            <a:r>
              <a:rPr lang="en-US" altLang="en-US" sz="2000" baseline="-25000" dirty="0" err="1" smtClean="0"/>
              <a:t>Response</a:t>
            </a:r>
            <a:r>
              <a:rPr lang="en-US" sz="2000" b="1" dirty="0" smtClean="0"/>
              <a:t>, </a:t>
            </a:r>
            <a:r>
              <a:rPr lang="en-US" altLang="en-US" sz="2000" dirty="0" err="1" smtClean="0"/>
              <a:t>M</a:t>
            </a:r>
            <a:r>
              <a:rPr lang="en-US" altLang="en-US" sz="2000" baseline="-25000" dirty="0" err="1" smtClean="0"/>
              <a:t>Collection</a:t>
            </a:r>
            <a:r>
              <a:rPr lang="en-US" sz="2000" b="1" dirty="0" smtClean="0"/>
              <a:t>, </a:t>
            </a:r>
            <a:r>
              <a:rPr lang="en-US" altLang="en-US" sz="2000" dirty="0" err="1" smtClean="0"/>
              <a:t>M</a:t>
            </a:r>
            <a:r>
              <a:rPr lang="en-US" altLang="en-US" sz="2000" baseline="-25000" dirty="0" err="1" smtClean="0"/>
              <a:t>System</a:t>
            </a:r>
            <a:r>
              <a:rPr lang="en-US" sz="2000" b="1" dirty="0" smtClean="0"/>
              <a:t>, </a:t>
            </a:r>
            <a:r>
              <a:rPr lang="en-US" altLang="en-US" sz="2000" dirty="0" err="1" smtClean="0"/>
              <a:t>M</a:t>
            </a:r>
            <a:r>
              <a:rPr lang="en-US" altLang="en-US" sz="2000" baseline="-25000" dirty="0" err="1" smtClean="0"/>
              <a:t>Situation</a:t>
            </a:r>
            <a:r>
              <a:rPr lang="en-US" sz="2000" b="1" dirty="0" smtClean="0"/>
              <a:t>) </a:t>
            </a:r>
            <a:endParaRPr lang="en-US" sz="2000" b="1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024554" y="2676114"/>
                <a:ext cx="2694136" cy="615553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 smtClean="0"/>
                  <a:t>), all possible actions in response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554" y="2676114"/>
                <a:ext cx="2694136" cy="615553"/>
              </a:xfrm>
              <a:prstGeom prst="rect">
                <a:avLst/>
              </a:prstGeom>
              <a:blipFill>
                <a:blip r:embed="rId2"/>
                <a:stretch>
                  <a:fillRect l="-5656" t="-128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8793629" y="3277379"/>
            <a:ext cx="189717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State = </a:t>
            </a:r>
            <a:r>
              <a:rPr lang="en-US" altLang="en-US" sz="3200" dirty="0" err="1" smtClean="0"/>
              <a:t>M</a:t>
            </a:r>
            <a:r>
              <a:rPr lang="en-US" altLang="en-US" sz="3200" baseline="-25000" dirty="0" err="1"/>
              <a:t>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9223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32" y="238717"/>
            <a:ext cx="12192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Session Search as a Dual-Agent Stochastic Game (DASG) </a:t>
            </a:r>
            <a:r>
              <a:rPr lang="en-US" sz="2700" dirty="0" smtClean="0"/>
              <a:t>[Luo et al. 14]  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20" b="11822"/>
          <a:stretch/>
        </p:blipFill>
        <p:spPr>
          <a:xfrm>
            <a:off x="1371600" y="1371600"/>
            <a:ext cx="8327336" cy="49509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Ideas in the DASG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 1: Joint modeling of the decision processes of both users and search engines, </a:t>
            </a:r>
            <a:r>
              <a:rPr lang="en-US" dirty="0"/>
              <a:t>c</a:t>
            </a:r>
            <a:r>
              <a:rPr lang="en-US" dirty="0" smtClean="0"/>
              <a:t>apturing duality of user and system decision making </a:t>
            </a:r>
          </a:p>
          <a:p>
            <a:r>
              <a:rPr lang="en-US" dirty="0" smtClean="0"/>
              <a:t>Idea 2:  Explicitly modeling communications between a user and a search engine</a:t>
            </a:r>
          </a:p>
          <a:p>
            <a:r>
              <a:rPr lang="en-US" dirty="0" smtClean="0"/>
              <a:t>Facilitating optimization of human-machine collaboration, communication, and cognition 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Summary: High-Level Take-Away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51013"/>
            <a:ext cx="116840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Q1: How can we </a:t>
            </a:r>
            <a:r>
              <a:rPr lang="en-US" b="1" dirty="0"/>
              <a:t>mathematically model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general </a:t>
            </a:r>
            <a:r>
              <a:rPr lang="en-US" dirty="0" smtClean="0"/>
              <a:t>IIR </a:t>
            </a:r>
            <a:r>
              <a:rPr lang="en-US" dirty="0"/>
              <a:t>problem?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Q2</a:t>
            </a:r>
            <a:r>
              <a:rPr lang="en-US" dirty="0"/>
              <a:t>: How can we develop a </a:t>
            </a:r>
            <a:r>
              <a:rPr lang="en-US" b="1" dirty="0"/>
              <a:t>general </a:t>
            </a:r>
            <a:r>
              <a:rPr lang="en-US" b="1" dirty="0" smtClean="0"/>
              <a:t>system/algorithm</a:t>
            </a:r>
            <a:r>
              <a:rPr lang="en-US" dirty="0" smtClean="0"/>
              <a:t> </a:t>
            </a:r>
            <a:r>
              <a:rPr lang="en-US" dirty="0"/>
              <a:t>to solve the </a:t>
            </a:r>
            <a:r>
              <a:rPr lang="en-US" dirty="0" smtClean="0"/>
              <a:t>general IIR problem </a:t>
            </a:r>
            <a:r>
              <a:rPr lang="en-US" b="1" dirty="0"/>
              <a:t>optimally</a:t>
            </a:r>
            <a:r>
              <a:rPr lang="en-US" dirty="0"/>
              <a:t>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Q3: How should we </a:t>
            </a:r>
            <a:r>
              <a:rPr lang="en-US" b="1" dirty="0" smtClean="0"/>
              <a:t>evaluate</a:t>
            </a:r>
            <a:r>
              <a:rPr lang="en-US" dirty="0" smtClean="0"/>
              <a:t> a general IIR system?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14647" y="990600"/>
            <a:ext cx="10930788" cy="4800600"/>
            <a:chOff x="614647" y="990600"/>
            <a:chExt cx="10930788" cy="4800600"/>
          </a:xfrm>
        </p:grpSpPr>
        <p:sp>
          <p:nvSpPr>
            <p:cNvPr id="5" name="TextBox 4"/>
            <p:cNvSpPr txBox="1"/>
            <p:nvPr/>
          </p:nvSpPr>
          <p:spPr>
            <a:xfrm>
              <a:off x="614647" y="990600"/>
              <a:ext cx="106367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Answer</a:t>
              </a:r>
              <a:r>
                <a:rPr lang="en-US" sz="3200" dirty="0" smtClean="0"/>
                <a:t>:   I3A:  Intelligent Interactive Information Agent Model 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61442" y="2422459"/>
              <a:ext cx="3580147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Wingdings" panose="05000000000000000000" pitchFamily="2" charset="2"/>
                </a:rPr>
                <a:t> </a:t>
              </a:r>
              <a:r>
                <a:rPr lang="en-US" sz="2400" b="1" dirty="0" smtClean="0"/>
                <a:t>IIR = Cooperative Game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4069647"/>
              <a:ext cx="6795963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Wingdings" panose="05000000000000000000" pitchFamily="2" charset="2"/>
                </a:rPr>
                <a:t> </a:t>
              </a:r>
              <a:r>
                <a:rPr lang="en-US" sz="2400" b="1" dirty="0" smtClean="0"/>
                <a:t>IIR Algorithm = Sequential Decision Optimization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51937" y="5329535"/>
              <a:ext cx="8093498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Wingdings" panose="05000000000000000000" pitchFamily="2" charset="2"/>
                </a:rPr>
                <a:t> </a:t>
              </a:r>
              <a:r>
                <a:rPr lang="en-US" sz="2400" b="1" dirty="0" smtClean="0"/>
                <a:t>IIR Evaluation = Simulated Interaction with Simulated </a:t>
              </a:r>
              <a:r>
                <a:rPr lang="en-US" sz="2400" b="1" dirty="0"/>
                <a:t>U</a:t>
              </a:r>
              <a:r>
                <a:rPr lang="en-US" sz="2400" b="1" dirty="0" smtClean="0"/>
                <a:t>ser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6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 I3A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ym typeface="Wingdings" panose="05000000000000000000" pitchFamily="2" charset="2"/>
              </a:rPr>
              <a:t>A general formal model for IIR: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Optimization </a:t>
            </a:r>
            <a:r>
              <a:rPr lang="en-US" dirty="0" smtClean="0">
                <a:sym typeface="Wingdings" panose="05000000000000000000" pitchFamily="2" charset="2"/>
              </a:rPr>
              <a:t>of 4 C’s: Collaboration, Communication, Cognition, and Cost 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Mathematically </a:t>
            </a:r>
            <a:r>
              <a:rPr lang="en-US" dirty="0" smtClean="0">
                <a:sym typeface="Wingdings" panose="05000000000000000000" pitchFamily="2" charset="2"/>
              </a:rPr>
              <a:t>model everything about the user and the retrieval situation 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Adaptively </a:t>
            </a:r>
            <a:r>
              <a:rPr lang="en-US" dirty="0" smtClean="0">
                <a:sym typeface="Wingdings" panose="05000000000000000000" pitchFamily="2" charset="2"/>
              </a:rPr>
              <a:t>optimize responses to user actions over the horizon of all future user actions and system responses 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Can be instantiated in many ways: Interface Card Model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Covers IIR-PRP as a special case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Computes an adaptive interface using an algorithm</a:t>
            </a:r>
          </a:p>
          <a:p>
            <a:r>
              <a:rPr lang="en-US" dirty="0"/>
              <a:t>A </a:t>
            </a:r>
            <a:r>
              <a:rPr lang="en-US" b="1" dirty="0" smtClean="0"/>
              <a:t>unified formal </a:t>
            </a:r>
            <a:r>
              <a:rPr lang="en-US" b="1" dirty="0"/>
              <a:t>framework </a:t>
            </a:r>
            <a:r>
              <a:rPr lang="en-US" dirty="0"/>
              <a:t>to </a:t>
            </a:r>
            <a:r>
              <a:rPr lang="en-US" b="1" dirty="0"/>
              <a:t>integrate research</a:t>
            </a:r>
            <a:r>
              <a:rPr lang="en-US" dirty="0"/>
              <a:t> in user studies, evaluation, retrieval models, and efficient implementation of IR </a:t>
            </a:r>
            <a:r>
              <a:rPr lang="en-US" dirty="0" smtClean="0"/>
              <a:t>systems</a:t>
            </a:r>
            <a:endParaRPr lang="en-US" dirty="0"/>
          </a:p>
          <a:p>
            <a:endParaRPr lang="en-US" b="1" dirty="0" smtClean="0">
              <a:sym typeface="Wingdings" panose="050000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Challenges for 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43000"/>
            <a:ext cx="116840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How to evaluate an IIR system (with controlled experiments)? </a:t>
            </a:r>
          </a:p>
          <a:p>
            <a:pPr lvl="1"/>
            <a:r>
              <a:rPr lang="en-US" dirty="0" smtClean="0"/>
              <a:t>How to build realistic user simulators? User search logs? User study designed specifically for eliciting user behavior? How to evaluate simulators [</a:t>
            </a:r>
            <a:r>
              <a:rPr lang="en-US" dirty="0" err="1" smtClean="0"/>
              <a:t>Labhishetty</a:t>
            </a:r>
            <a:r>
              <a:rPr lang="en-US" dirty="0" smtClean="0"/>
              <a:t> &amp; Zhai 21]? </a:t>
            </a:r>
          </a:p>
          <a:p>
            <a:pPr lvl="1"/>
            <a:r>
              <a:rPr lang="en-US" dirty="0" smtClean="0"/>
              <a:t>How to measure task performance and measure user effort? </a:t>
            </a:r>
          </a:p>
          <a:p>
            <a:pPr lvl="1"/>
            <a:r>
              <a:rPr lang="en-US" dirty="0" smtClean="0"/>
              <a:t>How to incorporate retrieval situation/context into an evaluation framework? 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How to formally (mathematically) represent and model a user? </a:t>
            </a:r>
          </a:p>
          <a:p>
            <a:pPr lvl="1"/>
            <a:r>
              <a:rPr lang="en-US" dirty="0"/>
              <a:t>How to leverage theory from Psychology to design </a:t>
            </a:r>
            <a:r>
              <a:rPr lang="en-US" dirty="0" smtClean="0"/>
              <a:t>a formal user model?  </a:t>
            </a:r>
            <a:endParaRPr lang="en-US" dirty="0"/>
          </a:p>
          <a:p>
            <a:pPr lvl="1"/>
            <a:r>
              <a:rPr lang="en-US" dirty="0" smtClean="0"/>
              <a:t>How to represent a user’s state of knowledge? Formally define the anomalous state of knowledge (ASK)? </a:t>
            </a:r>
          </a:p>
          <a:p>
            <a:pPr lvl="1"/>
            <a:r>
              <a:rPr lang="en-US" dirty="0" smtClean="0"/>
              <a:t>How to model many other aspects of a user (e.g., search style, browsing behavior, situational constraints, cognitive state, …) </a:t>
            </a:r>
          </a:p>
          <a:p>
            <a:pPr lvl="1"/>
            <a:r>
              <a:rPr lang="en-US" dirty="0" smtClean="0"/>
              <a:t>How to model shared characteristics of users? Structure on users?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I</a:t>
            </a:r>
            <a:r>
              <a:rPr lang="en-US" sz="4000" dirty="0" smtClean="0"/>
              <a:t>ntelligent</a:t>
            </a:r>
            <a:r>
              <a:rPr lang="en-US" dirty="0" smtClean="0"/>
              <a:t> </a:t>
            </a:r>
            <a:r>
              <a:rPr lang="en-US" b="1" dirty="0" smtClean="0"/>
              <a:t>I</a:t>
            </a:r>
            <a:r>
              <a:rPr lang="en-US" sz="4000" dirty="0" smtClean="0"/>
              <a:t>nteractive</a:t>
            </a:r>
            <a:r>
              <a:rPr lang="en-US" dirty="0" smtClean="0"/>
              <a:t> </a:t>
            </a:r>
            <a:r>
              <a:rPr lang="en-US" b="1" dirty="0" smtClean="0"/>
              <a:t>I</a:t>
            </a:r>
            <a:r>
              <a:rPr lang="en-US" sz="4000" dirty="0" smtClean="0"/>
              <a:t>nformation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sz="4000" dirty="0" smtClean="0"/>
              <a:t>gent</a:t>
            </a:r>
            <a:r>
              <a:rPr lang="en-US" dirty="0" smtClean="0"/>
              <a:t> (I3A)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9946" y="1711193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 </a:t>
            </a:r>
            <a:r>
              <a:rPr lang="en-US" sz="3200" b="1" dirty="0" smtClean="0"/>
              <a:t>U</a:t>
            </a:r>
            <a:endParaRPr lang="en-US" sz="3200" b="1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9425419" y="3370156"/>
            <a:ext cx="2397951" cy="1320350"/>
          </a:xfrm>
          <a:prstGeom prst="flowChartMagneticDisk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76024" y="3775522"/>
            <a:ext cx="2587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Collection of Information Items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814901" y="1524000"/>
            <a:ext cx="4798239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765" y="1504160"/>
            <a:ext cx="4953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Intelligent Interactive Information </a:t>
            </a:r>
          </a:p>
          <a:p>
            <a:r>
              <a:rPr lang="en-US" sz="2400" b="1" dirty="0" smtClean="0"/>
              <a:t>Agent (I3 Agent)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21157" y="2393814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Action A</a:t>
            </a:r>
            <a:endParaRPr lang="en-US" sz="2000" b="1" dirty="0"/>
          </a:p>
        </p:txBody>
      </p:sp>
      <p:sp>
        <p:nvSpPr>
          <p:cNvPr id="11" name="Left Arrow 10"/>
          <p:cNvSpPr/>
          <p:nvPr/>
        </p:nvSpPr>
        <p:spPr>
          <a:xfrm>
            <a:off x="8330707" y="3887716"/>
            <a:ext cx="1117637" cy="3625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4248006" y="4871613"/>
            <a:ext cx="2744925" cy="690987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87647" y="5109260"/>
            <a:ext cx="2596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Interaction History Log</a:t>
            </a:r>
          </a:p>
        </p:txBody>
      </p:sp>
      <p:sp>
        <p:nvSpPr>
          <p:cNvPr id="17" name="Oval 16"/>
          <p:cNvSpPr/>
          <p:nvPr/>
        </p:nvSpPr>
        <p:spPr>
          <a:xfrm>
            <a:off x="4219234" y="3831525"/>
            <a:ext cx="1113002" cy="6599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95867" y="3849469"/>
            <a:ext cx="805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User </a:t>
            </a:r>
          </a:p>
          <a:p>
            <a:pPr algn="ctr"/>
            <a:r>
              <a:rPr lang="en-US" b="1" dirty="0" smtClean="0"/>
              <a:t>Model</a:t>
            </a:r>
          </a:p>
        </p:txBody>
      </p:sp>
      <p:sp>
        <p:nvSpPr>
          <p:cNvPr id="18" name="Oval 17"/>
          <p:cNvSpPr/>
          <p:nvPr/>
        </p:nvSpPr>
        <p:spPr>
          <a:xfrm>
            <a:off x="5429410" y="3801934"/>
            <a:ext cx="1276190" cy="6599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99439" y="3818898"/>
            <a:ext cx="857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Task</a:t>
            </a:r>
          </a:p>
          <a:p>
            <a:pPr algn="ctr"/>
            <a:r>
              <a:rPr lang="en-US" b="1" dirty="0" smtClean="0"/>
              <a:t> Model</a:t>
            </a:r>
          </a:p>
        </p:txBody>
      </p:sp>
      <p:sp>
        <p:nvSpPr>
          <p:cNvPr id="20" name="Oval 19"/>
          <p:cNvSpPr/>
          <p:nvPr/>
        </p:nvSpPr>
        <p:spPr>
          <a:xfrm>
            <a:off x="6875628" y="3756558"/>
            <a:ext cx="1494249" cy="6599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72676" y="3733800"/>
            <a:ext cx="945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Content</a:t>
            </a:r>
          </a:p>
          <a:p>
            <a:pPr algn="ctr"/>
            <a:r>
              <a:rPr lang="en-US" b="1" dirty="0" smtClean="0"/>
              <a:t>Model</a:t>
            </a:r>
          </a:p>
        </p:txBody>
      </p:sp>
      <p:sp>
        <p:nvSpPr>
          <p:cNvPr id="21" name="Up Arrow 20"/>
          <p:cNvSpPr/>
          <p:nvPr/>
        </p:nvSpPr>
        <p:spPr>
          <a:xfrm>
            <a:off x="4729880" y="4462123"/>
            <a:ext cx="254284" cy="558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5831167" y="4469691"/>
            <a:ext cx="259158" cy="5175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55186" y="2562252"/>
            <a:ext cx="1982631" cy="813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248007" y="2566838"/>
            <a:ext cx="1652439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dirty="0" smtClean="0"/>
              <a:t>Interaction </a:t>
            </a:r>
          </a:p>
          <a:p>
            <a:pPr algn="ctr">
              <a:lnSpc>
                <a:spcPts val="2600"/>
              </a:lnSpc>
            </a:pPr>
            <a:r>
              <a:rPr lang="en-US" sz="2400" b="1" dirty="0" smtClean="0"/>
              <a:t>Controller</a:t>
            </a:r>
            <a:endParaRPr lang="en-US" sz="2400" b="1" dirty="0"/>
          </a:p>
        </p:txBody>
      </p:sp>
      <p:sp>
        <p:nvSpPr>
          <p:cNvPr id="27" name="Right Arrow 26"/>
          <p:cNvSpPr/>
          <p:nvPr/>
        </p:nvSpPr>
        <p:spPr>
          <a:xfrm>
            <a:off x="1982378" y="2841553"/>
            <a:ext cx="2172808" cy="220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1982378" y="3082534"/>
            <a:ext cx="2155005" cy="2202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-Down Arrow 28"/>
          <p:cNvSpPr/>
          <p:nvPr/>
        </p:nvSpPr>
        <p:spPr>
          <a:xfrm>
            <a:off x="4626993" y="3389467"/>
            <a:ext cx="230819" cy="37793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-Down Arrow 29"/>
          <p:cNvSpPr/>
          <p:nvPr/>
        </p:nvSpPr>
        <p:spPr>
          <a:xfrm>
            <a:off x="5727411" y="3424003"/>
            <a:ext cx="230819" cy="37793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77795" y="3375412"/>
            <a:ext cx="1405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Response R</a:t>
            </a:r>
            <a:endParaRPr lang="en-US" sz="2000" b="1" dirty="0"/>
          </a:p>
        </p:txBody>
      </p:sp>
      <p:pic>
        <p:nvPicPr>
          <p:cNvPr id="33" name="Picture 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591"/>
          <a:stretch/>
        </p:blipFill>
        <p:spPr bwMode="auto">
          <a:xfrm>
            <a:off x="996160" y="2374591"/>
            <a:ext cx="866101" cy="13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Left Arrow 35"/>
          <p:cNvSpPr/>
          <p:nvPr/>
        </p:nvSpPr>
        <p:spPr>
          <a:xfrm>
            <a:off x="6153879" y="2809187"/>
            <a:ext cx="499901" cy="2733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05600" y="2616627"/>
            <a:ext cx="1522770" cy="6599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060826" y="2593869"/>
            <a:ext cx="1048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Situation</a:t>
            </a:r>
          </a:p>
          <a:p>
            <a:pPr algn="ctr"/>
            <a:r>
              <a:rPr lang="en-US" b="1" dirty="0" smtClean="0"/>
              <a:t>Model</a:t>
            </a:r>
          </a:p>
        </p:txBody>
      </p:sp>
      <p:sp>
        <p:nvSpPr>
          <p:cNvPr id="39" name="Left Arrow 38"/>
          <p:cNvSpPr/>
          <p:nvPr/>
        </p:nvSpPr>
        <p:spPr>
          <a:xfrm rot="2480408">
            <a:off x="6056964" y="3457443"/>
            <a:ext cx="969329" cy="2646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163315" y="3258357"/>
            <a:ext cx="90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42848" y="4374081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U</a:t>
            </a:r>
            <a:endParaRPr lang="en-US" sz="2400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5268563" y="4324792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/>
              <a:t>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82516" y="3102155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/>
              <a:t>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25181" y="4352651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/>
              <a:t>C</a:t>
            </a:r>
          </a:p>
        </p:txBody>
      </p:sp>
      <p:sp>
        <p:nvSpPr>
          <p:cNvPr id="45" name="Left Arrow 44"/>
          <p:cNvSpPr/>
          <p:nvPr/>
        </p:nvSpPr>
        <p:spPr>
          <a:xfrm>
            <a:off x="8274549" y="2734575"/>
            <a:ext cx="1117637" cy="3625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952159" y="2562252"/>
            <a:ext cx="258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Situation </a:t>
            </a:r>
            <a:r>
              <a:rPr lang="en-US" sz="3200" b="1" dirty="0" smtClean="0"/>
              <a:t>S</a:t>
            </a:r>
            <a:endParaRPr lang="en-US" sz="3200" b="1" dirty="0"/>
          </a:p>
        </p:txBody>
      </p:sp>
      <p:sp>
        <p:nvSpPr>
          <p:cNvPr id="48" name="Left Arrow 47"/>
          <p:cNvSpPr/>
          <p:nvPr/>
        </p:nvSpPr>
        <p:spPr>
          <a:xfrm rot="8421198">
            <a:off x="6310414" y="4527446"/>
            <a:ext cx="969329" cy="2646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636769" y="498724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5836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Challenges for Future Research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3. How to infer and update a user model over time?  </a:t>
            </a:r>
          </a:p>
          <a:p>
            <a:pPr lvl="1"/>
            <a:r>
              <a:rPr lang="en-US" dirty="0" smtClean="0"/>
              <a:t>Given all the observed data about a user, how can we infer knowledge about the user and update the user model over time? </a:t>
            </a:r>
          </a:p>
          <a:p>
            <a:pPr lvl="1"/>
            <a:r>
              <a:rPr lang="en-US" dirty="0" smtClean="0"/>
              <a:t>How can we recognize  and correct errors in a user model (misunderstanding of users)? </a:t>
            </a:r>
          </a:p>
          <a:p>
            <a:pPr marL="0" indent="0">
              <a:buNone/>
            </a:pPr>
            <a:r>
              <a:rPr lang="en-US" b="1" dirty="0" smtClean="0"/>
              <a:t>4. How to define and model a user’s task? </a:t>
            </a:r>
          </a:p>
          <a:p>
            <a:pPr lvl="1"/>
            <a:r>
              <a:rPr lang="en-US" dirty="0" smtClean="0"/>
              <a:t>What is exactly a user task? </a:t>
            </a:r>
          </a:p>
          <a:p>
            <a:pPr lvl="1"/>
            <a:r>
              <a:rPr lang="en-US" dirty="0" smtClean="0"/>
              <a:t>How do we assess whether a user task has been completed? Assess progress toward task completion? </a:t>
            </a:r>
          </a:p>
          <a:p>
            <a:pPr lvl="1"/>
            <a:r>
              <a:rPr lang="en-US" dirty="0" smtClean="0"/>
              <a:t>How do we go beyond supporting query formulation to task specification?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Challenges for Future Research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990600"/>
            <a:ext cx="116332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5. How do we design an “IR game” with richer user actions and system responses?   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/>
              <a:t>How can we systematically enumerate the possibilities of “interface cards”? Are there a finite number of basic interface elements that would be sufficient when combined in a flexible way?  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/>
              <a:t>How can we design interfaces to encourage/optimize user-system collaboration? (</a:t>
            </a:r>
            <a:r>
              <a:rPr lang="en-US" sz="2400" b="1" dirty="0" smtClean="0"/>
              <a:t>Interface = Language for communication between users and system</a:t>
            </a:r>
            <a:r>
              <a:rPr lang="en-US" sz="2400" dirty="0" smtClean="0"/>
              <a:t>)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/>
              <a:t>How do we design interfaces to enable multi-mode interactions (e.g., speech + touch screen)? 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/>
              <a:t>How can we design interfaces to enable a system to explain its responses to users? 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/>
              <a:t>How can we parameterize an interface to enable automated optimization of interface using an algorithm? 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400" b="1" dirty="0" smtClean="0"/>
              <a:t>6. How should we formalize the optimization problem of IIR?</a:t>
            </a:r>
            <a:r>
              <a:rPr lang="en-US" sz="2800" b="1" dirty="0" smtClean="0"/>
              <a:t> 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/>
              <a:t>How do we formally define the multiple objectives (task performance, user effort, system cost, …)?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/>
              <a:t>How do we set up the optimization problem so as to make it feasible to solve it?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Challenges for Future Research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7. How can  we efficiently solve the optimization problem of IIR? </a:t>
            </a:r>
          </a:p>
          <a:p>
            <a:pPr lvl="1"/>
            <a:r>
              <a:rPr lang="en-US" dirty="0" smtClean="0"/>
              <a:t>POMDP and reinforcement learning are generally complex to compute. How can we simplify the objective function and make approximations? </a:t>
            </a:r>
          </a:p>
          <a:p>
            <a:pPr lvl="1"/>
            <a:r>
              <a:rPr lang="en-US" dirty="0" smtClean="0"/>
              <a:t>How can we leverage advances in machine learning to improve modeling and algorithms for IIR? </a:t>
            </a:r>
          </a:p>
          <a:p>
            <a:pPr lvl="1"/>
            <a:r>
              <a:rPr lang="en-US" dirty="0" smtClean="0"/>
              <a:t>How can we engage users to help simplify the optimization problem (resolve uncertainties)? How to simplify the exploration-exploitation tradeoff? </a:t>
            </a:r>
          </a:p>
          <a:p>
            <a:pPr marL="0" indent="0">
              <a:buNone/>
            </a:pPr>
            <a:r>
              <a:rPr lang="en-US" b="1" dirty="0" smtClean="0"/>
              <a:t>8. How can the system dynamically adapt the interface to each individual user in a context-sensitive and task-sensitive way? </a:t>
            </a:r>
          </a:p>
          <a:p>
            <a:pPr lvl="1"/>
            <a:r>
              <a:rPr lang="en-US" dirty="0" smtClean="0"/>
              <a:t>Novice vs. expert users? </a:t>
            </a:r>
          </a:p>
          <a:p>
            <a:pPr lvl="1"/>
            <a:r>
              <a:rPr lang="en-US" dirty="0" smtClean="0"/>
              <a:t> Search while sitting in a train vs. being at home? </a:t>
            </a:r>
          </a:p>
          <a:p>
            <a:pPr lvl="1"/>
            <a:r>
              <a:rPr lang="en-US" dirty="0" smtClean="0"/>
              <a:t>Medical diagnosis task vs. search to help solve a homework problem? </a:t>
            </a:r>
          </a:p>
          <a:p>
            <a:pPr lvl="1"/>
            <a:r>
              <a:rPr lang="en-US" dirty="0" smtClean="0"/>
              <a:t>How can the system adapt the interface while minimizing the cognitive load on users? How can the system “train” a user to recognize changes in the interface?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Challenges for Future Research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9</a:t>
            </a:r>
            <a:r>
              <a:rPr lang="en-US" b="1" dirty="0" smtClean="0"/>
              <a:t>. How can the system provide help for users all the time?  </a:t>
            </a:r>
          </a:p>
          <a:p>
            <a:pPr lvl="1"/>
            <a:r>
              <a:rPr lang="en-US" dirty="0" smtClean="0"/>
              <a:t>Many “help me to do X” buttons? </a:t>
            </a:r>
          </a:p>
          <a:p>
            <a:pPr lvl="1"/>
            <a:r>
              <a:rPr lang="en-US" dirty="0" smtClean="0"/>
              <a:t>“Reporting problem” button on every interface page?</a:t>
            </a:r>
          </a:p>
          <a:p>
            <a:pPr lvl="1"/>
            <a:r>
              <a:rPr lang="en-US" dirty="0" smtClean="0"/>
              <a:t>How to maximize the flexibility for a user to dynamically reconfigure an interaction interface (let the user “program” the interface)? </a:t>
            </a:r>
          </a:p>
          <a:p>
            <a:pPr lvl="1"/>
            <a:r>
              <a:rPr lang="en-US" dirty="0" smtClean="0"/>
              <a:t>How to sense a user’s emotion during IIR? How to detect “struggling” state of a user? </a:t>
            </a:r>
          </a:p>
          <a:p>
            <a:pPr marL="0" indent="0">
              <a:buNone/>
            </a:pPr>
            <a:r>
              <a:rPr lang="en-US" b="1" dirty="0" smtClean="0"/>
              <a:t>10. How to support multi-mode interactions and go beyond search to support user tasks? </a:t>
            </a:r>
          </a:p>
          <a:p>
            <a:pPr lvl="1"/>
            <a:r>
              <a:rPr lang="en-US" dirty="0" smtClean="0"/>
              <a:t>Opportunities to both leverage advances in HCI  and contribute to HCI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33600" y="12954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Script MT Bold" pitchFamily="66" charset="0"/>
              </a:rPr>
              <a:t>Thank You!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048000" y="2895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/>
              <a:t>Questions/Comments?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2059" y="3954711"/>
            <a:ext cx="3381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czhai@illinois.edu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4819856"/>
            <a:ext cx="4224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http://czhai.cs.illinois.edu/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 (not all cited in the talk)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143000"/>
            <a:ext cx="11049000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[Agarwal et al. 09] Deepak Agarwal, Bee-Chung Chen, and </a:t>
            </a:r>
            <a:r>
              <a:rPr lang="en-US" sz="1800" dirty="0" err="1"/>
              <a:t>Pradheep</a:t>
            </a:r>
            <a:r>
              <a:rPr lang="en-US" sz="1800" dirty="0"/>
              <a:t> </a:t>
            </a:r>
            <a:r>
              <a:rPr lang="en-US" sz="1800" dirty="0" err="1"/>
              <a:t>Elango</a:t>
            </a:r>
            <a:r>
              <a:rPr lang="en-US" sz="1800" dirty="0"/>
              <a:t>. 2009. Explore/Exploit Schemes for Web Content Optimization. In Proceedings of </a:t>
            </a:r>
            <a:r>
              <a:rPr lang="en-US" sz="1800" dirty="0" smtClean="0"/>
              <a:t>ICDM 2009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[Azzopardi et al. 10] Leif Azzopardi, </a:t>
            </a:r>
            <a:r>
              <a:rPr lang="en-US" sz="1800" dirty="0" err="1"/>
              <a:t>Kalervo</a:t>
            </a:r>
            <a:r>
              <a:rPr lang="en-US" sz="1800" dirty="0"/>
              <a:t> </a:t>
            </a:r>
            <a:r>
              <a:rPr lang="en-US" sz="1800" dirty="0" err="1"/>
              <a:t>Järvelin</a:t>
            </a:r>
            <a:r>
              <a:rPr lang="en-US" sz="1800" dirty="0"/>
              <a:t>, </a:t>
            </a:r>
            <a:r>
              <a:rPr lang="en-US" sz="1800" dirty="0" err="1"/>
              <a:t>Jaap</a:t>
            </a:r>
            <a:r>
              <a:rPr lang="en-US" sz="1800" dirty="0"/>
              <a:t> </a:t>
            </a:r>
            <a:r>
              <a:rPr lang="en-US" sz="1800" dirty="0" err="1"/>
              <a:t>Kamps</a:t>
            </a:r>
            <a:r>
              <a:rPr lang="en-US" sz="1800" dirty="0"/>
              <a:t>, and Mark D Smucker. 2011. </a:t>
            </a:r>
            <a:r>
              <a:rPr lang="en-US" sz="1800" dirty="0" smtClean="0"/>
              <a:t>Report on </a:t>
            </a:r>
            <a:r>
              <a:rPr lang="en-US" sz="1800" dirty="0"/>
              <a:t>the SIGIR 2010 workshop on the simulation of interaction. In ACM </a:t>
            </a:r>
            <a:r>
              <a:rPr lang="en-US" sz="1800" dirty="0" smtClean="0"/>
              <a:t>SIGIR Forum</a:t>
            </a:r>
            <a:r>
              <a:rPr lang="en-US" sz="1800" dirty="0"/>
              <a:t>, Vol. 44. ACM New York, NY, USA, 35–47.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[Azzopardi </a:t>
            </a:r>
            <a:r>
              <a:rPr lang="en-US" sz="1800" dirty="0"/>
              <a:t>11] Leif Azzopardi. 2011. The economics in interactive information retrieval. In </a:t>
            </a:r>
            <a:r>
              <a:rPr lang="en-US" sz="1800" i="1" dirty="0"/>
              <a:t>Proceedings of ACM SIGIR 2011,  pp.</a:t>
            </a:r>
            <a:r>
              <a:rPr lang="en-US" sz="1800" dirty="0"/>
              <a:t> 15-24.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[Azzopardi 14] Leif Azzopardi, Modelling interaction with economic models of search, Proceedings of ACM SIGIR 2014.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[Azzopardi &amp; </a:t>
            </a:r>
            <a:r>
              <a:rPr lang="en-US" sz="1800" dirty="0" err="1" smtClean="0"/>
              <a:t>Zuccon</a:t>
            </a:r>
            <a:r>
              <a:rPr lang="en-US" sz="1800" dirty="0" smtClean="0"/>
              <a:t> 18] Azzopardi</a:t>
            </a:r>
            <a:r>
              <a:rPr lang="en-US" sz="1800" dirty="0"/>
              <a:t>, L., &amp; </a:t>
            </a:r>
            <a:r>
              <a:rPr lang="en-US" sz="1800" dirty="0" err="1"/>
              <a:t>Zuccon</a:t>
            </a:r>
            <a:r>
              <a:rPr lang="en-US" sz="1800" dirty="0"/>
              <a:t>, G. (2018). Economics models of interaction: a tutorial on modeling interaction using economics. In A. </a:t>
            </a:r>
            <a:r>
              <a:rPr lang="en-US" sz="1800" dirty="0" err="1"/>
              <a:t>Oulasvirta</a:t>
            </a:r>
            <a:r>
              <a:rPr lang="en-US" sz="1800" dirty="0"/>
              <a:t>, P. O. </a:t>
            </a:r>
            <a:r>
              <a:rPr lang="en-US" sz="1800" dirty="0" err="1"/>
              <a:t>Kristensson</a:t>
            </a:r>
            <a:r>
              <a:rPr lang="en-US" sz="1800" dirty="0"/>
              <a:t>, X. Bi, &amp; A. </a:t>
            </a:r>
            <a:r>
              <a:rPr lang="en-US" sz="1800" dirty="0" err="1"/>
              <a:t>Howes</a:t>
            </a:r>
            <a:r>
              <a:rPr lang="en-US" sz="1800" dirty="0"/>
              <a:t> (Eds.), </a:t>
            </a:r>
            <a:r>
              <a:rPr lang="en-US" sz="1800" i="1" dirty="0"/>
              <a:t>Computational Interaction </a:t>
            </a:r>
            <a:r>
              <a:rPr lang="en-US" sz="1800" dirty="0"/>
              <a:t>Oxford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Baskaya</a:t>
            </a:r>
            <a:r>
              <a:rPr lang="en-US" sz="1800" dirty="0"/>
              <a:t> et al. 13] </a:t>
            </a:r>
            <a:r>
              <a:rPr lang="en-US" sz="1800" dirty="0" err="1"/>
              <a:t>Feza</a:t>
            </a:r>
            <a:r>
              <a:rPr lang="en-US" sz="1800" dirty="0"/>
              <a:t> </a:t>
            </a:r>
            <a:r>
              <a:rPr lang="en-US" sz="1800" dirty="0" err="1"/>
              <a:t>Baskaya</a:t>
            </a:r>
            <a:r>
              <a:rPr lang="en-US" sz="1800" dirty="0"/>
              <a:t>, </a:t>
            </a:r>
            <a:r>
              <a:rPr lang="en-US" sz="1800" dirty="0" err="1"/>
              <a:t>Heikki</a:t>
            </a:r>
            <a:r>
              <a:rPr lang="en-US" sz="1800" dirty="0"/>
              <a:t> </a:t>
            </a:r>
            <a:r>
              <a:rPr lang="en-US" sz="1800" dirty="0" err="1"/>
              <a:t>Keskustalo</a:t>
            </a:r>
            <a:r>
              <a:rPr lang="en-US" sz="1800" dirty="0"/>
              <a:t>, and </a:t>
            </a:r>
            <a:r>
              <a:rPr lang="en-US" sz="1800" dirty="0" err="1"/>
              <a:t>Kalervo</a:t>
            </a:r>
            <a:r>
              <a:rPr lang="en-US" sz="1800" dirty="0"/>
              <a:t> </a:t>
            </a:r>
            <a:r>
              <a:rPr lang="en-US" sz="1800" dirty="0" err="1"/>
              <a:t>Järvelin</a:t>
            </a:r>
            <a:r>
              <a:rPr lang="en-US" sz="1800" dirty="0"/>
              <a:t>. 2013. Modeling behavioral factors </a:t>
            </a:r>
            <a:r>
              <a:rPr lang="en-US" sz="1800" dirty="0" err="1"/>
              <a:t>ininteractive</a:t>
            </a:r>
            <a:r>
              <a:rPr lang="en-US" sz="1800" dirty="0"/>
              <a:t> information retrieval. In </a:t>
            </a:r>
            <a:r>
              <a:rPr lang="en-US" sz="1800" i="1" dirty="0"/>
              <a:t>Proceedings of ACM CIKM 2013,</a:t>
            </a:r>
            <a:r>
              <a:rPr lang="en-US" sz="1800" dirty="0"/>
              <a:t> 2297-2302.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Bast</a:t>
            </a:r>
            <a:r>
              <a:rPr lang="en-US" sz="1800" dirty="0" smtClean="0"/>
              <a:t> &amp; Weber 06] </a:t>
            </a:r>
            <a:r>
              <a:rPr lang="en-US" sz="1800" dirty="0" err="1" smtClean="0"/>
              <a:t>Bast</a:t>
            </a:r>
            <a:r>
              <a:rPr lang="en-US" sz="1800" dirty="0"/>
              <a:t>, Holger, and Ingmar Weber. "Type less, find more: fast </a:t>
            </a:r>
            <a:r>
              <a:rPr lang="en-US" sz="1800" dirty="0" err="1"/>
              <a:t>autocompletion</a:t>
            </a:r>
            <a:r>
              <a:rPr lang="en-US" sz="1800" dirty="0"/>
              <a:t> search with a succinct index." In </a:t>
            </a:r>
            <a:r>
              <a:rPr lang="en-US" sz="1800" i="1" dirty="0"/>
              <a:t>Proceedings of the 29th annual international ACM SIGIR conference on Research and development in information retrieval</a:t>
            </a:r>
            <a:r>
              <a:rPr lang="en-US" sz="1800" dirty="0"/>
              <a:t>, pp. 364-371. 2006.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[Belkin 80] Belkin, N.J. "Anomalous states of knowledge as a basis for information retrieval". The Canadian Journal of Information Science, 5, 1980, pages 133-143. </a:t>
            </a: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11582400" cy="4800600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[Belkin et al. 82] Belkin, N.J., </a:t>
            </a:r>
            <a:r>
              <a:rPr lang="en-US" sz="1800" dirty="0" err="1"/>
              <a:t>Oddy</a:t>
            </a:r>
            <a:r>
              <a:rPr lang="en-US" sz="1800" dirty="0"/>
              <a:t>, R.N., Brooks, H.M. "ASK for information retrieval: Part I. Background and theory". The Journal of Documentation, 38(2), 1982, pages 61-71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de-DE" sz="1800" dirty="0" smtClean="0"/>
              <a:t>[</a:t>
            </a:r>
            <a:r>
              <a:rPr lang="de-DE" sz="1800" dirty="0"/>
              <a:t>Belkin 96] </a:t>
            </a:r>
            <a:r>
              <a:rPr lang="en-US" sz="1800" dirty="0"/>
              <a:t>Belkin, N. J. (1996). Intelligent information retrieval: Whose intelligence? </a:t>
            </a:r>
            <a:r>
              <a:rPr lang="en-US" sz="1800" i="1" dirty="0"/>
              <a:t>Proceedings of the Fifth International Symposium for Information Science</a:t>
            </a:r>
            <a:r>
              <a:rPr lang="en-US" sz="1800" dirty="0"/>
              <a:t>, Konstanz: </a:t>
            </a:r>
            <a:r>
              <a:rPr lang="en-US" sz="1800" dirty="0" err="1"/>
              <a:t>Universitätsverlag</a:t>
            </a:r>
            <a:r>
              <a:rPr lang="en-US" sz="1800" dirty="0"/>
              <a:t> Konstanz, 25-31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[Belkin et al. 09] </a:t>
            </a:r>
            <a:r>
              <a:rPr lang="en-US" sz="1800" dirty="0"/>
              <a:t>Nicholas J. Belkin, Michael Cole, and </a:t>
            </a:r>
            <a:r>
              <a:rPr lang="en-US" sz="1800" dirty="0" err="1"/>
              <a:t>Jingjing</a:t>
            </a:r>
            <a:r>
              <a:rPr lang="en-US" sz="1800" dirty="0"/>
              <a:t> Liu, A Model for Evaluation of Interactive Information Retrieval, SIGIR Workshop on the Future of IR Evaluation, July 23, 2009, Boston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[Broder 02] Andrei </a:t>
            </a:r>
            <a:r>
              <a:rPr lang="en-US" sz="1800" dirty="0"/>
              <a:t>Broder. A taxonomy of web </a:t>
            </a:r>
            <a:r>
              <a:rPr lang="en-US" sz="1800" dirty="0" smtClean="0"/>
              <a:t>search. SIGIR </a:t>
            </a:r>
            <a:r>
              <a:rPr lang="en-US" sz="1800" dirty="0"/>
              <a:t>Forum, 36(2):3–10, 2002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Carterette</a:t>
            </a:r>
            <a:r>
              <a:rPr lang="en-US" sz="1800" dirty="0" smtClean="0"/>
              <a:t> et al. 15] </a:t>
            </a:r>
            <a:r>
              <a:rPr lang="en-US" sz="1800" dirty="0" err="1" smtClean="0"/>
              <a:t>Carterette</a:t>
            </a:r>
            <a:r>
              <a:rPr lang="en-US" sz="1800" dirty="0"/>
              <a:t>, Ben, Ashraf Bah, and Mustafa </a:t>
            </a:r>
            <a:r>
              <a:rPr lang="en-US" sz="1800" dirty="0" err="1"/>
              <a:t>Zengin</a:t>
            </a:r>
            <a:r>
              <a:rPr lang="en-US" sz="1800" dirty="0"/>
              <a:t>. "Dynamic test collections for retrieval evaluation." </a:t>
            </a:r>
            <a:r>
              <a:rPr lang="en-US" sz="1800" i="1" dirty="0"/>
              <a:t>Proceedings of the 2015 international conference on the theory of information retrieval</a:t>
            </a:r>
            <a:r>
              <a:rPr lang="en-US" sz="1800" dirty="0"/>
              <a:t>. ACM, 2015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[Chen et al. </a:t>
            </a:r>
            <a:r>
              <a:rPr lang="en-US" sz="1800" dirty="0"/>
              <a:t>20] Chen, </a:t>
            </a:r>
            <a:r>
              <a:rPr lang="en-US" sz="1800" dirty="0" err="1"/>
              <a:t>Hongshen</a:t>
            </a:r>
            <a:r>
              <a:rPr lang="en-US" sz="1800" dirty="0"/>
              <a:t>, </a:t>
            </a:r>
            <a:r>
              <a:rPr lang="en-US" sz="1800" dirty="0" err="1"/>
              <a:t>Zhaochun</a:t>
            </a:r>
            <a:r>
              <a:rPr lang="en-US" sz="1800" dirty="0"/>
              <a:t> Ren, </a:t>
            </a:r>
            <a:r>
              <a:rPr lang="en-US" sz="1800" dirty="0" err="1"/>
              <a:t>Pengjie</a:t>
            </a:r>
            <a:r>
              <a:rPr lang="en-US" sz="1800" dirty="0"/>
              <a:t> Ren, </a:t>
            </a:r>
            <a:r>
              <a:rPr lang="en-US" sz="1800" dirty="0" err="1"/>
              <a:t>Dawei</a:t>
            </a:r>
            <a:r>
              <a:rPr lang="en-US" sz="1800" dirty="0"/>
              <a:t> Yin, and </a:t>
            </a:r>
            <a:r>
              <a:rPr lang="en-US" sz="1800" dirty="0" err="1"/>
              <a:t>Xiaodong</a:t>
            </a:r>
            <a:r>
              <a:rPr lang="en-US" sz="1800" dirty="0"/>
              <a:t> He. "AIIS: The SIGIR 2020 Workshop on Applied Interactive Information Systems." In </a:t>
            </a:r>
            <a:r>
              <a:rPr lang="en-US" sz="1800" i="1" dirty="0"/>
              <a:t>Proceedings </a:t>
            </a:r>
            <a:r>
              <a:rPr lang="en-US" sz="1800" i="1" dirty="0" smtClean="0"/>
              <a:t>of ACM SIGIR 2020</a:t>
            </a:r>
            <a:r>
              <a:rPr lang="en-US" sz="1800" dirty="0" smtClean="0"/>
              <a:t>, </a:t>
            </a:r>
            <a:r>
              <a:rPr lang="en-US" sz="1800" dirty="0"/>
              <a:t>pp. 2448-2450. 2020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Chuklin</a:t>
            </a:r>
            <a:r>
              <a:rPr lang="en-US" sz="1800" dirty="0" smtClean="0"/>
              <a:t> et al. 15] </a:t>
            </a:r>
            <a:r>
              <a:rPr lang="en-US" sz="1800" dirty="0" err="1" smtClean="0"/>
              <a:t>Chuklin</a:t>
            </a:r>
            <a:r>
              <a:rPr lang="en-US" sz="1800" dirty="0"/>
              <a:t>, </a:t>
            </a:r>
            <a:r>
              <a:rPr lang="en-US" sz="1800" dirty="0" err="1"/>
              <a:t>Aleksandr</a:t>
            </a:r>
            <a:r>
              <a:rPr lang="en-US" sz="1800" dirty="0"/>
              <a:t>, Ilya Markov, and Maarten de </a:t>
            </a:r>
            <a:r>
              <a:rPr lang="en-US" sz="1800" dirty="0" err="1"/>
              <a:t>Rijke</a:t>
            </a:r>
            <a:r>
              <a:rPr lang="en-US" sz="1800" dirty="0"/>
              <a:t>. "Click models for web search." </a:t>
            </a:r>
            <a:r>
              <a:rPr lang="en-US" sz="1800" i="1" dirty="0"/>
              <a:t>Synthesis Lectures on Information Concepts, Retrieval, and Services</a:t>
            </a:r>
            <a:r>
              <a:rPr lang="en-US" sz="1800" dirty="0"/>
              <a:t> 7.3 (2015): 1-115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[Clarke et al. 13</a:t>
            </a:r>
            <a:r>
              <a:rPr lang="en-US" sz="1800" dirty="0"/>
              <a:t>] Charles LA Clarke, Luanne Freund, Mark D Smucker, and </a:t>
            </a:r>
            <a:r>
              <a:rPr lang="en-US" sz="1800" dirty="0" err="1"/>
              <a:t>Emine</a:t>
            </a:r>
            <a:r>
              <a:rPr lang="en-US" sz="1800" dirty="0"/>
              <a:t> Yilmaz. </a:t>
            </a:r>
            <a:r>
              <a:rPr lang="en-US" sz="1800" dirty="0" smtClean="0"/>
              <a:t>2013. SIGIR </a:t>
            </a:r>
            <a:r>
              <a:rPr lang="en-US" sz="1800" dirty="0"/>
              <a:t>2013 workshop on modeling user behavior for information retrieval </a:t>
            </a:r>
            <a:r>
              <a:rPr lang="en-US" sz="1800" dirty="0" smtClean="0"/>
              <a:t>evaluation. In </a:t>
            </a:r>
            <a:r>
              <a:rPr lang="en-US" sz="1800" dirty="0"/>
              <a:t>Proceedings </a:t>
            </a:r>
            <a:r>
              <a:rPr lang="en-US" sz="1800" dirty="0" smtClean="0"/>
              <a:t>of SIGIR 2013.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/>
              <a:t>Collins-Thompson et al. 11] </a:t>
            </a:r>
            <a:r>
              <a:rPr lang="en-US" sz="1800" dirty="0" err="1"/>
              <a:t>Kevyn</a:t>
            </a:r>
            <a:r>
              <a:rPr lang="en-US" sz="1800" dirty="0"/>
              <a:t> Collins-Thompson, Paul N. Bennett, </a:t>
            </a:r>
            <a:r>
              <a:rPr lang="en-US" sz="1800" dirty="0" err="1"/>
              <a:t>Ryen</a:t>
            </a:r>
            <a:r>
              <a:rPr lang="en-US" sz="1800" dirty="0"/>
              <a:t> W. White, Sebastian de la </a:t>
            </a:r>
            <a:r>
              <a:rPr lang="en-US" sz="1800" dirty="0" err="1"/>
              <a:t>Chica</a:t>
            </a:r>
            <a:r>
              <a:rPr lang="en-US" sz="1800" dirty="0"/>
              <a:t>, and David Sontag. 2011. Personalizing web search results by reading level. In </a:t>
            </a:r>
            <a:r>
              <a:rPr lang="en-US" sz="1800" i="1" dirty="0"/>
              <a:t>Proceedings of ACM CIKM 2011</a:t>
            </a:r>
            <a:r>
              <a:rPr lang="en-US" sz="1800" dirty="0"/>
              <a:t>, 403-412.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[Collins-Thompson et al. 17] Collins-Thompson</a:t>
            </a:r>
            <a:r>
              <a:rPr lang="en-US" sz="1800" dirty="0"/>
              <a:t>, </a:t>
            </a:r>
            <a:r>
              <a:rPr lang="en-US" sz="1800" dirty="0" err="1"/>
              <a:t>Kevyn</a:t>
            </a:r>
            <a:r>
              <a:rPr lang="en-US" sz="1800" dirty="0"/>
              <a:t>, </a:t>
            </a:r>
            <a:r>
              <a:rPr lang="en-US" sz="1800" dirty="0" err="1"/>
              <a:t>Preben</a:t>
            </a:r>
            <a:r>
              <a:rPr lang="en-US" sz="1800" dirty="0"/>
              <a:t> Hansen, and Claudia </a:t>
            </a:r>
            <a:r>
              <a:rPr lang="en-US" sz="1800" dirty="0" err="1"/>
              <a:t>Hauff</a:t>
            </a:r>
            <a:r>
              <a:rPr lang="en-US" sz="1800" dirty="0"/>
              <a:t>. "Search as learning (</a:t>
            </a:r>
            <a:r>
              <a:rPr lang="en-US" sz="1800" dirty="0" err="1"/>
              <a:t>dagstuhl</a:t>
            </a:r>
            <a:r>
              <a:rPr lang="en-US" sz="1800" dirty="0"/>
              <a:t> seminar 17092)." In </a:t>
            </a:r>
            <a:r>
              <a:rPr lang="en-US" sz="1800" i="1" dirty="0" err="1"/>
              <a:t>Dagstuhl</a:t>
            </a:r>
            <a:r>
              <a:rPr lang="en-US" sz="1800" i="1" dirty="0"/>
              <a:t> reports</a:t>
            </a:r>
            <a:r>
              <a:rPr lang="en-US" sz="1800" dirty="0"/>
              <a:t>, vol. 7, no. 2. </a:t>
            </a:r>
            <a:r>
              <a:rPr lang="en-US" sz="1800" dirty="0" err="1"/>
              <a:t>Schloss</a:t>
            </a:r>
            <a:r>
              <a:rPr lang="en-US" sz="1800" dirty="0"/>
              <a:t> </a:t>
            </a:r>
            <a:r>
              <a:rPr lang="en-US" sz="1800" dirty="0" err="1"/>
              <a:t>Dagstuhl</a:t>
            </a:r>
            <a:r>
              <a:rPr lang="en-US" sz="1800" dirty="0"/>
              <a:t>-Leibniz-</a:t>
            </a:r>
            <a:r>
              <a:rPr lang="en-US" sz="1800" dirty="0" err="1"/>
              <a:t>Zentrum</a:t>
            </a:r>
            <a:r>
              <a:rPr lang="en-US" sz="1800" dirty="0"/>
              <a:t> </a:t>
            </a:r>
            <a:r>
              <a:rPr lang="en-US" sz="1800" dirty="0" err="1"/>
              <a:t>fuer</a:t>
            </a:r>
            <a:r>
              <a:rPr lang="en-US" sz="1800" dirty="0"/>
              <a:t> </a:t>
            </a:r>
            <a:r>
              <a:rPr lang="en-US" sz="1800" dirty="0" err="1"/>
              <a:t>Informatik</a:t>
            </a:r>
            <a:r>
              <a:rPr lang="en-US" sz="1800" dirty="0"/>
              <a:t>, 2017.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2032" y="609600"/>
            <a:ext cx="11823032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/>
              <a:t>Cool &amp; Belkin 11] Cool, C. &amp; Belkin, N. J. (2011). Interactive information retrieval: history and background. In I. Ruthven &amp; D. Kelly (Eds.) Interactive Information Seeking, </a:t>
            </a:r>
            <a:r>
              <a:rPr lang="en-US" sz="1800" dirty="0" err="1"/>
              <a:t>Behaviour</a:t>
            </a:r>
            <a:r>
              <a:rPr lang="en-US" sz="1800" dirty="0"/>
              <a:t> and Retrieval (pp 1-14). London: Facet Publishing.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[de </a:t>
            </a:r>
            <a:r>
              <a:rPr lang="en-US" sz="1800" dirty="0" err="1"/>
              <a:t>Vries</a:t>
            </a:r>
            <a:r>
              <a:rPr lang="en-US" sz="1800" dirty="0"/>
              <a:t> et al. 04] A. P. de </a:t>
            </a:r>
            <a:r>
              <a:rPr lang="en-US" sz="1800" dirty="0" err="1"/>
              <a:t>Vries</a:t>
            </a:r>
            <a:r>
              <a:rPr lang="en-US" sz="1800" dirty="0"/>
              <a:t>, G. </a:t>
            </a:r>
            <a:r>
              <a:rPr lang="en-US" sz="1800" dirty="0" err="1"/>
              <a:t>Kazai</a:t>
            </a:r>
            <a:r>
              <a:rPr lang="en-US" sz="1800" dirty="0"/>
              <a:t>, and M. </a:t>
            </a:r>
            <a:r>
              <a:rPr lang="en-US" sz="1800" dirty="0" err="1"/>
              <a:t>Lalmas</a:t>
            </a:r>
            <a:r>
              <a:rPr lang="en-US" sz="1800" dirty="0"/>
              <a:t>. Tolerance to irrelevance: A user-effort oriented evaluation of retrieval systems without predefined retrieval unit. In Proc. RIAO, pages 463–473, 2004.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[Diaz 09] Fernando Diaz. 2009. Integration of news content into web results. In </a:t>
            </a:r>
            <a:r>
              <a:rPr lang="en-US" sz="1800" i="1" dirty="0"/>
              <a:t>Proceedings of WSDM 2009, pp. </a:t>
            </a:r>
            <a:r>
              <a:rPr lang="en-US" sz="1800" dirty="0"/>
              <a:t>182-191.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[Ellis 89] D. Ellis. A </a:t>
            </a:r>
            <a:r>
              <a:rPr lang="en-US" sz="1800" dirty="0" err="1"/>
              <a:t>behavioural</a:t>
            </a:r>
            <a:r>
              <a:rPr lang="en-US" sz="1800" dirty="0"/>
              <a:t> approach to information retrieval system design. Journal of Documentation, 45(3):171–212, 1989.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Fuhr</a:t>
            </a:r>
            <a:r>
              <a:rPr lang="en-US" sz="1800" dirty="0"/>
              <a:t> 08] Norbert </a:t>
            </a:r>
            <a:r>
              <a:rPr lang="en-US" sz="1800" dirty="0" err="1"/>
              <a:t>Fuhr</a:t>
            </a:r>
            <a:r>
              <a:rPr lang="en-US" sz="1800" dirty="0"/>
              <a:t>. 2008. A probability ranking principle for interactive information retrieval. Inf. </a:t>
            </a:r>
            <a:r>
              <a:rPr lang="en-US" sz="1800" dirty="0" err="1"/>
              <a:t>Retr</a:t>
            </a:r>
            <a:r>
              <a:rPr lang="en-US" sz="1800" dirty="0"/>
              <a:t>. 11, 3 (June 2008), 251-265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/>
              <a:t>Guan et al. 13] </a:t>
            </a:r>
            <a:r>
              <a:rPr lang="en-US" sz="1800" dirty="0" err="1"/>
              <a:t>Dongyi</a:t>
            </a:r>
            <a:r>
              <a:rPr lang="en-US" sz="1800" dirty="0"/>
              <a:t> Guan, </a:t>
            </a:r>
            <a:r>
              <a:rPr lang="en-US" sz="1800" dirty="0" err="1"/>
              <a:t>Sicong</a:t>
            </a:r>
            <a:r>
              <a:rPr lang="en-US" sz="1800" dirty="0"/>
              <a:t> Zhang, Hui Yang: Utilizing query change for session search. ACM SIGIR 2013: </a:t>
            </a:r>
            <a:r>
              <a:rPr lang="en-US" sz="1800" dirty="0" smtClean="0"/>
              <a:t>453-462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[Harman 11] Harman, Donna. "Information retrieval evaluation." </a:t>
            </a:r>
            <a:r>
              <a:rPr lang="en-US" sz="1800" i="1" dirty="0"/>
              <a:t>Synthesis Lectures on Information Concepts, Retrieval, and Services</a:t>
            </a:r>
            <a:r>
              <a:rPr lang="en-US" sz="1800" dirty="0"/>
              <a:t> 3, no. 2 (2011): 1-119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[Hearst 09] Marti A. Hearst. 2009. </a:t>
            </a:r>
            <a:r>
              <a:rPr lang="en-US" sz="1800" i="1" dirty="0"/>
              <a:t>Search User Interfaces</a:t>
            </a:r>
            <a:r>
              <a:rPr lang="en-US" sz="1800" dirty="0"/>
              <a:t> (1st ed.). Cambridge University Press, New York, NY, USA. https://searchuserinterfaces.com/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[Hofmann et al. 11] </a:t>
            </a:r>
            <a:r>
              <a:rPr lang="en-US" sz="1800" dirty="0" err="1"/>
              <a:t>Katja</a:t>
            </a:r>
            <a:r>
              <a:rPr lang="en-US" sz="1800" dirty="0"/>
              <a:t> Hofmann, Shimon </a:t>
            </a:r>
            <a:r>
              <a:rPr lang="en-US" sz="1800" dirty="0" err="1"/>
              <a:t>Whiteson</a:t>
            </a:r>
            <a:r>
              <a:rPr lang="en-US" sz="1800" dirty="0"/>
              <a:t>, Maarten de </a:t>
            </a:r>
            <a:r>
              <a:rPr lang="en-US" sz="1800" dirty="0" err="1"/>
              <a:t>Rijke</a:t>
            </a:r>
            <a:r>
              <a:rPr lang="en-US" sz="1800" dirty="0"/>
              <a:t>: Balancing Exploration and Exploitation in Learning to Rank Online. ECIR 2011: 251-263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[Hofmann 13] </a:t>
            </a:r>
            <a:r>
              <a:rPr lang="en-US" sz="1800" dirty="0" err="1"/>
              <a:t>Katja</a:t>
            </a:r>
            <a:r>
              <a:rPr lang="en-US" sz="1800" dirty="0"/>
              <a:t> Hofmann, Fast and Reliable Online Learning to Rank for Information Retrieval, Doctoral Dissertation, 2013. 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Hopfgartner</a:t>
            </a:r>
            <a:r>
              <a:rPr lang="en-US" sz="1800" dirty="0"/>
              <a:t> et al. 18] Frank </a:t>
            </a:r>
            <a:r>
              <a:rPr lang="en-US" sz="1800" dirty="0" err="1"/>
              <a:t>Hopfgartner</a:t>
            </a:r>
            <a:r>
              <a:rPr lang="en-US" sz="1800" dirty="0"/>
              <a:t>, et al.  Evaluation-as-a-Service for the Computational Sciences: Overview and Outlook. J. Data and Information Quality 10(4): 15:1-15:32 (2018)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456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2312"/>
            <a:ext cx="11506200" cy="54122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/>
              <a:t>Ingwersen</a:t>
            </a:r>
            <a:r>
              <a:rPr lang="en-US" sz="1800" dirty="0"/>
              <a:t> 96] Peter </a:t>
            </a:r>
            <a:r>
              <a:rPr lang="en-US" sz="1800" dirty="0" err="1"/>
              <a:t>Ingwersen</a:t>
            </a:r>
            <a:r>
              <a:rPr lang="en-US" sz="1800" dirty="0"/>
              <a:t>, Cognitive Perspectives of Information Retrieval Interaction: Elements of a Cognitive IR Theory. Journal of Documentation, v52 n1 p3-50 Mar </a:t>
            </a:r>
            <a:r>
              <a:rPr lang="en-US" sz="1800" dirty="0" smtClean="0"/>
              <a:t>1996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Ingwersen</a:t>
            </a:r>
            <a:r>
              <a:rPr lang="en-US" sz="1800" dirty="0" smtClean="0"/>
              <a:t> &amp; </a:t>
            </a:r>
            <a:r>
              <a:rPr lang="en-US" sz="1800" dirty="0" err="1"/>
              <a:t>Järvelin</a:t>
            </a:r>
            <a:r>
              <a:rPr lang="en-US" sz="1800" dirty="0"/>
              <a:t> </a:t>
            </a:r>
            <a:r>
              <a:rPr lang="en-US" sz="1800" dirty="0" smtClean="0"/>
              <a:t> 06] </a:t>
            </a:r>
            <a:r>
              <a:rPr lang="en-US" sz="1800" dirty="0" err="1" smtClean="0"/>
              <a:t>Ingwersen</a:t>
            </a:r>
            <a:r>
              <a:rPr lang="en-US" sz="1800" dirty="0"/>
              <a:t>, Peter, and </a:t>
            </a:r>
            <a:r>
              <a:rPr lang="en-US" sz="1800" dirty="0" err="1"/>
              <a:t>Kalervo</a:t>
            </a:r>
            <a:r>
              <a:rPr lang="en-US" sz="1800" dirty="0"/>
              <a:t> </a:t>
            </a:r>
            <a:r>
              <a:rPr lang="en-US" sz="1800" dirty="0" err="1"/>
              <a:t>Järvelin</a:t>
            </a:r>
            <a:r>
              <a:rPr lang="en-US" sz="1800" dirty="0"/>
              <a:t>. </a:t>
            </a:r>
            <a:r>
              <a:rPr lang="en-US" sz="1800" i="1" dirty="0"/>
              <a:t>The turn: Integration of information seeking and retrieval in context</a:t>
            </a:r>
            <a:r>
              <a:rPr lang="en-US" sz="1800" dirty="0"/>
              <a:t>. Vol. 18. Springer Science &amp; Business Media, 2006.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Jagerman</a:t>
            </a:r>
            <a:r>
              <a:rPr lang="en-US" sz="1800" dirty="0" smtClean="0"/>
              <a:t> </a:t>
            </a:r>
            <a:r>
              <a:rPr lang="en-US" sz="1800" dirty="0"/>
              <a:t>et al. 18] Rolf </a:t>
            </a:r>
            <a:r>
              <a:rPr lang="en-US" sz="1800" dirty="0" err="1"/>
              <a:t>Jagerman</a:t>
            </a:r>
            <a:r>
              <a:rPr lang="en-US" sz="1800" dirty="0"/>
              <a:t>, </a:t>
            </a:r>
            <a:r>
              <a:rPr lang="en-US" sz="1800" dirty="0" err="1"/>
              <a:t>Krisztian</a:t>
            </a:r>
            <a:r>
              <a:rPr lang="en-US" sz="1800" dirty="0"/>
              <a:t> </a:t>
            </a:r>
            <a:r>
              <a:rPr lang="en-US" sz="1800" dirty="0" err="1"/>
              <a:t>Balog</a:t>
            </a:r>
            <a:r>
              <a:rPr lang="en-US" sz="1800" dirty="0"/>
              <a:t>, Maarten de </a:t>
            </a:r>
            <a:r>
              <a:rPr lang="en-US" sz="1800" dirty="0" err="1"/>
              <a:t>Rijke</a:t>
            </a:r>
            <a:r>
              <a:rPr lang="en-US" sz="1800" dirty="0"/>
              <a:t>: OpenSearch: Lessons Learned from an Online Evaluation Campaign. J. Data and Information Quality 10(3): 13:1-13:15 (2018</a:t>
            </a:r>
            <a:r>
              <a:rPr lang="en-US" sz="18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[Jiang et al. 17] </a:t>
            </a:r>
            <a:r>
              <a:rPr lang="en-US" sz="1800" dirty="0" err="1" smtClean="0"/>
              <a:t>Zhengbao</a:t>
            </a:r>
            <a:r>
              <a:rPr lang="en-US" sz="1800" dirty="0" smtClean="0"/>
              <a:t> </a:t>
            </a:r>
            <a:r>
              <a:rPr lang="en-US" sz="1800" dirty="0"/>
              <a:t>Jiang, Ji-</a:t>
            </a:r>
            <a:r>
              <a:rPr lang="en-US" sz="1800" dirty="0" err="1"/>
              <a:t>Rong</a:t>
            </a:r>
            <a:r>
              <a:rPr lang="en-US" sz="1800" dirty="0"/>
              <a:t> Wen, </a:t>
            </a:r>
            <a:r>
              <a:rPr lang="en-US" sz="1800" dirty="0" err="1"/>
              <a:t>Zhicheng</a:t>
            </a:r>
            <a:r>
              <a:rPr lang="en-US" sz="1800" dirty="0"/>
              <a:t> Dou, Wayne Xin Zhao, Jian-Yun </a:t>
            </a:r>
            <a:r>
              <a:rPr lang="en-US" sz="1800" dirty="0" err="1"/>
              <a:t>Nie</a:t>
            </a:r>
            <a:r>
              <a:rPr lang="en-US" sz="1800" dirty="0"/>
              <a:t>, and Ming Yue. 2017. Learning to Diversify Search Results via Subtopic Attention. In </a:t>
            </a:r>
            <a:r>
              <a:rPr lang="en-US" sz="1800" i="1" dirty="0"/>
              <a:t>Proceedings of the 40th International ACM SIGIR Conference on Research and Development in Information Retrieval</a:t>
            </a:r>
            <a:r>
              <a:rPr lang="en-US" sz="1800" dirty="0"/>
              <a:t> (SIGIR '17). ACM, New York, NY, USA, 545-554. DOI: https://doi.org/10.1145/3077136.3080805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Jin</a:t>
            </a:r>
            <a:r>
              <a:rPr lang="en-US" sz="1800" dirty="0"/>
              <a:t> et al. 13] </a:t>
            </a:r>
            <a:r>
              <a:rPr lang="en-US" sz="1800" dirty="0" err="1"/>
              <a:t>Xiaoran</a:t>
            </a:r>
            <a:r>
              <a:rPr lang="en-US" sz="1800" dirty="0"/>
              <a:t> </a:t>
            </a:r>
            <a:r>
              <a:rPr lang="en-US" sz="1800" dirty="0" err="1"/>
              <a:t>Jin</a:t>
            </a:r>
            <a:r>
              <a:rPr lang="en-US" sz="1800" dirty="0"/>
              <a:t>, Marc Sloan, and Jun Wang. 2013. Interactive exploratory search for multi page search results. In </a:t>
            </a:r>
            <a:r>
              <a:rPr lang="en-US" sz="1800" i="1" dirty="0"/>
              <a:t>Proceedings of WWW 2013</a:t>
            </a:r>
            <a:r>
              <a:rPr lang="en-US" sz="1800" dirty="0"/>
              <a:t>, pp.  655-666.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Joachims</a:t>
            </a:r>
            <a:r>
              <a:rPr lang="en-US" sz="1800" dirty="0" smtClean="0"/>
              <a:t> et al. 05] Thorsten </a:t>
            </a:r>
            <a:r>
              <a:rPr lang="en-US" sz="1800" dirty="0" err="1"/>
              <a:t>Joachims</a:t>
            </a:r>
            <a:r>
              <a:rPr lang="en-US" sz="1800" dirty="0"/>
              <a:t>, Laura </a:t>
            </a:r>
            <a:r>
              <a:rPr lang="en-US" sz="1800" dirty="0" err="1"/>
              <a:t>Granka</a:t>
            </a:r>
            <a:r>
              <a:rPr lang="en-US" sz="1800" dirty="0"/>
              <a:t>, Bing Pan, Helene </a:t>
            </a:r>
            <a:r>
              <a:rPr lang="en-US" sz="1800" dirty="0" err="1"/>
              <a:t>Hembrooke</a:t>
            </a:r>
            <a:r>
              <a:rPr lang="en-US" sz="1800" dirty="0"/>
              <a:t>, and Geri Gay. 2005. Accurately interpreting </a:t>
            </a:r>
            <a:r>
              <a:rPr lang="en-US" sz="1800" dirty="0" err="1"/>
              <a:t>clickthrough</a:t>
            </a:r>
            <a:r>
              <a:rPr lang="en-US" sz="1800" dirty="0"/>
              <a:t> data as implicit feedback. In </a:t>
            </a:r>
            <a:r>
              <a:rPr lang="en-US" sz="1800" dirty="0" smtClean="0"/>
              <a:t>Proceedings of ACM SIGIR 2005, pp. 154-161</a:t>
            </a:r>
            <a:r>
              <a:rPr lang="en-US" sz="1800" dirty="0"/>
              <a:t>. DOI=http://dx.doi.org/10.1145/1076034.1076063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 smtClean="0"/>
              <a:t>Rones</a:t>
            </a:r>
            <a:r>
              <a:rPr lang="en-US" sz="1800" dirty="0" smtClean="0"/>
              <a:t> et al. 06] Jones</a:t>
            </a:r>
            <a:r>
              <a:rPr lang="en-US" sz="1800" dirty="0"/>
              <a:t>, Rosie, Benjamin Rey, Omid </a:t>
            </a:r>
            <a:r>
              <a:rPr lang="en-US" sz="1800" dirty="0" err="1"/>
              <a:t>Madani</a:t>
            </a:r>
            <a:r>
              <a:rPr lang="en-US" sz="1800" dirty="0"/>
              <a:t>, and Wiley Greiner. "Generating query substitutions." In </a:t>
            </a:r>
            <a:r>
              <a:rPr lang="en-US" sz="1800" i="1" dirty="0"/>
              <a:t>Proceedings of the 15th international conference on World Wide Web</a:t>
            </a:r>
            <a:r>
              <a:rPr lang="en-US" sz="1800" dirty="0"/>
              <a:t>, pp. 387-396. 2006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Karimzadehgan</a:t>
            </a:r>
            <a:r>
              <a:rPr lang="en-US" sz="1800" dirty="0"/>
              <a:t> &amp; Zhai 13] Maryam </a:t>
            </a:r>
            <a:r>
              <a:rPr lang="en-US" sz="1800" dirty="0" err="1"/>
              <a:t>Karimzadehgan</a:t>
            </a:r>
            <a:r>
              <a:rPr lang="en-US" sz="1800" dirty="0"/>
              <a:t>, </a:t>
            </a:r>
            <a:r>
              <a:rPr lang="en-US" sz="1800" dirty="0" err="1"/>
              <a:t>ChengXiang</a:t>
            </a:r>
            <a:r>
              <a:rPr lang="en-US" sz="1800" dirty="0"/>
              <a:t> Zhai. A Learning Approach to Optimizing Exploration-Exploitation Tradeoff in Relevance Feedback, Information Retrieval , 16(3), 307-330, 2013. 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0"/>
            <a:ext cx="11887200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[Kelly 09</a:t>
            </a:r>
            <a:r>
              <a:rPr lang="en-US" sz="1800" dirty="0"/>
              <a:t>] Kelly, Diane. Methods for evaluating interactive information retrieval systems with users. Now Publishers </a:t>
            </a:r>
            <a:r>
              <a:rPr lang="en-US" sz="1800" dirty="0" err="1"/>
              <a:t>Inc</a:t>
            </a:r>
            <a:r>
              <a:rPr lang="en-US" sz="1800" dirty="0"/>
              <a:t>, 2009.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/>
              <a:t>Knepshield</a:t>
            </a:r>
            <a:r>
              <a:rPr lang="en-US" sz="1800" dirty="0"/>
              <a:t> &amp; Belkin 99] Savage-</a:t>
            </a:r>
            <a:r>
              <a:rPr lang="en-US" sz="1800" dirty="0" err="1"/>
              <a:t>Knepshield</a:t>
            </a:r>
            <a:r>
              <a:rPr lang="en-US" sz="1800" dirty="0"/>
              <a:t>, P.A. &amp; Belkin, N.J. (1999) Interaction in information retrieval: trends over time. JASIST, 50(12):1067–1082.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/>
              <a:t>Kotov</a:t>
            </a:r>
            <a:r>
              <a:rPr lang="en-US" sz="1800" dirty="0"/>
              <a:t> &amp; Zhai 11] </a:t>
            </a:r>
            <a:r>
              <a:rPr lang="en-US" sz="1800" dirty="0" err="1"/>
              <a:t>Kotov</a:t>
            </a:r>
            <a:r>
              <a:rPr lang="en-US" sz="1800" dirty="0"/>
              <a:t>, Alexander, and </a:t>
            </a:r>
            <a:r>
              <a:rPr lang="en-US" sz="1800" dirty="0" err="1"/>
              <a:t>ChengXiang</a:t>
            </a:r>
            <a:r>
              <a:rPr lang="en-US" sz="1800" dirty="0"/>
              <a:t> Zhai. "Interactive sense feedback for difficult queries." In </a:t>
            </a:r>
            <a:r>
              <a:rPr lang="en-US" sz="1800" i="1" dirty="0"/>
              <a:t>Proceedings of the 20th ACM international conference on Information and knowledge management</a:t>
            </a:r>
            <a:r>
              <a:rPr lang="en-US" sz="1800" dirty="0"/>
              <a:t>, pp. 163-172. 2011.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</a:t>
            </a:r>
            <a:r>
              <a:rPr lang="en-US" sz="1800" dirty="0" err="1"/>
              <a:t>Kuzi</a:t>
            </a:r>
            <a:r>
              <a:rPr lang="en-US" sz="1800" dirty="0"/>
              <a:t> et al. 19] </a:t>
            </a:r>
            <a:r>
              <a:rPr lang="en-US" sz="1800" dirty="0" err="1"/>
              <a:t>Kuzi</a:t>
            </a:r>
            <a:r>
              <a:rPr lang="en-US" sz="1800" dirty="0"/>
              <a:t>, Saar, Abhishek </a:t>
            </a:r>
            <a:r>
              <a:rPr lang="en-US" sz="1800" dirty="0" err="1"/>
              <a:t>Narwekar</a:t>
            </a:r>
            <a:r>
              <a:rPr lang="en-US" sz="1800" dirty="0"/>
              <a:t>, </a:t>
            </a:r>
            <a:r>
              <a:rPr lang="en-US" sz="1800" dirty="0" err="1"/>
              <a:t>Anusri</a:t>
            </a:r>
            <a:r>
              <a:rPr lang="en-US" sz="1800" dirty="0"/>
              <a:t> </a:t>
            </a:r>
            <a:r>
              <a:rPr lang="en-US" sz="1800" dirty="0" err="1"/>
              <a:t>Pampari</a:t>
            </a:r>
            <a:r>
              <a:rPr lang="en-US" sz="1800" dirty="0"/>
              <a:t>, and </a:t>
            </a:r>
            <a:r>
              <a:rPr lang="en-US" sz="1800" dirty="0" err="1"/>
              <a:t>ChengXiang</a:t>
            </a:r>
            <a:r>
              <a:rPr lang="en-US" sz="1800" dirty="0"/>
              <a:t> Zhai. "Help me search: Leveraging user-system collaboration for query construction to improve accuracy for difficult queries." In </a:t>
            </a:r>
            <a:r>
              <a:rPr lang="en-US" sz="1800" i="1" dirty="0"/>
              <a:t>Proceedings of the 42nd International ACM SIGIR Conference on Research and Development in Information Retrieval</a:t>
            </a:r>
            <a:r>
              <a:rPr lang="en-US" sz="1800" dirty="0"/>
              <a:t>, pp. 1221-1224. 2019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</a:t>
            </a:r>
            <a:r>
              <a:rPr lang="en-US" sz="1800" dirty="0" err="1"/>
              <a:t>Labhishetty</a:t>
            </a:r>
            <a:r>
              <a:rPr lang="en-US" sz="1800" dirty="0"/>
              <a:t> &amp; Zhai 21] </a:t>
            </a:r>
            <a:r>
              <a:rPr lang="en-US" sz="1800" dirty="0" err="1" smtClean="0"/>
              <a:t>Labhishetty</a:t>
            </a:r>
            <a:r>
              <a:rPr lang="en-US" sz="1800" dirty="0" smtClean="0"/>
              <a:t>, </a:t>
            </a:r>
            <a:r>
              <a:rPr lang="en-US" sz="1800" dirty="0" err="1" smtClean="0"/>
              <a:t>Sahiti</a:t>
            </a:r>
            <a:r>
              <a:rPr lang="en-US" sz="1800" dirty="0" smtClean="0"/>
              <a:t>, </a:t>
            </a:r>
            <a:r>
              <a:rPr lang="en-US" sz="1800" dirty="0" err="1" smtClean="0"/>
              <a:t>ChengXiang</a:t>
            </a:r>
            <a:r>
              <a:rPr lang="en-US" sz="1800" dirty="0" smtClean="0"/>
              <a:t> Zhai. An </a:t>
            </a:r>
            <a:r>
              <a:rPr lang="en-US" sz="1800" dirty="0"/>
              <a:t>Exploration of Tester-based Evaluation of User Simulators for Comparing Interactive Retrieval </a:t>
            </a:r>
            <a:r>
              <a:rPr lang="en-US" sz="1800" dirty="0" smtClean="0"/>
              <a:t>Systems, In Proceedings of ACM SIGIR 2021, to appear.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 </a:t>
            </a:r>
            <a:r>
              <a:rPr lang="en-US" sz="1800" dirty="0"/>
              <a:t>[Li et al. 09] </a:t>
            </a:r>
            <a:r>
              <a:rPr lang="en-US" sz="1800" dirty="0" err="1"/>
              <a:t>Lihong</a:t>
            </a:r>
            <a:r>
              <a:rPr lang="en-US" sz="1800" dirty="0"/>
              <a:t> Li, Jason D. Williams, and </a:t>
            </a:r>
            <a:r>
              <a:rPr lang="en-US" sz="1800" dirty="0" err="1"/>
              <a:t>Suhrid</a:t>
            </a:r>
            <a:r>
              <a:rPr lang="en-US" sz="1800" dirty="0"/>
              <a:t> </a:t>
            </a:r>
            <a:r>
              <a:rPr lang="en-US" sz="1800" dirty="0" err="1"/>
              <a:t>Balakrishnan</a:t>
            </a:r>
            <a:r>
              <a:rPr lang="en-US" sz="1800" dirty="0"/>
              <a:t>, Reinforcement Learning for Spoken Dialog Management using Least-Squares Policy Iteration and Fast Feature Selection, in Proceedings of the Tenth Annual Conference of the International Speech Communication Association (INTERSPEECH-09), 2009.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[Liu et al. 07] </a:t>
            </a:r>
            <a:r>
              <a:rPr lang="en-US" sz="1800" dirty="0" err="1"/>
              <a:t>Yiqun</a:t>
            </a:r>
            <a:r>
              <a:rPr lang="en-US" sz="1800" dirty="0"/>
              <a:t> Liu, </a:t>
            </a:r>
            <a:r>
              <a:rPr lang="en-US" sz="1800" dirty="0" err="1"/>
              <a:t>Yupeng</a:t>
            </a:r>
            <a:r>
              <a:rPr lang="en-US" sz="1800" dirty="0"/>
              <a:t> Fu, Min Zhang, </a:t>
            </a:r>
            <a:r>
              <a:rPr lang="en-US" sz="1800" dirty="0" err="1"/>
              <a:t>Shaoping</a:t>
            </a:r>
            <a:r>
              <a:rPr lang="en-US" sz="1800" dirty="0"/>
              <a:t> Ma, and </a:t>
            </a:r>
            <a:r>
              <a:rPr lang="en-US" sz="1800" dirty="0" err="1"/>
              <a:t>Liyun</a:t>
            </a:r>
            <a:r>
              <a:rPr lang="en-US" sz="1800" dirty="0"/>
              <a:t> Ru. 2007. Automatic search engine performance evaluation with click-through data analysis. In </a:t>
            </a:r>
            <a:r>
              <a:rPr lang="en-US" sz="1800" i="1" dirty="0"/>
              <a:t>Proceedings of the 16th international conference on World Wide Web</a:t>
            </a:r>
            <a:r>
              <a:rPr lang="en-US" sz="1800" dirty="0"/>
              <a:t> (WWW '07). ACM, New York, NY, USA, 1133-1134. DOI: https://doi.org/10.1145/1242572.1242731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[Liu et al. 14] Liu, </a:t>
            </a:r>
            <a:r>
              <a:rPr lang="en-US" sz="1800" dirty="0" err="1"/>
              <a:t>Yiqun</a:t>
            </a:r>
            <a:r>
              <a:rPr lang="en-US" sz="1800" dirty="0"/>
              <a:t>, et al. "Overview of the NTCIR-11 </a:t>
            </a:r>
            <a:r>
              <a:rPr lang="en-US" sz="1800" dirty="0" err="1"/>
              <a:t>IMine</a:t>
            </a:r>
            <a:r>
              <a:rPr lang="en-US" sz="1800" dirty="0"/>
              <a:t> Task." </a:t>
            </a:r>
            <a:r>
              <a:rPr lang="en-US" sz="1800" i="1" dirty="0"/>
              <a:t>NTCIR</a:t>
            </a:r>
            <a:r>
              <a:rPr lang="en-US" sz="1800" dirty="0"/>
              <a:t>. 2014.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[Liu et al. 16] Y. Liu</a:t>
            </a:r>
            <a:r>
              <a:rPr lang="en-US" sz="1800" dirty="0"/>
              <a:t>, X </a:t>
            </a:r>
            <a:r>
              <a:rPr lang="en-US" sz="1800" dirty="0" err="1"/>
              <a:t>Xie</a:t>
            </a:r>
            <a:r>
              <a:rPr lang="en-US" sz="1800" dirty="0"/>
              <a:t>, C Wang, JY </a:t>
            </a:r>
            <a:r>
              <a:rPr lang="en-US" sz="1800" dirty="0" err="1"/>
              <a:t>Nie</a:t>
            </a:r>
            <a:r>
              <a:rPr lang="en-US" sz="1800" dirty="0"/>
              <a:t>, M Zhang, S </a:t>
            </a:r>
            <a:r>
              <a:rPr lang="en-US" sz="1800" dirty="0" smtClean="0"/>
              <a:t>Ma, </a:t>
            </a:r>
            <a:r>
              <a:rPr lang="en-US" sz="1800" dirty="0"/>
              <a:t>Time-aware click </a:t>
            </a:r>
            <a:r>
              <a:rPr lang="en-US" sz="1800" dirty="0" smtClean="0"/>
              <a:t>model, ACM </a:t>
            </a:r>
            <a:r>
              <a:rPr lang="en-US" sz="1800" dirty="0"/>
              <a:t>Transactions on Information Systems (TOIS) 35 (3</a:t>
            </a:r>
            <a:r>
              <a:rPr lang="en-US" sz="1800" dirty="0" smtClean="0"/>
              <a:t>), 2017. 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08FE-21CA-447A-B5E0-10774CCDBD3A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39417</TotalTime>
  <Words>10292</Words>
  <Application>Microsoft Office PowerPoint</Application>
  <PresentationFormat>Widescreen</PresentationFormat>
  <Paragraphs>1072</Paragraphs>
  <Slides>104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7" baseType="lpstr">
      <vt:lpstr>Gill Sans</vt:lpstr>
      <vt:lpstr>Arial</vt:lpstr>
      <vt:lpstr>Arial Narrow</vt:lpstr>
      <vt:lpstr>Calibri</vt:lpstr>
      <vt:lpstr>Cambria Math</vt:lpstr>
      <vt:lpstr>Gill Sans MT</vt:lpstr>
      <vt:lpstr>Lucida Calligraphy</vt:lpstr>
      <vt:lpstr>Palatino Linotype</vt:lpstr>
      <vt:lpstr>Script MT Bold</vt:lpstr>
      <vt:lpstr>Symbol</vt:lpstr>
      <vt:lpstr>Times New Roman</vt:lpstr>
      <vt:lpstr>Wingdings</vt:lpstr>
      <vt:lpstr>Office Theme</vt:lpstr>
      <vt:lpstr>I3A: An Intelligent Interactive Information Agent Model for Information Retrieval </vt:lpstr>
      <vt:lpstr>A Broad Interpretation of (Interactive) Information Retrieval </vt:lpstr>
      <vt:lpstr>Importance of Theory of Information Retrieval [Fuhr 12]</vt:lpstr>
      <vt:lpstr>Formal/Mathematical Models as the Foundation of IR</vt:lpstr>
      <vt:lpstr>Formal Models of IR: Mostly Single Query &amp; Relevance Only</vt:lpstr>
      <vt:lpstr>How can we develop a general formal model for interactive IR?</vt:lpstr>
      <vt:lpstr>Key Idea: Interactive IR = Cooperative Game-Playing</vt:lpstr>
      <vt:lpstr>Search as cooperative game-playing</vt:lpstr>
      <vt:lpstr>The Intelligent Interactive Information Agent (I3A) Model</vt:lpstr>
      <vt:lpstr>Major benefits of IIR as game playing</vt:lpstr>
      <vt:lpstr>4 Key Elements of the I3A Game Framework (4 C’s) </vt:lpstr>
      <vt:lpstr>Optimal IR with I3A = Sequential Decision Optimization</vt:lpstr>
      <vt:lpstr>Bayesian Decision Theory for Optimal IR with I3A [Zhai 16] </vt:lpstr>
      <vt:lpstr>Simplification of Computation </vt:lpstr>
      <vt:lpstr>Optimal Interactive Retrieval</vt:lpstr>
      <vt:lpstr>Instantiation of I3A Model</vt:lpstr>
      <vt:lpstr>Instantiation of I3A: Moves of the Game (Interface Design)</vt:lpstr>
      <vt:lpstr>Example of new moves (new interface):  Explanatory Feedback</vt:lpstr>
      <vt:lpstr>Instantiation of I3A:  Latent Task/User/Content/Situation Models (“TUCS Models”) </vt:lpstr>
      <vt:lpstr>Specification of Task/User/Content/Situation Models </vt:lpstr>
      <vt:lpstr>Inference of TUCS Models</vt:lpstr>
      <vt:lpstr>Inference of Task Model M_T^∗</vt:lpstr>
      <vt:lpstr>Example of  M_T:   Taxonomy of Web and E-com Search </vt:lpstr>
      <vt:lpstr>Example of  M_T:  Ellis’ Behavioral Model of Information Seeking</vt:lpstr>
      <vt:lpstr>Example of  M_T:   Meho &amp; Tibbo’s extension of Ellis’ model </vt:lpstr>
      <vt:lpstr>Inference of User Model M_U^∗</vt:lpstr>
      <vt:lpstr>Instantiation of I3A: Loss Function</vt:lpstr>
      <vt:lpstr>Instantiation of I3A: Loss Function (cont.)</vt:lpstr>
      <vt:lpstr>Modeling Diversification with I3A:  Three Different Reasons for Diversification</vt:lpstr>
      <vt:lpstr>Capturing diversification with  different loss functions </vt:lpstr>
      <vt:lpstr>Example of Instantiation: Interface Card Model (ICM) [Zhang &amp; Zhai 15, Zhang &amp; Zhai 16]</vt:lpstr>
      <vt:lpstr>Optimal User Interface = Optimal “Card Playing”</vt:lpstr>
      <vt:lpstr>Example of interface optimization </vt:lpstr>
      <vt:lpstr>Expected surplus of an interface card: E(ut|qt,ct) </vt:lpstr>
      <vt:lpstr>Expected surplus of an interface card: E(ut|qt,ct) </vt:lpstr>
      <vt:lpstr>ICM: Formal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Refinements/Instantiations of ICM</vt:lpstr>
      <vt:lpstr>ICM-US model</vt:lpstr>
      <vt:lpstr>Stop action model</vt:lpstr>
      <vt:lpstr>CSR =&gt; diminishing reward</vt:lpstr>
      <vt:lpstr>ICM for Interactive Retrieval Optimization:   Plain Card </vt:lpstr>
      <vt:lpstr>Plain Card (IIR-PRP)</vt:lpstr>
      <vt:lpstr>“Backward compatibility”</vt:lpstr>
      <vt:lpstr>Instantiation</vt:lpstr>
      <vt:lpstr>Plain card</vt:lpstr>
      <vt:lpstr>ICM for Interactive Retrieval Optimization:   Navigational Card </vt:lpstr>
      <vt:lpstr>Navigational Card</vt:lpstr>
      <vt:lpstr>What IIR-PRP cannot do …</vt:lpstr>
      <vt:lpstr>Instantiation</vt:lpstr>
      <vt:lpstr>Analytical Study</vt:lpstr>
      <vt:lpstr>One tag per card</vt:lpstr>
      <vt:lpstr>Two tags per card</vt:lpstr>
      <vt:lpstr>User study experiments</vt:lpstr>
      <vt:lpstr>Medium sized screen</vt:lpstr>
      <vt:lpstr>Smaller screen</vt:lpstr>
      <vt:lpstr># Interaction round comparison</vt:lpstr>
      <vt:lpstr>Adaptation to user stopping tendency</vt:lpstr>
      <vt:lpstr>Simulation experiments</vt:lpstr>
      <vt:lpstr>Simulation experiments</vt:lpstr>
      <vt:lpstr>Challenge in Evaluating IIR Systems</vt:lpstr>
      <vt:lpstr>A General Simulation-based Evaluation Methodology </vt:lpstr>
      <vt:lpstr>A formal search simulation framework [Zhang et al. 17]</vt:lpstr>
      <vt:lpstr>A lap-level decomposition</vt:lpstr>
      <vt:lpstr>Cumulative reward and cost</vt:lpstr>
      <vt:lpstr>Classical IR simulator</vt:lpstr>
      <vt:lpstr>Metrics in Cranfield test</vt:lpstr>
      <vt:lpstr>Mean Average Precision (MAP)</vt:lpstr>
      <vt:lpstr>PowerPoint Presentation</vt:lpstr>
      <vt:lpstr>PowerPoint Presentation</vt:lpstr>
      <vt:lpstr>PowerPoint Presentation</vt:lpstr>
      <vt:lpstr>PowerPoint Presentation</vt:lpstr>
      <vt:lpstr>Evaluation of tag-based search interfaces [Zhang et al. 17]</vt:lpstr>
      <vt:lpstr>Tag-based search interfaces: simulator action model</vt:lpstr>
      <vt:lpstr>PowerPoint Presentation</vt:lpstr>
      <vt:lpstr>Results of simulation-based evaluation</vt:lpstr>
      <vt:lpstr>Validation from real user experiment</vt:lpstr>
      <vt:lpstr>An Agent Model for Simulating Users: Duality of User &amp; System Decision Making</vt:lpstr>
      <vt:lpstr>Session Search as a Dual-Agent Stochastic Game (DASG) [Luo et al. 14]  </vt:lpstr>
      <vt:lpstr>Two New Ideas in the DASG Model </vt:lpstr>
      <vt:lpstr>Summary: High-Level Take-Away Messages</vt:lpstr>
      <vt:lpstr>Summary:  I3A Model</vt:lpstr>
      <vt:lpstr>Major Challenges for Future Research</vt:lpstr>
      <vt:lpstr>Major Challenges for Future Research (cont.)</vt:lpstr>
      <vt:lpstr>Major Challenges for Future Research (cont.)</vt:lpstr>
      <vt:lpstr>Major Challenges for Future Research (cont.)</vt:lpstr>
      <vt:lpstr>Major Challenges for Future Research (cont.)</vt:lpstr>
      <vt:lpstr>Thank You!</vt:lpstr>
      <vt:lpstr>References (not all cited in the talk)</vt:lpstr>
      <vt:lpstr>References (cont.)</vt:lpstr>
      <vt:lpstr>References (cont.)</vt:lpstr>
      <vt:lpstr>References (cont.)</vt:lpstr>
      <vt:lpstr>References (cont.)</vt:lpstr>
      <vt:lpstr>References (cont.)</vt:lpstr>
      <vt:lpstr>References (cont.)</vt:lpstr>
      <vt:lpstr>References (cont.)</vt:lpstr>
      <vt:lpstr>References (cont.)</vt:lpstr>
      <vt:lpstr>References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zhai</dc:creator>
  <cp:lastModifiedBy> </cp:lastModifiedBy>
  <cp:revision>338</cp:revision>
  <dcterms:created xsi:type="dcterms:W3CDTF">2013-09-17T19:36:26Z</dcterms:created>
  <dcterms:modified xsi:type="dcterms:W3CDTF">2022-07-12T14:44:14Z</dcterms:modified>
</cp:coreProperties>
</file>